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6" r:id="rId5"/>
    <p:sldId id="284" r:id="rId6"/>
    <p:sldId id="293" r:id="rId7"/>
    <p:sldId id="294" r:id="rId8"/>
    <p:sldId id="276" r:id="rId9"/>
    <p:sldId id="290" r:id="rId10"/>
    <p:sldId id="292" r:id="rId11"/>
    <p:sldId id="291" r:id="rId12"/>
    <p:sldId id="262" r:id="rId13"/>
    <p:sldId id="277" r:id="rId14"/>
    <p:sldId id="278" r:id="rId15"/>
    <p:sldId id="286" r:id="rId16"/>
    <p:sldId id="271" r:id="rId17"/>
    <p:sldId id="272" r:id="rId18"/>
    <p:sldId id="269" r:id="rId19"/>
    <p:sldId id="273" r:id="rId20"/>
    <p:sldId id="270" r:id="rId21"/>
    <p:sldId id="274" r:id="rId22"/>
    <p:sldId id="275" r:id="rId23"/>
    <p:sldId id="279" r:id="rId24"/>
    <p:sldId id="288" r:id="rId25"/>
    <p:sldId id="295" r:id="rId26"/>
    <p:sldId id="297" r:id="rId27"/>
    <p:sldId id="298" r:id="rId28"/>
    <p:sldId id="296" r:id="rId29"/>
    <p:sldId id="299" r:id="rId30"/>
    <p:sldId id="300" r:id="rId31"/>
    <p:sldId id="263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31942-4B76-4C18-9789-A1F187EE5012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E0938-3F5A-4527-A2B1-F236A6766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6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E0938-3F5A-4527-A2B1-F236A6766EB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150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E0938-3F5A-4527-A2B1-F236A6766EB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81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E0938-3F5A-4527-A2B1-F236A6766EB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81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E0938-3F5A-4527-A2B1-F236A6766EB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81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E0938-3F5A-4527-A2B1-F236A6766EB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81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E0938-3F5A-4527-A2B1-F236A6766EB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81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E0938-3F5A-4527-A2B1-F236A6766EB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285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E0938-3F5A-4527-A2B1-F236A6766EB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177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E0938-3F5A-4527-A2B1-F236A6766EB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150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E0938-3F5A-4527-A2B1-F236A6766EB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150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E0938-3F5A-4527-A2B1-F236A6766EB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150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E0938-3F5A-4527-A2B1-F236A6766EB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150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E0938-3F5A-4527-A2B1-F236A6766EB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150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E0938-3F5A-4527-A2B1-F236A6766EB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150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E0938-3F5A-4527-A2B1-F236A6766EB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150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E0938-3F5A-4527-A2B1-F236A6766EB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15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10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0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5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93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65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36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56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7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0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B580-5ED3-4800-967E-FCB406CD89B6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7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JPG"/><Relationship Id="rId4" Type="http://schemas.openxmlformats.org/officeDocument/2006/relationships/image" Target="../media/image9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79890" y="2759027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0070C0"/>
                </a:solidFill>
                <a:latin typeface="Noto Sans CJK SC Bold" pitchFamily="34" charset="-127"/>
                <a:ea typeface="Noto Sans CJK SC Bold" pitchFamily="34" charset="-127"/>
              </a:rPr>
              <a:t>맛난 한끼</a:t>
            </a:r>
            <a:endParaRPr lang="ko-KR" altLang="en-US" sz="5400" dirty="0">
              <a:solidFill>
                <a:srgbClr val="0070C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5358" y="3933070"/>
            <a:ext cx="2307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70C0"/>
                </a:solidFill>
                <a:latin typeface="Noto Sans CJK SC Bold" pitchFamily="34" charset="-127"/>
                <a:ea typeface="Noto Sans CJK SC Bold" pitchFamily="34" charset="-127"/>
              </a:rPr>
              <a:t>김동주</a:t>
            </a:r>
            <a:r>
              <a:rPr lang="en-US" altLang="ko-KR" sz="1600" dirty="0" smtClean="0">
                <a:solidFill>
                  <a:srgbClr val="0070C0"/>
                </a:solidFill>
                <a:latin typeface="Noto Sans CJK SC Bold" pitchFamily="34" charset="-127"/>
                <a:ea typeface="Noto Sans CJK SC Bold" pitchFamily="34" charset="-127"/>
              </a:rPr>
              <a:t>, </a:t>
            </a:r>
            <a:r>
              <a:rPr lang="ko-KR" altLang="en-US" sz="1600" dirty="0" smtClean="0">
                <a:solidFill>
                  <a:srgbClr val="0070C0"/>
                </a:solidFill>
                <a:latin typeface="Noto Sans CJK SC Bold" pitchFamily="34" charset="-127"/>
                <a:ea typeface="Noto Sans CJK SC Bold" pitchFamily="34" charset="-127"/>
              </a:rPr>
              <a:t>김경미</a:t>
            </a:r>
            <a:r>
              <a:rPr lang="en-US" altLang="ko-KR" sz="1600" dirty="0" smtClean="0">
                <a:solidFill>
                  <a:srgbClr val="0070C0"/>
                </a:solidFill>
                <a:latin typeface="Noto Sans CJK SC Bold" pitchFamily="34" charset="-127"/>
                <a:ea typeface="Noto Sans CJK SC Bold" pitchFamily="34" charset="-127"/>
              </a:rPr>
              <a:t>, </a:t>
            </a:r>
            <a:r>
              <a:rPr lang="ko-KR" altLang="en-US" sz="1600" dirty="0" smtClean="0">
                <a:solidFill>
                  <a:srgbClr val="0070C0"/>
                </a:solidFill>
                <a:latin typeface="Noto Sans CJK SC Bold" pitchFamily="34" charset="-127"/>
                <a:ea typeface="Noto Sans CJK SC Bold" pitchFamily="34" charset="-127"/>
              </a:rPr>
              <a:t>황정석</a:t>
            </a:r>
            <a:endParaRPr lang="en-US" altLang="ko-KR" sz="1600" dirty="0">
              <a:solidFill>
                <a:srgbClr val="0070C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en-US" altLang="ko-KR" sz="1600" dirty="0" smtClean="0">
                <a:solidFill>
                  <a:srgbClr val="0070C0"/>
                </a:solidFill>
                <a:latin typeface="Noto Sans CJK SC Bold" pitchFamily="34" charset="-127"/>
                <a:ea typeface="Noto Sans CJK SC Bold" pitchFamily="34" charset="-127"/>
              </a:rPr>
              <a:t>2</a:t>
            </a:r>
            <a:r>
              <a:rPr lang="ko-KR" altLang="en-US" sz="1600" dirty="0" smtClean="0">
                <a:solidFill>
                  <a:srgbClr val="0070C0"/>
                </a:solidFill>
                <a:latin typeface="Noto Sans CJK SC Bold" pitchFamily="34" charset="-127"/>
                <a:ea typeface="Noto Sans CJK SC Bold" pitchFamily="34" charset="-127"/>
              </a:rPr>
              <a:t>조</a:t>
            </a:r>
            <a:endParaRPr lang="en-US" altLang="ko-KR" sz="1600" dirty="0" smtClean="0">
              <a:solidFill>
                <a:srgbClr val="0070C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320" y="2708900"/>
            <a:ext cx="1584220" cy="103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3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"/>
          <a:stretch/>
        </p:blipFill>
        <p:spPr>
          <a:xfrm>
            <a:off x="667522" y="3789050"/>
            <a:ext cx="7817253" cy="21603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61" y="1439273"/>
            <a:ext cx="7801314" cy="19177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430" y="302965"/>
            <a:ext cx="241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6</a:t>
            </a:r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테이블정의서</a:t>
            </a:r>
            <a:endParaRPr lang="ko-KR" altLang="en-US" sz="2400" dirty="0">
              <a:solidFill>
                <a:schemeClr val="tx2">
                  <a:lumMod val="20000"/>
                  <a:lumOff val="8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21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59" y="1196690"/>
            <a:ext cx="8087277" cy="4608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430" y="302965"/>
            <a:ext cx="241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6</a:t>
            </a:r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테이블정의서</a:t>
            </a:r>
            <a:endParaRPr lang="ko-KR" altLang="en-US" sz="2400" dirty="0">
              <a:solidFill>
                <a:schemeClr val="tx2">
                  <a:lumMod val="20000"/>
                  <a:lumOff val="8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945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430" y="302965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7</a:t>
            </a:r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요구사항정의</a:t>
            </a:r>
            <a:r>
              <a:rPr lang="ko-KR" alt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서</a:t>
            </a:r>
          </a:p>
        </p:txBody>
      </p:sp>
      <p:pic>
        <p:nvPicPr>
          <p:cNvPr id="2050" name="Picture 2" descr="C:\Users\user\Documents\카카오톡 받은 파일\3차_배달 웹\요구사항명세서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00" y="1153824"/>
            <a:ext cx="6705600" cy="35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ocuments\카카오톡 받은 파일\3차_배달 웹\요구사항명세서\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" r="144" b="51052"/>
          <a:stretch/>
        </p:blipFill>
        <p:spPr bwMode="auto">
          <a:xfrm>
            <a:off x="1219200" y="4716000"/>
            <a:ext cx="6696000" cy="18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82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074" name="Picture 2" descr="C:\Users\user\Documents\카카오톡 받은 파일\3차_배달 웹\요구사항명세서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2996940"/>
            <a:ext cx="6753225" cy="344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user\Documents\카카오톡 받은 파일\3차_배달 웹\요구사항명세서\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24" r="144" b="1262"/>
          <a:stretch/>
        </p:blipFill>
        <p:spPr bwMode="auto">
          <a:xfrm>
            <a:off x="1195386" y="1196690"/>
            <a:ext cx="6753225" cy="18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7430" y="302965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7</a:t>
            </a:r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요구사항정의</a:t>
            </a:r>
            <a:r>
              <a:rPr lang="ko-KR" alt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서</a:t>
            </a:r>
          </a:p>
        </p:txBody>
      </p:sp>
    </p:spTree>
    <p:extLst>
      <p:ext uri="{BB962C8B-B14F-4D97-AF65-F5344CB8AC3E}">
        <p14:creationId xmlns:p14="http://schemas.microsoft.com/office/powerpoint/2010/main" val="426534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98" name="Picture 2" descr="C:\Users\user\Documents\카카오톡 받은 파일\3차_배달 웹\요구사항명세서\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" b="9104"/>
          <a:stretch/>
        </p:blipFill>
        <p:spPr bwMode="auto">
          <a:xfrm>
            <a:off x="1190625" y="4653170"/>
            <a:ext cx="6762750" cy="180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user\Documents\카카오톡 받은 파일\3차_배달 웹\요구사항명세서\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196690"/>
            <a:ext cx="6762750" cy="345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430" y="302965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7</a:t>
            </a:r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요구사항정의</a:t>
            </a:r>
            <a:r>
              <a:rPr lang="ko-KR" alt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서</a:t>
            </a:r>
          </a:p>
        </p:txBody>
      </p:sp>
    </p:spTree>
    <p:extLst>
      <p:ext uri="{BB962C8B-B14F-4D97-AF65-F5344CB8AC3E}">
        <p14:creationId xmlns:p14="http://schemas.microsoft.com/office/powerpoint/2010/main" val="426534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430" y="302965"/>
            <a:ext cx="3005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8</a:t>
            </a:r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화면설계서</a:t>
            </a:r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_MAIN</a:t>
            </a:r>
            <a:endParaRPr lang="ko-KR" altLang="en-US" sz="2400" dirty="0">
              <a:solidFill>
                <a:schemeClr val="tx2">
                  <a:lumMod val="20000"/>
                  <a:lumOff val="8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88224" y="1412776"/>
            <a:ext cx="2232366" cy="496855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579597" y="1196690"/>
            <a:ext cx="2240993" cy="648134"/>
          </a:xfrm>
          <a:prstGeom prst="rect">
            <a:avLst/>
          </a:prstGeom>
          <a:solidFill>
            <a:srgbClr val="A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DESCRIPTION</a:t>
            </a:r>
            <a:endParaRPr lang="ko-KR" altLang="en-US" dirty="0"/>
          </a:p>
        </p:txBody>
      </p:sp>
      <p:graphicFrame>
        <p:nvGraphicFramePr>
          <p:cNvPr id="9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246480"/>
              </p:ext>
            </p:extLst>
          </p:nvPr>
        </p:nvGraphicFramePr>
        <p:xfrm>
          <a:off x="6579596" y="1844824"/>
          <a:ext cx="2240993" cy="2586240"/>
        </p:xfrm>
        <a:graphic>
          <a:graphicData uri="http://schemas.openxmlformats.org/drawingml/2006/table">
            <a:tbl>
              <a:tblPr/>
              <a:tblGrid>
                <a:gridCol w="221172"/>
                <a:gridCol w="2019821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로그인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회원가입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주문내역 페이지로 이동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매장목록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10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79390" y="1196690"/>
            <a:ext cx="6336826" cy="518463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614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430" y="302965"/>
            <a:ext cx="3490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8. </a:t>
            </a:r>
            <a:r>
              <a:rPr lang="ko-KR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화면설계서</a:t>
            </a:r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_</a:t>
            </a:r>
            <a:r>
              <a:rPr lang="ko-KR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매장선택</a:t>
            </a:r>
            <a:endParaRPr lang="ko-KR" altLang="en-US" sz="2400" dirty="0">
              <a:solidFill>
                <a:schemeClr val="tx2">
                  <a:lumMod val="20000"/>
                  <a:lumOff val="8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88224" y="1412776"/>
            <a:ext cx="2232366" cy="496855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579597" y="1196690"/>
            <a:ext cx="2240993" cy="648134"/>
          </a:xfrm>
          <a:prstGeom prst="rect">
            <a:avLst/>
          </a:prstGeom>
          <a:solidFill>
            <a:srgbClr val="A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DESCRIPTION</a:t>
            </a:r>
            <a:endParaRPr lang="ko-KR" altLang="en-US" dirty="0"/>
          </a:p>
        </p:txBody>
      </p:sp>
      <p:graphicFrame>
        <p:nvGraphicFramePr>
          <p:cNvPr id="9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777148"/>
              </p:ext>
            </p:extLst>
          </p:nvPr>
        </p:nvGraphicFramePr>
        <p:xfrm>
          <a:off x="6579596" y="1844824"/>
          <a:ext cx="2240993" cy="2586240"/>
        </p:xfrm>
        <a:graphic>
          <a:graphicData uri="http://schemas.openxmlformats.org/drawingml/2006/table">
            <a:tbl>
              <a:tblPr/>
              <a:tblGrid>
                <a:gridCol w="221172"/>
                <a:gridCol w="2019821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로그인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회원가입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주문내역 페이지로 이동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매장선택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매장선택 버튼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목록에서 선택된 매장주문페이지로 이동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10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79390" y="1196690"/>
            <a:ext cx="6336826" cy="518463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38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430" y="302965"/>
            <a:ext cx="2874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8</a:t>
            </a:r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화면설계서</a:t>
            </a:r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_</a:t>
            </a:r>
            <a:r>
              <a:rPr lang="ko-KR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주문</a:t>
            </a:r>
            <a:endParaRPr lang="ko-KR" altLang="en-US" sz="2400" dirty="0">
              <a:solidFill>
                <a:schemeClr val="tx2">
                  <a:lumMod val="20000"/>
                  <a:lumOff val="8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390" y="1196690"/>
            <a:ext cx="6336826" cy="518463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88224" y="1412776"/>
            <a:ext cx="2232366" cy="496855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49545"/>
              </p:ext>
            </p:extLst>
          </p:nvPr>
        </p:nvGraphicFramePr>
        <p:xfrm>
          <a:off x="6579596" y="1844824"/>
          <a:ext cx="2240993" cy="2586240"/>
        </p:xfrm>
        <a:graphic>
          <a:graphicData uri="http://schemas.openxmlformats.org/drawingml/2006/table">
            <a:tbl>
              <a:tblPr/>
              <a:tblGrid>
                <a:gridCol w="221172"/>
                <a:gridCol w="2019821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로그인페이지로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회원가입페이지로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주문내역페이지로 이동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메뉴목록 확인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주문한 메뉴 확인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주문한 메뉴 총 결제금액 확인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결제페이지로 이동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10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579597" y="1196690"/>
            <a:ext cx="2240993" cy="648134"/>
          </a:xfrm>
          <a:prstGeom prst="rect">
            <a:avLst/>
          </a:prstGeom>
          <a:solidFill>
            <a:srgbClr val="A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82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430" y="302965"/>
            <a:ext cx="2874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8</a:t>
            </a:r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화면설계서</a:t>
            </a:r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_</a:t>
            </a:r>
            <a:r>
              <a:rPr lang="ko-KR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주문</a:t>
            </a:r>
            <a:endParaRPr lang="ko-KR" altLang="en-US" sz="2400" dirty="0">
              <a:solidFill>
                <a:schemeClr val="tx2">
                  <a:lumMod val="20000"/>
                  <a:lumOff val="8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390" y="1196690"/>
            <a:ext cx="6336826" cy="518463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88224" y="1412776"/>
            <a:ext cx="2232366" cy="496855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579597" y="1196690"/>
            <a:ext cx="2240993" cy="648134"/>
          </a:xfrm>
          <a:prstGeom prst="rect">
            <a:avLst/>
          </a:prstGeom>
          <a:solidFill>
            <a:srgbClr val="A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DESCRIPTION</a:t>
            </a:r>
            <a:endParaRPr lang="ko-KR" altLang="en-US" dirty="0"/>
          </a:p>
        </p:txBody>
      </p:sp>
      <p:graphicFrame>
        <p:nvGraphicFramePr>
          <p:cNvPr id="11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885601"/>
              </p:ext>
            </p:extLst>
          </p:nvPr>
        </p:nvGraphicFramePr>
        <p:xfrm>
          <a:off x="6579596" y="1844824"/>
          <a:ext cx="2240993" cy="2586240"/>
        </p:xfrm>
        <a:graphic>
          <a:graphicData uri="http://schemas.openxmlformats.org/drawingml/2006/table">
            <a:tbl>
              <a:tblPr/>
              <a:tblGrid>
                <a:gridCol w="221172"/>
                <a:gridCol w="2019821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로그인페이지로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회원가입페이지로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주문내역페이지로 이동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메뉴목록 확인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주문한 메뉴 확인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주문한 메뉴 총 결제금액 확인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결제페이지로 이동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10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33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430" y="302965"/>
            <a:ext cx="2874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8</a:t>
            </a:r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화면설계서</a:t>
            </a:r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_</a:t>
            </a:r>
            <a:r>
              <a:rPr lang="ko-KR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결제</a:t>
            </a:r>
            <a:endParaRPr lang="ko-KR" altLang="en-US" sz="2400" dirty="0">
              <a:solidFill>
                <a:schemeClr val="tx2">
                  <a:lumMod val="20000"/>
                  <a:lumOff val="8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390" y="1196690"/>
            <a:ext cx="6336826" cy="518463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88224" y="1412776"/>
            <a:ext cx="2232366" cy="496855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579597" y="1196690"/>
            <a:ext cx="2240993" cy="648134"/>
          </a:xfrm>
          <a:prstGeom prst="rect">
            <a:avLst/>
          </a:prstGeom>
          <a:solidFill>
            <a:srgbClr val="A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DESCRIPTION</a:t>
            </a:r>
            <a:endParaRPr lang="ko-KR" altLang="en-US" dirty="0"/>
          </a:p>
        </p:txBody>
      </p:sp>
      <p:graphicFrame>
        <p:nvGraphicFramePr>
          <p:cNvPr id="9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873038"/>
              </p:ext>
            </p:extLst>
          </p:nvPr>
        </p:nvGraphicFramePr>
        <p:xfrm>
          <a:off x="6591281" y="1856675"/>
          <a:ext cx="2240993" cy="2586240"/>
        </p:xfrm>
        <a:graphic>
          <a:graphicData uri="http://schemas.openxmlformats.org/drawingml/2006/table">
            <a:tbl>
              <a:tblPr/>
              <a:tblGrid>
                <a:gridCol w="221172"/>
                <a:gridCol w="2019821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주소 입력란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전화번호 입력란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주문 요청사항 입력란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결제수단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현금 선택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결제수단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신용카드 선택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주문한 메뉴 목록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결제 버튼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10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09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58456" y="1484730"/>
            <a:ext cx="3916457" cy="3901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rgbClr val="0070C0"/>
                </a:solidFill>
                <a:latin typeface="Noto Sans CJK SC Bold" pitchFamily="34" charset="-127"/>
                <a:ea typeface="Noto Sans CJK SC Bold" pitchFamily="34" charset="-127"/>
              </a:rPr>
              <a:t>07. </a:t>
            </a:r>
            <a:r>
              <a:rPr lang="ko-KR" altLang="en-US" sz="3300" dirty="0" smtClean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요구사항정의서</a:t>
            </a:r>
            <a:endParaRPr lang="en-US" altLang="ko-KR" sz="3300" dirty="0" smtClean="0">
              <a:solidFill>
                <a:srgbClr val="0070C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rgbClr val="0070C0"/>
                </a:solidFill>
                <a:latin typeface="Noto Sans CJK SC Bold" pitchFamily="34" charset="-127"/>
                <a:ea typeface="Noto Sans CJK SC Bold" pitchFamily="34" charset="-127"/>
              </a:rPr>
              <a:t>08. </a:t>
            </a:r>
            <a:r>
              <a:rPr lang="ko-KR" altLang="en-US" sz="3300" dirty="0" smtClean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화면설계</a:t>
            </a:r>
            <a:r>
              <a:rPr lang="ko-KR" altLang="en-US" sz="33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서</a:t>
            </a:r>
            <a:endParaRPr lang="en-US" altLang="ko-KR" sz="3300" dirty="0" smtClean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rgbClr val="0070C0"/>
                </a:solidFill>
                <a:latin typeface="Noto Sans CJK SC Bold" pitchFamily="34" charset="-127"/>
                <a:ea typeface="Noto Sans CJK SC Bold" pitchFamily="34" charset="-127"/>
              </a:rPr>
              <a:t>09. </a:t>
            </a:r>
            <a:r>
              <a:rPr lang="ko-KR" altLang="en-US" sz="3300" dirty="0" err="1" smtClean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메인화면</a:t>
            </a:r>
            <a:endParaRPr lang="en-US" altLang="ko-KR" sz="3300" dirty="0" smtClean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rgbClr val="0070C0"/>
                </a:solidFill>
                <a:latin typeface="Noto Sans CJK SC Bold" pitchFamily="34" charset="-127"/>
                <a:ea typeface="Noto Sans CJK SC Bold" pitchFamily="34" charset="-127"/>
              </a:rPr>
              <a:t>10. </a:t>
            </a:r>
            <a:r>
              <a:rPr lang="en-US" altLang="ko-KR" sz="3300" dirty="0" smtClean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SQL</a:t>
            </a:r>
            <a:endParaRPr lang="en-US" altLang="ko-KR" sz="3300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rgbClr val="0070C0"/>
                </a:solidFill>
                <a:latin typeface="Noto Sans CJK SC Bold" pitchFamily="34" charset="-127"/>
                <a:ea typeface="Noto Sans CJK SC Bold" pitchFamily="34" charset="-127"/>
              </a:rPr>
              <a:t>11. </a:t>
            </a:r>
            <a:r>
              <a:rPr lang="ko-KR" altLang="en-US" sz="3300" dirty="0" smtClean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피드백</a:t>
            </a:r>
            <a:endParaRPr lang="en-US" altLang="ko-KR" sz="3300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430" y="30296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순서</a:t>
            </a:r>
            <a:endParaRPr lang="ko-KR" altLang="en-US" sz="2400" dirty="0">
              <a:solidFill>
                <a:schemeClr val="tx2">
                  <a:lumMod val="20000"/>
                  <a:lumOff val="8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7539" y="1340710"/>
            <a:ext cx="3493264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rgbClr val="0070C0"/>
                </a:solidFill>
                <a:latin typeface="Noto Sans CJK SC Bold" pitchFamily="34" charset="-127"/>
                <a:ea typeface="Noto Sans CJK SC Bold" pitchFamily="34" charset="-127"/>
              </a:rPr>
              <a:t>01. </a:t>
            </a:r>
            <a:r>
              <a:rPr lang="ko-KR" altLang="en-US" sz="3300" dirty="0" smtClean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개요</a:t>
            </a:r>
            <a:endParaRPr lang="en-US" altLang="ko-KR" sz="3300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rgbClr val="0070C0"/>
                </a:solidFill>
                <a:latin typeface="Noto Sans CJK SC Bold" pitchFamily="34" charset="-127"/>
                <a:ea typeface="Noto Sans CJK SC Bold" pitchFamily="34" charset="-127"/>
              </a:rPr>
              <a:t>02. </a:t>
            </a:r>
            <a:r>
              <a:rPr lang="ko-KR" altLang="en-US" sz="3300" dirty="0" smtClean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역할분담</a:t>
            </a:r>
            <a:endParaRPr lang="en-US" altLang="ko-KR" sz="3300" dirty="0" smtClean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rgbClr val="0070C0"/>
                </a:solidFill>
                <a:latin typeface="Noto Sans CJK SC Bold" pitchFamily="34" charset="-127"/>
                <a:ea typeface="Noto Sans CJK SC Bold" pitchFamily="34" charset="-127"/>
              </a:rPr>
              <a:t>03. </a:t>
            </a:r>
            <a:r>
              <a:rPr lang="ko-KR" altLang="en-US" sz="3300" dirty="0" smtClean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전체일정</a:t>
            </a:r>
            <a:endParaRPr lang="en-US" altLang="ko-KR" sz="3300" dirty="0" smtClean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rgbClr val="0070C0"/>
                </a:solidFill>
                <a:latin typeface="Noto Sans CJK SC Bold" pitchFamily="34" charset="-127"/>
                <a:ea typeface="Noto Sans CJK SC Bold" pitchFamily="34" charset="-127"/>
              </a:rPr>
              <a:t>04. </a:t>
            </a:r>
            <a:r>
              <a:rPr lang="ko-KR" altLang="en-US" sz="3300" dirty="0" smtClean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개인일</a:t>
            </a:r>
            <a:r>
              <a:rPr lang="ko-KR" altLang="en-US" sz="33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정</a:t>
            </a:r>
            <a:endParaRPr lang="en-US" altLang="ko-KR" sz="3300" dirty="0" smtClean="0">
              <a:solidFill>
                <a:srgbClr val="0070C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rgbClr val="0070C0"/>
                </a:solidFill>
                <a:latin typeface="Noto Sans CJK SC Bold" pitchFamily="34" charset="-127"/>
                <a:ea typeface="Noto Sans CJK SC Bold" pitchFamily="34" charset="-127"/>
              </a:rPr>
              <a:t>05. </a:t>
            </a:r>
            <a:r>
              <a:rPr lang="en-US" altLang="ko-KR" sz="3300" dirty="0" smtClean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ERD</a:t>
            </a:r>
          </a:p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rgbClr val="0070C0"/>
                </a:solidFill>
                <a:latin typeface="Noto Sans CJK SC Bold" pitchFamily="34" charset="-127"/>
                <a:ea typeface="Noto Sans CJK SC Bold" pitchFamily="34" charset="-127"/>
              </a:rPr>
              <a:t>06. </a:t>
            </a:r>
            <a:r>
              <a:rPr lang="ko-KR" altLang="en-US" sz="3300" dirty="0" smtClean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테이블정의서</a:t>
            </a:r>
            <a:endParaRPr lang="en-US" altLang="ko-KR" sz="3300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39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430" y="302965"/>
            <a:ext cx="3490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8</a:t>
            </a:r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화면설계서</a:t>
            </a:r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_</a:t>
            </a:r>
            <a:r>
              <a:rPr lang="ko-KR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주문확인</a:t>
            </a:r>
            <a:endParaRPr lang="ko-KR" altLang="en-US" sz="2400" dirty="0">
              <a:solidFill>
                <a:schemeClr val="tx2">
                  <a:lumMod val="20000"/>
                  <a:lumOff val="8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390" y="1196690"/>
            <a:ext cx="6336826" cy="518463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88224" y="1412776"/>
            <a:ext cx="2232366" cy="496855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065939"/>
              </p:ext>
            </p:extLst>
          </p:nvPr>
        </p:nvGraphicFramePr>
        <p:xfrm>
          <a:off x="6579596" y="1844824"/>
          <a:ext cx="2240993" cy="2586240"/>
        </p:xfrm>
        <a:graphic>
          <a:graphicData uri="http://schemas.openxmlformats.org/drawingml/2006/table">
            <a:tbl>
              <a:tblPr/>
              <a:tblGrid>
                <a:gridCol w="221172"/>
                <a:gridCol w="2019821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주문한 내역확인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결제여부 메시지확인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10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579597" y="1196690"/>
            <a:ext cx="2240993" cy="648134"/>
          </a:xfrm>
          <a:prstGeom prst="rect">
            <a:avLst/>
          </a:prstGeom>
          <a:solidFill>
            <a:srgbClr val="A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77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430" y="302965"/>
            <a:ext cx="5259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8</a:t>
            </a:r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화면설계서</a:t>
            </a:r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_</a:t>
            </a:r>
            <a:r>
              <a:rPr lang="ko-KR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관리자화면</a:t>
            </a:r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(</a:t>
            </a:r>
            <a:r>
              <a:rPr lang="ko-KR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배달관리</a:t>
            </a:r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)</a:t>
            </a:r>
            <a:endParaRPr lang="ko-KR" altLang="en-US" sz="2400" dirty="0">
              <a:solidFill>
                <a:schemeClr val="tx2">
                  <a:lumMod val="20000"/>
                  <a:lumOff val="8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390" y="1196690"/>
            <a:ext cx="6336826" cy="518463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88224" y="1412776"/>
            <a:ext cx="2232366" cy="496855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474874"/>
              </p:ext>
            </p:extLst>
          </p:nvPr>
        </p:nvGraphicFramePr>
        <p:xfrm>
          <a:off x="6579596" y="1844824"/>
          <a:ext cx="2240993" cy="2586240"/>
        </p:xfrm>
        <a:graphic>
          <a:graphicData uri="http://schemas.openxmlformats.org/drawingml/2006/table">
            <a:tbl>
              <a:tblPr/>
              <a:tblGrid>
                <a:gridCol w="221172"/>
                <a:gridCol w="2019821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주문된 목록 확인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배달완료여부 확인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10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579597" y="1196690"/>
            <a:ext cx="2240993" cy="648134"/>
          </a:xfrm>
          <a:prstGeom prst="rect">
            <a:avLst/>
          </a:prstGeom>
          <a:solidFill>
            <a:srgbClr val="A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1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430" y="302965"/>
            <a:ext cx="5259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8</a:t>
            </a:r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화면설계서</a:t>
            </a:r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_</a:t>
            </a:r>
            <a:r>
              <a:rPr lang="ko-KR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관리자화면</a:t>
            </a:r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(</a:t>
            </a:r>
            <a:r>
              <a:rPr lang="ko-KR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메뉴관리</a:t>
            </a:r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)</a:t>
            </a:r>
            <a:endParaRPr lang="ko-KR" altLang="en-US" sz="2400" dirty="0">
              <a:solidFill>
                <a:schemeClr val="tx2">
                  <a:lumMod val="20000"/>
                  <a:lumOff val="8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390" y="1196690"/>
            <a:ext cx="6336826" cy="518463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88224" y="1412776"/>
            <a:ext cx="2232366" cy="496855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251974"/>
              </p:ext>
            </p:extLst>
          </p:nvPr>
        </p:nvGraphicFramePr>
        <p:xfrm>
          <a:off x="6579596" y="1844824"/>
          <a:ext cx="2240993" cy="2586240"/>
        </p:xfrm>
        <a:graphic>
          <a:graphicData uri="http://schemas.openxmlformats.org/drawingml/2006/table">
            <a:tbl>
              <a:tblPr/>
              <a:tblGrid>
                <a:gridCol w="221172"/>
                <a:gridCol w="2019821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배달관리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네뮤관리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메장에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있는 메뉴목록 확인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메뉴 수정버튼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메뉴 삭제버튼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10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579597" y="1196690"/>
            <a:ext cx="2240993" cy="648134"/>
          </a:xfrm>
          <a:prstGeom prst="rect">
            <a:avLst/>
          </a:prstGeom>
          <a:solidFill>
            <a:srgbClr val="A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1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430" y="302965"/>
            <a:ext cx="4721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8</a:t>
            </a:r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화면설계서</a:t>
            </a:r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_</a:t>
            </a:r>
            <a:r>
              <a:rPr lang="ko-KR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고객주문내역확인</a:t>
            </a:r>
            <a:endParaRPr lang="ko-KR" altLang="en-US" sz="2400" dirty="0">
              <a:solidFill>
                <a:schemeClr val="tx2">
                  <a:lumMod val="20000"/>
                  <a:lumOff val="8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390" y="1196690"/>
            <a:ext cx="6336826" cy="518463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88224" y="1412776"/>
            <a:ext cx="2232366" cy="496855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305851"/>
              </p:ext>
            </p:extLst>
          </p:nvPr>
        </p:nvGraphicFramePr>
        <p:xfrm>
          <a:off x="6579596" y="1844824"/>
          <a:ext cx="2240993" cy="2586240"/>
        </p:xfrm>
        <a:graphic>
          <a:graphicData uri="http://schemas.openxmlformats.org/drawingml/2006/table">
            <a:tbl>
              <a:tblPr/>
              <a:tblGrid>
                <a:gridCol w="221172"/>
                <a:gridCol w="2019821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고객이 주문한 내역확인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주문한 가게페이지로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10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579597" y="1196690"/>
            <a:ext cx="2240993" cy="648134"/>
          </a:xfrm>
          <a:prstGeom prst="rect">
            <a:avLst/>
          </a:prstGeom>
          <a:solidFill>
            <a:srgbClr val="A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75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430" y="302965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9</a:t>
            </a:r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. </a:t>
            </a:r>
            <a:r>
              <a:rPr lang="ko-KR" altLang="en-US" sz="24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메인화면</a:t>
            </a:r>
            <a:endParaRPr lang="ko-KR" altLang="en-US" sz="2400" dirty="0">
              <a:solidFill>
                <a:schemeClr val="tx2">
                  <a:lumMod val="20000"/>
                  <a:lumOff val="8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390" y="1196690"/>
            <a:ext cx="8641200" cy="525673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08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430" y="302965"/>
            <a:ext cx="241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9</a:t>
            </a:r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매장선택화</a:t>
            </a:r>
            <a:r>
              <a:rPr lang="ko-KR" alt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559" y="1154107"/>
            <a:ext cx="5488465" cy="526276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139940" y="1916790"/>
            <a:ext cx="1152160" cy="216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88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430" y="302965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10. SQL_</a:t>
            </a:r>
            <a:r>
              <a:rPr lang="ko-KR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매장등록</a:t>
            </a:r>
            <a:endParaRPr lang="ko-KR" altLang="en-US" sz="2400" dirty="0">
              <a:solidFill>
                <a:schemeClr val="tx2">
                  <a:lumMod val="20000"/>
                  <a:lumOff val="8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559" y="1154107"/>
            <a:ext cx="5488465" cy="526276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051360" y="2060810"/>
            <a:ext cx="2088580" cy="93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95" y="1880834"/>
            <a:ext cx="6650010" cy="398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9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430" y="302965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10. SQL_</a:t>
            </a:r>
            <a:r>
              <a:rPr lang="ko-KR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메</a:t>
            </a:r>
            <a:r>
              <a:rPr lang="ko-KR" alt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뉴</a:t>
            </a:r>
            <a:r>
              <a:rPr lang="ko-KR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등록</a:t>
            </a:r>
            <a:endParaRPr lang="ko-KR" altLang="en-US" sz="2400" dirty="0">
              <a:solidFill>
                <a:schemeClr val="tx2">
                  <a:lumMod val="20000"/>
                  <a:lumOff val="8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00" y="1102951"/>
            <a:ext cx="5760800" cy="555754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31746" y="2708900"/>
            <a:ext cx="2308194" cy="93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540" y="1912790"/>
            <a:ext cx="6768940" cy="311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2" y="-10037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430" y="302965"/>
            <a:ext cx="1665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11. </a:t>
            </a:r>
            <a:r>
              <a:rPr lang="ko-KR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피드백</a:t>
            </a:r>
            <a:endParaRPr lang="ko-KR" altLang="en-US" sz="2400" dirty="0">
              <a:solidFill>
                <a:schemeClr val="tx2">
                  <a:lumMod val="20000"/>
                  <a:lumOff val="8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20" y="1355092"/>
            <a:ext cx="3490391" cy="19857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7417" y="908650"/>
            <a:ext cx="94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1. ERD</a:t>
            </a:r>
            <a:endParaRPr lang="ko-KR" altLang="en-US" sz="2000" dirty="0"/>
          </a:p>
        </p:txBody>
      </p:sp>
      <p:cxnSp>
        <p:nvCxnSpPr>
          <p:cNvPr id="5" name="꺾인 연결선 4"/>
          <p:cNvCxnSpPr/>
          <p:nvPr/>
        </p:nvCxnSpPr>
        <p:spPr>
          <a:xfrm flipV="1">
            <a:off x="3885811" y="1849087"/>
            <a:ext cx="1334279" cy="32654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>
            <a:off x="3854838" y="4300442"/>
            <a:ext cx="1254195" cy="40552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46" y="3717040"/>
            <a:ext cx="3706274" cy="220272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7380" y="3356990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일</a:t>
            </a:r>
            <a:r>
              <a:rPr lang="ko-KR" altLang="en-US" sz="2000" dirty="0"/>
              <a:t>정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5347763" y="1156220"/>
            <a:ext cx="3688857" cy="1076309"/>
            <a:chOff x="5347763" y="1156220"/>
            <a:chExt cx="3688857" cy="1076309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7763" y="1435596"/>
              <a:ext cx="750007" cy="750007"/>
            </a:xfrm>
            <a:prstGeom prst="rect">
              <a:avLst/>
            </a:prstGeom>
          </p:spPr>
        </p:pic>
        <p:sp>
          <p:nvSpPr>
            <p:cNvPr id="29" name="사각형 설명선 28"/>
            <p:cNvSpPr/>
            <p:nvPr/>
          </p:nvSpPr>
          <p:spPr>
            <a:xfrm>
              <a:off x="7213970" y="1156220"/>
              <a:ext cx="1822650" cy="1076309"/>
            </a:xfrm>
            <a:prstGeom prst="wedgeRectCallout">
              <a:avLst>
                <a:gd name="adj1" fmla="val -113224"/>
                <a:gd name="adj2" fmla="val 1592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ERD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수정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43135" y="1156220"/>
            <a:ext cx="3807453" cy="1076309"/>
            <a:chOff x="5229167" y="2061740"/>
            <a:chExt cx="3807453" cy="1076309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167" y="2341454"/>
              <a:ext cx="796595" cy="796595"/>
            </a:xfrm>
            <a:prstGeom prst="rect">
              <a:avLst/>
            </a:prstGeom>
          </p:spPr>
        </p:pic>
        <p:sp>
          <p:nvSpPr>
            <p:cNvPr id="9" name="사각형 설명선 8"/>
            <p:cNvSpPr/>
            <p:nvPr/>
          </p:nvSpPr>
          <p:spPr>
            <a:xfrm>
              <a:off x="7213970" y="2061740"/>
              <a:ext cx="1822650" cy="1076309"/>
            </a:xfrm>
            <a:prstGeom prst="wedgeRectCallout">
              <a:avLst>
                <a:gd name="adj1" fmla="val -113224"/>
                <a:gd name="adj2" fmla="val 1592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SQL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과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ERD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를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만들기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343079" y="4002091"/>
            <a:ext cx="3693541" cy="1076309"/>
            <a:chOff x="5343079" y="4078733"/>
            <a:chExt cx="3693541" cy="1076309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3079" y="4324973"/>
              <a:ext cx="750007" cy="750007"/>
            </a:xfrm>
            <a:prstGeom prst="rect">
              <a:avLst/>
            </a:prstGeom>
          </p:spPr>
        </p:pic>
        <p:sp>
          <p:nvSpPr>
            <p:cNvPr id="31" name="사각형 설명선 30"/>
            <p:cNvSpPr/>
            <p:nvPr/>
          </p:nvSpPr>
          <p:spPr>
            <a:xfrm>
              <a:off x="7213970" y="4078733"/>
              <a:ext cx="1822650" cy="1076309"/>
            </a:xfrm>
            <a:prstGeom prst="wedgeRectCallout">
              <a:avLst>
                <a:gd name="adj1" fmla="val -113224"/>
                <a:gd name="adj2" fmla="val 1592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일정 진행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미흡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255184" y="3994127"/>
            <a:ext cx="3781436" cy="1076309"/>
            <a:chOff x="5109033" y="5188189"/>
            <a:chExt cx="3781436" cy="107630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9033" y="5428904"/>
              <a:ext cx="796595" cy="796595"/>
            </a:xfrm>
            <a:prstGeom prst="rect">
              <a:avLst/>
            </a:prstGeom>
          </p:spPr>
        </p:pic>
        <p:sp>
          <p:nvSpPr>
            <p:cNvPr id="30" name="사각형 설명선 29"/>
            <p:cNvSpPr/>
            <p:nvPr/>
          </p:nvSpPr>
          <p:spPr>
            <a:xfrm>
              <a:off x="7067819" y="5188189"/>
              <a:ext cx="1822650" cy="1076309"/>
            </a:xfrm>
            <a:prstGeom prst="wedgeRectCallout">
              <a:avLst>
                <a:gd name="adj1" fmla="val -113224"/>
                <a:gd name="adj2" fmla="val 1592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백엔드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공부 필요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43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2" y="-10037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430" y="302965"/>
            <a:ext cx="1665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11. </a:t>
            </a:r>
            <a:r>
              <a:rPr lang="ko-KR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피드백</a:t>
            </a:r>
            <a:endParaRPr lang="ko-KR" altLang="en-US" sz="2400" dirty="0">
              <a:solidFill>
                <a:schemeClr val="tx2">
                  <a:lumMod val="20000"/>
                  <a:lumOff val="8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417" y="908650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결제</a:t>
            </a:r>
            <a:endParaRPr lang="ko-KR" altLang="en-US" sz="2000" dirty="0"/>
          </a:p>
        </p:txBody>
      </p:sp>
      <p:cxnSp>
        <p:nvCxnSpPr>
          <p:cNvPr id="5" name="꺾인 연결선 4"/>
          <p:cNvCxnSpPr/>
          <p:nvPr/>
        </p:nvCxnSpPr>
        <p:spPr>
          <a:xfrm>
            <a:off x="3732428" y="1859425"/>
            <a:ext cx="1526727" cy="47093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5391" y="3478196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4.</a:t>
            </a:r>
            <a:r>
              <a:rPr lang="ko-KR" altLang="en-US" sz="2000" dirty="0" smtClean="0"/>
              <a:t>고객 주문내역</a:t>
            </a:r>
            <a:endParaRPr lang="ko-KR" altLang="en-US" sz="2000" dirty="0"/>
          </a:p>
        </p:txBody>
      </p:sp>
      <p:cxnSp>
        <p:nvCxnSpPr>
          <p:cNvPr id="22" name="꺾인 연결선 21"/>
          <p:cNvCxnSpPr/>
          <p:nvPr/>
        </p:nvCxnSpPr>
        <p:spPr>
          <a:xfrm>
            <a:off x="3765676" y="4374617"/>
            <a:ext cx="1366811" cy="496083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5347763" y="1556740"/>
            <a:ext cx="3688857" cy="1076309"/>
            <a:chOff x="5347763" y="1556740"/>
            <a:chExt cx="3688857" cy="1076309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7763" y="1836116"/>
              <a:ext cx="750007" cy="750007"/>
            </a:xfrm>
            <a:prstGeom prst="rect">
              <a:avLst/>
            </a:prstGeom>
          </p:spPr>
        </p:pic>
        <p:sp>
          <p:nvSpPr>
            <p:cNvPr id="29" name="사각형 설명선 28"/>
            <p:cNvSpPr/>
            <p:nvPr/>
          </p:nvSpPr>
          <p:spPr>
            <a:xfrm>
              <a:off x="6915596" y="1556740"/>
              <a:ext cx="2121024" cy="1076309"/>
            </a:xfrm>
            <a:prstGeom prst="wedgeRectCallout">
              <a:avLst>
                <a:gd name="adj1" fmla="val -89102"/>
                <a:gd name="adj2" fmla="val 1491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CSS,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결제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DB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미흡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237514" y="1556740"/>
            <a:ext cx="3834845" cy="1118252"/>
            <a:chOff x="5241051" y="2435672"/>
            <a:chExt cx="3834845" cy="1118252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1051" y="2757329"/>
              <a:ext cx="796595" cy="796595"/>
            </a:xfrm>
            <a:prstGeom prst="rect">
              <a:avLst/>
            </a:prstGeom>
          </p:spPr>
        </p:pic>
        <p:sp>
          <p:nvSpPr>
            <p:cNvPr id="9" name="사각형 설명선 8"/>
            <p:cNvSpPr/>
            <p:nvPr/>
          </p:nvSpPr>
          <p:spPr>
            <a:xfrm>
              <a:off x="6915596" y="2435672"/>
              <a:ext cx="2160300" cy="1076309"/>
            </a:xfrm>
            <a:prstGeom prst="wedgeRectCallout">
              <a:avLst>
                <a:gd name="adj1" fmla="val -91052"/>
                <a:gd name="adj2" fmla="val 1693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일정관리 미흡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343079" y="4078733"/>
            <a:ext cx="3693541" cy="1076309"/>
            <a:chOff x="5343079" y="4078733"/>
            <a:chExt cx="3693541" cy="1076309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3079" y="4324973"/>
              <a:ext cx="750007" cy="750007"/>
            </a:xfrm>
            <a:prstGeom prst="rect">
              <a:avLst/>
            </a:prstGeom>
          </p:spPr>
        </p:pic>
        <p:sp>
          <p:nvSpPr>
            <p:cNvPr id="31" name="사각형 설명선 30"/>
            <p:cNvSpPr/>
            <p:nvPr/>
          </p:nvSpPr>
          <p:spPr>
            <a:xfrm>
              <a:off x="6876320" y="4078733"/>
              <a:ext cx="2160300" cy="1076309"/>
            </a:xfrm>
            <a:prstGeom prst="wedgeRectCallout">
              <a:avLst>
                <a:gd name="adj1" fmla="val -88533"/>
                <a:gd name="adj2" fmla="val 1592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고객주문내역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구현 못함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0" y="1298918"/>
            <a:ext cx="3320406" cy="209664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09" y="4001578"/>
            <a:ext cx="3309767" cy="2389879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5282961" y="4086252"/>
            <a:ext cx="3767627" cy="1076309"/>
            <a:chOff x="5219008" y="5090100"/>
            <a:chExt cx="3767627" cy="107630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9008" y="5339892"/>
              <a:ext cx="796595" cy="796595"/>
            </a:xfrm>
            <a:prstGeom prst="rect">
              <a:avLst/>
            </a:prstGeom>
          </p:spPr>
        </p:pic>
        <p:sp>
          <p:nvSpPr>
            <p:cNvPr id="27" name="사각형 설명선 26"/>
            <p:cNvSpPr/>
            <p:nvPr/>
          </p:nvSpPr>
          <p:spPr>
            <a:xfrm>
              <a:off x="6826335" y="5090100"/>
              <a:ext cx="2160300" cy="1076309"/>
            </a:xfrm>
            <a:prstGeom prst="wedgeRectCallout">
              <a:avLst>
                <a:gd name="adj1" fmla="val -88533"/>
                <a:gd name="adj2" fmla="val 1592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일정관리 미흡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40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088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7430" y="302965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1. </a:t>
            </a:r>
            <a:r>
              <a:rPr lang="ko-KR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개</a:t>
            </a:r>
            <a:r>
              <a:rPr lang="ko-KR" alt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94" y="1268700"/>
            <a:ext cx="3171825" cy="1438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17" y="2516159"/>
            <a:ext cx="3188990" cy="16742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50" y="1268700"/>
            <a:ext cx="3168440" cy="295241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08E591F4-6A40-444C-B5B0-340D05FCB7CA}"/>
              </a:ext>
            </a:extLst>
          </p:cNvPr>
          <p:cNvSpPr/>
          <p:nvPr/>
        </p:nvSpPr>
        <p:spPr>
          <a:xfrm>
            <a:off x="2195670" y="4653170"/>
            <a:ext cx="5400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많이 이용하는 </a:t>
            </a:r>
            <a:r>
              <a:rPr lang="ko-KR" altLang="en-US" sz="2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웹을 개발해보자</a:t>
            </a:r>
            <a:endParaRPr lang="en-US" altLang="ko-KR" sz="20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접근하기 쉬운 </a:t>
            </a:r>
            <a:r>
              <a:rPr lang="ko-KR" altLang="en-US" sz="20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배달 웹 개발</a:t>
            </a:r>
            <a:endParaRPr lang="en-US" altLang="ko-KR" sz="2000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개발하는</a:t>
            </a:r>
            <a:r>
              <a:rPr lang="ko-KR" altLang="en-US" sz="20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 재미</a:t>
            </a:r>
            <a:r>
              <a:rPr lang="ko-KR" altLang="en-US" sz="2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를</a:t>
            </a:r>
            <a:r>
              <a:rPr lang="ko-KR" altLang="en-US" sz="20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 </a:t>
            </a:r>
            <a:r>
              <a:rPr lang="ko-KR" altLang="en-US" sz="2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느끼자</a:t>
            </a:r>
            <a:endParaRPr lang="en-US" altLang="ko-KR" sz="20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1662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2" y="-10037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430" y="302965"/>
            <a:ext cx="1665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11. </a:t>
            </a:r>
            <a:r>
              <a:rPr lang="ko-KR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피드백</a:t>
            </a:r>
            <a:endParaRPr lang="ko-KR" altLang="en-US" sz="2400" dirty="0">
              <a:solidFill>
                <a:schemeClr val="tx2">
                  <a:lumMod val="20000"/>
                  <a:lumOff val="8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417" y="908650"/>
            <a:ext cx="2375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5. </a:t>
            </a:r>
            <a:r>
              <a:rPr lang="ko-KR" altLang="en-US" sz="2000" dirty="0"/>
              <a:t>관리자</a:t>
            </a:r>
            <a:r>
              <a:rPr lang="en-US" altLang="ko-KR" sz="2000" dirty="0" smtClean="0"/>
              <a:t>_</a:t>
            </a:r>
            <a:r>
              <a:rPr lang="ko-KR" altLang="en-US" sz="2000" dirty="0" smtClean="0"/>
              <a:t>메뉴관리</a:t>
            </a:r>
            <a:endParaRPr lang="ko-KR" altLang="en-US" sz="2000" dirty="0"/>
          </a:p>
        </p:txBody>
      </p:sp>
      <p:cxnSp>
        <p:nvCxnSpPr>
          <p:cNvPr id="5" name="꺾인 연결선 4"/>
          <p:cNvCxnSpPr/>
          <p:nvPr/>
        </p:nvCxnSpPr>
        <p:spPr>
          <a:xfrm>
            <a:off x="3685717" y="1947733"/>
            <a:ext cx="1526727" cy="47093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380" y="3388940"/>
            <a:ext cx="2286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6.</a:t>
            </a:r>
            <a:r>
              <a:rPr lang="ko-KR" altLang="en-US" sz="2000" dirty="0" smtClean="0"/>
              <a:t>관리자</a:t>
            </a:r>
            <a:r>
              <a:rPr lang="en-US" altLang="ko-KR" sz="2000" dirty="0" smtClean="0"/>
              <a:t>_</a:t>
            </a:r>
            <a:r>
              <a:rPr lang="ko-KR" altLang="en-US" sz="2000" dirty="0" smtClean="0"/>
              <a:t>매장관리</a:t>
            </a:r>
            <a:endParaRPr lang="ko-KR" altLang="en-US" sz="2000" dirty="0"/>
          </a:p>
        </p:txBody>
      </p:sp>
      <p:cxnSp>
        <p:nvCxnSpPr>
          <p:cNvPr id="22" name="꺾인 연결선 21"/>
          <p:cNvCxnSpPr/>
          <p:nvPr/>
        </p:nvCxnSpPr>
        <p:spPr>
          <a:xfrm>
            <a:off x="3765676" y="4374617"/>
            <a:ext cx="1366811" cy="496083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5343079" y="4078733"/>
            <a:ext cx="3693541" cy="1076309"/>
            <a:chOff x="5343079" y="4078733"/>
            <a:chExt cx="3693541" cy="1076309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3079" y="4324973"/>
              <a:ext cx="750007" cy="750007"/>
            </a:xfrm>
            <a:prstGeom prst="rect">
              <a:avLst/>
            </a:prstGeom>
          </p:spPr>
        </p:pic>
        <p:sp>
          <p:nvSpPr>
            <p:cNvPr id="31" name="사각형 설명선 30"/>
            <p:cNvSpPr/>
            <p:nvPr/>
          </p:nvSpPr>
          <p:spPr>
            <a:xfrm>
              <a:off x="6876320" y="4078733"/>
              <a:ext cx="2160300" cy="1076309"/>
            </a:xfrm>
            <a:prstGeom prst="wedgeRectCallout">
              <a:avLst>
                <a:gd name="adj1" fmla="val -88533"/>
                <a:gd name="adj2" fmla="val 1592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매장관리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프론트엔드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미흡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284559" y="4078732"/>
            <a:ext cx="3735219" cy="1076309"/>
            <a:chOff x="5282260" y="4078732"/>
            <a:chExt cx="3735219" cy="107630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2260" y="4326882"/>
              <a:ext cx="796595" cy="796595"/>
            </a:xfrm>
            <a:prstGeom prst="rect">
              <a:avLst/>
            </a:prstGeom>
          </p:spPr>
        </p:pic>
        <p:sp>
          <p:nvSpPr>
            <p:cNvPr id="30" name="사각형 설명선 29"/>
            <p:cNvSpPr/>
            <p:nvPr/>
          </p:nvSpPr>
          <p:spPr>
            <a:xfrm>
              <a:off x="6857179" y="4078732"/>
              <a:ext cx="2160300" cy="1076309"/>
            </a:xfrm>
            <a:prstGeom prst="wedgeRectCallout">
              <a:avLst>
                <a:gd name="adj1" fmla="val -85769"/>
                <a:gd name="adj2" fmla="val 14916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SESSION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이해 및 공부 필요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0" y="3788936"/>
            <a:ext cx="3338395" cy="27011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0" y="1426934"/>
            <a:ext cx="3298246" cy="1983475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5347763" y="1562110"/>
            <a:ext cx="3581477" cy="1076309"/>
            <a:chOff x="5347763" y="1562110"/>
            <a:chExt cx="3581477" cy="1076309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7763" y="1836116"/>
              <a:ext cx="750007" cy="750007"/>
            </a:xfrm>
            <a:prstGeom prst="rect">
              <a:avLst/>
            </a:prstGeom>
          </p:spPr>
        </p:pic>
        <p:sp>
          <p:nvSpPr>
            <p:cNvPr id="26" name="사각형 설명선 25"/>
            <p:cNvSpPr/>
            <p:nvPr/>
          </p:nvSpPr>
          <p:spPr>
            <a:xfrm>
              <a:off x="6768940" y="1562110"/>
              <a:ext cx="2160300" cy="1076309"/>
            </a:xfrm>
            <a:prstGeom prst="wedgeRectCallout">
              <a:avLst>
                <a:gd name="adj1" fmla="val -80974"/>
                <a:gd name="adj2" fmla="val 1896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메뉴관리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프론트엔드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미흡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292200" y="1562110"/>
            <a:ext cx="3646980" cy="1076309"/>
            <a:chOff x="5301401" y="2513066"/>
            <a:chExt cx="3646980" cy="1076309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1401" y="2748062"/>
              <a:ext cx="796595" cy="796595"/>
            </a:xfrm>
            <a:prstGeom prst="rect">
              <a:avLst/>
            </a:prstGeom>
          </p:spPr>
        </p:pic>
        <p:sp>
          <p:nvSpPr>
            <p:cNvPr id="27" name="사각형 설명선 26"/>
            <p:cNvSpPr/>
            <p:nvPr/>
          </p:nvSpPr>
          <p:spPr>
            <a:xfrm>
              <a:off x="6788081" y="2513066"/>
              <a:ext cx="2160300" cy="1076309"/>
            </a:xfrm>
            <a:prstGeom prst="wedgeRectCallout">
              <a:avLst>
                <a:gd name="adj1" fmla="val -80730"/>
                <a:gd name="adj2" fmla="val 1592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SESSION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이해 및 공부 필요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077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68379" y="3246093"/>
            <a:ext cx="37160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0070C0"/>
                </a:solidFill>
                <a:latin typeface="Noto Sans CJK SC Thin" pitchFamily="34" charset="-127"/>
                <a:ea typeface="Noto Sans CJK SC Thin" pitchFamily="34" charset="-127"/>
              </a:rPr>
              <a:t>THANK YOU</a:t>
            </a:r>
            <a:endParaRPr lang="ko-KR" altLang="en-US" sz="4800" dirty="0">
              <a:solidFill>
                <a:srgbClr val="0070C0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37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7430" y="302965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2</a:t>
            </a:r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역할분</a:t>
            </a:r>
            <a:r>
              <a:rPr lang="ko-KR" alt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81778" y="4222869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한컴 윤체 L" panose="02020603020101020101" pitchFamily="18" charset="-127"/>
                <a:ea typeface="한컴 윤체 L" panose="02020603020101020101" pitchFamily="18" charset="-127"/>
              </a:rPr>
              <a:t>김동주</a:t>
            </a:r>
            <a:endParaRPr lang="en-US" altLang="ko-KR" b="1" dirty="0" smtClean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한컴 윤체 L" panose="02020603020101020101" pitchFamily="18" charset="-127"/>
                <a:ea typeface="한컴 윤체 L" panose="02020603020101020101" pitchFamily="18" charset="-127"/>
              </a:rPr>
              <a:t>조장</a:t>
            </a:r>
            <a:endParaRPr lang="en-US" altLang="ko-KR" dirty="0" smtClean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한컴 윤체 L" panose="02020603020101020101" pitchFamily="18" charset="-127"/>
                <a:ea typeface="한컴 윤체 L" panose="02020603020101020101" pitchFamily="18" charset="-127"/>
              </a:rPr>
              <a:t>프로그래밍</a:t>
            </a:r>
            <a:endParaRPr lang="ko-KR" altLang="en-US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0697" y="4263514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한컴 윤체 L" panose="02020603020101020101" pitchFamily="18" charset="-127"/>
                <a:ea typeface="한컴 윤체 L" panose="02020603020101020101" pitchFamily="18" charset="-127"/>
              </a:rPr>
              <a:t>황정석</a:t>
            </a:r>
            <a:endParaRPr lang="en-US" altLang="ko-KR" b="1" dirty="0" smtClean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한컴 윤체 L" panose="02020603020101020101" pitchFamily="18" charset="-127"/>
                <a:ea typeface="한컴 윤체 L" panose="02020603020101020101" pitchFamily="18" charset="-127"/>
              </a:rPr>
              <a:t>PPT </a:t>
            </a:r>
            <a:r>
              <a:rPr lang="ko-KR" altLang="en-US" dirty="0" smtClean="0">
                <a:latin typeface="한컴 윤체 L" panose="02020603020101020101" pitchFamily="18" charset="-127"/>
                <a:ea typeface="한컴 윤체 L" panose="02020603020101020101" pitchFamily="18" charset="-127"/>
              </a:rPr>
              <a:t>및</a:t>
            </a:r>
            <a:endParaRPr lang="en-US" altLang="ko-KR" dirty="0" smtClean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한컴 윤체 L" panose="02020603020101020101" pitchFamily="18" charset="-127"/>
                <a:ea typeface="한컴 윤체 L" panose="02020603020101020101" pitchFamily="18" charset="-127"/>
              </a:rPr>
              <a:t>프로그래밍</a:t>
            </a:r>
            <a:endParaRPr lang="ko-KR" altLang="en-US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09583" y="4366889"/>
            <a:ext cx="116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한컴 윤체 L" panose="02020603020101020101" pitchFamily="18" charset="-127"/>
                <a:ea typeface="한컴 윤체 L" panose="02020603020101020101" pitchFamily="18" charset="-127"/>
              </a:rPr>
              <a:t>김경미</a:t>
            </a:r>
            <a:endParaRPr lang="en-US" altLang="ko-KR" b="1" dirty="0" smtClean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한컴 윤체 L" panose="02020603020101020101" pitchFamily="18" charset="-127"/>
                <a:ea typeface="한컴 윤체 L" panose="02020603020101020101" pitchFamily="18" charset="-127"/>
              </a:rPr>
              <a:t>프로그래밍</a:t>
            </a:r>
            <a:endParaRPr lang="ko-KR" altLang="en-US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1" t="40435" r="50000" b="25130"/>
          <a:stretch/>
        </p:blipFill>
        <p:spPr>
          <a:xfrm>
            <a:off x="1338274" y="2456041"/>
            <a:ext cx="1649506" cy="169432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4" t="6181" r="68921" b="60112"/>
          <a:stretch/>
        </p:blipFill>
        <p:spPr>
          <a:xfrm>
            <a:off x="3757930" y="2519765"/>
            <a:ext cx="1628140" cy="16584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83" t="5634" r="12600" b="60841"/>
          <a:stretch/>
        </p:blipFill>
        <p:spPr>
          <a:xfrm>
            <a:off x="6320118" y="2491997"/>
            <a:ext cx="1748117" cy="164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7430" y="302965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3</a:t>
            </a:r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전체일정</a:t>
            </a:r>
            <a:endParaRPr lang="ko-KR" altLang="en-US" sz="2400" dirty="0">
              <a:solidFill>
                <a:schemeClr val="tx2">
                  <a:lumMod val="20000"/>
                  <a:lumOff val="8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83474"/>
              </p:ext>
            </p:extLst>
          </p:nvPr>
        </p:nvGraphicFramePr>
        <p:xfrm>
          <a:off x="107376" y="1412720"/>
          <a:ext cx="8857232" cy="4740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154"/>
                <a:gridCol w="1107154"/>
                <a:gridCol w="1107154"/>
                <a:gridCol w="1107154"/>
                <a:gridCol w="1107154"/>
                <a:gridCol w="1107154"/>
                <a:gridCol w="1107154"/>
                <a:gridCol w="1107154"/>
              </a:tblGrid>
              <a:tr h="60799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6E6"/>
                    </a:solidFill>
                  </a:tcPr>
                </a:tc>
              </a:tr>
              <a:tr h="7802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시작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ㅇ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9276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02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03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0678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FF3300"/>
                          </a:solidFill>
                        </a:rPr>
                        <a:t>개천절</a:t>
                      </a:r>
                      <a:endParaRPr lang="ko-KR" altLang="en-US" sz="1800" b="1" dirty="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2358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04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05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06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07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08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09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0678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325961" y="2186194"/>
            <a:ext cx="2203200" cy="4912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544584" y="2185199"/>
            <a:ext cx="1091101" cy="493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30726" y="2206796"/>
            <a:ext cx="219239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주제 선정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427980" y="2110008"/>
            <a:ext cx="129617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화면설계서</a:t>
            </a:r>
            <a:endParaRPr lang="en-US" altLang="ko-KR" sz="11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요구사항명세서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651793" y="2185200"/>
            <a:ext cx="1090800" cy="4912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30794" y="2113310"/>
            <a:ext cx="1548000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ERD</a:t>
            </a:r>
          </a:p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테이블정의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서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757499" y="2185199"/>
            <a:ext cx="1094400" cy="493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739049" y="2206796"/>
            <a:ext cx="110955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중간점검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865122" y="2186193"/>
            <a:ext cx="1094275" cy="4912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42556" y="2110008"/>
            <a:ext cx="1543050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프론트엔드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0%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220314" y="3501010"/>
            <a:ext cx="1094400" cy="864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215551" y="3674927"/>
            <a:ext cx="1115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차 발표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29781" y="3501010"/>
            <a:ext cx="4413600" cy="864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30725" y="3618454"/>
            <a:ext cx="44083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프론트엔드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0% 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·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중간점검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56979" y="3501010"/>
            <a:ext cx="1094400" cy="864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748014" y="3674926"/>
            <a:ext cx="1115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차 발표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21734" y="5229250"/>
            <a:ext cx="1094400" cy="792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58297" y="5145710"/>
            <a:ext cx="1425413" cy="924420"/>
          </a:xfrm>
          <a:prstGeom prst="rect">
            <a:avLst/>
          </a:prstGeom>
        </p:spPr>
        <p:txBody>
          <a:bodyPr wrap="square" tIns="468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프론트엔드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90%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백엔드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50%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차 점검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35156" y="5229250"/>
            <a:ext cx="1094400" cy="792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67268" y="5145134"/>
            <a:ext cx="1425413" cy="924420"/>
          </a:xfrm>
          <a:prstGeom prst="rect">
            <a:avLst/>
          </a:prstGeom>
        </p:spPr>
        <p:txBody>
          <a:bodyPr wrap="square" tIns="468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프론트엔드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05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100%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백엔드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70%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차 점검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42934" y="5229250"/>
            <a:ext cx="1094400" cy="792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363362" y="5264502"/>
            <a:ext cx="1425413" cy="716671"/>
          </a:xfrm>
          <a:prstGeom prst="rect">
            <a:avLst/>
          </a:prstGeom>
        </p:spPr>
        <p:txBody>
          <a:bodyPr wrap="square" tIns="468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백엔드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100%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최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종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점검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651792" y="5229250"/>
            <a:ext cx="2199600" cy="792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639442" y="5399049"/>
            <a:ext cx="2218537" cy="416589"/>
          </a:xfrm>
          <a:prstGeom prst="rect">
            <a:avLst/>
          </a:prstGeom>
        </p:spPr>
        <p:txBody>
          <a:bodyPr wrap="square" tIns="468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테스트 및 수정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864302" y="5229250"/>
            <a:ext cx="1094400" cy="792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701374" y="5264502"/>
            <a:ext cx="1425413" cy="624338"/>
          </a:xfrm>
          <a:prstGeom prst="rect">
            <a:avLst/>
          </a:prstGeom>
        </p:spPr>
        <p:txBody>
          <a:bodyPr wrap="square" tIns="468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발표자료 완성</a:t>
            </a:r>
            <a:endParaRPr lang="en-US" altLang="ko-KR" sz="13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종합테스트 및 수정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38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7430" y="302965"/>
            <a:ext cx="2874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4</a:t>
            </a:r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개인일정</a:t>
            </a:r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_</a:t>
            </a:r>
            <a:r>
              <a:rPr lang="ko-KR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김경미</a:t>
            </a:r>
            <a:endParaRPr lang="ko-KR" altLang="en-US" sz="2400" dirty="0">
              <a:solidFill>
                <a:schemeClr val="tx2">
                  <a:lumMod val="20000"/>
                  <a:lumOff val="8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00545" y="1268700"/>
          <a:ext cx="8857232" cy="4740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154"/>
                <a:gridCol w="1107154"/>
                <a:gridCol w="1107154"/>
                <a:gridCol w="1005973"/>
                <a:gridCol w="1080150"/>
                <a:gridCol w="1152160"/>
                <a:gridCol w="1224170"/>
                <a:gridCol w="1073317"/>
              </a:tblGrid>
              <a:tr h="60799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6E6"/>
                    </a:solidFill>
                  </a:tcPr>
                </a:tc>
              </a:tr>
              <a:tr h="7802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화면설계서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프론트엔드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MAIN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차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요구사항명세서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ERD 1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차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화면설계서 수정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프론트엔드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MAIN 2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차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ORDER 1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차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9276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02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03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0678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프론트엔드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MAIN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ORDER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로고디자인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백엔드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MEMBER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차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ERD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백엔드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MEMBER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차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2358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04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05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06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07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08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09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0678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백엔드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ORDER 1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차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MENU 1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차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STATE 1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차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백엔드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프론트엔드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백엔드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및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</a:rPr>
                        <a:t>프론트엔드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점검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중간점검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백엔드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및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프론트엔드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및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프론트엔드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백엔드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최종점검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및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프론트엔드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백엔드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완성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1208416" y="3356990"/>
            <a:ext cx="1094400" cy="864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r>
              <a:rPr lang="ko-KR" altLang="en-US" b="1" dirty="0" smtClean="0">
                <a:solidFill>
                  <a:schemeClr val="tx1"/>
                </a:solidFill>
              </a:rPr>
              <a:t>차 발표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20314" y="1916790"/>
            <a:ext cx="1094400" cy="7380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프로젝트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시작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718050" y="3356990"/>
            <a:ext cx="1094400" cy="864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r>
              <a:rPr lang="ko-KR" altLang="en-US" b="1" dirty="0" smtClean="0">
                <a:solidFill>
                  <a:schemeClr val="tx1"/>
                </a:solidFill>
              </a:rPr>
              <a:t>차 발표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325961" y="2064638"/>
            <a:ext cx="2102019" cy="4912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주제선정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72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430" y="302965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5</a:t>
            </a:r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. ERD</a:t>
            </a:r>
            <a:endParaRPr lang="ko-KR" altLang="en-US" sz="2400" dirty="0">
              <a:solidFill>
                <a:schemeClr val="tx2">
                  <a:lumMod val="20000"/>
                  <a:lumOff val="8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5" y="1412720"/>
            <a:ext cx="7849090" cy="50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8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85" y="1412720"/>
            <a:ext cx="7417030" cy="4705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430" y="302965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5</a:t>
            </a:r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. ERD</a:t>
            </a:r>
            <a:endParaRPr lang="ko-KR" altLang="en-US" sz="2400" dirty="0">
              <a:solidFill>
                <a:schemeClr val="tx2">
                  <a:lumMod val="20000"/>
                  <a:lumOff val="8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68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20" y="1242571"/>
            <a:ext cx="7849630" cy="24744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50" y="4005080"/>
            <a:ext cx="7848647" cy="19442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430" y="302965"/>
            <a:ext cx="241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6</a:t>
            </a:r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테이블정의서</a:t>
            </a:r>
            <a:endParaRPr lang="ko-KR" altLang="en-US" sz="2400" dirty="0">
              <a:solidFill>
                <a:schemeClr val="tx2">
                  <a:lumMod val="20000"/>
                  <a:lumOff val="8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563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720</Words>
  <Application>Microsoft Office PowerPoint</Application>
  <PresentationFormat>화면 슬라이드 쇼(4:3)</PresentationFormat>
  <Paragraphs>378</Paragraphs>
  <Slides>31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user</cp:lastModifiedBy>
  <cp:revision>156</cp:revision>
  <dcterms:created xsi:type="dcterms:W3CDTF">2016-09-04T05:54:01Z</dcterms:created>
  <dcterms:modified xsi:type="dcterms:W3CDTF">2019-10-11T00:40:02Z</dcterms:modified>
</cp:coreProperties>
</file>