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46"/>
  </p:notesMasterIdLst>
  <p:sldIdLst>
    <p:sldId id="1864" r:id="rId5"/>
    <p:sldId id="1866" r:id="rId6"/>
    <p:sldId id="1865" r:id="rId7"/>
    <p:sldId id="1846" r:id="rId8"/>
    <p:sldId id="1892" r:id="rId9"/>
    <p:sldId id="1894" r:id="rId10"/>
    <p:sldId id="1891" r:id="rId11"/>
    <p:sldId id="1895" r:id="rId12"/>
    <p:sldId id="1896" r:id="rId13"/>
    <p:sldId id="1899" r:id="rId14"/>
    <p:sldId id="1897" r:id="rId15"/>
    <p:sldId id="1873" r:id="rId16"/>
    <p:sldId id="1884" r:id="rId17"/>
    <p:sldId id="1874" r:id="rId18"/>
    <p:sldId id="1911" r:id="rId19"/>
    <p:sldId id="1879" r:id="rId20"/>
    <p:sldId id="1912" r:id="rId21"/>
    <p:sldId id="1913" r:id="rId22"/>
    <p:sldId id="1914" r:id="rId23"/>
    <p:sldId id="1915" r:id="rId24"/>
    <p:sldId id="1916" r:id="rId25"/>
    <p:sldId id="1917" r:id="rId26"/>
    <p:sldId id="1918" r:id="rId27"/>
    <p:sldId id="1919" r:id="rId28"/>
    <p:sldId id="1849" r:id="rId29"/>
    <p:sldId id="1883" r:id="rId30"/>
    <p:sldId id="1882" r:id="rId31"/>
    <p:sldId id="1909" r:id="rId32"/>
    <p:sldId id="1858" r:id="rId33"/>
    <p:sldId id="1898" r:id="rId34"/>
    <p:sldId id="1907" r:id="rId35"/>
    <p:sldId id="1900" r:id="rId36"/>
    <p:sldId id="1901" r:id="rId37"/>
    <p:sldId id="1902" r:id="rId38"/>
    <p:sldId id="1903" r:id="rId39"/>
    <p:sldId id="1904" r:id="rId40"/>
    <p:sldId id="1905" r:id="rId41"/>
    <p:sldId id="1906" r:id="rId42"/>
    <p:sldId id="1908" r:id="rId43"/>
    <p:sldId id="1910" r:id="rId44"/>
    <p:sldId id="1859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4A968-F0EC-4A26-BB1E-B5E9315A1A8A}">
          <p14:sldIdLst>
            <p14:sldId id="1864"/>
            <p14:sldId id="1866"/>
            <p14:sldId id="1865"/>
            <p14:sldId id="1846"/>
            <p14:sldId id="1892"/>
            <p14:sldId id="1894"/>
            <p14:sldId id="1891"/>
            <p14:sldId id="1895"/>
            <p14:sldId id="1896"/>
            <p14:sldId id="1899"/>
            <p14:sldId id="1897"/>
            <p14:sldId id="1873"/>
            <p14:sldId id="1884"/>
            <p14:sldId id="1874"/>
            <p14:sldId id="1911"/>
            <p14:sldId id="1879"/>
            <p14:sldId id="1912"/>
            <p14:sldId id="1913"/>
            <p14:sldId id="1914"/>
            <p14:sldId id="1915"/>
            <p14:sldId id="1916"/>
            <p14:sldId id="1917"/>
            <p14:sldId id="1918"/>
            <p14:sldId id="1919"/>
            <p14:sldId id="1849"/>
            <p14:sldId id="1883"/>
            <p14:sldId id="1882"/>
            <p14:sldId id="1909"/>
            <p14:sldId id="1858"/>
            <p14:sldId id="1898"/>
            <p14:sldId id="1907"/>
            <p14:sldId id="1900"/>
            <p14:sldId id="1901"/>
            <p14:sldId id="1902"/>
            <p14:sldId id="1903"/>
            <p14:sldId id="1904"/>
            <p14:sldId id="1905"/>
            <p14:sldId id="1906"/>
            <p14:sldId id="1908"/>
            <p14:sldId id="1910"/>
            <p14:sldId id="18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03"/>
    <a:srgbClr val="FFFF01"/>
    <a:srgbClr val="D3FD03"/>
    <a:srgbClr val="F8FE02"/>
    <a:srgbClr val="6B2929"/>
    <a:srgbClr val="FF2625"/>
    <a:srgbClr val="D6D734"/>
    <a:srgbClr val="F69000"/>
    <a:srgbClr val="FE4387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210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1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918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19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47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46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9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53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88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9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7/6/2022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024313" y="923925"/>
            <a:ext cx="7529512" cy="5168900"/>
          </a:xfrm>
        </p:spPr>
        <p:txBody>
          <a:bodyPr anchor="ctr"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UTOMATIC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ICENSE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ECOGNITION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                             GANGA KRISHNAN.G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FDF7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NATHEERA BEEVI M                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20MCA418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3790" y="2202951"/>
            <a:ext cx="6688476" cy="20710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process of traffic control, vehicle identification and vehicle    location tracking are done manually and it accelerates time, cost and effort. To overcome this problem, ANPR technology were introduced.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22" y="702459"/>
            <a:ext cx="6588141" cy="79434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917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423703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an automated system for license plate      detection.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time, cost and effort.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best algorithm for license plate detection.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the transportation system more Intelligent.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3555"/>
            <a:ext cx="5053867" cy="79434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6933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66" y="705687"/>
            <a:ext cx="4642901" cy="8662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2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dirty="0">
                <a:solidFill>
                  <a:srgbClr val="FF2625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5082" y="2832438"/>
            <a:ext cx="6477000" cy="15781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processes of License Number plate Recognition System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212897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22235-7E5C-C424-BED8-76DCB51252C7}"/>
              </a:ext>
            </a:extLst>
          </p:cNvPr>
          <p:cNvSpPr/>
          <p:nvPr/>
        </p:nvSpPr>
        <p:spPr>
          <a:xfrm>
            <a:off x="687700" y="145532"/>
            <a:ext cx="2440214" cy="1233048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5F49C-6B34-11FF-B4EF-B08201B31267}"/>
              </a:ext>
            </a:extLst>
          </p:cNvPr>
          <p:cNvSpPr/>
          <p:nvPr/>
        </p:nvSpPr>
        <p:spPr>
          <a:xfrm>
            <a:off x="649133" y="1952533"/>
            <a:ext cx="2440214" cy="189347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CC2AE-8AD5-E830-0DAE-50066D175FB6}"/>
              </a:ext>
            </a:extLst>
          </p:cNvPr>
          <p:cNvSpPr/>
          <p:nvPr/>
        </p:nvSpPr>
        <p:spPr>
          <a:xfrm>
            <a:off x="687700" y="4402728"/>
            <a:ext cx="2440214" cy="164900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AC859-1643-BC9B-EFE2-5415632AE6AE}"/>
              </a:ext>
            </a:extLst>
          </p:cNvPr>
          <p:cNvSpPr/>
          <p:nvPr/>
        </p:nvSpPr>
        <p:spPr>
          <a:xfrm>
            <a:off x="4642925" y="4414712"/>
            <a:ext cx="2440214" cy="164900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CHARACTER</a:t>
            </a:r>
          </a:p>
          <a:p>
            <a:pPr algn="ctr"/>
            <a:r>
              <a:rPr lang="en-IN" dirty="0"/>
              <a:t>RECOGNITION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4A2140-D741-B21D-F02F-F770CDE028C9}"/>
              </a:ext>
            </a:extLst>
          </p:cNvPr>
          <p:cNvSpPr/>
          <p:nvPr/>
        </p:nvSpPr>
        <p:spPr>
          <a:xfrm>
            <a:off x="9068657" y="4402727"/>
            <a:ext cx="2510318" cy="164900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CHARACTER</a:t>
            </a:r>
          </a:p>
          <a:p>
            <a:pPr algn="ctr"/>
            <a:r>
              <a:rPr lang="en-IN" dirty="0"/>
              <a:t>SEGMENTATION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FA564-6AA4-7539-8442-CACB498AE1FA}"/>
              </a:ext>
            </a:extLst>
          </p:cNvPr>
          <p:cNvSpPr/>
          <p:nvPr/>
        </p:nvSpPr>
        <p:spPr>
          <a:xfrm>
            <a:off x="4693389" y="1894188"/>
            <a:ext cx="2440214" cy="20101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8420A-8CD4-E6DD-8A71-66742390AC2C}"/>
              </a:ext>
            </a:extLst>
          </p:cNvPr>
          <p:cNvSpPr/>
          <p:nvPr/>
        </p:nvSpPr>
        <p:spPr>
          <a:xfrm>
            <a:off x="9106034" y="1835845"/>
            <a:ext cx="2440214" cy="20101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30ED1-1AA7-5925-407F-F5D97DD490BD}"/>
              </a:ext>
            </a:extLst>
          </p:cNvPr>
          <p:cNvSpPr txBox="1"/>
          <p:nvPr/>
        </p:nvSpPr>
        <p:spPr>
          <a:xfrm>
            <a:off x="1352512" y="539416"/>
            <a:ext cx="9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68176B-5B40-6F40-33C7-8E9D977C9F3B}"/>
              </a:ext>
            </a:extLst>
          </p:cNvPr>
          <p:cNvSpPr/>
          <p:nvPr/>
        </p:nvSpPr>
        <p:spPr>
          <a:xfrm rot="5400000">
            <a:off x="1581510" y="1417525"/>
            <a:ext cx="596724" cy="53686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B91544-6698-D4AA-F1DC-ACE779454C8D}"/>
              </a:ext>
            </a:extLst>
          </p:cNvPr>
          <p:cNvSpPr/>
          <p:nvPr/>
        </p:nvSpPr>
        <p:spPr>
          <a:xfrm rot="10800000">
            <a:off x="7083311" y="4980601"/>
            <a:ext cx="1938211" cy="570618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B288B7F-4254-3E55-088A-72DBA4F523DC}"/>
              </a:ext>
            </a:extLst>
          </p:cNvPr>
          <p:cNvSpPr/>
          <p:nvPr/>
        </p:nvSpPr>
        <p:spPr>
          <a:xfrm rot="5400000">
            <a:off x="10108071" y="3887459"/>
            <a:ext cx="542476" cy="488063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BEE158-BF45-0326-3BCF-FB1DBD3AC8B5}"/>
              </a:ext>
            </a:extLst>
          </p:cNvPr>
          <p:cNvSpPr/>
          <p:nvPr/>
        </p:nvSpPr>
        <p:spPr>
          <a:xfrm>
            <a:off x="3088682" y="2573722"/>
            <a:ext cx="1601828" cy="627680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55FF88-9B83-D14D-A906-50C29A3424D3}"/>
              </a:ext>
            </a:extLst>
          </p:cNvPr>
          <p:cNvSpPr/>
          <p:nvPr/>
        </p:nvSpPr>
        <p:spPr>
          <a:xfrm>
            <a:off x="7150713" y="2592560"/>
            <a:ext cx="1938211" cy="627680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47D4E6-344F-FAB5-9BA6-E5FF37C2DB05}"/>
              </a:ext>
            </a:extLst>
          </p:cNvPr>
          <p:cNvSpPr/>
          <p:nvPr/>
        </p:nvSpPr>
        <p:spPr>
          <a:xfrm rot="10800000">
            <a:off x="3154350" y="4980601"/>
            <a:ext cx="1456207" cy="570618"/>
          </a:xfrm>
          <a:prstGeom prst="rightArrow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7403" y="390418"/>
            <a:ext cx="6982146" cy="62158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This  project uses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     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*</a:t>
            </a:r>
            <a:r>
              <a:rPr lang="en-I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CNN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* VGG16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	       * VGG19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	       * YOLOV3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338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A98C8-CAA2-C295-7A23-8091CCB67971}"/>
              </a:ext>
            </a:extLst>
          </p:cNvPr>
          <p:cNvSpPr/>
          <p:nvPr/>
        </p:nvSpPr>
        <p:spPr>
          <a:xfrm>
            <a:off x="2001744" y="92464"/>
            <a:ext cx="4633645" cy="5856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(IMAGES, ANNOTATIONS)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393E9-444F-59AB-F723-9F1F4B89D4CA}"/>
              </a:ext>
            </a:extLst>
          </p:cNvPr>
          <p:cNvSpPr/>
          <p:nvPr/>
        </p:nvSpPr>
        <p:spPr>
          <a:xfrm>
            <a:off x="2001745" y="908621"/>
            <a:ext cx="4633645" cy="5856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E3143-F374-F504-10FC-1A6AE32DF315}"/>
              </a:ext>
            </a:extLst>
          </p:cNvPr>
          <p:cNvSpPr/>
          <p:nvPr/>
        </p:nvSpPr>
        <p:spPr>
          <a:xfrm>
            <a:off x="2001746" y="1690740"/>
            <a:ext cx="4633645" cy="5856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INPUT AND OUTPUT USING IMAGE AND ANNOTATION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6C31F-FFA1-97F2-A82F-6280F33A9606}"/>
              </a:ext>
            </a:extLst>
          </p:cNvPr>
          <p:cNvSpPr/>
          <p:nvPr/>
        </p:nvSpPr>
        <p:spPr>
          <a:xfrm>
            <a:off x="2001747" y="2600644"/>
            <a:ext cx="4633645" cy="5856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NORMALIZATION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91102-B3DB-6BDE-B2BD-96B6E62FD352}"/>
              </a:ext>
            </a:extLst>
          </p:cNvPr>
          <p:cNvSpPr/>
          <p:nvPr/>
        </p:nvSpPr>
        <p:spPr>
          <a:xfrm>
            <a:off x="4530903" y="5392217"/>
            <a:ext cx="2864777" cy="41310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CAR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D022D-D7B0-11CC-C1EB-AA550E97612D}"/>
              </a:ext>
            </a:extLst>
          </p:cNvPr>
          <p:cNvSpPr/>
          <p:nvPr/>
        </p:nvSpPr>
        <p:spPr>
          <a:xfrm>
            <a:off x="5363101" y="3772755"/>
            <a:ext cx="2032579" cy="41310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A7758-899E-ECC9-103B-61F9CDB13AEC}"/>
              </a:ext>
            </a:extLst>
          </p:cNvPr>
          <p:cNvSpPr/>
          <p:nvPr/>
        </p:nvSpPr>
        <p:spPr>
          <a:xfrm>
            <a:off x="684942" y="3772755"/>
            <a:ext cx="3137045" cy="41310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4FE3C-EB7C-E67E-E0DB-083E9E9108F9}"/>
              </a:ext>
            </a:extLst>
          </p:cNvPr>
          <p:cNvSpPr/>
          <p:nvPr/>
        </p:nvSpPr>
        <p:spPr>
          <a:xfrm>
            <a:off x="684942" y="4554875"/>
            <a:ext cx="3137045" cy="53340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CNN, VGG16, VGG19, YOLOV3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58C69-6311-C6FA-7D1E-ECD64DF257CD}"/>
              </a:ext>
            </a:extLst>
          </p:cNvPr>
          <p:cNvSpPr/>
          <p:nvPr/>
        </p:nvSpPr>
        <p:spPr>
          <a:xfrm>
            <a:off x="684942" y="5432887"/>
            <a:ext cx="3137045" cy="41310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BEST MODEL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28F821-A56E-0E65-5DCF-3F684062F44D}"/>
              </a:ext>
            </a:extLst>
          </p:cNvPr>
          <p:cNvSpPr/>
          <p:nvPr/>
        </p:nvSpPr>
        <p:spPr>
          <a:xfrm>
            <a:off x="684944" y="6303196"/>
            <a:ext cx="3137044" cy="38271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LICENSE PLATE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089A3E-CB27-1F96-7E89-27E1EEF5B56C}"/>
              </a:ext>
            </a:extLst>
          </p:cNvPr>
          <p:cNvSpPr/>
          <p:nvPr/>
        </p:nvSpPr>
        <p:spPr>
          <a:xfrm>
            <a:off x="4549738" y="6308334"/>
            <a:ext cx="2845941" cy="38271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LICENSE PLATE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A83D15-D4B0-71A5-51A0-C61E1C0EABE2}"/>
              </a:ext>
            </a:extLst>
          </p:cNvPr>
          <p:cNvCxnSpPr/>
          <p:nvPr/>
        </p:nvCxnSpPr>
        <p:spPr>
          <a:xfrm>
            <a:off x="4318566" y="678091"/>
            <a:ext cx="0" cy="23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03B89D-2E73-33E6-1381-5B62633A5D49}"/>
              </a:ext>
            </a:extLst>
          </p:cNvPr>
          <p:cNvCxnSpPr/>
          <p:nvPr/>
        </p:nvCxnSpPr>
        <p:spPr>
          <a:xfrm>
            <a:off x="4347678" y="1488037"/>
            <a:ext cx="0" cy="23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04DDC9-05C0-9CD8-1A1A-7A017088BEAD}"/>
              </a:ext>
            </a:extLst>
          </p:cNvPr>
          <p:cNvCxnSpPr/>
          <p:nvPr/>
        </p:nvCxnSpPr>
        <p:spPr>
          <a:xfrm>
            <a:off x="4337404" y="2292363"/>
            <a:ext cx="0" cy="30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4BC095-37E5-5840-3014-19C5B3AEA9BE}"/>
              </a:ext>
            </a:extLst>
          </p:cNvPr>
          <p:cNvCxnSpPr/>
          <p:nvPr/>
        </p:nvCxnSpPr>
        <p:spPr>
          <a:xfrm>
            <a:off x="6133671" y="3186271"/>
            <a:ext cx="0" cy="5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061DA-71FA-DBF9-813E-5D9BCE3B2AF6}"/>
              </a:ext>
            </a:extLst>
          </p:cNvPr>
          <p:cNvCxnSpPr/>
          <p:nvPr/>
        </p:nvCxnSpPr>
        <p:spPr>
          <a:xfrm>
            <a:off x="2659295" y="3194835"/>
            <a:ext cx="0" cy="5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102E3-FD4C-7580-B842-6EDCC4AB0685}"/>
              </a:ext>
            </a:extLst>
          </p:cNvPr>
          <p:cNvCxnSpPr/>
          <p:nvPr/>
        </p:nvCxnSpPr>
        <p:spPr>
          <a:xfrm>
            <a:off x="2681550" y="4179691"/>
            <a:ext cx="0" cy="37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BEE5D2-6178-71A4-B416-68D57486E83A}"/>
              </a:ext>
            </a:extLst>
          </p:cNvPr>
          <p:cNvCxnSpPr/>
          <p:nvPr/>
        </p:nvCxnSpPr>
        <p:spPr>
          <a:xfrm>
            <a:off x="2710657" y="5110710"/>
            <a:ext cx="0" cy="33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7EC341-7B0D-B396-2D64-7DAA76E45B05}"/>
              </a:ext>
            </a:extLst>
          </p:cNvPr>
          <p:cNvCxnSpPr/>
          <p:nvPr/>
        </p:nvCxnSpPr>
        <p:spPr>
          <a:xfrm>
            <a:off x="2690114" y="5844498"/>
            <a:ext cx="0" cy="449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DD0EA-38D3-F5AF-E716-3EE3B2E4CD55}"/>
              </a:ext>
            </a:extLst>
          </p:cNvPr>
          <p:cNvCxnSpPr>
            <a:cxnSpLocks/>
          </p:cNvCxnSpPr>
          <p:nvPr/>
        </p:nvCxnSpPr>
        <p:spPr>
          <a:xfrm flipH="1" flipV="1">
            <a:off x="3824298" y="5598026"/>
            <a:ext cx="740253" cy="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F397B5-9359-6005-D760-1B0561FF0564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3821988" y="6494553"/>
            <a:ext cx="727750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108A2E1-5FD4-4521-24AE-123391E20B1C}"/>
              </a:ext>
            </a:extLst>
          </p:cNvPr>
          <p:cNvSpPr txBox="1"/>
          <p:nvPr/>
        </p:nvSpPr>
        <p:spPr>
          <a:xfrm>
            <a:off x="4204697" y="4504206"/>
            <a:ext cx="141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17C99A-FC51-8F8D-B39F-EC04EFC4FABA}"/>
              </a:ext>
            </a:extLst>
          </p:cNvPr>
          <p:cNvSpPr txBox="1"/>
          <p:nvPr/>
        </p:nvSpPr>
        <p:spPr>
          <a:xfrm>
            <a:off x="2655016" y="4157108"/>
            <a:ext cx="141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513FD63-21C1-CB86-1218-8BBB3F196630}"/>
              </a:ext>
            </a:extLst>
          </p:cNvPr>
          <p:cNvCxnSpPr/>
          <p:nvPr/>
        </p:nvCxnSpPr>
        <p:spPr>
          <a:xfrm rot="10800000" flipV="1">
            <a:off x="3821987" y="4179690"/>
            <a:ext cx="2311684" cy="679985"/>
          </a:xfrm>
          <a:prstGeom prst="bentConnector3">
            <a:avLst>
              <a:gd name="adj1" fmla="val -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1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E4D1-DE3E-A555-9D6D-4E9885C00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575353"/>
            <a:ext cx="6477000" cy="583572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u="sng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DATASET USED: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 dataset was taken from Kaggle.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It consists of 432 images and corresponding annotations.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Annotations contains the information about the images.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077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33391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ALGORITHMS USED:</a:t>
            </a:r>
          </a:p>
          <a:p>
            <a:pPr marL="457200" indent="-457200" algn="just">
              <a:lnSpc>
                <a:spcPct val="150000"/>
              </a:lnSpc>
              <a:buAutoNum type="alphaLcPeriod"/>
            </a:pP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CNN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 or CNN is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type of artificial neural network, which is widely used for image/object recognition and classification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thus recognizes objects in an image by using a CNN.</a:t>
            </a:r>
            <a:endParaRPr lang="en-US" sz="2200" u="sng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0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93AC51E1-3A89-66DD-CC4C-BA947E68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9" y="1541124"/>
            <a:ext cx="6150796" cy="359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0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7"/>
            <a:ext cx="7191910" cy="55891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b.VGG16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VGG-16 is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that is 16 layers deep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pretrained version of the network trained on more than a million images from the ImageNet database.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pretrained network can classify images into 1000 object categories, such as keyboard, mouse, pencil, and many animals.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108" y="762747"/>
            <a:ext cx="9141397" cy="73866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6D00DD9-03E2-DF25-DDFB-C55CDE51E2FC}"/>
              </a:ext>
            </a:extLst>
          </p:cNvPr>
          <p:cNvSpPr txBox="1">
            <a:spLocks/>
          </p:cNvSpPr>
          <p:nvPr/>
        </p:nvSpPr>
        <p:spPr>
          <a:xfrm>
            <a:off x="679115" y="1417835"/>
            <a:ext cx="6477000" cy="5818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 WORKS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GAP IDENTIFIED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AND DISCUSSION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</a:p>
          <a:p>
            <a:pPr marL="285750" indent="-28575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9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541154"/>
            <a:ext cx="7191910" cy="42715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b="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GG-16 | CNN model - GeeksforGeeks">
            <a:extLst>
              <a:ext uri="{FF2B5EF4-FFF2-40B4-BE49-F238E27FC236}">
                <a16:creationId xmlns:a16="http://schemas.microsoft.com/office/drawing/2014/main" id="{C1C1786C-22A0-2FFA-B042-9B98B4C9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5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7"/>
            <a:ext cx="7191910" cy="558914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</a:t>
            </a:r>
            <a:r>
              <a:rPr lang="en-US" sz="20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.VGG19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VGG-19 is a convolutional neural network that is 19 layers deep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(16 convolution layers, 3 Fully connected layer,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 and 1 SoftMax layer)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pretrained version of the network trained on more than a million images from the ImageNet database.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pretrained network can classify images into 1000 object categories.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network has learned rich feature representations for a wide range of images.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an image input size of 224-by-224.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9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gg19 - Twitter Search / Twitter">
            <a:extLst>
              <a:ext uri="{FF2B5EF4-FFF2-40B4-BE49-F238E27FC236}">
                <a16:creationId xmlns:a16="http://schemas.microsoft.com/office/drawing/2014/main" id="{2D19A090-C891-BFEF-6DEC-2CA901E0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9" y="0"/>
            <a:ext cx="67398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7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7"/>
            <a:ext cx="7191910" cy="55891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d.YOLOV3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YOLOv3 (You Only Look Once, Version 3) is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real-time object detection algorithm that identifies specific objects in videos, live feeds, or images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uses features learned by a deep convolutional neural network to detect an object.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Versions 1-3 of YOLO were created by Joseph Redmon and Ali Farhadi.</a:t>
            </a:r>
            <a:endParaRPr lang="en-US" sz="2000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advanced YOLOv3 method for small-scale road object detection -  ScienceDirect">
            <a:extLst>
              <a:ext uri="{FF2B5EF4-FFF2-40B4-BE49-F238E27FC236}">
                <a16:creationId xmlns:a16="http://schemas.microsoft.com/office/drawing/2014/main" id="{28F474D8-D1E1-758E-1084-0CE337D2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0" y="965770"/>
            <a:ext cx="5476126" cy="40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4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6113" y="1321742"/>
            <a:ext cx="7233006" cy="5459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available ANPR systems have a lot of disadvantages.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is important to identify an algorithm that provides more accuracy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CNN, Vgg16, vgg19 and Yolov3 are used to find the license plate and comparing the accuracies achieved.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these, Vgg16 shows highest accuracy and Vgg19 shows least accuracy.</a:t>
            </a:r>
          </a:p>
          <a:p>
            <a:pPr algn="just"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870" y="816799"/>
            <a:ext cx="7191910" cy="55429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below shows the algorithms and accuracies obtained.</a:t>
            </a:r>
          </a:p>
          <a:p>
            <a:pPr algn="just">
              <a:lnSpc>
                <a:spcPct val="150000"/>
              </a:lnSpc>
            </a:pPr>
            <a:endParaRPr lang="en-US" sz="2000" b="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EF8143-F5BE-5CBD-F814-351A84466AC5}"/>
              </a:ext>
            </a:extLst>
          </p:cNvPr>
          <p:cNvGraphicFramePr>
            <a:graphicFrameLocks noGrp="1"/>
          </p:cNvGraphicFramePr>
          <p:nvPr/>
        </p:nvGraphicFramePr>
        <p:xfrm>
          <a:off x="554805" y="1797978"/>
          <a:ext cx="6411074" cy="424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537">
                  <a:extLst>
                    <a:ext uri="{9D8B030D-6E8A-4147-A177-3AD203B41FA5}">
                      <a16:colId xmlns:a16="http://schemas.microsoft.com/office/drawing/2014/main" val="1256064026"/>
                    </a:ext>
                  </a:extLst>
                </a:gridCol>
                <a:gridCol w="3205537">
                  <a:extLst>
                    <a:ext uri="{9D8B030D-6E8A-4147-A177-3AD203B41FA5}">
                      <a16:colId xmlns:a16="http://schemas.microsoft.com/office/drawing/2014/main" val="2765662859"/>
                    </a:ext>
                  </a:extLst>
                </a:gridCol>
              </a:tblGrid>
              <a:tr h="848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ACCURACY(50 EPOCH)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0215"/>
                  </a:ext>
                </a:extLst>
              </a:tr>
              <a:tr h="848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65785"/>
                  </a:ext>
                </a:extLst>
              </a:tr>
              <a:tr h="848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62742"/>
                  </a:ext>
                </a:extLst>
              </a:tr>
              <a:tr h="848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10181"/>
                  </a:ext>
                </a:extLst>
              </a:tr>
              <a:tr h="848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YOLOV3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8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4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919" y="243350"/>
            <a:ext cx="7315200" cy="11890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2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6113" y="1332016"/>
            <a:ext cx="7233006" cy="5459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an immediate need of such kind of Automatic Number Plate Recognition System in India as there are problems of traffic, Stealing cars etc.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should take some interest in developing these kind of systems as this system is very economical and eco-friendly, if applied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423878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305" y="619017"/>
            <a:ext cx="7191910" cy="561996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In this project, Vgg16 shows highest accuracy and Yolov3 shows second largest accuracy.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Yolov3 doesn’t depend on the intensity of light.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But VGG 16 shows lower accuracy in poor lighting conditions as compared to Yolov3.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So developing a system that switches algorithms automatically between yolov3 and vgg16 according to the light intensity would result in a more efficient ALPR system.</a:t>
            </a:r>
          </a:p>
        </p:txBody>
      </p:sp>
    </p:spTree>
    <p:extLst>
      <p:ext uri="{BB962C8B-B14F-4D97-AF65-F5344CB8AC3E}">
        <p14:creationId xmlns:p14="http://schemas.microsoft.com/office/powerpoint/2010/main" val="74625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86" y="1019422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0563" y="1634975"/>
            <a:ext cx="10567142" cy="4293214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Naveed Mufti,  and Syed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Afaq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Shah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–” </a:t>
            </a:r>
            <a:r>
              <a:rPr lang="en-US" sz="2000" dirty="0">
                <a:solidFill>
                  <a:srgbClr val="F8F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Number Plate </a:t>
            </a:r>
            <a:r>
              <a:rPr lang="en-US" sz="2000" dirty="0" err="1">
                <a:solidFill>
                  <a:srgbClr val="F8F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Recognition:A</a:t>
            </a:r>
            <a:r>
              <a:rPr lang="en-US" sz="2000" dirty="0">
                <a:solidFill>
                  <a:srgbClr val="F8FE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Detailed Survey of Relevant Algorithms 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Peshawar 25000, Pakistan; Lubnaxafi@gmail.com 2 Department of Telecommunication Engineering, University of Engineering and Technology,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Mardan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23200, Pakistan 3 Department of Information Technology, Media and Communications, Murdoch University, Murdoch 6150, Australia; Afaq.Shah@murdoch.edu.au * Correspondence: Naveed@uetmardan.edu.pk-26 April 2021.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 HENRY , SUNG YOON AHN , AND SANG-WOONG LEE – “</a:t>
            </a:r>
            <a:r>
              <a:rPr lang="en-US" sz="2000" dirty="0">
                <a:solidFill>
                  <a:srgbClr val="FDF7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 Pattern Recognition and Machine Learning Laboratory,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Seongnam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13557, South Korea,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28, 2020.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Samiul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Azam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,⇑ , Md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Monirul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Islam- ”</a:t>
            </a:r>
            <a:r>
              <a:rPr lang="en-US" sz="2000" dirty="0">
                <a:solidFill>
                  <a:srgbClr val="FFFF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plate detection in hazardous condition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-Department of Computer Science, University of Calgary, Calgary, Alberta, Canada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Engineering, Bangladesh University of Engineering and Technology, Dhaka, Bangladesh-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February 2018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423703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 Plate is a metal or plastic plate attached  to a vehicle for official identification purposes.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License Plates are placed on the front and back of the vehicle.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Plate Recognition (ALPR) or ANPR is the technology responsible for reading the License plates of a vehicle in an image or a video sequence.</a:t>
            </a:r>
            <a:endParaRPr lang="en-IN" sz="2000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3555"/>
            <a:ext cx="5053867" cy="79434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652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919" y="243350"/>
            <a:ext cx="7315200" cy="11890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2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D8E99-8ACC-80D7-61AE-96ADEE2794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6935" y="976045"/>
            <a:ext cx="6919808" cy="5404207"/>
          </a:xfrm>
        </p:spPr>
        <p:txBody>
          <a:bodyPr/>
          <a:lstStyle/>
          <a:p>
            <a:r>
              <a:rPr lang="en-IN" u="sng" dirty="0"/>
              <a:t>CNN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86756-1F85-15A1-3E4D-3380313B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46" y="1797977"/>
            <a:ext cx="6123399" cy="40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4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B3047-5666-D24E-D7BD-7E0B8269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822B2-3D37-D532-8542-CF5E7169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4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472612"/>
            <a:ext cx="7191910" cy="61542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03515-2419-FD2F-E706-4B3700B9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8" y="1533668"/>
            <a:ext cx="6064250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1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42B24-5D35-58E1-1438-1447B81E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8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93CD0-0F63-25EA-7CF4-50DEF070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3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544530"/>
            <a:ext cx="7191910" cy="60823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VGG19</a:t>
            </a:r>
          </a:p>
          <a:p>
            <a:pPr algn="just">
              <a:lnSpc>
                <a:spcPct val="150000"/>
              </a:lnSpc>
            </a:pPr>
            <a:endParaRPr lang="en-US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D41F9-C074-854F-1584-1749B8FF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5" y="1520575"/>
            <a:ext cx="4931596" cy="45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7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DA02A-0005-616F-6690-6311DEB1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1006868"/>
            <a:ext cx="7191910" cy="5619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F1964-6768-B769-2231-4B873075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544530"/>
            <a:ext cx="7191910" cy="59692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u="sng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YOLOV3</a:t>
            </a:r>
          </a:p>
          <a:p>
            <a:pPr algn="just">
              <a:lnSpc>
                <a:spcPct val="150000"/>
              </a:lnSpc>
            </a:pPr>
            <a:endParaRPr lang="en-US" sz="1800" u="sng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Overview of model structure about YOLOv5 · Issue #280 · ultralytics/yolov5  · GitHub">
            <a:extLst>
              <a:ext uri="{FF2B5EF4-FFF2-40B4-BE49-F238E27FC236}">
                <a16:creationId xmlns:a16="http://schemas.microsoft.com/office/drawing/2014/main" id="{8804F4FA-086B-4EE9-106F-FF4C50D07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Overview of model structure about YOLOv5 · Issue #280 · ultralytics/yolov5  · GitHub">
            <a:extLst>
              <a:ext uri="{FF2B5EF4-FFF2-40B4-BE49-F238E27FC236}">
                <a16:creationId xmlns:a16="http://schemas.microsoft.com/office/drawing/2014/main" id="{608663CA-4FB5-ACFD-5256-DE485DD33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130A7-DA74-B92E-3066-457ADB51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8512"/>
            <a:ext cx="7705617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805" y="986320"/>
            <a:ext cx="6924781" cy="52911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ANPR technology is contributing towards intelligent transportation systems and is eliminating the need of human intervention.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captured image or footage, ANPR detects license plate region.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 four algorithms - CNN, VGG16, VGG19, and Yolov3 are used to detect the license plate and comparing the accuracies achieved.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854" y="544530"/>
            <a:ext cx="7191910" cy="59692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u="sng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YOLOV3</a:t>
            </a:r>
          </a:p>
          <a:p>
            <a:pPr algn="just">
              <a:lnSpc>
                <a:spcPct val="150000"/>
              </a:lnSpc>
            </a:pPr>
            <a:endParaRPr lang="en-US" sz="1800" u="sng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Overview of model structure about YOLOv5 · Issue #280 · ultralytics/yolov5  · GitHub">
            <a:extLst>
              <a:ext uri="{FF2B5EF4-FFF2-40B4-BE49-F238E27FC236}">
                <a16:creationId xmlns:a16="http://schemas.microsoft.com/office/drawing/2014/main" id="{8804F4FA-086B-4EE9-106F-FF4C50D07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Overview of model structure about YOLOv5 · Issue #280 · ultralytics/yolov5  · GitHub">
            <a:extLst>
              <a:ext uri="{FF2B5EF4-FFF2-40B4-BE49-F238E27FC236}">
                <a16:creationId xmlns:a16="http://schemas.microsoft.com/office/drawing/2014/main" id="{608663CA-4FB5-ACFD-5256-DE485DD33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B2AC6-0860-ACE8-4C4B-D7C4A6D3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316"/>
            <a:ext cx="7726166" cy="52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51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189874"/>
            <a:ext cx="9141397" cy="1015663"/>
          </a:xfrm>
        </p:spPr>
        <p:txBody>
          <a:bodyPr/>
          <a:lstStyle/>
          <a:p>
            <a:r>
              <a:rPr lang="en-US" sz="6600" dirty="0">
                <a:solidFill>
                  <a:schemeClr val="accent4"/>
                </a:solidFill>
                <a:latin typeface="Algerian" panose="04020705040A02060702" pitchFamily="82" charset="0"/>
              </a:rPr>
              <a:t>T</a:t>
            </a:r>
            <a:r>
              <a:rPr lang="en-US" sz="6600" dirty="0">
                <a:solidFill>
                  <a:srgbClr val="92D050"/>
                </a:solidFill>
                <a:latin typeface="Algerian" panose="04020705040A02060702" pitchFamily="82" charset="0"/>
              </a:rPr>
              <a:t>H</a:t>
            </a:r>
            <a:r>
              <a:rPr lang="en-US" sz="6600" dirty="0">
                <a:solidFill>
                  <a:srgbClr val="FE4387"/>
                </a:solidFill>
                <a:latin typeface="Algerian" panose="04020705040A02060702" pitchFamily="82" charset="0"/>
              </a:rPr>
              <a:t>A</a:t>
            </a:r>
            <a:r>
              <a:rPr lang="en-US" sz="6600" dirty="0">
                <a:solidFill>
                  <a:srgbClr val="F69000"/>
                </a:solidFill>
                <a:latin typeface="Algerian" panose="04020705040A02060702" pitchFamily="82" charset="0"/>
              </a:rPr>
              <a:t>N</a:t>
            </a: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K</a:t>
            </a:r>
            <a:r>
              <a:rPr lang="en-US" sz="6600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rgbClr val="00B0F0"/>
                </a:solidFill>
                <a:latin typeface="Algerian" panose="04020705040A02060702" pitchFamily="82" charset="0"/>
              </a:rPr>
              <a:t>Y</a:t>
            </a:r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sz="6600" dirty="0">
                <a:latin typeface="Algerian" panose="04020705040A02060702" pitchFamily="82" charset="0"/>
              </a:rPr>
              <a:t>U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!</a:t>
            </a:r>
            <a:r>
              <a:rPr lang="en-US" sz="6600" dirty="0">
                <a:solidFill>
                  <a:srgbClr val="D6D734"/>
                </a:solidFill>
                <a:latin typeface="Algerian" panose="04020705040A02060702" pitchFamily="82" charset="0"/>
              </a:rPr>
              <a:t>!</a:t>
            </a:r>
            <a:r>
              <a:rPr lang="en-US" sz="6600" dirty="0">
                <a:solidFill>
                  <a:srgbClr val="92D050"/>
                </a:solidFill>
                <a:latin typeface="Algerian" panose="04020705040A02060702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054" y="2630184"/>
            <a:ext cx="6397130" cy="1445426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28124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7406" y="1188573"/>
            <a:ext cx="6851844" cy="5165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8208CF-FFB6-52F6-8D97-D578BB30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6114"/>
              </p:ext>
            </p:extLst>
          </p:nvPr>
        </p:nvGraphicFramePr>
        <p:xfrm>
          <a:off x="0" y="0"/>
          <a:ext cx="12192000" cy="1162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592304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2570354"/>
                    </a:ext>
                  </a:extLst>
                </a:gridCol>
                <a:gridCol w="2243191">
                  <a:extLst>
                    <a:ext uri="{9D8B030D-6E8A-4147-A177-3AD203B41FA5}">
                      <a16:colId xmlns:a16="http://schemas.microsoft.com/office/drawing/2014/main" val="3021435569"/>
                    </a:ext>
                  </a:extLst>
                </a:gridCol>
                <a:gridCol w="2633609">
                  <a:extLst>
                    <a:ext uri="{9D8B030D-6E8A-4147-A177-3AD203B41FA5}">
                      <a16:colId xmlns:a16="http://schemas.microsoft.com/office/drawing/2014/main" val="13678527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0918425"/>
                    </a:ext>
                  </a:extLst>
                </a:gridCol>
              </a:tblGrid>
              <a:tr h="20907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0701"/>
                  </a:ext>
                </a:extLst>
              </a:tr>
              <a:tr h="476726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Chou, J.S.; Liu, C.H.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Sensing System for Real-Time Recognition of Trucks in River Dredging Areas Using Computer Vision and Convolutional Deep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Learning,IEEE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detection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ROI Based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dependent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59534"/>
                  </a:ext>
                </a:extLst>
              </a:tr>
              <a:tr h="476726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7406" y="1188573"/>
            <a:ext cx="6851844" cy="5165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8208CF-FFB6-52F6-8D97-D578BB30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3886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21">
                  <a:extLst>
                    <a:ext uri="{9D8B030D-6E8A-4147-A177-3AD203B41FA5}">
                      <a16:colId xmlns:a16="http://schemas.microsoft.com/office/drawing/2014/main" val="1059230430"/>
                    </a:ext>
                  </a:extLst>
                </a:gridCol>
                <a:gridCol w="2698679">
                  <a:extLst>
                    <a:ext uri="{9D8B030D-6E8A-4147-A177-3AD203B41FA5}">
                      <a16:colId xmlns:a16="http://schemas.microsoft.com/office/drawing/2014/main" val="1452570354"/>
                    </a:ext>
                  </a:extLst>
                </a:gridCol>
                <a:gridCol w="2037708">
                  <a:extLst>
                    <a:ext uri="{9D8B030D-6E8A-4147-A177-3AD203B41FA5}">
                      <a16:colId xmlns:a16="http://schemas.microsoft.com/office/drawing/2014/main" val="3021435569"/>
                    </a:ext>
                  </a:extLst>
                </a:gridCol>
                <a:gridCol w="2839092">
                  <a:extLst>
                    <a:ext uri="{9D8B030D-6E8A-4147-A177-3AD203B41FA5}">
                      <a16:colId xmlns:a16="http://schemas.microsoft.com/office/drawing/2014/main" val="13678527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0918425"/>
                    </a:ext>
                  </a:extLst>
                </a:gridCol>
              </a:tblGrid>
              <a:tr h="1332367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0701"/>
                  </a:ext>
                </a:extLst>
              </a:tr>
              <a:tr h="2762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Croce, A.I.;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Musolino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Rindone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C.;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Vitetta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Route and Path Choices of Freight Vehicles: A Case Study with Floating Car Data.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Sustainability,IEEE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processing time, cost and power for higher resolution images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759534"/>
                  </a:ext>
                </a:extLst>
              </a:tr>
              <a:tr h="2762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Singh, V.; Srivastava, A.; Kumar, S.; Ghosh, R. A Structural Feature Based Automatic Vehicle Classification System at Toll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Plaza,IEEE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of Interest (ROI) based filtering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7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6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7406" y="1188573"/>
            <a:ext cx="6851844" cy="5165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8208CF-FFB6-52F6-8D97-D578BB30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9410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592304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2570354"/>
                    </a:ext>
                  </a:extLst>
                </a:gridCol>
                <a:gridCol w="2181546">
                  <a:extLst>
                    <a:ext uri="{9D8B030D-6E8A-4147-A177-3AD203B41FA5}">
                      <a16:colId xmlns:a16="http://schemas.microsoft.com/office/drawing/2014/main" val="3021435569"/>
                    </a:ext>
                  </a:extLst>
                </a:gridCol>
                <a:gridCol w="2695254">
                  <a:extLst>
                    <a:ext uri="{9D8B030D-6E8A-4147-A177-3AD203B41FA5}">
                      <a16:colId xmlns:a16="http://schemas.microsoft.com/office/drawing/2014/main" val="13678527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0918425"/>
                    </a:ext>
                  </a:extLst>
                </a:gridCol>
              </a:tblGrid>
              <a:tr h="1332367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0701"/>
                  </a:ext>
                </a:extLst>
              </a:tr>
              <a:tr h="2762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Sasi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A.; Sharma, S.;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Cheeran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A.N. Automatic car number plate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recognition,IEEE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 with Preprocessing techniques is used for extraction.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Real time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compatible with low light images.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759534"/>
                  </a:ext>
                </a:extLst>
              </a:tr>
              <a:tr h="2762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Jia, Y.;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Gonnot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Saniie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Design flow of vehicle license plate reader based on RGB color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extractor,IEEE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specific.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compatible with low light images.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Ambiguous characters have low recognition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7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4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42370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available ANPR systems are less accurate.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availability of light.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dependent.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processing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840" y="715962"/>
            <a:ext cx="5053867" cy="79434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IDENTIFIED</a:t>
            </a:r>
          </a:p>
        </p:txBody>
      </p:sp>
    </p:spTree>
    <p:extLst>
      <p:ext uri="{BB962C8B-B14F-4D97-AF65-F5344CB8AC3E}">
        <p14:creationId xmlns:p14="http://schemas.microsoft.com/office/powerpoint/2010/main" val="50759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2265</TotalTime>
  <Words>1332</Words>
  <Application>Microsoft Office PowerPoint</Application>
  <PresentationFormat>Widescreen</PresentationFormat>
  <Paragraphs>238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Algerian</vt:lpstr>
      <vt:lpstr>Arial</vt:lpstr>
      <vt:lpstr>Arial</vt:lpstr>
      <vt:lpstr>Segoe UI</vt:lpstr>
      <vt:lpstr>Times New Roman</vt:lpstr>
      <vt:lpstr>Wingdings</vt:lpstr>
      <vt:lpstr>Office Theme</vt:lpstr>
      <vt:lpstr>AUTOMATIC LICENSE NUMBER PLATE RECOGNITION SYSTEM   PROJECT GUIDE:                              GANGA KRISHNAN.G NATHEERA BEEVI M                        20MCA418</vt:lpstr>
      <vt:lpstr>CONTENTS</vt:lpstr>
      <vt:lpstr>INTRODUCTION</vt:lpstr>
      <vt:lpstr>PowerPoint Presentation</vt:lpstr>
      <vt:lpstr>RELATED WORKS</vt:lpstr>
      <vt:lpstr>PowerPoint Presentation</vt:lpstr>
      <vt:lpstr>PowerPoint Presentation</vt:lpstr>
      <vt:lpstr>PowerPoint Presentation</vt:lpstr>
      <vt:lpstr>GAP IDENTIFIED</vt:lpstr>
      <vt:lpstr>PROBLEM STATEMENT</vt:lpstr>
      <vt:lpstr>OBJECTIVES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DISCUSSION</vt:lpstr>
      <vt:lpstr>PowerPoint Presentation</vt:lpstr>
      <vt:lpstr>CONCLUSION AND FUTURE ENHANCEMENT</vt:lpstr>
      <vt:lpstr>PowerPoint Presentation</vt:lpstr>
      <vt:lpstr>REFERENCES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Hispanic Heritage Month</dc:title>
  <dc:subject/>
  <dc:creator>Ganga Krishnan</dc:creator>
  <cp:keywords/>
  <dc:description/>
  <cp:lastModifiedBy>Ganga Krishnan</cp:lastModifiedBy>
  <cp:revision>184</cp:revision>
  <dcterms:created xsi:type="dcterms:W3CDTF">2022-05-23T13:46:22Z</dcterms:created>
  <dcterms:modified xsi:type="dcterms:W3CDTF">2022-07-06T16:15:46Z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