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1"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80" autoAdjust="0"/>
  </p:normalViewPr>
  <p:slideViewPr>
    <p:cSldViewPr snapToGrid="0">
      <p:cViewPr varScale="1">
        <p:scale>
          <a:sx n="72" d="100"/>
          <a:sy n="72"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BFF352-C4EA-490C-9A85-1B3FFA127448}"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277255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BFF352-C4EA-490C-9A85-1B3FFA127448}"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309085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BFF352-C4EA-490C-9A85-1B3FFA127448}"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318505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BFF352-C4EA-490C-9A85-1B3FFA127448}"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214668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FF352-C4EA-490C-9A85-1B3FFA127448}"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84657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BFF352-C4EA-490C-9A85-1B3FFA127448}"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35534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BFF352-C4EA-490C-9A85-1B3FFA127448}" type="datetimeFigureOut">
              <a:rPr lang="en-IN" smtClean="0"/>
              <a:t>24-02-2019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22479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BFF352-C4EA-490C-9A85-1B3FFA127448}" type="datetimeFigureOut">
              <a:rPr lang="en-IN" smtClean="0"/>
              <a:t>24-02-2019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390898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FF352-C4EA-490C-9A85-1B3FFA127448}" type="datetimeFigureOut">
              <a:rPr lang="en-IN" smtClean="0"/>
              <a:t>24-02-2019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122667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BFF352-C4EA-490C-9A85-1B3FFA127448}"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121398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BFF352-C4EA-490C-9A85-1B3FFA127448}"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AAC2D-0DCD-4050-B0B3-753256DEF3EC}" type="slidenum">
              <a:rPr lang="en-IN" smtClean="0"/>
              <a:t>‹#›</a:t>
            </a:fld>
            <a:endParaRPr lang="en-IN"/>
          </a:p>
        </p:txBody>
      </p:sp>
    </p:spTree>
    <p:extLst>
      <p:ext uri="{BB962C8B-B14F-4D97-AF65-F5344CB8AC3E}">
        <p14:creationId xmlns:p14="http://schemas.microsoft.com/office/powerpoint/2010/main" val="35070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FF352-C4EA-490C-9A85-1B3FFA127448}" type="datetimeFigureOut">
              <a:rPr lang="en-IN" smtClean="0"/>
              <a:t>24-02-2019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AAC2D-0DCD-4050-B0B3-753256DEF3EC}" type="slidenum">
              <a:rPr lang="en-IN" smtClean="0"/>
              <a:t>‹#›</a:t>
            </a:fld>
            <a:endParaRPr lang="en-IN"/>
          </a:p>
        </p:txBody>
      </p:sp>
    </p:spTree>
    <p:extLst>
      <p:ext uri="{BB962C8B-B14F-4D97-AF65-F5344CB8AC3E}">
        <p14:creationId xmlns:p14="http://schemas.microsoft.com/office/powerpoint/2010/main" val="1799391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542"/>
            <a:ext cx="9144000" cy="2518117"/>
          </a:xfrm>
        </p:spPr>
        <p:txBody>
          <a:bodyPr>
            <a:normAutofit/>
          </a:bodyPr>
          <a:lstStyle/>
          <a:p>
            <a:r>
              <a:rPr lang="en-GB" sz="3100" b="1" dirty="0">
                <a:latin typeface="Times New Roman" pitchFamily="18" charset="0"/>
                <a:cs typeface="Times New Roman" pitchFamily="18" charset="0"/>
              </a:rPr>
              <a:t>Smt. Kamala &amp;  Sri. </a:t>
            </a:r>
            <a:r>
              <a:rPr lang="en-GB" sz="3100" b="1" dirty="0" err="1">
                <a:latin typeface="Times New Roman" pitchFamily="18" charset="0"/>
                <a:cs typeface="Times New Roman" pitchFamily="18" charset="0"/>
              </a:rPr>
              <a:t>Venkappa</a:t>
            </a:r>
            <a:r>
              <a:rPr lang="en-GB" sz="3100" b="1" dirty="0">
                <a:latin typeface="Times New Roman" pitchFamily="18" charset="0"/>
                <a:cs typeface="Times New Roman" pitchFamily="18" charset="0"/>
              </a:rPr>
              <a:t> M. </a:t>
            </a:r>
            <a:r>
              <a:rPr lang="en-GB" sz="3100" b="1" dirty="0" err="1">
                <a:latin typeface="Times New Roman" pitchFamily="18" charset="0"/>
                <a:cs typeface="Times New Roman" pitchFamily="18" charset="0"/>
              </a:rPr>
              <a:t>Agadi</a:t>
            </a:r>
            <a:r>
              <a:rPr lang="en-GB" sz="3100" b="1" dirty="0">
                <a:latin typeface="Times New Roman" pitchFamily="18" charset="0"/>
                <a:cs typeface="Times New Roman" pitchFamily="18" charset="0"/>
              </a:rPr>
              <a:t> College Of  Engineering &amp; Technology Laxmeshwar-582116</a:t>
            </a:r>
            <a:br>
              <a:rPr lang="en-GB" sz="3100" b="1" dirty="0">
                <a:latin typeface="Times New Roman" pitchFamily="18" charset="0"/>
                <a:cs typeface="Times New Roman" pitchFamily="18" charset="0"/>
              </a:rPr>
            </a:br>
            <a:r>
              <a:rPr lang="en-GB" sz="3100" b="1" dirty="0">
                <a:latin typeface="Times New Roman" pitchFamily="18" charset="0"/>
                <a:cs typeface="Times New Roman" pitchFamily="18" charset="0"/>
              </a:rPr>
              <a:t> 2018-2019</a:t>
            </a:r>
            <a:br>
              <a:rPr lang="en-IN" dirty="0"/>
            </a:br>
            <a:endParaRPr lang="en-IN" dirty="0"/>
          </a:p>
        </p:txBody>
      </p:sp>
      <p:sp>
        <p:nvSpPr>
          <p:cNvPr id="3" name="Subtitle 2"/>
          <p:cNvSpPr>
            <a:spLocks noGrp="1"/>
          </p:cNvSpPr>
          <p:nvPr>
            <p:ph type="subTitle" idx="1"/>
          </p:nvPr>
        </p:nvSpPr>
        <p:spPr>
          <a:xfrm>
            <a:off x="1524000" y="2940149"/>
            <a:ext cx="9144000" cy="3917852"/>
          </a:xfrm>
        </p:spPr>
        <p:txBody>
          <a:bodyPr>
            <a:normAutofit/>
          </a:bodyPr>
          <a:lstStyle/>
          <a:p>
            <a:r>
              <a:rPr lang="en-US" sz="2800" dirty="0">
                <a:latin typeface="Times New Roman" panose="02020603050405020304" pitchFamily="18" charset="0"/>
                <a:cs typeface="Times New Roman" panose="02020603050405020304" pitchFamily="18" charset="0"/>
              </a:rPr>
              <a:t>Real-Time Monitoring of Bone Fracture Recovery by Using Aware, Sensing, Smart, and Active Orthopedic Devices </a:t>
            </a:r>
          </a:p>
          <a:p>
            <a:pPr algn="l"/>
            <a:r>
              <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rPr>
              <a:t>                              Under the guidance of</a:t>
            </a:r>
          </a:p>
          <a:p>
            <a:pPr algn="l"/>
            <a:r>
              <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rPr>
              <a:t>                                 </a:t>
            </a:r>
            <a:r>
              <a:rPr lang="en-US" sz="2800" dirty="0" err="1">
                <a:solidFill>
                  <a:srgbClr val="C00000"/>
                </a:solidFill>
                <a:effectLst>
                  <a:reflection blurRad="6350" stA="55000" endA="300" endPos="45500" dir="5400000" sy="-100000" algn="bl" rotWithShape="0"/>
                </a:effectLst>
                <a:latin typeface="Times New Roman" pitchFamily="18" charset="0"/>
                <a:cs typeface="Times New Roman" pitchFamily="18" charset="0"/>
              </a:rPr>
              <a:t>Prof.Nagaraj</a:t>
            </a:r>
            <a:r>
              <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rPr>
              <a:t> </a:t>
            </a:r>
            <a:r>
              <a:rPr lang="en-US" sz="2800" dirty="0" err="1">
                <a:solidFill>
                  <a:srgbClr val="C00000"/>
                </a:solidFill>
                <a:effectLst>
                  <a:reflection blurRad="6350" stA="55000" endA="300" endPos="45500" dir="5400000" sy="-100000" algn="bl" rotWithShape="0"/>
                </a:effectLst>
                <a:latin typeface="Times New Roman" pitchFamily="18" charset="0"/>
                <a:cs typeface="Times New Roman" pitchFamily="18" charset="0"/>
              </a:rPr>
              <a:t>Telkar</a:t>
            </a:r>
            <a:endPar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endParaRPr>
          </a:p>
          <a:p>
            <a:pPr algn="l"/>
            <a:r>
              <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rPr>
              <a:t>                                        Presented By</a:t>
            </a:r>
          </a:p>
          <a:p>
            <a:pPr algn="l"/>
            <a:r>
              <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rPr>
              <a:t>                                          </a:t>
            </a:r>
            <a:r>
              <a:rPr lang="en-US" sz="2800" dirty="0" err="1">
                <a:solidFill>
                  <a:srgbClr val="C00000"/>
                </a:solidFill>
                <a:effectLst>
                  <a:reflection blurRad="6350" stA="55000" endA="300" endPos="45500" dir="5400000" sy="-100000" algn="bl" rotWithShape="0"/>
                </a:effectLst>
                <a:latin typeface="Times New Roman" pitchFamily="18" charset="0"/>
                <a:cs typeface="Times New Roman" pitchFamily="18" charset="0"/>
              </a:rPr>
              <a:t>Pratibha</a:t>
            </a:r>
            <a:r>
              <a:rPr lang="en-US" sz="2800" dirty="0">
                <a:solidFill>
                  <a:srgbClr val="C00000"/>
                </a:solidFill>
                <a:effectLst>
                  <a:reflection blurRad="6350" stA="55000" endA="300" endPos="45500" dir="5400000" sy="-100000" algn="bl" rotWithShape="0"/>
                </a:effectLst>
                <a:latin typeface="Times New Roman" pitchFamily="18" charset="0"/>
                <a:cs typeface="Times New Roman" pitchFamily="18" charset="0"/>
              </a:rPr>
              <a:t> H </a:t>
            </a:r>
            <a:endParaRPr lang="en-IN" sz="2800" dirty="0">
              <a:latin typeface="Times New Roman" panose="02020603050405020304" pitchFamily="18" charset="0"/>
              <a:cs typeface="Times New Roman" panose="02020603050405020304" pitchFamily="18" charset="0"/>
            </a:endParaRPr>
          </a:p>
        </p:txBody>
      </p:sp>
      <p:pic>
        <p:nvPicPr>
          <p:cNvPr id="4" name="Content Placeholder 4" descr="https://encrypted-tbn0.gstatic.com/images?q=tbn:ANd9GcSShqzArA1M0N9ZoYYhFn_4h5Bd9tsrnyf-V_TYkkXYAu2CNR12">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7330" y="1705035"/>
            <a:ext cx="1577340" cy="967826"/>
          </a:xfrm>
          <a:prstGeom prst="rect">
            <a:avLst/>
          </a:prstGeom>
          <a:noFill/>
          <a:ln w="9525">
            <a:noFill/>
            <a:miter lim="800000"/>
            <a:headEnd/>
            <a:tailEnd/>
          </a:ln>
        </p:spPr>
      </p:pic>
    </p:spTree>
    <p:extLst>
      <p:ext uri="{BB962C8B-B14F-4D97-AF65-F5344CB8AC3E}">
        <p14:creationId xmlns:p14="http://schemas.microsoft.com/office/powerpoint/2010/main" val="214122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8824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paper explores the use of IoT technologies in the ﬁeld of orthopedics</a:t>
            </a:r>
          </a:p>
          <a:p>
            <a:r>
              <a:rPr lang="en-US" sz="2400" dirty="0">
                <a:latin typeface="Times New Roman" panose="02020603050405020304" pitchFamily="18" charset="0"/>
                <a:cs typeface="Times New Roman" panose="02020603050405020304" pitchFamily="18" charset="0"/>
              </a:rPr>
              <a:t> Motivation was related to resolving some issues of using external orthopedic ﬁxation devices for healing bone injuries and in leg extension treatment.</a:t>
            </a:r>
          </a:p>
          <a:p>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290646" y="3235569"/>
            <a:ext cx="3221502" cy="3305907"/>
          </a:xfrm>
          <a:prstGeom prst="rect">
            <a:avLst/>
          </a:prstGeom>
        </p:spPr>
      </p:pic>
    </p:spTree>
    <p:extLst>
      <p:ext uri="{BB962C8B-B14F-4D97-AF65-F5344CB8AC3E}">
        <p14:creationId xmlns:p14="http://schemas.microsoft.com/office/powerpoint/2010/main" val="423143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Some external ﬁxation device are simple mechanical structures, consisting of a rod (often of variable length) with other attached components, which is mounted on the parts of the fractured bone, by using two or more pins (see Fig. 1).</a:t>
            </a:r>
          </a:p>
          <a:p>
            <a:r>
              <a:rPr lang="en-US" dirty="0">
                <a:latin typeface="Times New Roman" panose="02020603050405020304" pitchFamily="18" charset="0"/>
                <a:cs typeface="Times New Roman" panose="02020603050405020304" pitchFamily="18" charset="0"/>
              </a:rPr>
              <a:t> Rod is aimed to hold parts of the fractured bone and, before formation of callus (ﬁrst formation of the new, soft bone tissue) at the fracture gap between bone fragments, the rod is receiving full load resulting from body weight.</a:t>
            </a:r>
          </a:p>
          <a:p>
            <a:r>
              <a:rPr lang="en-US" dirty="0">
                <a:latin typeface="Times New Roman" panose="02020603050405020304" pitchFamily="18" charset="0"/>
                <a:cs typeface="Times New Roman" panose="02020603050405020304" pitchFamily="18" charset="0"/>
              </a:rPr>
              <a:t> In time, newly formed bone tissue will reach the mechanical properties of the healthy bone and it will be able to take over the load back from the ﬁxation device rod. At that time, the ﬁxation device is being removed from the patient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1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61182" y="292174"/>
            <a:ext cx="10255348" cy="6024220"/>
          </a:xfrm>
          <a:prstGeom prst="rect">
            <a:avLst/>
          </a:prstGeom>
        </p:spPr>
      </p:pic>
    </p:spTree>
    <p:extLst>
      <p:ext uri="{BB962C8B-B14F-4D97-AF65-F5344CB8AC3E}">
        <p14:creationId xmlns:p14="http://schemas.microsoft.com/office/powerpoint/2010/main" val="76170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1765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3980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231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Smt. Kamala &amp;  Sri. Venkappa M. Agadi College Of  Engineering &amp; Technology Laxmeshwar-582116  2018-2019 </vt:lpstr>
      <vt:lpstr>contents</vt:lpstr>
      <vt:lpstr>Introduction</vt:lpstr>
      <vt:lpstr>Introduction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Kamala &amp;  Sri. Venkappa M. Agadi College Of  Engineering &amp; Technology Laxmeshwar-582116  2018-2019 </dc:title>
  <dc:creator>Pratibha Hulagur</dc:creator>
  <cp:lastModifiedBy>Pratibha Hulagur</cp:lastModifiedBy>
  <cp:revision>4</cp:revision>
  <dcterms:created xsi:type="dcterms:W3CDTF">2019-02-23T19:30:05Z</dcterms:created>
  <dcterms:modified xsi:type="dcterms:W3CDTF">2019-02-23T19:49:19Z</dcterms:modified>
</cp:coreProperties>
</file>