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5" r:id="rId3"/>
    <p:sldId id="276" r:id="rId4"/>
    <p:sldId id="277" r:id="rId5"/>
    <p:sldId id="27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2" d="100"/>
          <a:sy n="92" d="100"/>
        </p:scale>
        <p:origin x="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C2F9C6-10B5-49D3-9A50-FE1C119EFC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40D8FAC-03AD-4CD3-8126-F5B8E4C0C4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AA0090D1-6F3C-4C82-BD93-59D57E148B54}"/>
              </a:ext>
            </a:extLst>
          </p:cNvPr>
          <p:cNvSpPr>
            <a:spLocks noGrp="1"/>
          </p:cNvSpPr>
          <p:nvPr>
            <p:ph type="dt" sz="half" idx="10"/>
          </p:nvPr>
        </p:nvSpPr>
        <p:spPr/>
        <p:txBody>
          <a:bodyPr/>
          <a:lstStyle/>
          <a:p>
            <a:fld id="{0AB58E3C-D4B6-422A-A566-604B3D9FF16E}" type="datetimeFigureOut">
              <a:rPr lang="en-IN" smtClean="0"/>
              <a:t>24-03-2022</a:t>
            </a:fld>
            <a:endParaRPr lang="en-IN"/>
          </a:p>
        </p:txBody>
      </p:sp>
      <p:sp>
        <p:nvSpPr>
          <p:cNvPr id="5" name="Footer Placeholder 4">
            <a:extLst>
              <a:ext uri="{FF2B5EF4-FFF2-40B4-BE49-F238E27FC236}">
                <a16:creationId xmlns:a16="http://schemas.microsoft.com/office/drawing/2014/main" xmlns="" id="{0C329796-5702-4872-ABCB-02148542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F235D00-B960-4B55-9D02-68423BF73AD9}"/>
              </a:ext>
            </a:extLst>
          </p:cNvPr>
          <p:cNvSpPr>
            <a:spLocks noGrp="1"/>
          </p:cNvSpPr>
          <p:nvPr>
            <p:ph type="sldNum" sz="quarter" idx="12"/>
          </p:nvPr>
        </p:nvSpPr>
        <p:spPr/>
        <p:txBody>
          <a:bodyPr/>
          <a:lstStyle/>
          <a:p>
            <a:fld id="{44581155-65B2-4237-B3F4-451B516B5A83}" type="slidenum">
              <a:rPr lang="en-IN" smtClean="0"/>
              <a:t>‹#›</a:t>
            </a:fld>
            <a:endParaRPr lang="en-IN"/>
          </a:p>
        </p:txBody>
      </p:sp>
    </p:spTree>
    <p:extLst>
      <p:ext uri="{BB962C8B-B14F-4D97-AF65-F5344CB8AC3E}">
        <p14:creationId xmlns:p14="http://schemas.microsoft.com/office/powerpoint/2010/main" val="397132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0C7B61-41D2-48FB-BC2C-7F2776B215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B8CABFE-55C6-4070-92B5-396682112B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E77A9DD-9DA4-44E9-947D-39C228068D66}"/>
              </a:ext>
            </a:extLst>
          </p:cNvPr>
          <p:cNvSpPr>
            <a:spLocks noGrp="1"/>
          </p:cNvSpPr>
          <p:nvPr>
            <p:ph type="dt" sz="half" idx="10"/>
          </p:nvPr>
        </p:nvSpPr>
        <p:spPr/>
        <p:txBody>
          <a:bodyPr/>
          <a:lstStyle/>
          <a:p>
            <a:fld id="{0AB58E3C-D4B6-422A-A566-604B3D9FF16E}" type="datetimeFigureOut">
              <a:rPr lang="en-IN" smtClean="0"/>
              <a:t>24-03-2022</a:t>
            </a:fld>
            <a:endParaRPr lang="en-IN"/>
          </a:p>
        </p:txBody>
      </p:sp>
      <p:sp>
        <p:nvSpPr>
          <p:cNvPr id="5" name="Footer Placeholder 4">
            <a:extLst>
              <a:ext uri="{FF2B5EF4-FFF2-40B4-BE49-F238E27FC236}">
                <a16:creationId xmlns:a16="http://schemas.microsoft.com/office/drawing/2014/main" xmlns="" id="{41A44684-B935-4984-BCF7-EA2F731B41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384FADF-9783-4964-AF95-972F49F08E18}"/>
              </a:ext>
            </a:extLst>
          </p:cNvPr>
          <p:cNvSpPr>
            <a:spLocks noGrp="1"/>
          </p:cNvSpPr>
          <p:nvPr>
            <p:ph type="sldNum" sz="quarter" idx="12"/>
          </p:nvPr>
        </p:nvSpPr>
        <p:spPr/>
        <p:txBody>
          <a:bodyPr/>
          <a:lstStyle/>
          <a:p>
            <a:fld id="{44581155-65B2-4237-B3F4-451B516B5A83}" type="slidenum">
              <a:rPr lang="en-IN" smtClean="0"/>
              <a:t>‹#›</a:t>
            </a:fld>
            <a:endParaRPr lang="en-IN"/>
          </a:p>
        </p:txBody>
      </p:sp>
    </p:spTree>
    <p:extLst>
      <p:ext uri="{BB962C8B-B14F-4D97-AF65-F5344CB8AC3E}">
        <p14:creationId xmlns:p14="http://schemas.microsoft.com/office/powerpoint/2010/main" val="23587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0B61C68-B452-44EC-B0F3-390D0F0DD7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AE27B0B-2608-47C7-957C-639FC076D0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63D8410-0D04-48C8-BF09-EFC426671CF9}"/>
              </a:ext>
            </a:extLst>
          </p:cNvPr>
          <p:cNvSpPr>
            <a:spLocks noGrp="1"/>
          </p:cNvSpPr>
          <p:nvPr>
            <p:ph type="dt" sz="half" idx="10"/>
          </p:nvPr>
        </p:nvSpPr>
        <p:spPr/>
        <p:txBody>
          <a:bodyPr/>
          <a:lstStyle/>
          <a:p>
            <a:fld id="{0AB58E3C-D4B6-422A-A566-604B3D9FF16E}" type="datetimeFigureOut">
              <a:rPr lang="en-IN" smtClean="0"/>
              <a:t>24-03-2022</a:t>
            </a:fld>
            <a:endParaRPr lang="en-IN"/>
          </a:p>
        </p:txBody>
      </p:sp>
      <p:sp>
        <p:nvSpPr>
          <p:cNvPr id="5" name="Footer Placeholder 4">
            <a:extLst>
              <a:ext uri="{FF2B5EF4-FFF2-40B4-BE49-F238E27FC236}">
                <a16:creationId xmlns:a16="http://schemas.microsoft.com/office/drawing/2014/main" xmlns="" id="{C1A81FBB-563F-4CAE-B83D-07681BAEA5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60A4E2F-2967-46D7-A0CF-28E3F0E2584D}"/>
              </a:ext>
            </a:extLst>
          </p:cNvPr>
          <p:cNvSpPr>
            <a:spLocks noGrp="1"/>
          </p:cNvSpPr>
          <p:nvPr>
            <p:ph type="sldNum" sz="quarter" idx="12"/>
          </p:nvPr>
        </p:nvSpPr>
        <p:spPr/>
        <p:txBody>
          <a:bodyPr/>
          <a:lstStyle/>
          <a:p>
            <a:fld id="{44581155-65B2-4237-B3F4-451B516B5A83}" type="slidenum">
              <a:rPr lang="en-IN" smtClean="0"/>
              <a:t>‹#›</a:t>
            </a:fld>
            <a:endParaRPr lang="en-IN"/>
          </a:p>
        </p:txBody>
      </p:sp>
    </p:spTree>
    <p:extLst>
      <p:ext uri="{BB962C8B-B14F-4D97-AF65-F5344CB8AC3E}">
        <p14:creationId xmlns:p14="http://schemas.microsoft.com/office/powerpoint/2010/main" val="2120059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A2C30B-6A42-4598-B7D0-71C61C58C5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E5A8433-AA84-4A50-B30E-73C71551B4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0A3C256-9299-4B27-8E5C-1EDC130C2AF3}"/>
              </a:ext>
            </a:extLst>
          </p:cNvPr>
          <p:cNvSpPr>
            <a:spLocks noGrp="1"/>
          </p:cNvSpPr>
          <p:nvPr>
            <p:ph type="dt" sz="half" idx="10"/>
          </p:nvPr>
        </p:nvSpPr>
        <p:spPr/>
        <p:txBody>
          <a:bodyPr/>
          <a:lstStyle/>
          <a:p>
            <a:fld id="{0AB58E3C-D4B6-422A-A566-604B3D9FF16E}" type="datetimeFigureOut">
              <a:rPr lang="en-IN" smtClean="0"/>
              <a:t>24-03-2022</a:t>
            </a:fld>
            <a:endParaRPr lang="en-IN"/>
          </a:p>
        </p:txBody>
      </p:sp>
      <p:sp>
        <p:nvSpPr>
          <p:cNvPr id="5" name="Footer Placeholder 4">
            <a:extLst>
              <a:ext uri="{FF2B5EF4-FFF2-40B4-BE49-F238E27FC236}">
                <a16:creationId xmlns:a16="http://schemas.microsoft.com/office/drawing/2014/main" xmlns="" id="{53525FD5-4D8D-4F79-B5CF-4204CC62C4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8231064-1700-40E5-B818-69DA340E2254}"/>
              </a:ext>
            </a:extLst>
          </p:cNvPr>
          <p:cNvSpPr>
            <a:spLocks noGrp="1"/>
          </p:cNvSpPr>
          <p:nvPr>
            <p:ph type="sldNum" sz="quarter" idx="12"/>
          </p:nvPr>
        </p:nvSpPr>
        <p:spPr/>
        <p:txBody>
          <a:bodyPr/>
          <a:lstStyle/>
          <a:p>
            <a:fld id="{44581155-65B2-4237-B3F4-451B516B5A83}" type="slidenum">
              <a:rPr lang="en-IN" smtClean="0"/>
              <a:t>‹#›</a:t>
            </a:fld>
            <a:endParaRPr lang="en-IN"/>
          </a:p>
        </p:txBody>
      </p:sp>
    </p:spTree>
    <p:extLst>
      <p:ext uri="{BB962C8B-B14F-4D97-AF65-F5344CB8AC3E}">
        <p14:creationId xmlns:p14="http://schemas.microsoft.com/office/powerpoint/2010/main" val="139465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D02D1-1D92-413F-AED8-2FA4A0D3CB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2CAB2DA-BE95-4198-B4DF-CE768495B8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D40F6B0-34E2-4D68-9EA9-A8105B11FC74}"/>
              </a:ext>
            </a:extLst>
          </p:cNvPr>
          <p:cNvSpPr>
            <a:spLocks noGrp="1"/>
          </p:cNvSpPr>
          <p:nvPr>
            <p:ph type="dt" sz="half" idx="10"/>
          </p:nvPr>
        </p:nvSpPr>
        <p:spPr/>
        <p:txBody>
          <a:bodyPr/>
          <a:lstStyle/>
          <a:p>
            <a:fld id="{0AB58E3C-D4B6-422A-A566-604B3D9FF16E}" type="datetimeFigureOut">
              <a:rPr lang="en-IN" smtClean="0"/>
              <a:t>24-03-2022</a:t>
            </a:fld>
            <a:endParaRPr lang="en-IN"/>
          </a:p>
        </p:txBody>
      </p:sp>
      <p:sp>
        <p:nvSpPr>
          <p:cNvPr id="5" name="Footer Placeholder 4">
            <a:extLst>
              <a:ext uri="{FF2B5EF4-FFF2-40B4-BE49-F238E27FC236}">
                <a16:creationId xmlns:a16="http://schemas.microsoft.com/office/drawing/2014/main" xmlns="" id="{B3579D1B-618A-428C-ACD6-E4F326A627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B78E276-9C94-4629-8E1C-CFBD69561070}"/>
              </a:ext>
            </a:extLst>
          </p:cNvPr>
          <p:cNvSpPr>
            <a:spLocks noGrp="1"/>
          </p:cNvSpPr>
          <p:nvPr>
            <p:ph type="sldNum" sz="quarter" idx="12"/>
          </p:nvPr>
        </p:nvSpPr>
        <p:spPr/>
        <p:txBody>
          <a:bodyPr/>
          <a:lstStyle/>
          <a:p>
            <a:fld id="{44581155-65B2-4237-B3F4-451B516B5A83}" type="slidenum">
              <a:rPr lang="en-IN" smtClean="0"/>
              <a:t>‹#›</a:t>
            </a:fld>
            <a:endParaRPr lang="en-IN"/>
          </a:p>
        </p:txBody>
      </p:sp>
    </p:spTree>
    <p:extLst>
      <p:ext uri="{BB962C8B-B14F-4D97-AF65-F5344CB8AC3E}">
        <p14:creationId xmlns:p14="http://schemas.microsoft.com/office/powerpoint/2010/main" val="31973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093023-8201-4C85-A485-0E20E45A48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D208772-002D-4DD0-8D37-3812DFF25A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E8764FD-4529-4759-A9F5-AA993EED74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0B88128-965C-47A1-88E5-8836FD00366F}"/>
              </a:ext>
            </a:extLst>
          </p:cNvPr>
          <p:cNvSpPr>
            <a:spLocks noGrp="1"/>
          </p:cNvSpPr>
          <p:nvPr>
            <p:ph type="dt" sz="half" idx="10"/>
          </p:nvPr>
        </p:nvSpPr>
        <p:spPr/>
        <p:txBody>
          <a:bodyPr/>
          <a:lstStyle/>
          <a:p>
            <a:fld id="{0AB58E3C-D4B6-422A-A566-604B3D9FF16E}" type="datetimeFigureOut">
              <a:rPr lang="en-IN" smtClean="0"/>
              <a:t>24-03-2022</a:t>
            </a:fld>
            <a:endParaRPr lang="en-IN"/>
          </a:p>
        </p:txBody>
      </p:sp>
      <p:sp>
        <p:nvSpPr>
          <p:cNvPr id="6" name="Footer Placeholder 5">
            <a:extLst>
              <a:ext uri="{FF2B5EF4-FFF2-40B4-BE49-F238E27FC236}">
                <a16:creationId xmlns:a16="http://schemas.microsoft.com/office/drawing/2014/main" xmlns="" id="{12669414-835A-4FDB-911B-B6D0F70E76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F49700D-D8A1-4926-B3E7-D2376B0050D5}"/>
              </a:ext>
            </a:extLst>
          </p:cNvPr>
          <p:cNvSpPr>
            <a:spLocks noGrp="1"/>
          </p:cNvSpPr>
          <p:nvPr>
            <p:ph type="sldNum" sz="quarter" idx="12"/>
          </p:nvPr>
        </p:nvSpPr>
        <p:spPr/>
        <p:txBody>
          <a:bodyPr/>
          <a:lstStyle/>
          <a:p>
            <a:fld id="{44581155-65B2-4237-B3F4-451B516B5A83}" type="slidenum">
              <a:rPr lang="en-IN" smtClean="0"/>
              <a:t>‹#›</a:t>
            </a:fld>
            <a:endParaRPr lang="en-IN"/>
          </a:p>
        </p:txBody>
      </p:sp>
    </p:spTree>
    <p:extLst>
      <p:ext uri="{BB962C8B-B14F-4D97-AF65-F5344CB8AC3E}">
        <p14:creationId xmlns:p14="http://schemas.microsoft.com/office/powerpoint/2010/main" val="57224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828C92-E083-4B91-89D9-86554ADAB0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384FE1F-40D0-4814-BA00-1BE8B40CB0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8259266-8707-4822-B953-1B58AD313A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990F32D-2E01-4D70-AF93-7A7C94B9A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3BF8662-9EEF-46B8-9B57-84333E4DDF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A22DDAE-E491-4CB5-A171-560FC5CDE94B}"/>
              </a:ext>
            </a:extLst>
          </p:cNvPr>
          <p:cNvSpPr>
            <a:spLocks noGrp="1"/>
          </p:cNvSpPr>
          <p:nvPr>
            <p:ph type="dt" sz="half" idx="10"/>
          </p:nvPr>
        </p:nvSpPr>
        <p:spPr/>
        <p:txBody>
          <a:bodyPr/>
          <a:lstStyle/>
          <a:p>
            <a:fld id="{0AB58E3C-D4B6-422A-A566-604B3D9FF16E}" type="datetimeFigureOut">
              <a:rPr lang="en-IN" smtClean="0"/>
              <a:t>24-03-2022</a:t>
            </a:fld>
            <a:endParaRPr lang="en-IN"/>
          </a:p>
        </p:txBody>
      </p:sp>
      <p:sp>
        <p:nvSpPr>
          <p:cNvPr id="8" name="Footer Placeholder 7">
            <a:extLst>
              <a:ext uri="{FF2B5EF4-FFF2-40B4-BE49-F238E27FC236}">
                <a16:creationId xmlns:a16="http://schemas.microsoft.com/office/drawing/2014/main" xmlns="" id="{85012229-A501-4FCD-9FD6-32D851B3C3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884E873-1CA8-48C1-B729-D4D3B09121EC}"/>
              </a:ext>
            </a:extLst>
          </p:cNvPr>
          <p:cNvSpPr>
            <a:spLocks noGrp="1"/>
          </p:cNvSpPr>
          <p:nvPr>
            <p:ph type="sldNum" sz="quarter" idx="12"/>
          </p:nvPr>
        </p:nvSpPr>
        <p:spPr/>
        <p:txBody>
          <a:bodyPr/>
          <a:lstStyle/>
          <a:p>
            <a:fld id="{44581155-65B2-4237-B3F4-451B516B5A83}" type="slidenum">
              <a:rPr lang="en-IN" smtClean="0"/>
              <a:t>‹#›</a:t>
            </a:fld>
            <a:endParaRPr lang="en-IN"/>
          </a:p>
        </p:txBody>
      </p:sp>
    </p:spTree>
    <p:extLst>
      <p:ext uri="{BB962C8B-B14F-4D97-AF65-F5344CB8AC3E}">
        <p14:creationId xmlns:p14="http://schemas.microsoft.com/office/powerpoint/2010/main" val="3063878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BFF5F4-B887-4B63-8DC5-A58DF77C00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D7F3E43-8C68-4266-9F58-A1C05EEFB1CD}"/>
              </a:ext>
            </a:extLst>
          </p:cNvPr>
          <p:cNvSpPr>
            <a:spLocks noGrp="1"/>
          </p:cNvSpPr>
          <p:nvPr>
            <p:ph type="dt" sz="half" idx="10"/>
          </p:nvPr>
        </p:nvSpPr>
        <p:spPr/>
        <p:txBody>
          <a:bodyPr/>
          <a:lstStyle/>
          <a:p>
            <a:fld id="{0AB58E3C-D4B6-422A-A566-604B3D9FF16E}" type="datetimeFigureOut">
              <a:rPr lang="en-IN" smtClean="0"/>
              <a:t>24-03-2022</a:t>
            </a:fld>
            <a:endParaRPr lang="en-IN"/>
          </a:p>
        </p:txBody>
      </p:sp>
      <p:sp>
        <p:nvSpPr>
          <p:cNvPr id="4" name="Footer Placeholder 3">
            <a:extLst>
              <a:ext uri="{FF2B5EF4-FFF2-40B4-BE49-F238E27FC236}">
                <a16:creationId xmlns:a16="http://schemas.microsoft.com/office/drawing/2014/main" xmlns="" id="{2F938EBF-4FDB-4583-9012-46EB213935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49D33745-2F67-48E7-A242-271D3C6A645D}"/>
              </a:ext>
            </a:extLst>
          </p:cNvPr>
          <p:cNvSpPr>
            <a:spLocks noGrp="1"/>
          </p:cNvSpPr>
          <p:nvPr>
            <p:ph type="sldNum" sz="quarter" idx="12"/>
          </p:nvPr>
        </p:nvSpPr>
        <p:spPr/>
        <p:txBody>
          <a:bodyPr/>
          <a:lstStyle/>
          <a:p>
            <a:fld id="{44581155-65B2-4237-B3F4-451B516B5A83}" type="slidenum">
              <a:rPr lang="en-IN" smtClean="0"/>
              <a:t>‹#›</a:t>
            </a:fld>
            <a:endParaRPr lang="en-IN"/>
          </a:p>
        </p:txBody>
      </p:sp>
    </p:spTree>
    <p:extLst>
      <p:ext uri="{BB962C8B-B14F-4D97-AF65-F5344CB8AC3E}">
        <p14:creationId xmlns:p14="http://schemas.microsoft.com/office/powerpoint/2010/main" val="4259129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51CCE80-1CB3-49AF-AEB6-6C13132FCB05}"/>
              </a:ext>
            </a:extLst>
          </p:cNvPr>
          <p:cNvSpPr>
            <a:spLocks noGrp="1"/>
          </p:cNvSpPr>
          <p:nvPr>
            <p:ph type="dt" sz="half" idx="10"/>
          </p:nvPr>
        </p:nvSpPr>
        <p:spPr/>
        <p:txBody>
          <a:bodyPr/>
          <a:lstStyle/>
          <a:p>
            <a:fld id="{0AB58E3C-D4B6-422A-A566-604B3D9FF16E}" type="datetimeFigureOut">
              <a:rPr lang="en-IN" smtClean="0"/>
              <a:t>24-03-2022</a:t>
            </a:fld>
            <a:endParaRPr lang="en-IN"/>
          </a:p>
        </p:txBody>
      </p:sp>
      <p:sp>
        <p:nvSpPr>
          <p:cNvPr id="3" name="Footer Placeholder 2">
            <a:extLst>
              <a:ext uri="{FF2B5EF4-FFF2-40B4-BE49-F238E27FC236}">
                <a16:creationId xmlns:a16="http://schemas.microsoft.com/office/drawing/2014/main" xmlns="" id="{82AFEDC5-3162-4FA4-A416-DE5419EC5F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8279372-635E-4CC7-8BC3-15AD220542D0}"/>
              </a:ext>
            </a:extLst>
          </p:cNvPr>
          <p:cNvSpPr>
            <a:spLocks noGrp="1"/>
          </p:cNvSpPr>
          <p:nvPr>
            <p:ph type="sldNum" sz="quarter" idx="12"/>
          </p:nvPr>
        </p:nvSpPr>
        <p:spPr/>
        <p:txBody>
          <a:bodyPr/>
          <a:lstStyle/>
          <a:p>
            <a:fld id="{44581155-65B2-4237-B3F4-451B516B5A83}" type="slidenum">
              <a:rPr lang="en-IN" smtClean="0"/>
              <a:t>‹#›</a:t>
            </a:fld>
            <a:endParaRPr lang="en-IN"/>
          </a:p>
        </p:txBody>
      </p:sp>
    </p:spTree>
    <p:extLst>
      <p:ext uri="{BB962C8B-B14F-4D97-AF65-F5344CB8AC3E}">
        <p14:creationId xmlns:p14="http://schemas.microsoft.com/office/powerpoint/2010/main" val="3761486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160ADB-3231-4686-9311-A676548CB0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FC8E31A-9DE8-4860-9DB4-C99069466B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68CF949-A4F2-4421-A370-A1E66D3BD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4DA2534-7495-4E16-8E09-750903E913E6}"/>
              </a:ext>
            </a:extLst>
          </p:cNvPr>
          <p:cNvSpPr>
            <a:spLocks noGrp="1"/>
          </p:cNvSpPr>
          <p:nvPr>
            <p:ph type="dt" sz="half" idx="10"/>
          </p:nvPr>
        </p:nvSpPr>
        <p:spPr/>
        <p:txBody>
          <a:bodyPr/>
          <a:lstStyle/>
          <a:p>
            <a:fld id="{0AB58E3C-D4B6-422A-A566-604B3D9FF16E}" type="datetimeFigureOut">
              <a:rPr lang="en-IN" smtClean="0"/>
              <a:t>24-03-2022</a:t>
            </a:fld>
            <a:endParaRPr lang="en-IN"/>
          </a:p>
        </p:txBody>
      </p:sp>
      <p:sp>
        <p:nvSpPr>
          <p:cNvPr id="6" name="Footer Placeholder 5">
            <a:extLst>
              <a:ext uri="{FF2B5EF4-FFF2-40B4-BE49-F238E27FC236}">
                <a16:creationId xmlns:a16="http://schemas.microsoft.com/office/drawing/2014/main" xmlns="" id="{E14DE046-2818-4733-8433-559E7B3130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B66F147-4878-410B-BE2B-1A53F90AD1A1}"/>
              </a:ext>
            </a:extLst>
          </p:cNvPr>
          <p:cNvSpPr>
            <a:spLocks noGrp="1"/>
          </p:cNvSpPr>
          <p:nvPr>
            <p:ph type="sldNum" sz="quarter" idx="12"/>
          </p:nvPr>
        </p:nvSpPr>
        <p:spPr/>
        <p:txBody>
          <a:bodyPr/>
          <a:lstStyle/>
          <a:p>
            <a:fld id="{44581155-65B2-4237-B3F4-451B516B5A83}" type="slidenum">
              <a:rPr lang="en-IN" smtClean="0"/>
              <a:t>‹#›</a:t>
            </a:fld>
            <a:endParaRPr lang="en-IN"/>
          </a:p>
        </p:txBody>
      </p:sp>
    </p:spTree>
    <p:extLst>
      <p:ext uri="{BB962C8B-B14F-4D97-AF65-F5344CB8AC3E}">
        <p14:creationId xmlns:p14="http://schemas.microsoft.com/office/powerpoint/2010/main" val="3876413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C4B08B-F6A7-422B-A00B-861F24D52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CA7CDAE9-A52E-44F5-B074-E2C9E71FA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626FBF0-5BD9-4B9A-A030-C355453FA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43B6C22-DC3A-459B-BD9B-D093E8331BE9}"/>
              </a:ext>
            </a:extLst>
          </p:cNvPr>
          <p:cNvSpPr>
            <a:spLocks noGrp="1"/>
          </p:cNvSpPr>
          <p:nvPr>
            <p:ph type="dt" sz="half" idx="10"/>
          </p:nvPr>
        </p:nvSpPr>
        <p:spPr/>
        <p:txBody>
          <a:bodyPr/>
          <a:lstStyle/>
          <a:p>
            <a:fld id="{0AB58E3C-D4B6-422A-A566-604B3D9FF16E}" type="datetimeFigureOut">
              <a:rPr lang="en-IN" smtClean="0"/>
              <a:t>24-03-2022</a:t>
            </a:fld>
            <a:endParaRPr lang="en-IN"/>
          </a:p>
        </p:txBody>
      </p:sp>
      <p:sp>
        <p:nvSpPr>
          <p:cNvPr id="6" name="Footer Placeholder 5">
            <a:extLst>
              <a:ext uri="{FF2B5EF4-FFF2-40B4-BE49-F238E27FC236}">
                <a16:creationId xmlns:a16="http://schemas.microsoft.com/office/drawing/2014/main" xmlns="" id="{883E2466-7A1A-45AB-BD02-4A29370433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2B504E7-D8C7-4268-89A0-C008CCDBAAE4}"/>
              </a:ext>
            </a:extLst>
          </p:cNvPr>
          <p:cNvSpPr>
            <a:spLocks noGrp="1"/>
          </p:cNvSpPr>
          <p:nvPr>
            <p:ph type="sldNum" sz="quarter" idx="12"/>
          </p:nvPr>
        </p:nvSpPr>
        <p:spPr/>
        <p:txBody>
          <a:bodyPr/>
          <a:lstStyle/>
          <a:p>
            <a:fld id="{44581155-65B2-4237-B3F4-451B516B5A83}" type="slidenum">
              <a:rPr lang="en-IN" smtClean="0"/>
              <a:t>‹#›</a:t>
            </a:fld>
            <a:endParaRPr lang="en-IN"/>
          </a:p>
        </p:txBody>
      </p:sp>
    </p:spTree>
    <p:extLst>
      <p:ext uri="{BB962C8B-B14F-4D97-AF65-F5344CB8AC3E}">
        <p14:creationId xmlns:p14="http://schemas.microsoft.com/office/powerpoint/2010/main" val="311446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27BE3ED-B446-439D-B389-E9A2F464E8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5814C15-7B76-4426-9308-759B416F70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BF7F258-8456-4478-B699-B0F6355B9C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58E3C-D4B6-422A-A566-604B3D9FF16E}" type="datetimeFigureOut">
              <a:rPr lang="en-IN" smtClean="0"/>
              <a:t>24-03-2022</a:t>
            </a:fld>
            <a:endParaRPr lang="en-IN"/>
          </a:p>
        </p:txBody>
      </p:sp>
      <p:sp>
        <p:nvSpPr>
          <p:cNvPr id="5" name="Footer Placeholder 4">
            <a:extLst>
              <a:ext uri="{FF2B5EF4-FFF2-40B4-BE49-F238E27FC236}">
                <a16:creationId xmlns:a16="http://schemas.microsoft.com/office/drawing/2014/main" xmlns="" id="{02BAED3B-53AD-4027-B81E-082D9E25E9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3EA244FD-5935-407E-8D85-FEC47A5066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581155-65B2-4237-B3F4-451B516B5A83}" type="slidenum">
              <a:rPr lang="en-IN" smtClean="0"/>
              <a:t>‹#›</a:t>
            </a:fld>
            <a:endParaRPr lang="en-IN"/>
          </a:p>
        </p:txBody>
      </p:sp>
    </p:spTree>
    <p:extLst>
      <p:ext uri="{BB962C8B-B14F-4D97-AF65-F5344CB8AC3E}">
        <p14:creationId xmlns:p14="http://schemas.microsoft.com/office/powerpoint/2010/main" val="2535887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3528" y="618518"/>
            <a:ext cx="3200400" cy="1362682"/>
          </a:xfrm>
        </p:spPr>
        <p:txBody>
          <a:bodyPr>
            <a:normAutofit/>
          </a:bodyPr>
          <a:lstStyle/>
          <a:p>
            <a:r>
              <a:rPr lang="en-US" sz="2800" dirty="0">
                <a:latin typeface="Times New Roman" panose="02020603050405020304" pitchFamily="18" charset="0"/>
                <a:cs typeface="Times New Roman" panose="02020603050405020304" pitchFamily="18" charset="0"/>
              </a:rPr>
              <a:t>Domain : Deep Learning</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Technology : Python</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53540" y="2869975"/>
            <a:ext cx="7429499" cy="874713"/>
          </a:xfrm>
        </p:spPr>
        <p:txBody>
          <a:bodyPr>
            <a:normAutofit/>
          </a:bodyPr>
          <a:lstStyle/>
          <a:p>
            <a:pPr marL="0" indent="0" algn="ctr">
              <a:buNone/>
            </a:pPr>
            <a:r>
              <a:rPr lang="en-US" sz="3200" b="1" u="sng" dirty="0">
                <a:latin typeface="Times New Roman" panose="02020603050405020304" pitchFamily="18" charset="0"/>
                <a:cs typeface="Times New Roman" panose="02020603050405020304" pitchFamily="18" charset="0"/>
              </a:rPr>
              <a:t>Rasa college Chat Bot</a:t>
            </a:r>
            <a:endParaRPr lang="en-IN" dirty="0"/>
          </a:p>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015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849" y="205263"/>
            <a:ext cx="3912219" cy="676882"/>
          </a:xfrm>
        </p:spPr>
        <p:txBody>
          <a:bodyPr>
            <a:noAutofit/>
          </a:bodyPr>
          <a:lstStyle/>
          <a:p>
            <a:pPr algn="ctr"/>
            <a:r>
              <a:rPr lang="en-IN" sz="3200"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2269553" y="1143000"/>
            <a:ext cx="7652894" cy="3951110"/>
          </a:xfrm>
        </p:spPr>
        <p:txBody>
          <a:bodyPr>
            <a:noAutofit/>
          </a:bodyPr>
          <a:lstStyle/>
          <a:p>
            <a:pPr marL="0" indent="0" algn="just">
              <a:lnSpc>
                <a:spcPct val="150000"/>
              </a:lnSpc>
              <a:buNone/>
            </a:pPr>
            <a:r>
              <a:rPr lang="en-US" sz="2000" dirty="0">
                <a:latin typeface="Times New Roman" pitchFamily="18" charset="0"/>
                <a:cs typeface="Times New Roman" pitchFamily="18" charset="0"/>
              </a:rPr>
              <a:t>Existing Systems were based on either rule based or neural networks but rasa brings best of both worlds. It uses both rule based engines and neural networks based models to deliver output and produce user-like conversations. In proposed system, the students no need to go to </a:t>
            </a:r>
            <a:r>
              <a:rPr lang="en-US" sz="2000" dirty="0" smtClean="0">
                <a:latin typeface="Times New Roman" pitchFamily="18" charset="0"/>
                <a:cs typeface="Times New Roman" pitchFamily="18" charset="0"/>
              </a:rPr>
              <a:t>college </a:t>
            </a:r>
            <a:r>
              <a:rPr lang="en-US" sz="2000" dirty="0">
                <a:latin typeface="Times New Roman" pitchFamily="18" charset="0"/>
                <a:cs typeface="Times New Roman" pitchFamily="18" charset="0"/>
              </a:rPr>
              <a:t>to get the all information about collage and facilities</a:t>
            </a:r>
            <a:r>
              <a:rPr lang="en-US" sz="2000" dirty="0" smtClean="0">
                <a:latin typeface="Times New Roman" pitchFamily="18" charset="0"/>
                <a:cs typeface="Times New Roman" pitchFamily="18" charset="0"/>
              </a:rPr>
              <a:t>. The web based Chabot can provide information anywhere anytime with the help of the internet.  </a:t>
            </a:r>
            <a:r>
              <a:rPr lang="en-US" sz="2000" dirty="0">
                <a:latin typeface="Times New Roman" pitchFamily="18" charset="0"/>
                <a:cs typeface="Times New Roman" pitchFamily="18" charset="0"/>
              </a:rPr>
              <a:t>It takes less time to train as we are using pre-trained neural network and using transfer learning on them.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15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90220" y="762001"/>
            <a:ext cx="2181054" cy="774853"/>
          </a:xfrm>
        </p:spPr>
        <p:txBody>
          <a:bodyPr>
            <a:normAutofit/>
          </a:bodyPr>
          <a:lstStyle/>
          <a:p>
            <a:r>
              <a:rPr lang="en-US" sz="2400" b="1" dirty="0">
                <a:latin typeface="Times New Roman" panose="02020603050405020304" pitchFamily="18" charset="0"/>
                <a:cs typeface="Times New Roman" panose="02020603050405020304" pitchFamily="18" charset="0"/>
              </a:rPr>
              <a:t>Block Diagram</a:t>
            </a:r>
          </a:p>
        </p:txBody>
      </p:sp>
      <p:pic>
        <p:nvPicPr>
          <p:cNvPr id="5" name="Picture 4"/>
          <p:cNvPicPr/>
          <p:nvPr/>
        </p:nvPicPr>
        <p:blipFill>
          <a:blip r:embed="rId2"/>
          <a:stretch>
            <a:fillRect/>
          </a:stretch>
        </p:blipFill>
        <p:spPr>
          <a:xfrm>
            <a:off x="3124199" y="2483428"/>
            <a:ext cx="5713096" cy="2208935"/>
          </a:xfrm>
          <a:prstGeom prst="rect">
            <a:avLst/>
          </a:prstGeom>
        </p:spPr>
      </p:pic>
    </p:spTree>
    <p:extLst>
      <p:ext uri="{BB962C8B-B14F-4D97-AF65-F5344CB8AC3E}">
        <p14:creationId xmlns:p14="http://schemas.microsoft.com/office/powerpoint/2010/main" val="270871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22373" y="416992"/>
            <a:ext cx="1966131" cy="6340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latin typeface="Times New Roman" panose="02020603050405020304" pitchFamily="18" charset="0"/>
                <a:cs typeface="Times New Roman" panose="02020603050405020304" pitchFamily="18" charset="0"/>
              </a:rPr>
              <a:t>Advantages</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4191000" y="1524001"/>
            <a:ext cx="4558708" cy="24682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More visually pleasing </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Less response time to user </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Simple data set</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Less processing time</a:t>
            </a:r>
            <a:endParaRPr lang="en-IN" sz="2400" dirty="0">
              <a:latin typeface="Times New Roman" panose="02020603050405020304" pitchFamily="18" charset="0"/>
              <a:cs typeface="Times New Roman" panose="02020603050405020304" pitchFamily="18" charset="0"/>
            </a:endParaRPr>
          </a:p>
          <a:p>
            <a:pPr>
              <a:buClr>
                <a:schemeClr val="tx1">
                  <a:lumMod val="95000"/>
                </a:schemeClr>
              </a:buCl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49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08583" y="452720"/>
            <a:ext cx="8727150" cy="799139"/>
          </a:xfrm>
        </p:spPr>
        <p:txBody>
          <a:bodyPr>
            <a:normAutofit/>
          </a:bodyPr>
          <a:lstStyle/>
          <a:p>
            <a:pPr algn="ctr"/>
            <a:r>
              <a:rPr lang="en-US" sz="3200" b="1" dirty="0">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251132" y="1505052"/>
            <a:ext cx="6843389" cy="4290106"/>
          </a:xfrm>
        </p:spPr>
        <p:txBody>
          <a:bodyPr>
            <a:normAutofit lnSpcReduction="10000"/>
          </a:bodyPr>
          <a:lstStyle/>
          <a:p>
            <a:pPr marL="0" indent="0" algn="just">
              <a:lnSpc>
                <a:spcPct val="160000"/>
              </a:lnSpc>
              <a:buNone/>
            </a:pPr>
            <a:r>
              <a:rPr lang="en-US" sz="2000" b="1" dirty="0">
                <a:latin typeface="Times New Roman" panose="02020603050405020304" pitchFamily="18" charset="0"/>
                <a:cs typeface="Times New Roman" panose="02020603050405020304" pitchFamily="18" charset="0"/>
              </a:rPr>
              <a:t>H/W Configuration:</a:t>
            </a:r>
          </a:p>
          <a:p>
            <a:pPr lvl="0"/>
            <a:r>
              <a:rPr lang="en-IN" sz="2000" dirty="0">
                <a:latin typeface="Times New Roman" panose="02020603050405020304" pitchFamily="18" charset="0"/>
                <a:cs typeface="Times New Roman" panose="02020603050405020304" pitchFamily="18" charset="0"/>
              </a:rPr>
              <a:t>Processor			- I5/Intel Processor</a:t>
            </a:r>
          </a:p>
          <a:p>
            <a:pPr lvl="0"/>
            <a:r>
              <a:rPr lang="en-IN" sz="2000" dirty="0">
                <a:latin typeface="Times New Roman" panose="02020603050405020304" pitchFamily="18" charset="0"/>
                <a:cs typeface="Times New Roman" panose="02020603050405020304" pitchFamily="18" charset="0"/>
              </a:rPr>
              <a:t>RAM			- 8GB (min)</a:t>
            </a:r>
          </a:p>
          <a:p>
            <a:pPr lvl="0"/>
            <a:r>
              <a:rPr lang="en-IN" sz="2000" dirty="0">
                <a:latin typeface="Times New Roman" panose="02020603050405020304" pitchFamily="18" charset="0"/>
                <a:cs typeface="Times New Roman" panose="02020603050405020304" pitchFamily="18" charset="0"/>
              </a:rPr>
              <a:t>Hard Disk			- 500 GB</a:t>
            </a:r>
          </a:p>
          <a:p>
            <a:pPr marL="0" indent="0" algn="just">
              <a:buNone/>
            </a:pPr>
            <a:r>
              <a:rPr lang="en-US" sz="2000" b="1" dirty="0">
                <a:latin typeface="Times New Roman" panose="02020603050405020304" pitchFamily="18" charset="0"/>
                <a:cs typeface="Times New Roman" panose="02020603050405020304" pitchFamily="18" charset="0"/>
              </a:rPr>
              <a:t>S/W Configuration</a:t>
            </a:r>
          </a:p>
          <a:p>
            <a:pPr lvl="0"/>
            <a:r>
              <a:rPr lang="en-IN" sz="2000" dirty="0">
                <a:latin typeface="Times New Roman" panose="02020603050405020304" pitchFamily="18" charset="0"/>
                <a:cs typeface="Times New Roman" panose="02020603050405020304" pitchFamily="18" charset="0"/>
              </a:rPr>
              <a:t>Operating System             	:   Windows 10</a:t>
            </a:r>
          </a:p>
          <a:p>
            <a:pPr lvl="0"/>
            <a:r>
              <a:rPr lang="en-IN" sz="2000" dirty="0">
                <a:latin typeface="Times New Roman" panose="02020603050405020304" pitchFamily="18" charset="0"/>
                <a:cs typeface="Times New Roman" panose="02020603050405020304" pitchFamily="18" charset="0"/>
              </a:rPr>
              <a:t>Server-side Script             	:   Python 3.7.9</a:t>
            </a:r>
          </a:p>
          <a:p>
            <a:pPr lvl="0"/>
            <a:r>
              <a:rPr lang="en-IN" sz="2000" dirty="0">
                <a:latin typeface="Times New Roman" panose="02020603050405020304" pitchFamily="18" charset="0"/>
                <a:cs typeface="Times New Roman" panose="02020603050405020304" pitchFamily="18" charset="0"/>
              </a:rPr>
              <a:t>IDE				:   VS Code</a:t>
            </a:r>
          </a:p>
          <a:p>
            <a:pPr lvl="0"/>
            <a:r>
              <a:rPr lang="en-IN" sz="2000" dirty="0">
                <a:latin typeface="Times New Roman" panose="02020603050405020304" pitchFamily="18" charset="0"/>
                <a:cs typeface="Times New Roman" panose="02020603050405020304" pitchFamily="18" charset="0"/>
              </a:rPr>
              <a:t>Libraries Used		:   rasa</a:t>
            </a:r>
          </a:p>
          <a:p>
            <a:pPr lvl="0"/>
            <a:r>
              <a:rPr lang="en-IN" sz="2000" dirty="0">
                <a:latin typeface="Times New Roman" panose="02020603050405020304" pitchFamily="18" charset="0"/>
                <a:cs typeface="Times New Roman" panose="02020603050405020304" pitchFamily="18" charset="0"/>
              </a:rPr>
              <a:t>Framework			:   Django</a:t>
            </a:r>
          </a:p>
          <a:p>
            <a:r>
              <a:rPr lang="en-IN" sz="2000" dirty="0"/>
              <a:t> </a:t>
            </a:r>
          </a:p>
          <a:p>
            <a:pPr marL="0" indent="0" algn="just">
              <a:lnSpc>
                <a:spcPct val="160000"/>
              </a:lnSpc>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82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6400" y="307174"/>
            <a:ext cx="3344835" cy="886225"/>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USE CASE DIAGRAM</a:t>
            </a:r>
            <a:endParaRPr lang="en-IN" sz="3200" dirty="0"/>
          </a:p>
        </p:txBody>
      </p:sp>
      <p:pic>
        <p:nvPicPr>
          <p:cNvPr id="7" name="Content Placeholder 6"/>
          <p:cNvPicPr>
            <a:picLocks noGrp="1" noChangeAspect="1"/>
          </p:cNvPicPr>
          <p:nvPr>
            <p:ph idx="1"/>
          </p:nvPr>
        </p:nvPicPr>
        <p:blipFill>
          <a:blip r:embed="rId2"/>
          <a:stretch>
            <a:fillRect/>
          </a:stretch>
        </p:blipFill>
        <p:spPr>
          <a:xfrm>
            <a:off x="4020742" y="2382046"/>
            <a:ext cx="4150519" cy="2962275"/>
          </a:xfrm>
          <a:prstGeom prst="rect">
            <a:avLst/>
          </a:prstGeom>
        </p:spPr>
      </p:pic>
    </p:spTree>
    <p:extLst>
      <p:ext uri="{BB962C8B-B14F-4D97-AF65-F5344CB8AC3E}">
        <p14:creationId xmlns:p14="http://schemas.microsoft.com/office/powerpoint/2010/main" val="411054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0" y="683833"/>
            <a:ext cx="5359400" cy="829282"/>
          </a:xfrm>
        </p:spPr>
        <p:txBody>
          <a:bodyPr>
            <a:normAutofit/>
          </a:bodyPr>
          <a:lstStyle/>
          <a:p>
            <a:pPr algn="ctr"/>
            <a:r>
              <a:rPr lang="en-US" sz="3200" b="1" dirty="0">
                <a:latin typeface="Times New Roman" panose="02020603050405020304" pitchFamily="18" charset="0"/>
                <a:cs typeface="Times New Roman" panose="02020603050405020304" pitchFamily="18" charset="0"/>
              </a:rPr>
              <a:t>CLASS DIAGRAM</a:t>
            </a:r>
            <a:endParaRPr lang="en-IN" sz="3200" dirty="0"/>
          </a:p>
        </p:txBody>
      </p:sp>
      <p:pic>
        <p:nvPicPr>
          <p:cNvPr id="5" name="Content Placeholder 4"/>
          <p:cNvPicPr>
            <a:picLocks noGrp="1" noChangeAspect="1"/>
          </p:cNvPicPr>
          <p:nvPr>
            <p:ph idx="1"/>
          </p:nvPr>
        </p:nvPicPr>
        <p:blipFill>
          <a:blip r:embed="rId2"/>
          <a:stretch>
            <a:fillRect/>
          </a:stretch>
        </p:blipFill>
        <p:spPr>
          <a:xfrm>
            <a:off x="3908823" y="2198914"/>
            <a:ext cx="4371975" cy="2819400"/>
          </a:xfrm>
          <a:prstGeom prst="rect">
            <a:avLst/>
          </a:prstGeom>
        </p:spPr>
      </p:pic>
    </p:spTree>
    <p:extLst>
      <p:ext uri="{BB962C8B-B14F-4D97-AF65-F5344CB8AC3E}">
        <p14:creationId xmlns:p14="http://schemas.microsoft.com/office/powerpoint/2010/main" val="2518912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5150" y="206830"/>
            <a:ext cx="4568050" cy="783771"/>
          </a:xfrm>
        </p:spPr>
        <p:txBody>
          <a:bodyPr>
            <a:noAutofit/>
          </a:bodyPr>
          <a:lstStyle/>
          <a:p>
            <a:pPr algn="ctr"/>
            <a:r>
              <a:rPr lang="en-US" sz="3200" b="1" dirty="0">
                <a:latin typeface="Times New Roman" panose="02020603050405020304" pitchFamily="18" charset="0"/>
                <a:cs typeface="Times New Roman" panose="02020603050405020304" pitchFamily="18" charset="0"/>
              </a:rPr>
              <a:t>SEQUENCE DIAGRAM</a:t>
            </a:r>
            <a:endParaRPr lang="en-IN" sz="3200" dirty="0"/>
          </a:p>
        </p:txBody>
      </p:sp>
      <p:pic>
        <p:nvPicPr>
          <p:cNvPr id="5" name="Content Placeholder 4"/>
          <p:cNvPicPr>
            <a:picLocks noGrp="1" noChangeAspect="1"/>
          </p:cNvPicPr>
          <p:nvPr>
            <p:ph idx="1"/>
          </p:nvPr>
        </p:nvPicPr>
        <p:blipFill>
          <a:blip r:embed="rId2"/>
          <a:stretch>
            <a:fillRect/>
          </a:stretch>
        </p:blipFill>
        <p:spPr>
          <a:xfrm>
            <a:off x="4780007" y="1600202"/>
            <a:ext cx="2631986" cy="4525963"/>
          </a:xfrm>
          <a:prstGeom prst="rect">
            <a:avLst/>
          </a:prstGeom>
        </p:spPr>
      </p:pic>
    </p:spTree>
    <p:extLst>
      <p:ext uri="{BB962C8B-B14F-4D97-AF65-F5344CB8AC3E}">
        <p14:creationId xmlns:p14="http://schemas.microsoft.com/office/powerpoint/2010/main" val="406834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061" y="618518"/>
            <a:ext cx="7429499" cy="1007082"/>
          </a:xfrm>
        </p:spPr>
        <p:txBody>
          <a:bodyPr>
            <a:normAutofit/>
          </a:bodyPr>
          <a:lstStyle/>
          <a:p>
            <a:pPr algn="ctr"/>
            <a:r>
              <a:rPr lang="en-US" sz="3200" b="1" dirty="0">
                <a:latin typeface="Times New Roman" panose="02020603050405020304" pitchFamily="18" charset="0"/>
                <a:cs typeface="Times New Roman" panose="02020603050405020304" pitchFamily="18" charset="0"/>
              </a:rPr>
              <a:t>Collaboration Diagram</a:t>
            </a:r>
            <a:endParaRPr lang="en-IN" sz="3200" dirty="0"/>
          </a:p>
        </p:txBody>
      </p:sp>
      <p:pic>
        <p:nvPicPr>
          <p:cNvPr id="5" name="Content Placeholder 4"/>
          <p:cNvPicPr>
            <a:picLocks noGrp="1" noChangeAspect="1"/>
          </p:cNvPicPr>
          <p:nvPr>
            <p:ph idx="1"/>
          </p:nvPr>
        </p:nvPicPr>
        <p:blipFill>
          <a:blip r:embed="rId2"/>
          <a:stretch>
            <a:fillRect/>
          </a:stretch>
        </p:blipFill>
        <p:spPr>
          <a:xfrm>
            <a:off x="4094560" y="2046513"/>
            <a:ext cx="3804557" cy="3015344"/>
          </a:xfrm>
          <a:prstGeom prst="rect">
            <a:avLst/>
          </a:prstGeom>
        </p:spPr>
      </p:pic>
    </p:spTree>
    <p:extLst>
      <p:ext uri="{BB962C8B-B14F-4D97-AF65-F5344CB8AC3E}">
        <p14:creationId xmlns:p14="http://schemas.microsoft.com/office/powerpoint/2010/main" val="2506040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061" y="618520"/>
            <a:ext cx="7429499" cy="1040949"/>
          </a:xfrm>
        </p:spPr>
        <p:txBody>
          <a:bodyPr>
            <a:normAutofit/>
          </a:bodyPr>
          <a:lstStyle/>
          <a:p>
            <a:pPr algn="ctr"/>
            <a:r>
              <a:rPr lang="en-US" sz="3200" b="1" dirty="0">
                <a:latin typeface="Times New Roman" panose="02020603050405020304" pitchFamily="18" charset="0"/>
                <a:cs typeface="Times New Roman" panose="02020603050405020304" pitchFamily="18" charset="0"/>
              </a:rPr>
              <a:t>DEPLOYMENT DIAGRAM</a:t>
            </a:r>
            <a:endParaRPr lang="en-IN" sz="3200" dirty="0"/>
          </a:p>
        </p:txBody>
      </p:sp>
      <p:pic>
        <p:nvPicPr>
          <p:cNvPr id="5" name="Content Placeholder 4"/>
          <p:cNvPicPr>
            <a:picLocks noGrp="1" noChangeAspect="1"/>
          </p:cNvPicPr>
          <p:nvPr>
            <p:ph idx="1"/>
          </p:nvPr>
        </p:nvPicPr>
        <p:blipFill>
          <a:blip r:embed="rId2"/>
          <a:stretch>
            <a:fillRect/>
          </a:stretch>
        </p:blipFill>
        <p:spPr>
          <a:xfrm>
            <a:off x="4227911" y="3434556"/>
            <a:ext cx="3736181" cy="857250"/>
          </a:xfrm>
          <a:prstGeom prst="rect">
            <a:avLst/>
          </a:prstGeom>
        </p:spPr>
      </p:pic>
    </p:spTree>
    <p:extLst>
      <p:ext uri="{BB962C8B-B14F-4D97-AF65-F5344CB8AC3E}">
        <p14:creationId xmlns:p14="http://schemas.microsoft.com/office/powerpoint/2010/main" val="2580979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061" y="261260"/>
            <a:ext cx="7429499" cy="979713"/>
          </a:xfrm>
        </p:spPr>
        <p:txBody>
          <a:bodyPr>
            <a:normAutofit/>
          </a:bodyPr>
          <a:lstStyle/>
          <a:p>
            <a:pPr algn="ctr"/>
            <a:r>
              <a:rPr lang="en-US" sz="3200" b="1" dirty="0">
                <a:latin typeface="Times New Roman" panose="02020603050405020304" pitchFamily="18" charset="0"/>
                <a:cs typeface="Times New Roman" panose="02020603050405020304" pitchFamily="18" charset="0"/>
              </a:rPr>
              <a:t>ACTIVITY DIAGRAM</a:t>
            </a:r>
            <a:endParaRPr lang="en-IN" sz="3200" dirty="0"/>
          </a:p>
        </p:txBody>
      </p:sp>
      <p:pic>
        <p:nvPicPr>
          <p:cNvPr id="5" name="Content Placeholder 4"/>
          <p:cNvPicPr>
            <a:picLocks noGrp="1" noChangeAspect="1"/>
          </p:cNvPicPr>
          <p:nvPr>
            <p:ph idx="1"/>
          </p:nvPr>
        </p:nvPicPr>
        <p:blipFill>
          <a:blip r:embed="rId2"/>
          <a:stretch>
            <a:fillRect/>
          </a:stretch>
        </p:blipFill>
        <p:spPr>
          <a:xfrm>
            <a:off x="4616813" y="1600202"/>
            <a:ext cx="2958377" cy="4525963"/>
          </a:xfrm>
          <a:prstGeom prst="rect">
            <a:avLst/>
          </a:prstGeom>
        </p:spPr>
      </p:pic>
    </p:spTree>
    <p:extLst>
      <p:ext uri="{BB962C8B-B14F-4D97-AF65-F5344CB8AC3E}">
        <p14:creationId xmlns:p14="http://schemas.microsoft.com/office/powerpoint/2010/main" val="106411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27E829-2BB6-486A-8831-D78C8C1F3177}"/>
              </a:ext>
            </a:extLst>
          </p:cNvPr>
          <p:cNvSpPr>
            <a:spLocks noGrp="1"/>
          </p:cNvSpPr>
          <p:nvPr>
            <p:ph type="title"/>
          </p:nvPr>
        </p:nvSpPr>
        <p:spPr>
          <a:xfrm>
            <a:off x="1981200" y="274638"/>
            <a:ext cx="8229600" cy="563562"/>
          </a:xfrm>
        </p:spPr>
        <p:txBody>
          <a:bodyPr>
            <a:normAutofit/>
          </a:bodyPr>
          <a:lstStyle/>
          <a:p>
            <a:pPr algn="ctr"/>
            <a:r>
              <a:rPr lang="en-IN" sz="2500" b="1" dirty="0">
                <a:latin typeface="Times New Roman" panose="02020603050405020304" pitchFamily="18" charset="0"/>
                <a:cs typeface="Times New Roman" panose="02020603050405020304" pitchFamily="18" charset="0"/>
              </a:rPr>
              <a:t>ABSTRACT</a:t>
            </a:r>
            <a:endParaRPr lang="en-IN" sz="2500" dirty="0"/>
          </a:p>
        </p:txBody>
      </p:sp>
      <p:sp>
        <p:nvSpPr>
          <p:cNvPr id="3" name="Content Placeholder 2">
            <a:extLst>
              <a:ext uri="{FF2B5EF4-FFF2-40B4-BE49-F238E27FC236}">
                <a16:creationId xmlns:a16="http://schemas.microsoft.com/office/drawing/2014/main" xmlns="" id="{D67B4D8C-8979-4BFA-90C2-511EA04FD809}"/>
              </a:ext>
            </a:extLst>
          </p:cNvPr>
          <p:cNvSpPr>
            <a:spLocks noGrp="1"/>
          </p:cNvSpPr>
          <p:nvPr>
            <p:ph idx="1"/>
          </p:nvPr>
        </p:nvSpPr>
        <p:spPr>
          <a:xfrm>
            <a:off x="1981200" y="990600"/>
            <a:ext cx="8229600" cy="5592762"/>
          </a:xfrm>
        </p:spPr>
        <p:txBody>
          <a:bodyPr>
            <a:noAutofit/>
          </a:bodyPr>
          <a:lstStyle/>
          <a:p>
            <a:pPr marL="0" indent="0" algn="just">
              <a:lnSpc>
                <a:spcPct val="150000"/>
              </a:lnSpc>
              <a:buNone/>
            </a:pPr>
            <a:r>
              <a:rPr lang="en-US" sz="2000" dirty="0">
                <a:solidFill>
                  <a:srgbClr val="333333"/>
                </a:solidFill>
                <a:latin typeface="Times New Roman" panose="02020603050405020304" pitchFamily="18" charset="0"/>
                <a:cs typeface="Times New Roman" panose="02020603050405020304" pitchFamily="18" charset="0"/>
              </a:rPr>
              <a:t>The growth of technologies like Artificial Intelligence (AI), Big Data &amp; Internet of Things (IoT), etc. has marked many advancements in the technological world since the last decade. These technologies have a wide range of applications. One such application is “Chatterbot or “Chatbot”. Chatbots are conversational AIs, which mimics the human while conversing &amp; eliminates the need of human by automating mundane tasks. In the study undertaken, we have created a chatbot in education domain &amp; it is named as “College Chatbot”, This chatbot is a web-based application that analyses and understands user's queries and provides an instant and accurate response. Rasa technology is used to construct this chatbot. It's an open-source technology, which uses its two main packages i.e., Rasa Core &amp; Rasa Natural Language Understanding (NLU) in order to build a Contextual AI Chatbot.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99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Component diagram</a:t>
            </a:r>
            <a:r>
              <a:rPr lang="en-IN" sz="2800" dirty="0"/>
              <a:t/>
            </a:r>
            <a:br>
              <a:rPr lang="en-IN" sz="2800" dirty="0"/>
            </a:br>
            <a:endParaRPr lang="en-IN" sz="2800" dirty="0"/>
          </a:p>
        </p:txBody>
      </p:sp>
      <p:pic>
        <p:nvPicPr>
          <p:cNvPr id="5" name="Content Placeholder 4"/>
          <p:cNvPicPr>
            <a:picLocks noGrp="1" noChangeAspect="1"/>
          </p:cNvPicPr>
          <p:nvPr>
            <p:ph idx="1"/>
          </p:nvPr>
        </p:nvPicPr>
        <p:blipFill>
          <a:blip r:embed="rId2"/>
          <a:stretch>
            <a:fillRect/>
          </a:stretch>
        </p:blipFill>
        <p:spPr>
          <a:xfrm>
            <a:off x="4631531" y="3505996"/>
            <a:ext cx="2928938" cy="714375"/>
          </a:xfrm>
          <a:prstGeom prst="rect">
            <a:avLst/>
          </a:prstGeom>
        </p:spPr>
      </p:pic>
    </p:spTree>
    <p:extLst>
      <p:ext uri="{BB962C8B-B14F-4D97-AF65-F5344CB8AC3E}">
        <p14:creationId xmlns:p14="http://schemas.microsoft.com/office/powerpoint/2010/main" val="3785730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1B3C80B-9C2A-4450-978E-DA2EB68A13A1}"/>
              </a:ext>
            </a:extLst>
          </p:cNvPr>
          <p:cNvSpPr txBox="1"/>
          <p:nvPr/>
        </p:nvSpPr>
        <p:spPr>
          <a:xfrm>
            <a:off x="2514600" y="838201"/>
            <a:ext cx="7467600" cy="5115311"/>
          </a:xfrm>
          <a:prstGeom prst="rect">
            <a:avLst/>
          </a:prstGeom>
          <a:noFill/>
        </p:spPr>
        <p:txBody>
          <a:bodyPr wrap="square">
            <a:spAutoFit/>
          </a:bodyPr>
          <a:lstStyle/>
          <a:p>
            <a:pPr algn="just">
              <a:lnSpc>
                <a:spcPct val="150000"/>
              </a:lnSpc>
            </a:pPr>
            <a:r>
              <a:rPr lang="en-US" sz="2000" dirty="0">
                <a:solidFill>
                  <a:srgbClr val="333333"/>
                </a:solidFill>
                <a:latin typeface="Times New Roman" panose="02020603050405020304" pitchFamily="18" charset="0"/>
                <a:cs typeface="Times New Roman" panose="02020603050405020304" pitchFamily="18" charset="0"/>
              </a:rPr>
              <a:t>NLU is used to infer the intent and to extract the necessary entities from user input &amp; the Rasa Core provides the output by building a probabilistic model with the help of Recurrent Neural Network (RNN). Evaluation of the model is done by getting a confusion matrix and performance measures like Precision, Accuracy &amp; F1 Score which come out to be 0.628, 0.725 and 0.669 respectively on average basis. This chatbot's accuracy, lack of dependability on human resources, 24 x 7 accessibility and low maintenance creates various opportunities for its implementation. This conversational agent can not only be used in educational institutions but also in places where enquiry becomes a tedious task.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15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5F9EB4-230D-4178-867B-1B9A8BDD10D3}"/>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Introduction</a:t>
            </a:r>
            <a:endParaRPr lang="en-IN" sz="2500" dirty="0"/>
          </a:p>
        </p:txBody>
      </p:sp>
      <p:sp>
        <p:nvSpPr>
          <p:cNvPr id="3" name="Content Placeholder 2">
            <a:extLst>
              <a:ext uri="{FF2B5EF4-FFF2-40B4-BE49-F238E27FC236}">
                <a16:creationId xmlns:a16="http://schemas.microsoft.com/office/drawing/2014/main" xmlns="" id="{690EACCB-22ED-4A3A-AE2B-D48C7BD8C9CC}"/>
              </a:ext>
            </a:extLst>
          </p:cNvPr>
          <p:cNvSpPr>
            <a:spLocks noGrp="1"/>
          </p:cNvSpPr>
          <p:nvPr>
            <p:ph idx="1"/>
          </p:nvPr>
        </p:nvSpPr>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These days, we see the talk bots wherever Chatbots are the wellspring of answers to the client's inquiries in a specific space where it is working. Visit bots are the wellspring of answers to the client's inquiries. The requirement for school request framework emerges because of different reasons which include: the moderate idea of school site, an outcast would not realize where to look for a specific snippet of data, hard for the individual external school's area to remove data. The school enquiry framework will give the reaction by summing up the question and afterward yield answers, it additionally gives particular data what the client needs. Rasa is an open-source system for building AI bots which comprise of two parts: Rasa NLU and Rasa center.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67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DCD3234-6330-4D41-B47C-BC4774C3A22C}"/>
              </a:ext>
            </a:extLst>
          </p:cNvPr>
          <p:cNvSpPr txBox="1"/>
          <p:nvPr/>
        </p:nvSpPr>
        <p:spPr>
          <a:xfrm>
            <a:off x="2667000" y="838200"/>
            <a:ext cx="7010400" cy="2125390"/>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Rasa center is the segment which handles the exchange motor for the system and helps in making more unpredictable chatbots with customization. Rasa's NLU assists the engineers with the innovation and the apparatuses essential for catching and understanding client input, deciding the purpose and substances.</a:t>
            </a:r>
            <a:endParaRPr lang="en-IN" dirty="0"/>
          </a:p>
        </p:txBody>
      </p:sp>
    </p:spTree>
    <p:extLst>
      <p:ext uri="{BB962C8B-B14F-4D97-AF65-F5344CB8AC3E}">
        <p14:creationId xmlns:p14="http://schemas.microsoft.com/office/powerpoint/2010/main" val="3188349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172204"/>
            <a:ext cx="5867400" cy="742196"/>
          </a:xfrm>
        </p:spPr>
        <p:txBody>
          <a:bodyPr>
            <a:normAutofit/>
          </a:bodyPr>
          <a:lstStyle/>
          <a:p>
            <a:r>
              <a:rPr lang="en-IN" sz="3200" dirty="0">
                <a:latin typeface="Times New Roman" panose="02020603050405020304" pitchFamily="18" charset="0"/>
                <a:cs typeface="Times New Roman" panose="02020603050405020304" pitchFamily="18" charset="0"/>
              </a:rPr>
              <a:t>LITERATURE</a:t>
            </a:r>
            <a:r>
              <a:rPr lang="en-IN" sz="3200" b="1"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REVIEW</a:t>
            </a:r>
          </a:p>
        </p:txBody>
      </p:sp>
      <p:graphicFrame>
        <p:nvGraphicFramePr>
          <p:cNvPr id="4" name="Content Placeholder 3"/>
          <p:cNvGraphicFramePr>
            <a:graphicFrameLocks noGrp="1"/>
          </p:cNvGraphicFramePr>
          <p:nvPr>
            <p:ph idx="1"/>
          </p:nvPr>
        </p:nvGraphicFramePr>
        <p:xfrm>
          <a:off x="2563066" y="1017424"/>
          <a:ext cx="7169929" cy="5207226"/>
        </p:xfrm>
        <a:graphic>
          <a:graphicData uri="http://schemas.openxmlformats.org/drawingml/2006/table">
            <a:tbl>
              <a:tblPr firstRow="1" bandRow="1">
                <a:tableStyleId>{5940675A-B579-460E-94D1-54222C63F5DA}</a:tableStyleId>
              </a:tblPr>
              <a:tblGrid>
                <a:gridCol w="904778">
                  <a:extLst>
                    <a:ext uri="{9D8B030D-6E8A-4147-A177-3AD203B41FA5}">
                      <a16:colId xmlns:a16="http://schemas.microsoft.com/office/drawing/2014/main" xmlns="" val="20000"/>
                    </a:ext>
                  </a:extLst>
                </a:gridCol>
                <a:gridCol w="1888106">
                  <a:extLst>
                    <a:ext uri="{9D8B030D-6E8A-4147-A177-3AD203B41FA5}">
                      <a16:colId xmlns:a16="http://schemas.microsoft.com/office/drawing/2014/main" xmlns="" val="20002"/>
                    </a:ext>
                  </a:extLst>
                </a:gridCol>
                <a:gridCol w="2534273">
                  <a:extLst>
                    <a:ext uri="{9D8B030D-6E8A-4147-A177-3AD203B41FA5}">
                      <a16:colId xmlns:a16="http://schemas.microsoft.com/office/drawing/2014/main" xmlns="" val="20003"/>
                    </a:ext>
                  </a:extLst>
                </a:gridCol>
                <a:gridCol w="1842772">
                  <a:extLst>
                    <a:ext uri="{9D8B030D-6E8A-4147-A177-3AD203B41FA5}">
                      <a16:colId xmlns:a16="http://schemas.microsoft.com/office/drawing/2014/main" xmlns="" val="20004"/>
                    </a:ext>
                  </a:extLst>
                </a:gridCol>
              </a:tblGrid>
              <a:tr h="861627">
                <a:tc>
                  <a:txBody>
                    <a:bodyPr/>
                    <a:lstStyle/>
                    <a:p>
                      <a:pPr algn="just"/>
                      <a:r>
                        <a:rPr lang="en-US" sz="2000" b="1" dirty="0">
                          <a:latin typeface="Times New Roman" panose="02020603050405020304" pitchFamily="18" charset="0"/>
                          <a:cs typeface="Times New Roman" panose="02020603050405020304" pitchFamily="18" charset="0"/>
                        </a:rPr>
                        <a:t>S. NO</a:t>
                      </a:r>
                    </a:p>
                  </a:txBody>
                  <a:tcPr marL="68580" marR="68580"/>
                </a:tc>
                <a:tc>
                  <a:txBody>
                    <a:bodyPr/>
                    <a:lstStyle/>
                    <a:p>
                      <a:pPr algn="just"/>
                      <a:r>
                        <a:rPr lang="en-US" sz="2000" b="1" dirty="0">
                          <a:latin typeface="Times New Roman" panose="02020603050405020304" pitchFamily="18" charset="0"/>
                          <a:cs typeface="Times New Roman" panose="02020603050405020304" pitchFamily="18" charset="0"/>
                        </a:rPr>
                        <a:t>Authors</a:t>
                      </a:r>
                    </a:p>
                  </a:txBody>
                  <a:tcPr marL="68580" marR="68580"/>
                </a:tc>
                <a:tc>
                  <a:txBody>
                    <a:bodyPr/>
                    <a:lstStyle/>
                    <a:p>
                      <a:pPr algn="just"/>
                      <a:r>
                        <a:rPr lang="en-US" sz="2000" b="1" dirty="0">
                          <a:latin typeface="Times New Roman" panose="02020603050405020304" pitchFamily="18" charset="0"/>
                          <a:cs typeface="Times New Roman" panose="02020603050405020304" pitchFamily="18" charset="0"/>
                        </a:rPr>
                        <a:t>Title</a:t>
                      </a:r>
                    </a:p>
                  </a:txBody>
                  <a:tcPr marL="68580" marR="68580"/>
                </a:tc>
                <a:tc>
                  <a:txBody>
                    <a:bodyPr/>
                    <a:lstStyle/>
                    <a:p>
                      <a:pPr algn="just"/>
                      <a:r>
                        <a:rPr lang="en-US" sz="2000" b="1" dirty="0">
                          <a:latin typeface="Times New Roman" panose="02020603050405020304" pitchFamily="18" charset="0"/>
                          <a:cs typeface="Times New Roman" panose="02020603050405020304" pitchFamily="18" charset="0"/>
                        </a:rPr>
                        <a:t>Outcomes</a:t>
                      </a:r>
                    </a:p>
                  </a:txBody>
                  <a:tcPr marL="68580" marR="68580"/>
                </a:tc>
                <a:extLst>
                  <a:ext uri="{0D108BD9-81ED-4DB2-BD59-A6C34878D82A}">
                    <a16:rowId xmlns:a16="http://schemas.microsoft.com/office/drawing/2014/main" xmlns="" val="10000"/>
                  </a:ext>
                </a:extLst>
              </a:tr>
              <a:tr h="2360110">
                <a:tc>
                  <a:txBody>
                    <a:bodyPr/>
                    <a:lstStyle/>
                    <a:p>
                      <a:pPr algn="just"/>
                      <a:r>
                        <a:rPr lang="en-US" sz="2000" dirty="0">
                          <a:latin typeface="Times New Roman" panose="02020603050405020304" pitchFamily="18" charset="0"/>
                          <a:cs typeface="Times New Roman" panose="02020603050405020304" pitchFamily="18" charset="0"/>
                        </a:rPr>
                        <a:t>1</a:t>
                      </a:r>
                    </a:p>
                  </a:txBody>
                  <a:tcPr marL="68580" marR="68580"/>
                </a:tc>
                <a:tc>
                  <a:txBody>
                    <a:bodyPr/>
                    <a:lstStyle/>
                    <a:p>
                      <a:pPr algn="just"/>
                      <a:r>
                        <a:rPr lang="en-US" sz="2000" b="0" dirty="0">
                          <a:latin typeface="Times New Roman" panose="02020603050405020304" pitchFamily="18" charset="0"/>
                          <a:cs typeface="Times New Roman" panose="02020603050405020304" pitchFamily="18" charset="0"/>
                        </a:rPr>
                        <a:t>AMANDA STRIGÉR.</a:t>
                      </a:r>
                    </a:p>
                  </a:txBody>
                  <a:tcPr marL="68580" marR="68580"/>
                </a:tc>
                <a:tc>
                  <a:txBody>
                    <a:bodyPr/>
                    <a:lstStyle/>
                    <a:p>
                      <a:pPr algn="just">
                        <a:lnSpc>
                          <a:spcPct val="150000"/>
                        </a:lnSpc>
                      </a:pPr>
                      <a:r>
                        <a:rPr lang="en-US" sz="2000" b="0" dirty="0">
                          <a:effectLst/>
                          <a:latin typeface="Times New Roman"/>
                          <a:ea typeface="Calibri"/>
                        </a:rPr>
                        <a:t>End-to-End</a:t>
                      </a:r>
                      <a:r>
                        <a:rPr lang="en-US" sz="2000" b="0" baseline="0" dirty="0">
                          <a:effectLst/>
                          <a:latin typeface="Times New Roman"/>
                          <a:ea typeface="Calibri"/>
                        </a:rPr>
                        <a:t> </a:t>
                      </a:r>
                      <a:r>
                        <a:rPr lang="en-US" sz="2000" b="0" dirty="0">
                          <a:effectLst/>
                          <a:latin typeface="Times New Roman"/>
                          <a:ea typeface="Calibri"/>
                        </a:rPr>
                        <a:t>Trainable </a:t>
                      </a:r>
                      <a:r>
                        <a:rPr lang="en-US" sz="2000" b="0" dirty="0" err="1">
                          <a:effectLst/>
                          <a:latin typeface="Times New Roman"/>
                          <a:ea typeface="Calibri"/>
                        </a:rPr>
                        <a:t>Chatbot</a:t>
                      </a:r>
                      <a:r>
                        <a:rPr lang="en-US" sz="2000" b="0" dirty="0">
                          <a:effectLst/>
                          <a:latin typeface="Times New Roman"/>
                          <a:ea typeface="Calibri"/>
                        </a:rPr>
                        <a:t> for</a:t>
                      </a:r>
                      <a:r>
                        <a:rPr lang="en-US" sz="2000" b="0" baseline="0" dirty="0">
                          <a:effectLst/>
                          <a:latin typeface="Times New Roman"/>
                          <a:ea typeface="Calibri"/>
                        </a:rPr>
                        <a:t> </a:t>
                      </a:r>
                      <a:r>
                        <a:rPr lang="en-US" sz="2000" b="0" dirty="0">
                          <a:effectLst/>
                          <a:latin typeface="Times New Roman"/>
                          <a:ea typeface="Calibri"/>
                        </a:rPr>
                        <a:t>Restaurant Recommendations </a:t>
                      </a:r>
                      <a:endParaRPr lang="en-IN" sz="2000" b="0" dirty="0">
                        <a:latin typeface="Times New Roman" panose="02020603050405020304" pitchFamily="18" charset="0"/>
                        <a:cs typeface="Times New Roman" panose="02020603050405020304" pitchFamily="18" charset="0"/>
                      </a:endParaRPr>
                    </a:p>
                  </a:txBody>
                  <a:tcPr marL="68580" marR="68580"/>
                </a:tc>
                <a:tc>
                  <a:txBody>
                    <a:bodyPr/>
                    <a:lstStyle/>
                    <a:p>
                      <a:pPr algn="just"/>
                      <a:r>
                        <a:rPr lang="en-US" sz="2000" b="0" dirty="0">
                          <a:effectLst/>
                          <a:latin typeface="Times New Roman"/>
                          <a:ea typeface="Calibri"/>
                        </a:rPr>
                        <a:t>End-to-End</a:t>
                      </a:r>
                      <a:r>
                        <a:rPr lang="en-US" sz="2000" b="0" baseline="0" dirty="0">
                          <a:effectLst/>
                          <a:latin typeface="Times New Roman"/>
                          <a:ea typeface="Calibri"/>
                        </a:rPr>
                        <a:t> </a:t>
                      </a:r>
                      <a:r>
                        <a:rPr lang="en-US" sz="2000" b="0" dirty="0">
                          <a:effectLst/>
                          <a:latin typeface="Times New Roman"/>
                          <a:ea typeface="Calibri"/>
                        </a:rPr>
                        <a:t>Trainable </a:t>
                      </a:r>
                      <a:r>
                        <a:rPr lang="en-US" sz="2000" b="0" dirty="0" err="1">
                          <a:effectLst/>
                          <a:latin typeface="Times New Roman"/>
                          <a:ea typeface="Calibri"/>
                        </a:rPr>
                        <a:t>Chatbot</a:t>
                      </a:r>
                      <a:r>
                        <a:rPr lang="en-US" sz="2000" b="0" dirty="0">
                          <a:effectLst/>
                          <a:latin typeface="Times New Roman"/>
                          <a:ea typeface="Calibri"/>
                        </a:rPr>
                        <a:t> </a:t>
                      </a:r>
                      <a:endParaRPr lang="en-US" sz="2000"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xmlns="" val="10001"/>
                  </a:ext>
                </a:extLst>
              </a:tr>
              <a:tr h="1985489">
                <a:tc>
                  <a:txBody>
                    <a:bodyPr/>
                    <a:lstStyle/>
                    <a:p>
                      <a:pPr algn="just"/>
                      <a:r>
                        <a:rPr lang="en-US" sz="2000" dirty="0">
                          <a:latin typeface="Times New Roman" panose="02020603050405020304" pitchFamily="18" charset="0"/>
                          <a:cs typeface="Times New Roman" panose="02020603050405020304" pitchFamily="18" charset="0"/>
                        </a:rPr>
                        <a:t>2.</a:t>
                      </a:r>
                    </a:p>
                  </a:txBody>
                  <a:tcPr marL="68580" marR="68580"/>
                </a:tc>
                <a:tc>
                  <a:txBody>
                    <a:bodyPr/>
                    <a:lstStyle/>
                    <a:p>
                      <a:pPr algn="just"/>
                      <a:r>
                        <a:rPr lang="en-US" sz="2000" b="0" dirty="0">
                          <a:latin typeface="Times New Roman" panose="02020603050405020304" pitchFamily="18" charset="0"/>
                          <a:cs typeface="Times New Roman" panose="02020603050405020304" pitchFamily="18" charset="0"/>
                        </a:rPr>
                        <a:t>Han Wen, Xi Leung</a:t>
                      </a:r>
                    </a:p>
                  </a:txBody>
                  <a:tcPr marL="68580" marR="68580"/>
                </a:tc>
                <a:tc>
                  <a:txBody>
                    <a:bodyPr/>
                    <a:lstStyle/>
                    <a:p>
                      <a:pPr algn="just"/>
                      <a:r>
                        <a:rPr lang="en-US" sz="2000" b="0" dirty="0" err="1">
                          <a:latin typeface="Times New Roman" panose="02020603050405020304" pitchFamily="18" charset="0"/>
                          <a:cs typeface="Times New Roman" panose="02020603050405020304" pitchFamily="18" charset="0"/>
                        </a:rPr>
                        <a:t>Chatbot</a:t>
                      </a:r>
                      <a:r>
                        <a:rPr lang="en-US" sz="2000" b="0" dirty="0">
                          <a:latin typeface="Times New Roman" panose="02020603050405020304" pitchFamily="18" charset="0"/>
                          <a:cs typeface="Times New Roman" panose="02020603050405020304" pitchFamily="18" charset="0"/>
                        </a:rPr>
                        <a:t> usage in restaurant takeout orders: A comparison study of three ordering methods</a:t>
                      </a:r>
                    </a:p>
                  </a:txBody>
                  <a:tcPr marL="68580" marR="68580"/>
                </a:tc>
                <a:tc>
                  <a:txBody>
                    <a:bodyPr/>
                    <a:lstStyle/>
                    <a:p>
                      <a:pPr algn="just"/>
                      <a:r>
                        <a:rPr lang="en-US" sz="2000" dirty="0" err="1">
                          <a:latin typeface="Times New Roman" panose="02020603050405020304" pitchFamily="18" charset="0"/>
                          <a:cs typeface="Times New Roman" panose="02020603050405020304" pitchFamily="18" charset="0"/>
                        </a:rPr>
                        <a:t>Chatbot</a:t>
                      </a:r>
                      <a:r>
                        <a:rPr lang="en-US" sz="2000" dirty="0">
                          <a:latin typeface="Times New Roman" panose="02020603050405020304" pitchFamily="18" charset="0"/>
                          <a:cs typeface="Times New Roman" panose="02020603050405020304" pitchFamily="18" charset="0"/>
                        </a:rPr>
                        <a:t> for restaurant</a:t>
                      </a:r>
                    </a:p>
                  </a:txBody>
                  <a:tcPr marL="68580" marR="68580"/>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778743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p:cNvGraphicFramePr>
            <a:graphicFrameLocks noGrp="1"/>
          </p:cNvGraphicFramePr>
          <p:nvPr>
            <p:ph idx="1"/>
          </p:nvPr>
        </p:nvGraphicFramePr>
        <p:xfrm>
          <a:off x="1981202" y="535006"/>
          <a:ext cx="8305798" cy="5713394"/>
        </p:xfrm>
        <a:graphic>
          <a:graphicData uri="http://schemas.openxmlformats.org/drawingml/2006/table">
            <a:tbl>
              <a:tblPr firstRow="1" bandRow="1">
                <a:tableStyleId>{5940675A-B579-460E-94D1-54222C63F5DA}</a:tableStyleId>
              </a:tblPr>
              <a:tblGrid>
                <a:gridCol w="576650">
                  <a:extLst>
                    <a:ext uri="{9D8B030D-6E8A-4147-A177-3AD203B41FA5}">
                      <a16:colId xmlns:a16="http://schemas.microsoft.com/office/drawing/2014/main" xmlns="" val="20000"/>
                    </a:ext>
                  </a:extLst>
                </a:gridCol>
                <a:gridCol w="2019741">
                  <a:extLst>
                    <a:ext uri="{9D8B030D-6E8A-4147-A177-3AD203B41FA5}">
                      <a16:colId xmlns:a16="http://schemas.microsoft.com/office/drawing/2014/main" xmlns="" val="20002"/>
                    </a:ext>
                  </a:extLst>
                </a:gridCol>
                <a:gridCol w="2517885">
                  <a:extLst>
                    <a:ext uri="{9D8B030D-6E8A-4147-A177-3AD203B41FA5}">
                      <a16:colId xmlns:a16="http://schemas.microsoft.com/office/drawing/2014/main" xmlns="" val="20003"/>
                    </a:ext>
                  </a:extLst>
                </a:gridCol>
                <a:gridCol w="3191522">
                  <a:extLst>
                    <a:ext uri="{9D8B030D-6E8A-4147-A177-3AD203B41FA5}">
                      <a16:colId xmlns:a16="http://schemas.microsoft.com/office/drawing/2014/main" xmlns="" val="20004"/>
                    </a:ext>
                  </a:extLst>
                </a:gridCol>
              </a:tblGrid>
              <a:tr h="2443809">
                <a:tc>
                  <a:txBody>
                    <a:bodyPr/>
                    <a:lstStyle/>
                    <a:p>
                      <a:pPr algn="just"/>
                      <a:r>
                        <a:rPr lang="en-US" sz="2000" b="0" dirty="0">
                          <a:latin typeface="Times New Roman" panose="02020603050405020304" pitchFamily="18" charset="0"/>
                          <a:cs typeface="Times New Roman" panose="02020603050405020304" pitchFamily="18" charset="0"/>
                        </a:rPr>
                        <a:t>3.</a:t>
                      </a:r>
                    </a:p>
                  </a:txBody>
                  <a:tcPr marL="68580" marR="68580"/>
                </a:tc>
                <a:tc>
                  <a:txBody>
                    <a:bodyPr/>
                    <a:lstStyle/>
                    <a:p>
                      <a:pPr algn="just"/>
                      <a:r>
                        <a:rPr lang="en-US" sz="2000" b="0" dirty="0">
                          <a:latin typeface="Times New Roman" panose="02020603050405020304" pitchFamily="18" charset="0"/>
                          <a:cs typeface="Times New Roman" panose="02020603050405020304" pitchFamily="18" charset="0"/>
                        </a:rPr>
                        <a:t>Prof. </a:t>
                      </a:r>
                      <a:r>
                        <a:rPr lang="en-US" sz="2000" b="0" dirty="0" err="1">
                          <a:latin typeface="Times New Roman" panose="02020603050405020304" pitchFamily="18" charset="0"/>
                          <a:cs typeface="Times New Roman" panose="02020603050405020304" pitchFamily="18" charset="0"/>
                        </a:rPr>
                        <a:t>Sachin</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Kolekar</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Vedant</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Vaidya</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Sanskruti</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Sandbhor</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Shweta</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Bharambe</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Pratiksha</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Makeshwar</a:t>
                      </a:r>
                      <a:endParaRPr lang="en-US" sz="2000" b="0" dirty="0">
                        <a:latin typeface="Times New Roman" panose="02020603050405020304" pitchFamily="18" charset="0"/>
                        <a:cs typeface="Times New Roman" panose="02020603050405020304" pitchFamily="18" charset="0"/>
                      </a:endParaRPr>
                    </a:p>
                  </a:txBody>
                  <a:tcPr marL="68580" marR="68580"/>
                </a:tc>
                <a:tc>
                  <a:txBody>
                    <a:bodyPr/>
                    <a:lstStyle/>
                    <a:p>
                      <a:pPr algn="just"/>
                      <a:r>
                        <a:rPr lang="en-US" sz="2000" b="0" dirty="0">
                          <a:latin typeface="Times New Roman" panose="02020603050405020304" pitchFamily="18" charset="0"/>
                          <a:cs typeface="Times New Roman" panose="02020603050405020304" pitchFamily="18" charset="0"/>
                        </a:rPr>
                        <a:t>Restaurant </a:t>
                      </a:r>
                      <a:r>
                        <a:rPr lang="en-US" sz="2000" b="0" dirty="0" err="1">
                          <a:latin typeface="Times New Roman" panose="02020603050405020304" pitchFamily="18" charset="0"/>
                          <a:cs typeface="Times New Roman" panose="02020603050405020304" pitchFamily="18" charset="0"/>
                        </a:rPr>
                        <a:t>Chatbot</a:t>
                      </a:r>
                      <a:r>
                        <a:rPr lang="en-US" sz="2000" b="0" dirty="0">
                          <a:latin typeface="Times New Roman" panose="02020603050405020304" pitchFamily="18" charset="0"/>
                          <a:cs typeface="Times New Roman" panose="02020603050405020304" pitchFamily="18" charset="0"/>
                        </a:rPr>
                        <a:t> Using IBM Watson</a:t>
                      </a:r>
                    </a:p>
                  </a:txBody>
                  <a:tcPr marL="68580" marR="68580"/>
                </a:tc>
                <a:tc>
                  <a:txBody>
                    <a:bodyPr/>
                    <a:lstStyle/>
                    <a:p>
                      <a:pPr algn="just"/>
                      <a:r>
                        <a:rPr lang="en-US" sz="2000" b="0" dirty="0" err="1">
                          <a:latin typeface="Times New Roman" panose="02020603050405020304" pitchFamily="18" charset="0"/>
                          <a:cs typeface="Times New Roman" panose="02020603050405020304" pitchFamily="18" charset="0"/>
                        </a:rPr>
                        <a:t>Chatbot</a:t>
                      </a:r>
                      <a:r>
                        <a:rPr lang="en-US" sz="2000" b="0" dirty="0">
                          <a:latin typeface="Times New Roman" panose="02020603050405020304" pitchFamily="18" charset="0"/>
                          <a:cs typeface="Times New Roman" panose="02020603050405020304" pitchFamily="18" charset="0"/>
                        </a:rPr>
                        <a:t> using IBM </a:t>
                      </a:r>
                      <a:r>
                        <a:rPr lang="en-US" sz="2000" b="0" dirty="0" err="1">
                          <a:latin typeface="Times New Roman" panose="02020603050405020304" pitchFamily="18" charset="0"/>
                          <a:cs typeface="Times New Roman" panose="02020603050405020304" pitchFamily="18" charset="0"/>
                        </a:rPr>
                        <a:t>watson</a:t>
                      </a:r>
                      <a:endParaRPr lang="en-US" sz="2000" b="0"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xmlns="" val="10000"/>
                  </a:ext>
                </a:extLst>
              </a:tr>
              <a:tr h="1732020">
                <a:tc>
                  <a:txBody>
                    <a:bodyPr/>
                    <a:lstStyle/>
                    <a:p>
                      <a:pPr algn="just"/>
                      <a:r>
                        <a:rPr lang="en-US" sz="2000" b="0" dirty="0">
                          <a:latin typeface="Times New Roman" panose="02020603050405020304" pitchFamily="18" charset="0"/>
                          <a:cs typeface="Times New Roman" panose="02020603050405020304" pitchFamily="18" charset="0"/>
                        </a:rPr>
                        <a:t>4.</a:t>
                      </a:r>
                    </a:p>
                  </a:txBody>
                  <a:tcPr marL="68580" marR="68580"/>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2000" b="0" dirty="0" err="1">
                          <a:latin typeface="Times New Roman" panose="02020603050405020304" pitchFamily="18" charset="0"/>
                          <a:cs typeface="Times New Roman" panose="02020603050405020304" pitchFamily="18" charset="0"/>
                        </a:rPr>
                        <a:t>Shubham</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Parmar</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Megha</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Meshram</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Parth</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Parmar</a:t>
                      </a:r>
                      <a:r>
                        <a:rPr lang="en-US" sz="2000" b="0" dirty="0">
                          <a:latin typeface="Times New Roman" panose="02020603050405020304" pitchFamily="18" charset="0"/>
                          <a:cs typeface="Times New Roman" panose="02020603050405020304" pitchFamily="18" charset="0"/>
                        </a:rPr>
                        <a:t>, Meet Patel, </a:t>
                      </a:r>
                      <a:r>
                        <a:rPr lang="en-US" sz="2000" b="0" dirty="0" err="1">
                          <a:latin typeface="Times New Roman" panose="02020603050405020304" pitchFamily="18" charset="0"/>
                          <a:cs typeface="Times New Roman" panose="02020603050405020304" pitchFamily="18" charset="0"/>
                        </a:rPr>
                        <a:t>Payal</a:t>
                      </a:r>
                      <a:r>
                        <a:rPr lang="en-US" sz="2000" b="0" dirty="0">
                          <a:latin typeface="Times New Roman" panose="02020603050405020304" pitchFamily="18" charset="0"/>
                          <a:cs typeface="Times New Roman" panose="02020603050405020304" pitchFamily="18" charset="0"/>
                        </a:rPr>
                        <a:t> Desai</a:t>
                      </a:r>
                    </a:p>
                  </a:txBody>
                  <a:tcPr marL="68580" marR="68580"/>
                </a:tc>
                <a:tc>
                  <a:txBody>
                    <a:bodyPr/>
                    <a:lstStyle/>
                    <a:p>
                      <a:pPr algn="just"/>
                      <a:r>
                        <a:rPr lang="en-US" sz="2000" b="0" dirty="0">
                          <a:latin typeface="Times New Roman" panose="02020603050405020304" pitchFamily="18" charset="0"/>
                          <a:cs typeface="Times New Roman" panose="02020603050405020304" pitchFamily="18" charset="0"/>
                        </a:rPr>
                        <a:t>Smart Hotel Using Intelligent </a:t>
                      </a:r>
                      <a:r>
                        <a:rPr lang="en-US" sz="2000" b="0" dirty="0" err="1">
                          <a:latin typeface="Times New Roman" panose="02020603050405020304" pitchFamily="18" charset="0"/>
                          <a:cs typeface="Times New Roman" panose="02020603050405020304" pitchFamily="18" charset="0"/>
                        </a:rPr>
                        <a:t>Chatbot</a:t>
                      </a:r>
                      <a:r>
                        <a:rPr lang="en-US" sz="2000" b="0" dirty="0">
                          <a:latin typeface="Times New Roman" panose="02020603050405020304" pitchFamily="18" charset="0"/>
                          <a:cs typeface="Times New Roman" panose="02020603050405020304" pitchFamily="18" charset="0"/>
                        </a:rPr>
                        <a:t>: A Review </a:t>
                      </a:r>
                    </a:p>
                  </a:txBody>
                  <a:tcPr marL="68580" marR="68580"/>
                </a:tc>
                <a:tc>
                  <a:txBody>
                    <a:bodyPr/>
                    <a:lstStyle/>
                    <a:p>
                      <a:pPr algn="just"/>
                      <a:r>
                        <a:rPr lang="en-US" sz="2000" b="0" dirty="0">
                          <a:latin typeface="Times New Roman" panose="02020603050405020304" pitchFamily="18" charset="0"/>
                          <a:cs typeface="Times New Roman" panose="02020603050405020304" pitchFamily="18" charset="0"/>
                        </a:rPr>
                        <a:t>A review on intelligent </a:t>
                      </a:r>
                      <a:r>
                        <a:rPr lang="en-US" sz="2000" b="0" dirty="0" err="1">
                          <a:latin typeface="Times New Roman" panose="02020603050405020304" pitchFamily="18" charset="0"/>
                          <a:cs typeface="Times New Roman" panose="02020603050405020304" pitchFamily="18" charset="0"/>
                        </a:rPr>
                        <a:t>chatbots</a:t>
                      </a:r>
                      <a:endParaRPr lang="en-US" sz="2000" b="0"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xmlns="" val="10001"/>
                  </a:ext>
                </a:extLst>
              </a:tr>
              <a:tr h="1537565">
                <a:tc>
                  <a:txBody>
                    <a:bodyPr/>
                    <a:lstStyle/>
                    <a:p>
                      <a:pPr algn="just"/>
                      <a:r>
                        <a:rPr lang="en-US" sz="2000" b="0" dirty="0">
                          <a:latin typeface="Times New Roman" panose="02020603050405020304" pitchFamily="18" charset="0"/>
                          <a:cs typeface="Times New Roman" panose="02020603050405020304" pitchFamily="18" charset="0"/>
                        </a:rPr>
                        <a:t>5.</a:t>
                      </a:r>
                    </a:p>
                  </a:txBody>
                  <a:tcPr marL="68580" marR="68580"/>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Bayan </a:t>
                      </a:r>
                      <a:r>
                        <a:rPr lang="en-US" sz="2000" b="0" dirty="0" err="1">
                          <a:latin typeface="Times New Roman" panose="02020603050405020304" pitchFamily="18" charset="0"/>
                          <a:cs typeface="Times New Roman" panose="02020603050405020304" pitchFamily="18" charset="0"/>
                        </a:rPr>
                        <a:t>abu</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Shawar</a:t>
                      </a:r>
                      <a:r>
                        <a:rPr lang="en-US" sz="2000" b="0" dirty="0">
                          <a:latin typeface="Times New Roman" panose="02020603050405020304" pitchFamily="18" charset="0"/>
                          <a:cs typeface="Times New Roman" panose="02020603050405020304" pitchFamily="18" charset="0"/>
                        </a:rPr>
                        <a:t>, E. Atwell</a:t>
                      </a:r>
                    </a:p>
                  </a:txBody>
                  <a:tcPr marL="68580" marR="68580"/>
                </a:tc>
                <a:tc>
                  <a:txBody>
                    <a:bodyPr/>
                    <a:lstStyle/>
                    <a:p>
                      <a:pPr algn="just"/>
                      <a:r>
                        <a:rPr lang="en-US" sz="2000" b="0" dirty="0">
                          <a:latin typeface="Times New Roman" panose="02020603050405020304" pitchFamily="18" charset="0"/>
                          <a:cs typeface="Times New Roman" panose="02020603050405020304" pitchFamily="18" charset="0"/>
                        </a:rPr>
                        <a:t>Different measurement metrics to evaluate a </a:t>
                      </a:r>
                      <a:r>
                        <a:rPr lang="en-US" sz="2000" b="0" dirty="0" err="1">
                          <a:latin typeface="Times New Roman" panose="02020603050405020304" pitchFamily="18" charset="0"/>
                          <a:cs typeface="Times New Roman" panose="02020603050405020304" pitchFamily="18" charset="0"/>
                        </a:rPr>
                        <a:t>chatbot</a:t>
                      </a:r>
                      <a:r>
                        <a:rPr lang="en-US" sz="2000" b="0" dirty="0">
                          <a:latin typeface="Times New Roman" panose="02020603050405020304" pitchFamily="18" charset="0"/>
                          <a:cs typeface="Times New Roman" panose="02020603050405020304" pitchFamily="18" charset="0"/>
                        </a:rPr>
                        <a:t> system</a:t>
                      </a:r>
                    </a:p>
                  </a:txBody>
                  <a:tcPr marL="68580" marR="68580"/>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Metrics for </a:t>
                      </a:r>
                      <a:r>
                        <a:rPr lang="en-US" sz="2000" b="0" dirty="0" err="1">
                          <a:latin typeface="Times New Roman" panose="02020603050405020304" pitchFamily="18" charset="0"/>
                          <a:cs typeface="Times New Roman" panose="02020603050405020304" pitchFamily="18" charset="0"/>
                        </a:rPr>
                        <a:t>chatbot</a:t>
                      </a:r>
                      <a:endParaRPr lang="en-US" sz="2000" b="0"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899931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4357" y="191906"/>
            <a:ext cx="3178931" cy="801519"/>
          </a:xfrm>
        </p:spPr>
        <p:txBody>
          <a:bodyPr>
            <a:normAutofit/>
          </a:bodyPr>
          <a:lstStyle/>
          <a:p>
            <a:pPr algn="ctr"/>
            <a:r>
              <a:rPr lang="en-US" sz="3200" b="1" dirty="0">
                <a:latin typeface="Times New Roman" panose="02020603050405020304" pitchFamily="18" charset="0"/>
                <a:cs typeface="Times New Roman" panose="02020603050405020304" pitchFamily="18" charset="0"/>
              </a:rPr>
              <a:t>Existing method</a:t>
            </a:r>
          </a:p>
        </p:txBody>
      </p:sp>
      <p:sp>
        <p:nvSpPr>
          <p:cNvPr id="3" name="Content Placeholder 2"/>
          <p:cNvSpPr>
            <a:spLocks noGrp="1"/>
          </p:cNvSpPr>
          <p:nvPr>
            <p:ph idx="1"/>
          </p:nvPr>
        </p:nvSpPr>
        <p:spPr>
          <a:xfrm>
            <a:off x="1965847" y="1025875"/>
            <a:ext cx="8260307" cy="5640221"/>
          </a:xfrm>
        </p:spPr>
        <p:txBody>
          <a:bodyPr>
            <a:no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In the existing system, if any student wants any information like </a:t>
            </a:r>
            <a:r>
              <a:rPr lang="en-IN" sz="2000" dirty="0">
                <a:latin typeface="Times New Roman" panose="02020603050405020304" pitchFamily="18" charset="0"/>
                <a:ea typeface="Calibri" panose="020F0502020204030204" pitchFamily="34" charset="0"/>
                <a:cs typeface="Times New Roman" panose="02020603050405020304" pitchFamily="18" charset="0"/>
              </a:rPr>
              <a:t>College admissions, How many branches in college, Hostel fee structure, College fee structure, How many seats available for specific branch, About college environment, Available Specializations in a department like Data Science, Machine Learning in CSE , Infrastructure of college like labs, library, College placements,  Internships  and college professors, Special events that occur in our college i.e. college fests, College extra circular activities updates like annual day, sports events, technical events, Achievements of college, NIRF Ranking, Naas rating to college etc..,</a:t>
            </a:r>
            <a:r>
              <a:rPr lang="en-IN" sz="2000" dirty="0">
                <a:latin typeface="Times New Roman" panose="02020603050405020304" pitchFamily="18" charset="0"/>
                <a:cs typeface="Times New Roman" panose="02020603050405020304" pitchFamily="18" charset="0"/>
              </a:rPr>
              <a:t> they have to go to the collage and meet the collage admin to know the all information about collage and </a:t>
            </a:r>
            <a:r>
              <a:rPr lang="en-IN" sz="2000" dirty="0" smtClean="0">
                <a:latin typeface="Times New Roman" panose="02020603050405020304" pitchFamily="18" charset="0"/>
                <a:cs typeface="Times New Roman" panose="02020603050405020304" pitchFamily="18" charset="0"/>
              </a:rPr>
              <a:t>facilities </a:t>
            </a:r>
            <a:r>
              <a:rPr lang="en-IN" sz="2000" dirty="0">
                <a:latin typeface="Times New Roman" panose="02020603050405020304" pitchFamily="18" charset="0"/>
                <a:cs typeface="Times New Roman" panose="02020603050405020304" pitchFamily="18" charset="0"/>
              </a:rPr>
              <a:t>after that they have to go to the admissions. This is the time taking process also performance decreases.</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88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6601" y="528208"/>
            <a:ext cx="2917691" cy="815171"/>
          </a:xfrm>
        </p:spPr>
        <p:txBody>
          <a:bodyPr>
            <a:normAutofit/>
          </a:bodyPr>
          <a:lstStyle/>
          <a:p>
            <a:pPr algn="ctr">
              <a:lnSpc>
                <a:spcPct val="150000"/>
              </a:lnSpc>
            </a:pPr>
            <a:r>
              <a:rPr lang="en-IN" sz="2400" b="1" dirty="0">
                <a:latin typeface="Times New Roman" panose="02020603050405020304" pitchFamily="18" charset="0"/>
                <a:cs typeface="Times New Roman" panose="02020603050405020304" pitchFamily="18" charset="0"/>
              </a:rPr>
              <a:t>Disadvantages</a:t>
            </a:r>
          </a:p>
        </p:txBody>
      </p:sp>
      <p:sp>
        <p:nvSpPr>
          <p:cNvPr id="3" name="Content Placeholder 2"/>
          <p:cNvSpPr>
            <a:spLocks noGrp="1"/>
          </p:cNvSpPr>
          <p:nvPr>
            <p:ph idx="1"/>
          </p:nvPr>
        </p:nvSpPr>
        <p:spPr>
          <a:xfrm>
            <a:off x="2380059" y="1467558"/>
            <a:ext cx="7683784" cy="4323645"/>
          </a:xfrm>
        </p:spPr>
        <p:txBody>
          <a:bodyPr/>
          <a:lstStyle/>
          <a:p>
            <a:pPr lvl="0">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3098800" y="1744534"/>
            <a:ext cx="7160986"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Complex user interface. Making user difficult to recognize the operations</a:t>
            </a:r>
            <a:endParaRPr lang="en-IN"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Late response to user due to highly dumped data set</a:t>
            </a:r>
            <a:endParaRPr lang="en-IN"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processing time to process huge data </a:t>
            </a:r>
            <a:endParaRPr lang="en-IN"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661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915</Words>
  <Application>Microsoft Office PowerPoint</Application>
  <PresentationFormat>Widescreen</PresentationFormat>
  <Paragraphs>66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Domain : Deep Learning Technology : Python</vt:lpstr>
      <vt:lpstr>ABSTRACT</vt:lpstr>
      <vt:lpstr>PowerPoint Presentation</vt:lpstr>
      <vt:lpstr>Introduction</vt:lpstr>
      <vt:lpstr>PowerPoint Presentation</vt:lpstr>
      <vt:lpstr>LITERATURE REVIEW</vt:lpstr>
      <vt:lpstr>PowerPoint Presentation</vt:lpstr>
      <vt:lpstr>Existing method</vt:lpstr>
      <vt:lpstr>Disadvantages</vt:lpstr>
      <vt:lpstr>Proposed system</vt:lpstr>
      <vt:lpstr>Block Diagram</vt:lpstr>
      <vt:lpstr>PowerPoint Presentation</vt:lpstr>
      <vt:lpstr>Hardware and Software Requirements</vt:lpstr>
      <vt:lpstr>USE CASE DIAGRAM</vt:lpstr>
      <vt:lpstr>CLASS DIAGRAM</vt:lpstr>
      <vt:lpstr>SEQUENCE DIAGRAM</vt:lpstr>
      <vt:lpstr>Collaboration Diagram</vt:lpstr>
      <vt:lpstr>DEPLOYMENT DIAGRAM</vt:lpstr>
      <vt:lpstr>ACTIVITY DIAGRAM</vt:lpstr>
      <vt:lpstr>Component diagram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 Deep Learning Technology : Python</dc:title>
  <dc:creator>K.ARUNA KUMARI</dc:creator>
  <cp:lastModifiedBy>Abhijeeth Sasmal</cp:lastModifiedBy>
  <cp:revision>3</cp:revision>
  <dcterms:created xsi:type="dcterms:W3CDTF">2022-03-24T05:48:54Z</dcterms:created>
  <dcterms:modified xsi:type="dcterms:W3CDTF">2022-03-24T06:36:13Z</dcterms:modified>
</cp:coreProperties>
</file>