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7" r:id="rId6"/>
    <p:sldId id="292" r:id="rId7"/>
    <p:sldId id="278" r:id="rId8"/>
    <p:sldId id="284" r:id="rId9"/>
    <p:sldId id="260" r:id="rId10"/>
    <p:sldId id="287" r:id="rId11"/>
    <p:sldId id="261" r:id="rId12"/>
    <p:sldId id="288" r:id="rId13"/>
    <p:sldId id="262" r:id="rId14"/>
    <p:sldId id="263" r:id="rId15"/>
    <p:sldId id="289" r:id="rId16"/>
    <p:sldId id="264" r:id="rId17"/>
    <p:sldId id="275" r:id="rId18"/>
    <p:sldId id="286" r:id="rId19"/>
    <p:sldId id="293"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F5D69-E2D8-41C3-85B1-CE4D03C6D257}"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13DFA-9C1F-4CE5-82CB-AC0AB6CD335F}" type="slidenum">
              <a:rPr lang="en-IN" smtClean="0"/>
              <a:t>‹#›</a:t>
            </a:fld>
            <a:endParaRPr lang="en-IN"/>
          </a:p>
        </p:txBody>
      </p:sp>
    </p:spTree>
    <p:extLst>
      <p:ext uri="{BB962C8B-B14F-4D97-AF65-F5344CB8AC3E}">
        <p14:creationId xmlns:p14="http://schemas.microsoft.com/office/powerpoint/2010/main" val="187780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02204f69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02204f69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8850-6934-E02F-8475-C98957468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4F1309-5B49-39AA-F3BE-6CC77D3C6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B8BDB6-00CD-888B-1122-DB822AFAAE12}"/>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5" name="Footer Placeholder 4">
            <a:extLst>
              <a:ext uri="{FF2B5EF4-FFF2-40B4-BE49-F238E27FC236}">
                <a16:creationId xmlns:a16="http://schemas.microsoft.com/office/drawing/2014/main" id="{CC33C839-E42E-6821-79B9-10B39858F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F5839-B586-C47D-09B8-C7743BFA5B78}"/>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8605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6852-8EA2-BB68-8084-A186308389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3611FE-5DC9-E3AB-E684-4D9BA6CFE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91B42-4E24-D130-43AE-B50C1FDAB63A}"/>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5" name="Footer Placeholder 4">
            <a:extLst>
              <a:ext uri="{FF2B5EF4-FFF2-40B4-BE49-F238E27FC236}">
                <a16:creationId xmlns:a16="http://schemas.microsoft.com/office/drawing/2014/main" id="{E6523C4A-73CD-16CE-E4FC-AA329F7EC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B2765-1593-E6A3-D704-5B52ED84DD3D}"/>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2889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F6041-87FB-704E-1835-A1E3FBBFA5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0369C6-F62F-489B-A2EC-90F80745F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5A90F-AE49-E14C-7B19-9B66E532A642}"/>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5" name="Footer Placeholder 4">
            <a:extLst>
              <a:ext uri="{FF2B5EF4-FFF2-40B4-BE49-F238E27FC236}">
                <a16:creationId xmlns:a16="http://schemas.microsoft.com/office/drawing/2014/main" id="{5375E88D-5FCC-3799-8817-CF57F4BE7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53C38-7FC6-7145-6EF4-46294C234790}"/>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739392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390467"/>
            <a:ext cx="11360800" cy="1068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415600" y="1638233"/>
            <a:ext cx="11360800" cy="445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46171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7529-1A72-CA02-E868-ACE8215434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1BCAA-9D3E-0B92-0B0D-E577236DD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8B381-656B-2E9D-AADA-F7075D0456C9}"/>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5" name="Footer Placeholder 4">
            <a:extLst>
              <a:ext uri="{FF2B5EF4-FFF2-40B4-BE49-F238E27FC236}">
                <a16:creationId xmlns:a16="http://schemas.microsoft.com/office/drawing/2014/main" id="{07DFBC35-6A82-342B-6583-A4559676F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C606F-926C-1677-F6AA-B0E81071F3B7}"/>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14388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1A07-2357-FC6E-4943-7A8F6315A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0C20D7-F90A-8683-D610-F9BC9C602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06827-ECF4-F4AA-FEE6-FA67A92FFA94}"/>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5" name="Footer Placeholder 4">
            <a:extLst>
              <a:ext uri="{FF2B5EF4-FFF2-40B4-BE49-F238E27FC236}">
                <a16:creationId xmlns:a16="http://schemas.microsoft.com/office/drawing/2014/main" id="{70073628-49E3-EFB5-B38E-5EDEF7E22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5DF45-1CA2-0CC0-04D9-8DADFEF96BAF}"/>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32076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2303-7A97-A59A-36F6-CBE39D8139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FC4DB-DEBF-7D13-3285-9001498182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9CC9F8-A2EB-DABC-DABD-456EA21F2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408A1A-5369-3840-A44E-027C095BDF99}"/>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6" name="Footer Placeholder 5">
            <a:extLst>
              <a:ext uri="{FF2B5EF4-FFF2-40B4-BE49-F238E27FC236}">
                <a16:creationId xmlns:a16="http://schemas.microsoft.com/office/drawing/2014/main" id="{18469504-08C4-5A37-2D94-7A87BF378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5450A-44D6-B96B-8632-CEDA170A0F5A}"/>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29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FA2E-1F83-A100-3BB9-0FB212A6FE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A1E21-E8F7-11B5-1989-EABE0B14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94071-DE39-B85B-B791-707DD4C9C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DAB5C-CF78-BC58-DA41-0E1367106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33B349-A485-8346-B72D-1888BE6D8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291C84-48AD-3B5E-4A13-1FC7C3CAC305}"/>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8" name="Footer Placeholder 7">
            <a:extLst>
              <a:ext uri="{FF2B5EF4-FFF2-40B4-BE49-F238E27FC236}">
                <a16:creationId xmlns:a16="http://schemas.microsoft.com/office/drawing/2014/main" id="{886FAB1B-0515-F195-C496-75FB710FF8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F443FD-4B5B-67E4-6BA0-7EAF15C3857B}"/>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45870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0A94-400C-9E50-33B1-745A63476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550B9-6F3F-05F0-9F4A-3B85957C2DE9}"/>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4" name="Footer Placeholder 3">
            <a:extLst>
              <a:ext uri="{FF2B5EF4-FFF2-40B4-BE49-F238E27FC236}">
                <a16:creationId xmlns:a16="http://schemas.microsoft.com/office/drawing/2014/main" id="{ED0490CC-8D07-D4F1-5D02-1C9AC009B3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48E21A-B2BF-F3F7-3118-5E08201058D1}"/>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197016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A9741-D9E0-78B9-7481-F2C79616B3AD}"/>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3" name="Footer Placeholder 2">
            <a:extLst>
              <a:ext uri="{FF2B5EF4-FFF2-40B4-BE49-F238E27FC236}">
                <a16:creationId xmlns:a16="http://schemas.microsoft.com/office/drawing/2014/main" id="{5B903746-9CC7-73A3-9F11-FD626BEB2E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4B4E79-1A4B-5EE3-90F7-F9E0D26D1E31}"/>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403298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2179-22DC-C348-3C67-2E952BA3D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7D59C2-2ABF-EC4B-EA85-D9F587C40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047050-EDE4-CDEB-17C6-0A40EB036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75643-4311-42CB-7115-2F69D4F11447}"/>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6" name="Footer Placeholder 5">
            <a:extLst>
              <a:ext uri="{FF2B5EF4-FFF2-40B4-BE49-F238E27FC236}">
                <a16:creationId xmlns:a16="http://schemas.microsoft.com/office/drawing/2014/main" id="{A30A4AD0-8447-2022-CC96-583D27FAC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02B19-1C89-8683-9CC3-2BACF65CF3B5}"/>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59231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D938-641D-BA78-D39E-E469FC07E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1DDC1F-027E-8F1B-742B-B6BFD409D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89DBE-13A8-A778-106F-EB837A321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1CA2D-D6AA-B50A-66C0-82AE2E1CA751}"/>
              </a:ext>
            </a:extLst>
          </p:cNvPr>
          <p:cNvSpPr>
            <a:spLocks noGrp="1"/>
          </p:cNvSpPr>
          <p:nvPr>
            <p:ph type="dt" sz="half" idx="10"/>
          </p:nvPr>
        </p:nvSpPr>
        <p:spPr/>
        <p:txBody>
          <a:bodyPr/>
          <a:lstStyle/>
          <a:p>
            <a:fld id="{D676E5E9-4396-4749-8C38-F538DE689E85}" type="datetimeFigureOut">
              <a:rPr lang="en-IN" smtClean="0"/>
              <a:t>25-03-2024</a:t>
            </a:fld>
            <a:endParaRPr lang="en-IN"/>
          </a:p>
        </p:txBody>
      </p:sp>
      <p:sp>
        <p:nvSpPr>
          <p:cNvPr id="6" name="Footer Placeholder 5">
            <a:extLst>
              <a:ext uri="{FF2B5EF4-FFF2-40B4-BE49-F238E27FC236}">
                <a16:creationId xmlns:a16="http://schemas.microsoft.com/office/drawing/2014/main" id="{CA46B8DE-A933-8DF8-D80D-4E52F55BF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CFB43-E287-2E52-FDE5-F1BD723849B8}"/>
              </a:ext>
            </a:extLst>
          </p:cNvPr>
          <p:cNvSpPr>
            <a:spLocks noGrp="1"/>
          </p:cNvSpPr>
          <p:nvPr>
            <p:ph type="sldNum" sz="quarter" idx="12"/>
          </p:nvPr>
        </p:nvSpPr>
        <p:spPr/>
        <p:txBody>
          <a:bodyPr/>
          <a:lstStyle/>
          <a:p>
            <a:fld id="{AE91B0D6-B4ED-4C4D-884E-D26CC227F007}" type="slidenum">
              <a:rPr lang="en-IN" smtClean="0"/>
              <a:t>‹#›</a:t>
            </a:fld>
            <a:endParaRPr lang="en-IN"/>
          </a:p>
        </p:txBody>
      </p:sp>
    </p:spTree>
    <p:extLst>
      <p:ext uri="{BB962C8B-B14F-4D97-AF65-F5344CB8AC3E}">
        <p14:creationId xmlns:p14="http://schemas.microsoft.com/office/powerpoint/2010/main" val="393913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D7C08-858E-DB74-665D-7A0E26914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9AE611-CC9A-EF44-D2E3-E32F6D42C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28BC9-4749-7AB0-6B2B-8ABA89D78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6E5E9-4396-4749-8C38-F538DE689E85}" type="datetimeFigureOut">
              <a:rPr lang="en-IN" smtClean="0"/>
              <a:t>25-03-2024</a:t>
            </a:fld>
            <a:endParaRPr lang="en-IN"/>
          </a:p>
        </p:txBody>
      </p:sp>
      <p:sp>
        <p:nvSpPr>
          <p:cNvPr id="5" name="Footer Placeholder 4">
            <a:extLst>
              <a:ext uri="{FF2B5EF4-FFF2-40B4-BE49-F238E27FC236}">
                <a16:creationId xmlns:a16="http://schemas.microsoft.com/office/drawing/2014/main" id="{72572B32-3089-39E0-881A-F24A1F222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A99DF0-BBC7-1CDA-3EDC-17E734BFC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1B0D6-B4ED-4C4D-884E-D26CC227F007}" type="slidenum">
              <a:rPr lang="en-IN" smtClean="0"/>
              <a:t>‹#›</a:t>
            </a:fld>
            <a:endParaRPr lang="en-IN"/>
          </a:p>
        </p:txBody>
      </p:sp>
    </p:spTree>
    <p:extLst>
      <p:ext uri="{BB962C8B-B14F-4D97-AF65-F5344CB8AC3E}">
        <p14:creationId xmlns:p14="http://schemas.microsoft.com/office/powerpoint/2010/main" val="1603193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01EBF8-01EA-39C7-2B28-6BEFCD352C5E}"/>
              </a:ext>
            </a:extLst>
          </p:cNvPr>
          <p:cNvSpPr txBox="1"/>
          <p:nvPr/>
        </p:nvSpPr>
        <p:spPr>
          <a:xfrm>
            <a:off x="0" y="1120912"/>
            <a:ext cx="121920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Educational Chatbot With NLP</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7CB641-96FE-1319-1470-4CCB1954733C}"/>
              </a:ext>
            </a:extLst>
          </p:cNvPr>
          <p:cNvSpPr txBox="1"/>
          <p:nvPr/>
        </p:nvSpPr>
        <p:spPr>
          <a:xfrm>
            <a:off x="497840" y="4324588"/>
            <a:ext cx="5760720"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Members:</a:t>
            </a:r>
          </a:p>
          <a:p>
            <a:r>
              <a:rPr lang="en-US" sz="2000" dirty="0">
                <a:latin typeface="Times New Roman" panose="02020603050405020304" pitchFamily="18" charset="0"/>
                <a:cs typeface="Times New Roman" panose="02020603050405020304" pitchFamily="18" charset="0"/>
              </a:rPr>
              <a:t>V. Ganga Bhavani(20K61A05G9)</a:t>
            </a:r>
          </a:p>
          <a:p>
            <a:r>
              <a:rPr lang="en-US" sz="2000" dirty="0">
                <a:latin typeface="Times New Roman" panose="02020603050405020304" pitchFamily="18" charset="0"/>
                <a:cs typeface="Times New Roman" panose="02020603050405020304" pitchFamily="18" charset="0"/>
              </a:rPr>
              <a:t>K. Manasa Lakshmi (20K61A0571)</a:t>
            </a:r>
          </a:p>
          <a:p>
            <a:r>
              <a:rPr lang="en-US" sz="2000" dirty="0">
                <a:latin typeface="Times New Roman" panose="02020603050405020304" pitchFamily="18" charset="0"/>
                <a:cs typeface="Times New Roman" panose="02020603050405020304" pitchFamily="18" charset="0"/>
              </a:rPr>
              <a:t>S. Venkateswara Rao(20K61A05F3)</a:t>
            </a:r>
          </a:p>
          <a:p>
            <a:r>
              <a:rPr lang="en-US" sz="2000" dirty="0">
                <a:latin typeface="Times New Roman" panose="02020603050405020304" pitchFamily="18" charset="0"/>
                <a:cs typeface="Times New Roman" panose="02020603050405020304" pitchFamily="18" charset="0"/>
              </a:rPr>
              <a:t>V. Venkata Sai Anuhya(19K61A05G8)</a:t>
            </a:r>
          </a:p>
          <a:p>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E74C1E-92B5-5E4B-3D75-A157F7F420D3}"/>
              </a:ext>
            </a:extLst>
          </p:cNvPr>
          <p:cNvSpPr txBox="1"/>
          <p:nvPr/>
        </p:nvSpPr>
        <p:spPr>
          <a:xfrm>
            <a:off x="0" y="2527161"/>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Batch Number – 20CSEA003</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5977584-181E-082A-5502-0A390CE242F5}"/>
              </a:ext>
            </a:extLst>
          </p:cNvPr>
          <p:cNvSpPr txBox="1"/>
          <p:nvPr/>
        </p:nvSpPr>
        <p:spPr>
          <a:xfrm>
            <a:off x="0" y="3111936"/>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911FB0B-2472-616B-D317-5B406A1B95F3}"/>
              </a:ext>
            </a:extLst>
          </p:cNvPr>
          <p:cNvSpPr txBox="1"/>
          <p:nvPr/>
        </p:nvSpPr>
        <p:spPr>
          <a:xfrm>
            <a:off x="7874000" y="4838247"/>
            <a:ext cx="3820160"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Supervisor</a:t>
            </a:r>
          </a:p>
          <a:p>
            <a:pPr algn="ctr"/>
            <a:r>
              <a:rPr lang="pt-BR" sz="2400" b="1" dirty="0">
                <a:latin typeface="Times New Roman" panose="02020603050405020304" pitchFamily="18" charset="0"/>
                <a:cs typeface="Times New Roman" panose="02020603050405020304" pitchFamily="18" charset="0"/>
              </a:rPr>
              <a:t>Dr. A V S Siva Rama Rao</a:t>
            </a:r>
          </a:p>
          <a:p>
            <a:pPr algn="ctr"/>
            <a:r>
              <a:rPr lang="pt-BR" sz="2400" dirty="0">
                <a:latin typeface="Times New Roman" panose="02020603050405020304" pitchFamily="18" charset="0"/>
                <a:cs typeface="Times New Roman" panose="02020603050405020304" pitchFamily="18" charset="0"/>
              </a:rPr>
              <a:t>Associate Professor</a:t>
            </a:r>
          </a:p>
        </p:txBody>
      </p:sp>
      <p:sp>
        <p:nvSpPr>
          <p:cNvPr id="3" name="TextBox 2">
            <a:extLst>
              <a:ext uri="{FF2B5EF4-FFF2-40B4-BE49-F238E27FC236}">
                <a16:creationId xmlns:a16="http://schemas.microsoft.com/office/drawing/2014/main" id="{62C875CB-53BA-15B0-52B6-0A3E9B415E0D}"/>
              </a:ext>
            </a:extLst>
          </p:cNvPr>
          <p:cNvSpPr txBox="1"/>
          <p:nvPr/>
        </p:nvSpPr>
        <p:spPr>
          <a:xfrm>
            <a:off x="9184640" y="659247"/>
            <a:ext cx="27635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Date : 14-03-2024</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80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0DE28-EA89-42E2-9538-FBFCCF79B9FE}"/>
              </a:ext>
            </a:extLst>
          </p:cNvPr>
          <p:cNvSpPr>
            <a:spLocks noGrp="1"/>
          </p:cNvSpPr>
          <p:nvPr>
            <p:ph idx="1"/>
          </p:nvPr>
        </p:nvSpPr>
        <p:spPr>
          <a:xfrm>
            <a:off x="426720" y="487680"/>
            <a:ext cx="10927080" cy="5689283"/>
          </a:xfrm>
        </p:spPr>
        <p:txBody>
          <a:bodyPr>
            <a:normAutofit/>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This college chatbot responding to  the user Quires regarding </a:t>
            </a:r>
            <a:r>
              <a:rPr lang="en-IN" sz="2400" dirty="0" err="1">
                <a:latin typeface="Times New Roman" panose="02020603050405020304" pitchFamily="18" charset="0"/>
                <a:cs typeface="Times New Roman" panose="02020603050405020304" pitchFamily="18" charset="0"/>
              </a:rPr>
              <a:t>Sasi</a:t>
            </a:r>
            <a:r>
              <a:rPr lang="en-IN" sz="2400" dirty="0">
                <a:latin typeface="Times New Roman" panose="02020603050405020304" pitchFamily="18" charset="0"/>
                <a:cs typeface="Times New Roman" panose="02020603050405020304" pitchFamily="18" charset="0"/>
              </a:rPr>
              <a:t> college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B5A93B8-94A1-63CF-A0C2-E9095E3B8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320" y="1254548"/>
            <a:ext cx="9576117" cy="4574752"/>
          </a:xfrm>
          <a:prstGeom prst="rect">
            <a:avLst/>
          </a:prstGeom>
        </p:spPr>
      </p:pic>
    </p:spTree>
    <p:extLst>
      <p:ext uri="{BB962C8B-B14F-4D97-AF65-F5344CB8AC3E}">
        <p14:creationId xmlns:p14="http://schemas.microsoft.com/office/powerpoint/2010/main" val="82248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400A-2451-AA35-8C66-B3CB2629E8C2}"/>
              </a:ext>
            </a:extLst>
          </p:cNvPr>
          <p:cNvSpPr>
            <a:spLocks noGrp="1"/>
          </p:cNvSpPr>
          <p:nvPr>
            <p:ph type="title"/>
          </p:nvPr>
        </p:nvSpPr>
        <p:spPr>
          <a:xfrm>
            <a:off x="838200" y="314960"/>
            <a:ext cx="10515600" cy="650240"/>
          </a:xfrm>
        </p:spPr>
        <p:txBody>
          <a:bodyPr>
            <a:normAutofit/>
          </a:bodyPr>
          <a:lstStyle/>
          <a:p>
            <a:r>
              <a:rPr lang="en-US" sz="2800" b="1" dirty="0">
                <a:latin typeface="Times New Roman" panose="02020603050405020304" pitchFamily="18" charset="0"/>
                <a:cs typeface="Times New Roman" panose="02020603050405020304" pitchFamily="18" charset="0"/>
              </a:rPr>
              <a:t>Performance Evaluation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4C7D74-48A1-AC96-5E3B-15F174500029}"/>
              </a:ext>
            </a:extLst>
          </p:cNvPr>
          <p:cNvSpPr>
            <a:spLocks noGrp="1"/>
          </p:cNvSpPr>
          <p:nvPr>
            <p:ph idx="1"/>
          </p:nvPr>
        </p:nvSpPr>
        <p:spPr>
          <a:xfrm>
            <a:off x="838200" y="883920"/>
            <a:ext cx="10236200" cy="5659120"/>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Correct:          35 / 35</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F1-Score:         100</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Precision:        100</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Accuracy:         100</a:t>
            </a:r>
          </a:p>
          <a:p>
            <a:pPr marL="0" indent="0">
              <a:buNone/>
            </a:pPr>
            <a:endParaRPr lang="en-US" sz="2400" dirty="0">
              <a:latin typeface="Times New Roman" panose="02020603050405020304" pitchFamily="18" charset="0"/>
              <a:cs typeface="Times New Roman" panose="02020603050405020304" pitchFamily="18" charset="0"/>
            </a:endParaRPr>
          </a:p>
          <a:p>
            <a:pPr algn="just"/>
            <a:r>
              <a:rPr lang="en-US" sz="2000" b="0" i="0" dirty="0">
                <a:solidFill>
                  <a:srgbClr val="0D0D0D"/>
                </a:solidFill>
                <a:effectLst/>
                <a:latin typeface="Times New Roman" panose="02020603050405020304" pitchFamily="18" charset="0"/>
                <a:cs typeface="Times New Roman" panose="02020603050405020304" pitchFamily="18" charset="0"/>
              </a:rPr>
              <a:t>Confusion matrix says there are no negative values on the diagonal and no off-diagonal elements in the confusion matrix, </a:t>
            </a:r>
            <a:r>
              <a:rPr lang="en-US" sz="2000" dirty="0">
                <a:solidFill>
                  <a:srgbClr val="0D0D0D"/>
                </a:solidFill>
                <a:latin typeface="Times New Roman" panose="02020603050405020304" pitchFamily="18" charset="0"/>
                <a:cs typeface="Times New Roman" panose="02020603050405020304" pitchFamily="18" charset="0"/>
              </a:rPr>
              <a:t>which</a:t>
            </a:r>
            <a:r>
              <a:rPr lang="en-US" sz="2000" b="0" i="0" dirty="0">
                <a:solidFill>
                  <a:srgbClr val="0D0D0D"/>
                </a:solidFill>
                <a:effectLst/>
                <a:latin typeface="Times New Roman" panose="02020603050405020304" pitchFamily="18" charset="0"/>
                <a:cs typeface="Times New Roman" panose="02020603050405020304" pitchFamily="18" charset="0"/>
              </a:rPr>
              <a:t> suggests that the model has achieved perfect performance on the evaluated dataset.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evaluation metrics collectively indicate the exceptional performance and effectiveness of the Rasa college chatbot. With perfect scores across all metrics, the chatbot demonstrates its ability to accurately understand and respond to user inputs, making it a highly reliable tool for assisting college students with various queries and tasks.</a:t>
            </a:r>
          </a:p>
        </p:txBody>
      </p:sp>
      <p:pic>
        <p:nvPicPr>
          <p:cNvPr id="13" name="Picture 12">
            <a:extLst>
              <a:ext uri="{FF2B5EF4-FFF2-40B4-BE49-F238E27FC236}">
                <a16:creationId xmlns:a16="http://schemas.microsoft.com/office/drawing/2014/main" id="{3393932B-6501-8B59-C5B7-897DAB45C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380" y="883920"/>
            <a:ext cx="2831147" cy="1910774"/>
          </a:xfrm>
          <a:prstGeom prst="rect">
            <a:avLst/>
          </a:prstGeom>
        </p:spPr>
      </p:pic>
    </p:spTree>
    <p:extLst>
      <p:ext uri="{BB962C8B-B14F-4D97-AF65-F5344CB8AC3E}">
        <p14:creationId xmlns:p14="http://schemas.microsoft.com/office/powerpoint/2010/main" val="190259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DED3A62-747E-99A1-9A7A-DD826E758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979" y="294640"/>
            <a:ext cx="5781344" cy="6258560"/>
          </a:xfrm>
        </p:spPr>
      </p:pic>
    </p:spTree>
    <p:extLst>
      <p:ext uri="{BB962C8B-B14F-4D97-AF65-F5344CB8AC3E}">
        <p14:creationId xmlns:p14="http://schemas.microsoft.com/office/powerpoint/2010/main" val="201116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AC97-C1D1-D2F2-C691-21FD02B71D2D}"/>
              </a:ext>
            </a:extLst>
          </p:cNvPr>
          <p:cNvSpPr>
            <a:spLocks noGrp="1"/>
          </p:cNvSpPr>
          <p:nvPr>
            <p:ph type="title"/>
          </p:nvPr>
        </p:nvSpPr>
        <p:spPr>
          <a:xfrm>
            <a:off x="452120" y="172721"/>
            <a:ext cx="10515600" cy="975359"/>
          </a:xfrm>
        </p:spPr>
        <p:txBody>
          <a:bodyPr>
            <a:normAutofit/>
          </a:bodyPr>
          <a:lstStyle/>
          <a:p>
            <a:pPr>
              <a:lnSpc>
                <a:spcPct val="150000"/>
              </a:lnSpc>
            </a:pPr>
            <a:r>
              <a:rPr lang="en-US" sz="2800" b="1" dirty="0">
                <a:latin typeface="Times New Roman" panose="02020603050405020304" pitchFamily="18" charset="0"/>
                <a:cs typeface="Times New Roman" panose="02020603050405020304" pitchFamily="18" charset="0"/>
              </a:rPr>
              <a:t>Result Analysis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680E93-2D37-F9E9-E8A7-F9BA5BE07E8F}"/>
              </a:ext>
            </a:extLst>
          </p:cNvPr>
          <p:cNvSpPr>
            <a:spLocks noGrp="1"/>
          </p:cNvSpPr>
          <p:nvPr>
            <p:ph idx="1"/>
          </p:nvPr>
        </p:nvSpPr>
        <p:spPr>
          <a:xfrm>
            <a:off x="665480" y="1259840"/>
            <a:ext cx="5999480" cy="3895091"/>
          </a:xfrm>
        </p:spPr>
        <p:txBody>
          <a:bodyPr>
            <a:normAutofit/>
          </a:bodyPr>
          <a:lstStyle/>
          <a:p>
            <a:pPr algn="just">
              <a:lnSpc>
                <a:spcPct val="150000"/>
              </a:lnSpc>
              <a:buFont typeface="Wingdings" panose="05000000000000000000" pitchFamily="2" charset="2"/>
              <a:buChar char="Ø"/>
            </a:pPr>
            <a:r>
              <a:rPr lang="en-US" sz="1800" b="0" i="0" dirty="0">
                <a:solidFill>
                  <a:srgbClr val="1F1F1F"/>
                </a:solidFill>
                <a:effectLst/>
                <a:latin typeface="Times New Roman" panose="02020603050405020304" pitchFamily="18" charset="0"/>
                <a:cs typeface="Times New Roman" panose="02020603050405020304" pitchFamily="18" charset="0"/>
              </a:rPr>
              <a:t>These histogram results are promising, with a significant concentration of predictions exhibiting high confidence scores. </a:t>
            </a:r>
          </a:p>
          <a:p>
            <a:pPr algn="just">
              <a:lnSpc>
                <a:spcPct val="150000"/>
              </a:lnSpc>
              <a:buFont typeface="Wingdings" panose="05000000000000000000" pitchFamily="2" charset="2"/>
              <a:buChar char="Ø"/>
            </a:pPr>
            <a:r>
              <a:rPr lang="en-US" sz="1800" b="0" i="0" dirty="0">
                <a:solidFill>
                  <a:srgbClr val="1F1F1F"/>
                </a:solidFill>
                <a:effectLst/>
                <a:latin typeface="Times New Roman" panose="02020603050405020304" pitchFamily="18" charset="0"/>
                <a:cs typeface="Times New Roman" panose="02020603050405020304" pitchFamily="18" charset="0"/>
              </a:rPr>
              <a:t>This indicates the chatbot's ability to make confident and accurate predictions in a majority of cases. However, there's also a presence of predictions with lower confidence scores. This could be attributed to: Limited Training Data and model Complexity. </a:t>
            </a:r>
          </a:p>
        </p:txBody>
      </p:sp>
      <p:pic>
        <p:nvPicPr>
          <p:cNvPr id="9" name="Picture 8">
            <a:extLst>
              <a:ext uri="{FF2B5EF4-FFF2-40B4-BE49-F238E27FC236}">
                <a16:creationId xmlns:a16="http://schemas.microsoft.com/office/drawing/2014/main" id="{5DBB5B57-D14E-6B02-05AC-F963EB97D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40" y="548640"/>
            <a:ext cx="4648200" cy="4584065"/>
          </a:xfrm>
          <a:prstGeom prst="rect">
            <a:avLst/>
          </a:prstGeom>
        </p:spPr>
      </p:pic>
      <p:sp>
        <p:nvSpPr>
          <p:cNvPr id="11" name="TextBox 10">
            <a:extLst>
              <a:ext uri="{FF2B5EF4-FFF2-40B4-BE49-F238E27FC236}">
                <a16:creationId xmlns:a16="http://schemas.microsoft.com/office/drawing/2014/main" id="{B229048B-55B0-B62B-7EEF-CB6DB8E5CA58}"/>
              </a:ext>
            </a:extLst>
          </p:cNvPr>
          <p:cNvSpPr txBox="1"/>
          <p:nvPr/>
        </p:nvSpPr>
        <p:spPr>
          <a:xfrm>
            <a:off x="629920" y="5154931"/>
            <a:ext cx="10932160" cy="1289071"/>
          </a:xfrm>
          <a:prstGeom prst="rect">
            <a:avLst/>
          </a:prstGeom>
          <a:noFill/>
        </p:spPr>
        <p:txBody>
          <a:bodyPr wrap="square">
            <a:spAutoFit/>
          </a:bodyPr>
          <a:lstStyle/>
          <a:p>
            <a:pPr algn="just">
              <a:lnSpc>
                <a:spcPct val="150000"/>
              </a:lnSpc>
              <a:buFont typeface="Wingdings" panose="05000000000000000000" pitchFamily="2" charset="2"/>
              <a:buChar char="Ø"/>
            </a:pPr>
            <a:r>
              <a:rPr lang="en-US" sz="1800" b="0" i="0" dirty="0">
                <a:solidFill>
                  <a:srgbClr val="1F1F1F"/>
                </a:solidFill>
                <a:effectLst/>
                <a:latin typeface="Times New Roman" panose="02020603050405020304" pitchFamily="18" charset="0"/>
                <a:cs typeface="Times New Roman" panose="02020603050405020304" pitchFamily="18" charset="0"/>
              </a:rPr>
              <a:t>Overall, the chatbot demonstrates a strong performance with a high degree of confidence in its predictions. However, there's always room for improvement by gathering more training data or exploring more complex model architectures.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65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767D-DAB8-BBD2-D04C-2A62424316E6}"/>
              </a:ext>
            </a:extLst>
          </p:cNvPr>
          <p:cNvSpPr>
            <a:spLocks noGrp="1"/>
          </p:cNvSpPr>
          <p:nvPr>
            <p:ph type="title"/>
          </p:nvPr>
        </p:nvSpPr>
        <p:spPr>
          <a:xfrm>
            <a:off x="350520" y="264161"/>
            <a:ext cx="10515600" cy="751840"/>
          </a:xfrm>
        </p:spPr>
        <p:txBody>
          <a:bodyPr>
            <a:normAutofit/>
          </a:bodyPr>
          <a:lstStyle/>
          <a:p>
            <a:r>
              <a:rPr lang="en-US" sz="2800" b="1" dirty="0">
                <a:latin typeface="Times New Roman" panose="02020603050405020304" pitchFamily="18" charset="0"/>
                <a:cs typeface="Times New Roman" panose="02020603050405020304" pitchFamily="18" charset="0"/>
              </a:rPr>
              <a:t>Comparison with Existing system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C12E9C-68BB-6087-0CCC-85A5DFA64A87}"/>
              </a:ext>
            </a:extLst>
          </p:cNvPr>
          <p:cNvSpPr>
            <a:spLocks noGrp="1"/>
          </p:cNvSpPr>
          <p:nvPr>
            <p:ph idx="1"/>
          </p:nvPr>
        </p:nvSpPr>
        <p:spPr>
          <a:xfrm>
            <a:off x="838200" y="1137921"/>
            <a:ext cx="10515600" cy="5252719"/>
          </a:xfrm>
        </p:spPr>
        <p:txBody>
          <a:bodyPr>
            <a:noAutofit/>
          </a:bodyPr>
          <a:lstStyle/>
          <a:p>
            <a:pPr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Existing Systems were based on either rule-based or neural networks but rasa brings the best of both worlds. It uses both rule-based engines and neural networks-based models to deliver output and produce user-like conversations.</a:t>
            </a:r>
          </a:p>
          <a:p>
            <a:pPr algn="just">
              <a:lnSpc>
                <a:spcPct val="150000"/>
              </a:lnSpc>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the proposed system, the students do not need to go to college to get the all information about collage and facilities. It takes less time to train as we are using pre-trained neural networks and transfer learning on them.</a:t>
            </a:r>
            <a:endParaRPr lang="en-US" sz="2000" dirty="0">
              <a:solidFill>
                <a:srgbClr val="0D0D0D"/>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This solution eliminates the need for physical visits, streamlining the process and enhancing overall efficiency. Additionally, the chatbot ensures prompt responses and 24/7 availability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73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3D64A75C-10C2-2DC4-CAAA-F60AA9082ECF}"/>
              </a:ext>
            </a:extLst>
          </p:cNvPr>
          <p:cNvGraphicFramePr>
            <a:graphicFrameLocks noGrp="1"/>
          </p:cNvGraphicFramePr>
          <p:nvPr>
            <p:extLst>
              <p:ext uri="{D42A27DB-BD31-4B8C-83A1-F6EECF244321}">
                <p14:modId xmlns:p14="http://schemas.microsoft.com/office/powerpoint/2010/main" val="2986527717"/>
              </p:ext>
            </p:extLst>
          </p:nvPr>
        </p:nvGraphicFramePr>
        <p:xfrm>
          <a:off x="985519" y="833120"/>
          <a:ext cx="10434321" cy="4927600"/>
        </p:xfrm>
        <a:graphic>
          <a:graphicData uri="http://schemas.openxmlformats.org/drawingml/2006/table">
            <a:tbl>
              <a:tblPr firstRow="1" bandRow="1">
                <a:tableStyleId>{5C22544A-7EE6-4342-B048-85BDC9FD1C3A}</a:tableStyleId>
              </a:tblPr>
              <a:tblGrid>
                <a:gridCol w="1251594">
                  <a:extLst>
                    <a:ext uri="{9D8B030D-6E8A-4147-A177-3AD203B41FA5}">
                      <a16:colId xmlns:a16="http://schemas.microsoft.com/office/drawing/2014/main" val="2637012974"/>
                    </a:ext>
                  </a:extLst>
                </a:gridCol>
                <a:gridCol w="3744968">
                  <a:extLst>
                    <a:ext uri="{9D8B030D-6E8A-4147-A177-3AD203B41FA5}">
                      <a16:colId xmlns:a16="http://schemas.microsoft.com/office/drawing/2014/main" val="563222233"/>
                    </a:ext>
                  </a:extLst>
                </a:gridCol>
                <a:gridCol w="1323592">
                  <a:extLst>
                    <a:ext uri="{9D8B030D-6E8A-4147-A177-3AD203B41FA5}">
                      <a16:colId xmlns:a16="http://schemas.microsoft.com/office/drawing/2014/main" val="499072089"/>
                    </a:ext>
                  </a:extLst>
                </a:gridCol>
                <a:gridCol w="1301533">
                  <a:extLst>
                    <a:ext uri="{9D8B030D-6E8A-4147-A177-3AD203B41FA5}">
                      <a16:colId xmlns:a16="http://schemas.microsoft.com/office/drawing/2014/main" val="3316499275"/>
                    </a:ext>
                  </a:extLst>
                </a:gridCol>
                <a:gridCol w="2812634">
                  <a:extLst>
                    <a:ext uri="{9D8B030D-6E8A-4147-A177-3AD203B41FA5}">
                      <a16:colId xmlns:a16="http://schemas.microsoft.com/office/drawing/2014/main" val="4200867944"/>
                    </a:ext>
                  </a:extLst>
                </a:gridCol>
              </a:tblGrid>
              <a:tr h="890420">
                <a:tc>
                  <a:txBody>
                    <a:bodyPr/>
                    <a:lstStyle/>
                    <a:p>
                      <a:pPr algn="ct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 NO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Methods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Progress Tracking</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Parameters</a:t>
                      </a:r>
                    </a:p>
                  </a:txBody>
                  <a:tcPr marL="68580" marR="68580" marT="0" marB="0"/>
                </a:tc>
                <a:extLst>
                  <a:ext uri="{0D108BD9-81ED-4DB2-BD59-A6C34878D82A}">
                    <a16:rowId xmlns:a16="http://schemas.microsoft.com/office/drawing/2014/main" val="608210552"/>
                  </a:ext>
                </a:extLst>
              </a:tr>
              <a:tr h="886665">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Recurrent Neural Network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pre-trained models such as gpt2-large and GPT-Neo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3581465"/>
                  </a:ext>
                </a:extLst>
              </a:tr>
              <a:tr h="590195">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Retrieval-Polished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77.0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Prototype Selector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2649229"/>
                  </a:ext>
                </a:extLst>
              </a:tr>
              <a:tr h="428653">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LSTM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65.0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Forget, Input, Output, Cell gates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660712"/>
                  </a:ext>
                </a:extLst>
              </a:tr>
              <a:tr h="428653">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Naïve Bayes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Tokenization</a:t>
                      </a: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Smoothing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8529764"/>
                  </a:ext>
                </a:extLst>
              </a:tr>
              <a:tr h="494610">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Chatbot Management Process (CMP)</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û</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b="0" i="0" kern="1200" dirty="0">
                          <a:solidFill>
                            <a:schemeClr val="dk1"/>
                          </a:solidFill>
                          <a:effectLst/>
                          <a:latin typeface="+mn-lt"/>
                          <a:ea typeface="+mn-ea"/>
                          <a:cs typeface="+mn-cs"/>
                        </a:rPr>
                        <a:t>batch size, dropout rate, epochs</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2872744"/>
                  </a:ext>
                </a:extLst>
              </a:tr>
              <a:tr h="579346">
                <a:tc>
                  <a:txBody>
                    <a:bodyPr/>
                    <a:lstStyle/>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Rasa framework(Proposed Model)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100</a:t>
                      </a:r>
                    </a:p>
                  </a:txBody>
                  <a:tcPr marL="68580" marR="68580" marT="0" marB="0"/>
                </a:tc>
                <a:tc>
                  <a:txBody>
                    <a:bodyPr/>
                    <a:lstStyle/>
                    <a:p>
                      <a:pPr algn="ctr">
                        <a:lnSpc>
                          <a:spcPct val="150000"/>
                        </a:lnSpc>
                      </a:pPr>
                      <a:r>
                        <a:rPr lang="en-US" sz="1800" dirty="0">
                          <a:effectLst/>
                          <a:latin typeface="Wingdings" panose="05000000000000000000" pitchFamily="2" charset="2"/>
                          <a:ea typeface="Times New Roman" panose="02020603050405020304" pitchFamily="18" charset="0"/>
                          <a:cs typeface="Times New Roman" panose="02020603050405020304" pitchFamily="18" charset="0"/>
                        </a:rPr>
                        <a:t>ü</a:t>
                      </a:r>
                      <a:endParaRPr lang="en-IN" sz="1800" dirty="0">
                        <a:effectLst/>
                        <a:latin typeface="Wingdings" panose="05000000000000000000" pitchFamily="2" charset="2"/>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Intents,</a:t>
                      </a:r>
                      <a:r>
                        <a:rPr lang="en-IN" sz="1800" b="1" i="0" kern="1200" dirty="0">
                          <a:solidFill>
                            <a:schemeClr val="dk1"/>
                          </a:solidFill>
                          <a:effectLst/>
                          <a:latin typeface="+mn-lt"/>
                          <a:ea typeface="+mn-ea"/>
                          <a:cs typeface="+mn-cs"/>
                        </a:rPr>
                        <a:t>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Entities</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7862975"/>
                  </a:ext>
                </a:extLst>
              </a:tr>
            </a:tbl>
          </a:graphicData>
        </a:graphic>
      </p:graphicFrame>
      <p:sp>
        <p:nvSpPr>
          <p:cNvPr id="12" name="TextBox 11">
            <a:extLst>
              <a:ext uri="{FF2B5EF4-FFF2-40B4-BE49-F238E27FC236}">
                <a16:creationId xmlns:a16="http://schemas.microsoft.com/office/drawing/2014/main" id="{86B5F628-80BD-3422-1E04-4EB4C1520522}"/>
              </a:ext>
            </a:extLst>
          </p:cNvPr>
          <p:cNvSpPr txBox="1"/>
          <p:nvPr/>
        </p:nvSpPr>
        <p:spPr>
          <a:xfrm flipH="1">
            <a:off x="1290319" y="5923280"/>
            <a:ext cx="10129521"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When compared to the remaining methods rasa framework overcame most of the limitations</a:t>
            </a:r>
          </a:p>
        </p:txBody>
      </p:sp>
    </p:spTree>
    <p:extLst>
      <p:ext uri="{BB962C8B-B14F-4D97-AF65-F5344CB8AC3E}">
        <p14:creationId xmlns:p14="http://schemas.microsoft.com/office/powerpoint/2010/main" val="252205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DED0-B8AB-2483-F5F9-2395F78D1CA1}"/>
              </a:ext>
            </a:extLst>
          </p:cNvPr>
          <p:cNvSpPr>
            <a:spLocks noGrp="1"/>
          </p:cNvSpPr>
          <p:nvPr>
            <p:ph type="title"/>
          </p:nvPr>
        </p:nvSpPr>
        <p:spPr>
          <a:xfrm>
            <a:off x="838200" y="212725"/>
            <a:ext cx="10515600" cy="732155"/>
          </a:xfrm>
        </p:spPr>
        <p:txBody>
          <a:bodyPr>
            <a:normAutofit/>
          </a:bodyPr>
          <a:lstStyle/>
          <a:p>
            <a:r>
              <a:rPr lang="en-US" sz="2800" b="1" dirty="0">
                <a:latin typeface="Times New Roman" panose="02020603050405020304" pitchFamily="18" charset="0"/>
                <a:cs typeface="Times New Roman" panose="02020603050405020304" pitchFamily="18" charset="0"/>
              </a:rPr>
              <a:t>Conclusions and scope for future work</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FD1EDB-AFCE-D627-0DCD-5304C008EFDD}"/>
              </a:ext>
            </a:extLst>
          </p:cNvPr>
          <p:cNvSpPr>
            <a:spLocks noGrp="1"/>
          </p:cNvSpPr>
          <p:nvPr>
            <p:ph idx="1"/>
          </p:nvPr>
        </p:nvSpPr>
        <p:spPr>
          <a:xfrm>
            <a:off x="838200" y="1178559"/>
            <a:ext cx="10855960" cy="5466715"/>
          </a:xfrm>
        </p:spPr>
        <p:txBody>
          <a:bodyPr>
            <a:noAutofit/>
          </a:bodyPr>
          <a:lstStyle/>
          <a:p>
            <a:pPr algn="just">
              <a:lnSpc>
                <a:spcPct val="150000"/>
              </a:lnSpc>
              <a:buFont typeface="Wingdings" panose="05000000000000000000" pitchFamily="2" charset="2"/>
              <a:buChar char="ü"/>
            </a:pPr>
            <a:r>
              <a:rPr lang="en-US" sz="2000" b="0" i="0" dirty="0">
                <a:solidFill>
                  <a:srgbClr val="0D0D0D"/>
                </a:solidFill>
                <a:effectLst/>
                <a:latin typeface="Times New Roman" panose="02020603050405020304" pitchFamily="18" charset="0"/>
                <a:cs typeface="Times New Roman" panose="02020603050405020304" pitchFamily="18" charset="0"/>
              </a:rPr>
              <a:t>The Educational chatbot provides comprehensive assistance to students, eliminating the need for physical visits by offering information on admissions, facilities, specializations, infrastructure, placements, events, achievements, and more.</a:t>
            </a:r>
          </a:p>
          <a:p>
            <a:pPr algn="just">
              <a:lnSpc>
                <a:spcPct val="150000"/>
              </a:lnSpc>
              <a:buFont typeface="Wingdings" panose="05000000000000000000" pitchFamily="2" charset="2"/>
              <a:buChar char="ü"/>
            </a:pPr>
            <a:endParaRPr lang="en-US" sz="2000" dirty="0">
              <a:solidFill>
                <a:srgbClr val="0D0D0D"/>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scope for future work in Rasa chatbot development includes integrating with emerging technologies like augmented reality (AR) and virtual reality (VR) for richer user experiences</a:t>
            </a:r>
          </a:p>
          <a:p>
            <a:pPr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Expanding multilingual support, leveraging data analytics for better user insights and personalization for seamless integration across various platforms and devices</a:t>
            </a:r>
          </a:p>
          <a:p>
            <a:pPr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Enhancing multi-turn interactions, integrating advanced AI techniques like reinforcement learning, and expanding support for multiple languages and domains.</a:t>
            </a:r>
          </a:p>
        </p:txBody>
      </p:sp>
    </p:spTree>
    <p:extLst>
      <p:ext uri="{BB962C8B-B14F-4D97-AF65-F5344CB8AC3E}">
        <p14:creationId xmlns:p14="http://schemas.microsoft.com/office/powerpoint/2010/main" val="51595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03FB-860D-B8FD-975A-FE39BE2DCA88}"/>
              </a:ext>
            </a:extLst>
          </p:cNvPr>
          <p:cNvSpPr>
            <a:spLocks noGrp="1"/>
          </p:cNvSpPr>
          <p:nvPr>
            <p:ph type="title"/>
          </p:nvPr>
        </p:nvSpPr>
        <p:spPr>
          <a:xfrm>
            <a:off x="325120" y="0"/>
            <a:ext cx="10515600" cy="873760"/>
          </a:xfrm>
        </p:spPr>
        <p:txBody>
          <a:bodyPr>
            <a:normAutofit/>
          </a:bodyPr>
          <a:lstStyle/>
          <a:p>
            <a:pPr>
              <a:lnSpc>
                <a:spcPct val="150000"/>
              </a:lnSpc>
            </a:pPr>
            <a:r>
              <a:rPr lang="en-IN" sz="32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D3406DBC-4F1E-BA00-1C01-533BD7902926}"/>
              </a:ext>
            </a:extLst>
          </p:cNvPr>
          <p:cNvSpPr txBox="1"/>
          <p:nvPr/>
        </p:nvSpPr>
        <p:spPr>
          <a:xfrm>
            <a:off x="762000" y="1036320"/>
            <a:ext cx="11257280" cy="6065763"/>
          </a:xfrm>
          <a:prstGeom prst="rect">
            <a:avLst/>
          </a:prstGeom>
          <a:noFill/>
        </p:spPr>
        <p:txBody>
          <a:bodyPr wrap="square" rtlCol="0">
            <a:spAutoFit/>
          </a:bodyPr>
          <a:lstStyle/>
          <a:p>
            <a:pPr marL="0" lvl="0" indent="0" algn="just">
              <a:lnSpc>
                <a:spcPct val="150000"/>
              </a:lnSpc>
              <a:spcAft>
                <a:spcPts val="250"/>
              </a:spcAft>
              <a:buSzPts val="800"/>
              <a:buNone/>
              <a:tabLst>
                <a:tab pos="3198495" algn="l"/>
              </a:tabLst>
            </a:pPr>
            <a:r>
              <a:rPr lang="en-IN"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[1] </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Hill, Jennifer, W. Randolph Ford, and Ingrid G.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Farreras</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"Real conversations with artificial intelligence: A comparison between human–human online conversations and human–chatbot conversations." Computers in human behavior 49 (2015): 245-250.</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just">
              <a:lnSpc>
                <a:spcPct val="15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 Kowalski, Stewart, Katarina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Pavlovska</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Mikael Goldstein. "Two case studies in using chatbots for security training." Revised Selected Papers 8, pp. 265-272. Springer Berlin Heidelberg, 2013.</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just">
              <a:lnSpc>
                <a:spcPct val="15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[3] Kowalski, Stewart, Katarina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Pavlovska</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and Mikael Goldstein. "Two case studies in using chatbots for security training." Revised Selected Papers 8, pp. 265-272. Springer Berlin Heidelberg, 2013.</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just">
              <a:lnSpc>
                <a:spcPct val="15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[4] Jin, S. Venus, and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Seounmi</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Youn</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"Social presence and imagery processing as predictors of chatbot continuance intention in human-AI-interaction." International Journal of Human–Computer Interaction 39, no. 9 (2023): 1874-1886. </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just">
              <a:lnSpc>
                <a:spcPct val="15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[5] Chakraborty, Sanjay, Hrithik Paul,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Sayani</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Ghatak</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Saroj Kumar Pandey, Ankit Kumar,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Kamred</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Udham</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Singh, and Mohd Asif Shah. "An AI-Based Medical Chatbot Model for Infectious Disease Prediction." </a:t>
            </a:r>
            <a:r>
              <a:rPr lang="en-US" sz="1800" dirty="0" err="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Ieee</a:t>
            </a:r>
            <a:r>
              <a:rPr lang="en-US" sz="18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Access 10 (2022): 128469-128483. </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R="26035" algn="just">
              <a:lnSpc>
                <a:spcPct val="150000"/>
              </a:lnSpc>
              <a:spcAft>
                <a:spcPts val="800"/>
              </a:spcAft>
              <a:tabLst>
                <a:tab pos="1280795" algn="l"/>
              </a:tabLst>
            </a:pPr>
            <a:endPar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6027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E45E41-6310-09DC-6346-BDCA91E6AFD7}"/>
              </a:ext>
            </a:extLst>
          </p:cNvPr>
          <p:cNvSpPr>
            <a:spLocks noGrp="1"/>
          </p:cNvSpPr>
          <p:nvPr>
            <p:ph idx="1"/>
          </p:nvPr>
        </p:nvSpPr>
        <p:spPr>
          <a:xfrm>
            <a:off x="619760" y="812641"/>
            <a:ext cx="10744200" cy="5232718"/>
          </a:xfrm>
        </p:spPr>
        <p:txBody>
          <a:bodyPr>
            <a:noAutofit/>
          </a:bodyPr>
          <a:lstStyle/>
          <a:p>
            <a:pPr marL="0" lvl="0" indent="0" algn="just">
              <a:lnSpc>
                <a:spcPct val="10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rPr>
              <a:t>[6] </a:t>
            </a:r>
            <a:r>
              <a:rPr lang="en-US" sz="1800" dirty="0" err="1">
                <a:solidFill>
                  <a:srgbClr val="000000"/>
                </a:solidFill>
                <a:effectLst/>
                <a:latin typeface="Times New Roman" panose="02020603050405020304" pitchFamily="18" charset="0"/>
                <a:ea typeface="MS Mincho" panose="02020609040205080304" pitchFamily="49" charset="-128"/>
              </a:rPr>
              <a:t>Socatiyanurak</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Vorada</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Nittayapa</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Klangpornkun</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Adirek</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Munthuli</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Phongphan</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Phienphanich</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Lalin</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Kovudhikulrungsri</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Nantawat</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Saksakulkunakorn</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Phonkanok</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Chairaungsri</a:t>
            </a:r>
            <a:r>
              <a:rPr lang="en-US" sz="1800" dirty="0">
                <a:solidFill>
                  <a:srgbClr val="000000"/>
                </a:solidFill>
                <a:effectLst/>
                <a:latin typeface="Times New Roman" panose="02020603050405020304" pitchFamily="18" charset="0"/>
                <a:ea typeface="MS Mincho" panose="02020609040205080304" pitchFamily="49" charset="-128"/>
              </a:rPr>
              <a:t>, and </a:t>
            </a:r>
            <a:r>
              <a:rPr lang="en-US" sz="1800" dirty="0" err="1">
                <a:solidFill>
                  <a:srgbClr val="000000"/>
                </a:solidFill>
                <a:effectLst/>
                <a:latin typeface="Times New Roman" panose="02020603050405020304" pitchFamily="18" charset="0"/>
                <a:ea typeface="MS Mincho" panose="02020609040205080304" pitchFamily="49" charset="-128"/>
              </a:rPr>
              <a:t>Charturong</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Tantibundhit</a:t>
            </a:r>
            <a:r>
              <a:rPr lang="en-US" sz="1800" dirty="0">
                <a:solidFill>
                  <a:srgbClr val="000000"/>
                </a:solidFill>
                <a:effectLst/>
                <a:latin typeface="Times New Roman" panose="02020603050405020304" pitchFamily="18" charset="0"/>
                <a:ea typeface="MS Mincho" panose="02020609040205080304" pitchFamily="49" charset="-128"/>
              </a:rPr>
              <a:t>. "Law-u: Legal guidance through artificial intelligence chatbot for sexual violence victims and survivors." IEEE Access 9 (2021): 131440-131461.</a:t>
            </a:r>
            <a:endParaRPr lang="en-IN" sz="1800" dirty="0">
              <a:latin typeface="Times New Roman" panose="02020603050405020304" pitchFamily="18" charset="0"/>
              <a:ea typeface="MS Mincho" panose="02020609040205080304" pitchFamily="49" charset="-128"/>
            </a:endParaRPr>
          </a:p>
          <a:p>
            <a:pPr marL="0" lvl="0" indent="0" algn="just">
              <a:lnSpc>
                <a:spcPct val="100000"/>
              </a:lnSpc>
              <a:spcAft>
                <a:spcPts val="250"/>
              </a:spcAft>
              <a:buSzPts val="800"/>
              <a:buNone/>
              <a:tabLst>
                <a:tab pos="3198495" algn="l"/>
              </a:tabLst>
            </a:pPr>
            <a:r>
              <a:rPr lang="en-IN" sz="1800" dirty="0">
                <a:solidFill>
                  <a:srgbClr val="000000"/>
                </a:solidFill>
                <a:effectLst/>
                <a:latin typeface="Times New Roman" panose="02020603050405020304" pitchFamily="18" charset="0"/>
                <a:ea typeface="MS Mincho" panose="02020609040205080304" pitchFamily="49" charset="-128"/>
              </a:rPr>
              <a:t>[7] </a:t>
            </a:r>
            <a:r>
              <a:rPr lang="en-US" sz="1800" dirty="0">
                <a:solidFill>
                  <a:srgbClr val="000000"/>
                </a:solidFill>
                <a:effectLst/>
                <a:latin typeface="Times New Roman" panose="02020603050405020304" pitchFamily="18" charset="0"/>
                <a:ea typeface="MS Mincho" panose="02020609040205080304" pitchFamily="49" charset="-128"/>
              </a:rPr>
              <a:t>García-Méndez, Silvia, Francisco De Arriba-Pérez, Francisco J. González-</a:t>
            </a:r>
            <a:r>
              <a:rPr lang="en-US" sz="1800" dirty="0" err="1">
                <a:solidFill>
                  <a:srgbClr val="000000"/>
                </a:solidFill>
                <a:effectLst/>
                <a:latin typeface="Times New Roman" panose="02020603050405020304" pitchFamily="18" charset="0"/>
                <a:ea typeface="MS Mincho" panose="02020609040205080304" pitchFamily="49" charset="-128"/>
              </a:rPr>
              <a:t>Castaño</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JOSé</a:t>
            </a:r>
            <a:r>
              <a:rPr lang="en-US" sz="1800" dirty="0">
                <a:solidFill>
                  <a:srgbClr val="000000"/>
                </a:solidFill>
                <a:effectLst/>
                <a:latin typeface="Times New Roman" panose="02020603050405020304" pitchFamily="18" charset="0"/>
                <a:ea typeface="MS Mincho" panose="02020609040205080304" pitchFamily="49" charset="-128"/>
              </a:rPr>
              <a:t> A. </a:t>
            </a:r>
            <a:r>
              <a:rPr lang="en-US" sz="1800" dirty="0" err="1">
                <a:solidFill>
                  <a:srgbClr val="000000"/>
                </a:solidFill>
                <a:effectLst/>
                <a:latin typeface="Times New Roman" panose="02020603050405020304" pitchFamily="18" charset="0"/>
                <a:ea typeface="MS Mincho" panose="02020609040205080304" pitchFamily="49" charset="-128"/>
              </a:rPr>
              <a:t>Regueiro</a:t>
            </a:r>
            <a:r>
              <a:rPr lang="en-US" sz="1800" dirty="0">
                <a:solidFill>
                  <a:srgbClr val="000000"/>
                </a:solidFill>
                <a:effectLst/>
                <a:latin typeface="Times New Roman" panose="02020603050405020304" pitchFamily="18" charset="0"/>
                <a:ea typeface="MS Mincho" panose="02020609040205080304" pitchFamily="49" charset="-128"/>
              </a:rPr>
              <a:t>-Janeiro, and Felipe Gil-</a:t>
            </a:r>
            <a:r>
              <a:rPr lang="en-US" sz="1800" dirty="0" err="1">
                <a:solidFill>
                  <a:srgbClr val="000000"/>
                </a:solidFill>
                <a:effectLst/>
                <a:latin typeface="Times New Roman" panose="02020603050405020304" pitchFamily="18" charset="0"/>
                <a:ea typeface="MS Mincho" panose="02020609040205080304" pitchFamily="49" charset="-128"/>
              </a:rPr>
              <a:t>Castiñeira</a:t>
            </a:r>
            <a:r>
              <a:rPr lang="en-US" sz="1800" dirty="0">
                <a:solidFill>
                  <a:srgbClr val="000000"/>
                </a:solidFill>
                <a:effectLst/>
                <a:latin typeface="Times New Roman" panose="02020603050405020304" pitchFamily="18" charset="0"/>
                <a:ea typeface="MS Mincho" panose="02020609040205080304" pitchFamily="49" charset="-128"/>
              </a:rPr>
              <a:t>. "Entertainment chatbot for the digital inclusion of elderly people without abstraction capabilities." IEEE Access 9 (2021): 75878-75891.</a:t>
            </a:r>
            <a:endParaRPr lang="en-IN" sz="1800" dirty="0">
              <a:effectLst/>
              <a:latin typeface="Times New Roman" panose="02020603050405020304" pitchFamily="18" charset="0"/>
              <a:ea typeface="MS Mincho" panose="02020609040205080304" pitchFamily="49" charset="-128"/>
            </a:endParaRPr>
          </a:p>
          <a:p>
            <a:pPr marL="0" lvl="0" indent="0" algn="just">
              <a:lnSpc>
                <a:spcPct val="10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rPr>
              <a:t>[8] </a:t>
            </a:r>
            <a:r>
              <a:rPr lang="en-US" sz="1800" dirty="0" err="1">
                <a:solidFill>
                  <a:srgbClr val="000000"/>
                </a:solidFill>
                <a:effectLst/>
                <a:latin typeface="Times New Roman" panose="02020603050405020304" pitchFamily="18" charset="0"/>
                <a:ea typeface="MS Mincho" panose="02020609040205080304" pitchFamily="49" charset="-128"/>
              </a:rPr>
              <a:t>Meloni</a:t>
            </a:r>
            <a:r>
              <a:rPr lang="en-US" sz="1800" dirty="0">
                <a:solidFill>
                  <a:srgbClr val="000000"/>
                </a:solidFill>
                <a:effectLst/>
                <a:latin typeface="Times New Roman" panose="02020603050405020304" pitchFamily="18" charset="0"/>
                <a:ea typeface="MS Mincho" panose="02020609040205080304" pitchFamily="49" charset="-128"/>
              </a:rPr>
              <a:t>, Antonello, Simone </a:t>
            </a:r>
            <a:r>
              <a:rPr lang="en-US" sz="1800" dirty="0" err="1">
                <a:solidFill>
                  <a:srgbClr val="000000"/>
                </a:solidFill>
                <a:effectLst/>
                <a:latin typeface="Times New Roman" panose="02020603050405020304" pitchFamily="18" charset="0"/>
                <a:ea typeface="MS Mincho" panose="02020609040205080304" pitchFamily="49" charset="-128"/>
              </a:rPr>
              <a:t>Angioni</a:t>
            </a:r>
            <a:r>
              <a:rPr lang="en-US" sz="1800" dirty="0">
                <a:solidFill>
                  <a:srgbClr val="000000"/>
                </a:solidFill>
                <a:effectLst/>
                <a:latin typeface="Times New Roman" panose="02020603050405020304" pitchFamily="18" charset="0"/>
                <a:ea typeface="MS Mincho" panose="02020609040205080304" pitchFamily="49" charset="-128"/>
              </a:rPr>
              <a:t>, Angelo </a:t>
            </a:r>
            <a:r>
              <a:rPr lang="en-US" sz="1800" dirty="0" err="1">
                <a:solidFill>
                  <a:srgbClr val="000000"/>
                </a:solidFill>
                <a:effectLst/>
                <a:latin typeface="Times New Roman" panose="02020603050405020304" pitchFamily="18" charset="0"/>
                <a:ea typeface="MS Mincho" panose="02020609040205080304" pitchFamily="49" charset="-128"/>
              </a:rPr>
              <a:t>Salatino</a:t>
            </a:r>
            <a:r>
              <a:rPr lang="en-US" sz="1800" dirty="0">
                <a:solidFill>
                  <a:srgbClr val="000000"/>
                </a:solidFill>
                <a:effectLst/>
                <a:latin typeface="Times New Roman" panose="02020603050405020304" pitchFamily="18" charset="0"/>
                <a:ea typeface="MS Mincho" panose="02020609040205080304" pitchFamily="49" charset="-128"/>
              </a:rPr>
              <a:t>, Francesco Osborne, Diego </a:t>
            </a:r>
            <a:r>
              <a:rPr lang="en-US" sz="1800" dirty="0" err="1">
                <a:solidFill>
                  <a:srgbClr val="000000"/>
                </a:solidFill>
                <a:effectLst/>
                <a:latin typeface="Times New Roman" panose="02020603050405020304" pitchFamily="18" charset="0"/>
                <a:ea typeface="MS Mincho" panose="02020609040205080304" pitchFamily="49" charset="-128"/>
              </a:rPr>
              <a:t>Reforgiato</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err="1">
                <a:solidFill>
                  <a:srgbClr val="000000"/>
                </a:solidFill>
                <a:effectLst/>
                <a:latin typeface="Times New Roman" panose="02020603050405020304" pitchFamily="18" charset="0"/>
                <a:ea typeface="MS Mincho" panose="02020609040205080304" pitchFamily="49" charset="-128"/>
              </a:rPr>
              <a:t>Recupero</a:t>
            </a:r>
            <a:r>
              <a:rPr lang="en-US" sz="1800" dirty="0">
                <a:solidFill>
                  <a:srgbClr val="000000"/>
                </a:solidFill>
                <a:effectLst/>
                <a:latin typeface="Times New Roman" panose="02020603050405020304" pitchFamily="18" charset="0"/>
                <a:ea typeface="MS Mincho" panose="02020609040205080304" pitchFamily="49" charset="-128"/>
              </a:rPr>
              <a:t>, and Enrico Motta. "Integrating Conversational Agents and Knowledge Graphs Within the Scholarly Domain." IEEE Access 11 (2023): 22468-22489.</a:t>
            </a:r>
            <a:endParaRPr lang="en-IN" sz="1800" dirty="0">
              <a:effectLst/>
              <a:latin typeface="Times New Roman" panose="02020603050405020304" pitchFamily="18" charset="0"/>
              <a:ea typeface="MS Mincho" panose="02020609040205080304" pitchFamily="49" charset="-128"/>
            </a:endParaRPr>
          </a:p>
          <a:p>
            <a:pPr marL="0" lvl="0" indent="0" algn="just">
              <a:lnSpc>
                <a:spcPct val="10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rPr>
              <a:t>[9] Medeiros, Lenin, Tibor </a:t>
            </a:r>
            <a:r>
              <a:rPr lang="en-US" sz="1800" dirty="0" err="1">
                <a:solidFill>
                  <a:srgbClr val="000000"/>
                </a:solidFill>
                <a:effectLst/>
                <a:latin typeface="Times New Roman" panose="02020603050405020304" pitchFamily="18" charset="0"/>
                <a:ea typeface="MS Mincho" panose="02020609040205080304" pitchFamily="49" charset="-128"/>
              </a:rPr>
              <a:t>Bosse</a:t>
            </a:r>
            <a:r>
              <a:rPr lang="en-US" sz="1800" dirty="0">
                <a:solidFill>
                  <a:srgbClr val="000000"/>
                </a:solidFill>
                <a:effectLst/>
                <a:latin typeface="Times New Roman" panose="02020603050405020304" pitchFamily="18" charset="0"/>
                <a:ea typeface="MS Mincho" panose="02020609040205080304" pitchFamily="49" charset="-128"/>
              </a:rPr>
              <a:t>, and Charlotte Gerritsen. "Can a chatbot comfort humans? Studying the impact of a supportive chatbot on users’ self-perceived stress." IEEE Transactions on Human-Machine Systems 52, no. 3 (2021): 343-353. </a:t>
            </a:r>
            <a:endParaRPr lang="en-IN" sz="1800" dirty="0">
              <a:effectLst/>
              <a:latin typeface="Times New Roman" panose="02020603050405020304" pitchFamily="18" charset="0"/>
              <a:ea typeface="MS Mincho" panose="02020609040205080304" pitchFamily="49" charset="-128"/>
            </a:endParaRPr>
          </a:p>
          <a:p>
            <a:pPr marL="0" lvl="0" indent="0" algn="just">
              <a:lnSpc>
                <a:spcPct val="100000"/>
              </a:lnSpc>
              <a:spcAft>
                <a:spcPts val="250"/>
              </a:spcAft>
              <a:buSzPts val="800"/>
              <a:buNone/>
              <a:tabLst>
                <a:tab pos="3198495" algn="l"/>
              </a:tabLst>
            </a:pPr>
            <a:r>
              <a:rPr lang="en-US" sz="1800" dirty="0">
                <a:solidFill>
                  <a:srgbClr val="000000"/>
                </a:solidFill>
                <a:effectLst/>
                <a:latin typeface="Times New Roman" panose="02020603050405020304" pitchFamily="18" charset="0"/>
                <a:ea typeface="MS Mincho" panose="02020609040205080304" pitchFamily="49" charset="-128"/>
              </a:rPr>
              <a:t>[10] Ren, </a:t>
            </a:r>
            <a:r>
              <a:rPr lang="en-US" sz="1800" dirty="0" err="1">
                <a:solidFill>
                  <a:srgbClr val="000000"/>
                </a:solidFill>
                <a:effectLst/>
                <a:latin typeface="Times New Roman" panose="02020603050405020304" pitchFamily="18" charset="0"/>
                <a:ea typeface="MS Mincho" panose="02020609040205080304" pitchFamily="49" charset="-128"/>
              </a:rPr>
              <a:t>Ranci</a:t>
            </a:r>
            <a:r>
              <a:rPr lang="en-US" sz="1800" dirty="0">
                <a:solidFill>
                  <a:srgbClr val="000000"/>
                </a:solidFill>
                <a:effectLst/>
                <a:latin typeface="Times New Roman" panose="02020603050405020304" pitchFamily="18" charset="0"/>
                <a:ea typeface="MS Mincho" panose="02020609040205080304" pitchFamily="49" charset="-128"/>
              </a:rPr>
              <a:t>, Mireya Zapata, John W. Castro, Oscar </a:t>
            </a:r>
            <a:r>
              <a:rPr lang="en-US" sz="1800" dirty="0" err="1">
                <a:solidFill>
                  <a:srgbClr val="000000"/>
                </a:solidFill>
                <a:effectLst/>
                <a:latin typeface="Times New Roman" panose="02020603050405020304" pitchFamily="18" charset="0"/>
                <a:ea typeface="MS Mincho" panose="02020609040205080304" pitchFamily="49" charset="-128"/>
              </a:rPr>
              <a:t>Dieste</a:t>
            </a:r>
            <a:r>
              <a:rPr lang="en-US" sz="1800" dirty="0">
                <a:solidFill>
                  <a:srgbClr val="000000"/>
                </a:solidFill>
                <a:effectLst/>
                <a:latin typeface="Times New Roman" panose="02020603050405020304" pitchFamily="18" charset="0"/>
                <a:ea typeface="MS Mincho" panose="02020609040205080304" pitchFamily="49" charset="-128"/>
              </a:rPr>
              <a:t>, and Silvia T. </a:t>
            </a:r>
            <a:r>
              <a:rPr lang="en-US" sz="1800" dirty="0" err="1">
                <a:solidFill>
                  <a:srgbClr val="000000"/>
                </a:solidFill>
                <a:effectLst/>
                <a:latin typeface="Times New Roman" panose="02020603050405020304" pitchFamily="18" charset="0"/>
                <a:ea typeface="MS Mincho" panose="02020609040205080304" pitchFamily="49" charset="-128"/>
              </a:rPr>
              <a:t>Acuña</a:t>
            </a:r>
            <a:r>
              <a:rPr lang="en-US" sz="1800" dirty="0">
                <a:solidFill>
                  <a:srgbClr val="000000"/>
                </a:solidFill>
                <a:effectLst/>
                <a:latin typeface="Times New Roman" panose="02020603050405020304" pitchFamily="18" charset="0"/>
                <a:ea typeface="MS Mincho" panose="02020609040205080304" pitchFamily="49" charset="-128"/>
              </a:rPr>
              <a:t>. "Experimentation for chatbot usability evaluation: A secondary study." IEEE Access 10 (2022): 12430-12464.</a:t>
            </a:r>
            <a:endParaRPr lang="en-IN" sz="1800" dirty="0">
              <a:effectLst/>
              <a:latin typeface="Times New Roman" panose="02020603050405020304" pitchFamily="18" charset="0"/>
              <a:ea typeface="MS Mincho" panose="02020609040205080304" pitchFamily="49" charset="-128"/>
            </a:endParaRPr>
          </a:p>
          <a:p>
            <a:endParaRPr lang="en-IN" sz="1800" dirty="0"/>
          </a:p>
        </p:txBody>
      </p:sp>
    </p:spTree>
    <p:extLst>
      <p:ext uri="{BB962C8B-B14F-4D97-AF65-F5344CB8AC3E}">
        <p14:creationId xmlns:p14="http://schemas.microsoft.com/office/powerpoint/2010/main" val="154118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1"/>
          <p:cNvPicPr preferRelativeResize="0"/>
          <p:nvPr/>
        </p:nvPicPr>
        <p:blipFill>
          <a:blip r:embed="rId3"/>
          <a:stretch>
            <a:fillRect/>
          </a:stretch>
        </p:blipFill>
        <p:spPr>
          <a:xfrm>
            <a:off x="5464133" y="2176067"/>
            <a:ext cx="1879600" cy="187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965B-0927-F77D-8185-1CB348D2E3AC}"/>
              </a:ext>
            </a:extLst>
          </p:cNvPr>
          <p:cNvSpPr>
            <a:spLocks noGrp="1"/>
          </p:cNvSpPr>
          <p:nvPr>
            <p:ph type="title"/>
          </p:nvPr>
        </p:nvSpPr>
        <p:spPr>
          <a:xfrm>
            <a:off x="838200" y="396557"/>
            <a:ext cx="10515600" cy="761683"/>
          </a:xfrm>
        </p:spPr>
        <p:txBody>
          <a:bodyPr>
            <a:normAutofit/>
          </a:bodyPr>
          <a:lstStyle/>
          <a:p>
            <a:r>
              <a:rPr lang="en-US" sz="2800" b="1" dirty="0">
                <a:latin typeface="Times New Roman" panose="02020603050405020304" pitchFamily="18" charset="0"/>
                <a:cs typeface="Times New Roman" panose="02020603050405020304" pitchFamily="18" charset="0"/>
              </a:rPr>
              <a:t>List of Contents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6D4B62-4BBB-D3AD-41EC-99A2EC597494}"/>
              </a:ext>
            </a:extLst>
          </p:cNvPr>
          <p:cNvSpPr>
            <a:spLocks noGrp="1"/>
          </p:cNvSpPr>
          <p:nvPr>
            <p:ph idx="1"/>
          </p:nvPr>
        </p:nvSpPr>
        <p:spPr>
          <a:xfrm>
            <a:off x="838200" y="1195704"/>
            <a:ext cx="10515600" cy="5387975"/>
          </a:xfrm>
        </p:spPr>
        <p:txBody>
          <a:bodyPr numCol="2">
            <a:normAutofit/>
          </a:bodyPr>
          <a:lstStyle/>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Analysis and Contribution of Candidate</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Detailed Design</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Proposed Methodology Explanation</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Experimental Results</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Performance Evaluation</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Result Analysis</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Comparing with Existing systems</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Conclusion and Scope for Future Work</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29522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A6B6D9-2738-DE11-6331-AF06ADAF7669}"/>
              </a:ext>
            </a:extLst>
          </p:cNvPr>
          <p:cNvSpPr txBox="1"/>
          <p:nvPr/>
        </p:nvSpPr>
        <p:spPr>
          <a:xfrm>
            <a:off x="3860800" y="2198886"/>
            <a:ext cx="6583680" cy="1555234"/>
          </a:xfrm>
          <a:prstGeom prst="rect">
            <a:avLst/>
          </a:prstGeom>
          <a:noFill/>
          <a:effectLst>
            <a:outerShdw blurRad="50800" dist="38100" dir="16200000" rotWithShape="0">
              <a:prstClr val="black">
                <a:alpha val="40000"/>
              </a:prstClr>
            </a:outerShdw>
          </a:effectLst>
        </p:spPr>
        <p:txBody>
          <a:bodyPr wrap="square">
            <a:spAutoFit/>
          </a:bodyPr>
          <a:lstStyle/>
          <a:p>
            <a:pPr marR="26035" algn="just">
              <a:lnSpc>
                <a:spcPct val="150000"/>
              </a:lnSpc>
              <a:spcAft>
                <a:spcPts val="800"/>
              </a:spcAft>
              <a:tabLst>
                <a:tab pos="1280795" algn="l"/>
              </a:tabLst>
            </a:pPr>
            <a:r>
              <a:rPr lang="en-US"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98660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A3EA-9825-F8AF-EDB3-DE07C05A07E3}"/>
              </a:ext>
            </a:extLst>
          </p:cNvPr>
          <p:cNvSpPr>
            <a:spLocks noGrp="1"/>
          </p:cNvSpPr>
          <p:nvPr>
            <p:ph type="title"/>
          </p:nvPr>
        </p:nvSpPr>
        <p:spPr>
          <a:xfrm>
            <a:off x="396240" y="182880"/>
            <a:ext cx="10937240" cy="710883"/>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C2FC92C-9A42-47D2-32D5-54AFC12E69F2}"/>
              </a:ext>
            </a:extLst>
          </p:cNvPr>
          <p:cNvSpPr>
            <a:spLocks noGrp="1"/>
          </p:cNvSpPr>
          <p:nvPr>
            <p:ph idx="1"/>
          </p:nvPr>
        </p:nvSpPr>
        <p:spPr>
          <a:xfrm>
            <a:off x="549709" y="893763"/>
            <a:ext cx="11246051" cy="5638642"/>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abstract highlights advancements in AI, Big Data, and IoT, emphasizing their diverse applications, including chatbots.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study introduces a web-based chatbot named “Educational Chatbot," created for the education sector using Rasa technology.</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Evaluation of the model is done by getting a confusion matrix and performance measures like Precision, Accuracy &amp; F1 Score are used to assess the chatbot's performance, showing promising results.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chatbot's accuracy, 24/7 accessibility, and low maintenance present opportunities for implementation not only in education but also in other sectors where inquiries are cumbersome.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22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512328" y="537845"/>
            <a:ext cx="10984464" cy="742315"/>
          </a:xfrm>
        </p:spPr>
        <p:txBody>
          <a:bodyPr>
            <a:normAutofit/>
          </a:bodyPr>
          <a:lstStyle/>
          <a:p>
            <a:r>
              <a:rPr lang="en-IN" sz="3200" b="1" dirty="0">
                <a:latin typeface="Times New Roman" panose="02020603050405020304" pitchFamily="18" charset="0"/>
                <a:cs typeface="Times New Roman" panose="02020603050405020304" pitchFamily="18" charset="0"/>
              </a:rPr>
              <a:t>Analysis and Contribution of Candidate</a:t>
            </a:r>
          </a:p>
        </p:txBody>
      </p:sp>
      <p:graphicFrame>
        <p:nvGraphicFramePr>
          <p:cNvPr id="4" name="Table 3">
            <a:extLst>
              <a:ext uri="{FF2B5EF4-FFF2-40B4-BE49-F238E27FC236}">
                <a16:creationId xmlns:a16="http://schemas.microsoft.com/office/drawing/2014/main" id="{EE883B39-B224-A3F1-F051-177B6379EF28}"/>
              </a:ext>
            </a:extLst>
          </p:cNvPr>
          <p:cNvGraphicFramePr>
            <a:graphicFrameLocks noGrp="1"/>
          </p:cNvGraphicFramePr>
          <p:nvPr>
            <p:extLst>
              <p:ext uri="{D42A27DB-BD31-4B8C-83A1-F6EECF244321}">
                <p14:modId xmlns:p14="http://schemas.microsoft.com/office/powerpoint/2010/main" val="2036270436"/>
              </p:ext>
            </p:extLst>
          </p:nvPr>
        </p:nvGraphicFramePr>
        <p:xfrm>
          <a:off x="603768" y="1708562"/>
          <a:ext cx="10741027" cy="370840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1187485935"/>
                    </a:ext>
                  </a:extLst>
                </a:gridCol>
                <a:gridCol w="2704946">
                  <a:extLst>
                    <a:ext uri="{9D8B030D-6E8A-4147-A177-3AD203B41FA5}">
                      <a16:colId xmlns:a16="http://schemas.microsoft.com/office/drawing/2014/main" val="4171878109"/>
                    </a:ext>
                  </a:extLst>
                </a:gridCol>
                <a:gridCol w="1830744">
                  <a:extLst>
                    <a:ext uri="{9D8B030D-6E8A-4147-A177-3AD203B41FA5}">
                      <a16:colId xmlns:a16="http://schemas.microsoft.com/office/drawing/2014/main" val="2387506464"/>
                    </a:ext>
                  </a:extLst>
                </a:gridCol>
                <a:gridCol w="1830744">
                  <a:extLst>
                    <a:ext uri="{9D8B030D-6E8A-4147-A177-3AD203B41FA5}">
                      <a16:colId xmlns:a16="http://schemas.microsoft.com/office/drawing/2014/main" val="2845797964"/>
                    </a:ext>
                  </a:extLst>
                </a:gridCol>
                <a:gridCol w="2050376">
                  <a:extLst>
                    <a:ext uri="{9D8B030D-6E8A-4147-A177-3AD203B41FA5}">
                      <a16:colId xmlns:a16="http://schemas.microsoft.com/office/drawing/2014/main" val="2738108111"/>
                    </a:ext>
                  </a:extLst>
                </a:gridCol>
                <a:gridCol w="1611112">
                  <a:extLst>
                    <a:ext uri="{9D8B030D-6E8A-4147-A177-3AD203B41FA5}">
                      <a16:colId xmlns:a16="http://schemas.microsoft.com/office/drawing/2014/main" val="2543832034"/>
                    </a:ext>
                  </a:extLst>
                </a:gridCol>
              </a:tblGrid>
              <a:tr h="370840">
                <a:tc>
                  <a:txBody>
                    <a:bodyPr/>
                    <a:lstStyle/>
                    <a:p>
                      <a:r>
                        <a:rPr lang="en-IN" dirty="0">
                          <a:solidFill>
                            <a:schemeClr val="bg1"/>
                          </a:solidFill>
                        </a:rPr>
                        <a:t>S.NO</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Activity</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IN" dirty="0">
                          <a:solidFill>
                            <a:schemeClr val="bg1"/>
                          </a:solidFill>
                        </a:rPr>
                        <a:t>20K61A05G9</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20K61A0571</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20K61A05F3</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bg1"/>
                          </a:solidFill>
                        </a:rPr>
                        <a:t>19K61A05G8</a:t>
                      </a:r>
                      <a:endParaRPr lang="en-IN"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5396319"/>
                  </a:ext>
                </a:extLst>
              </a:tr>
              <a:tr h="370840">
                <a:tc>
                  <a:txBody>
                    <a:bodyPr/>
                    <a:lstStyle/>
                    <a:p>
                      <a:r>
                        <a:rPr lang="en-IN" dirty="0">
                          <a:solidFill>
                            <a:schemeClr val="tx1"/>
                          </a:solidFill>
                        </a:rPr>
                        <a:t>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rPr>
                        <a:t>Title Conformation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117749"/>
                  </a:ext>
                </a:extLst>
              </a:tr>
              <a:tr h="370840">
                <a:tc>
                  <a:txBody>
                    <a:bodyPr/>
                    <a:lstStyle/>
                    <a:p>
                      <a:r>
                        <a:rPr lang="en-IN" dirty="0">
                          <a:solidFill>
                            <a:schemeClr val="tx1"/>
                          </a:solidFill>
                        </a:rPr>
                        <a:t>2</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rPr>
                        <a:t>Literature Survey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8715459"/>
                  </a:ext>
                </a:extLst>
              </a:tr>
              <a:tr h="370840">
                <a:tc>
                  <a:txBody>
                    <a:bodyPr/>
                    <a:lstStyle/>
                    <a:p>
                      <a:r>
                        <a:rPr lang="en-IN" dirty="0">
                          <a:solidFill>
                            <a:schemeClr val="tx1"/>
                          </a:solidFill>
                        </a:rPr>
                        <a:t>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rPr>
                        <a:t>Research</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5044739"/>
                  </a:ext>
                </a:extLst>
              </a:tr>
              <a:tr h="370840">
                <a:tc>
                  <a:txBody>
                    <a:bodyPr/>
                    <a:lstStyle/>
                    <a:p>
                      <a:r>
                        <a:rPr lang="en-IN" dirty="0">
                          <a:solidFill>
                            <a:schemeClr val="tx1"/>
                          </a:solidFill>
                        </a:rPr>
                        <a:t>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rPr>
                        <a:t>Planning and Organization</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185768"/>
                  </a:ext>
                </a:extLst>
              </a:tr>
              <a:tr h="370840">
                <a:tc>
                  <a:txBody>
                    <a:bodyPr/>
                    <a:lstStyle/>
                    <a:p>
                      <a:r>
                        <a:rPr lang="en-IN" dirty="0">
                          <a:solidFill>
                            <a:schemeClr val="tx1"/>
                          </a:solidFill>
                        </a:rPr>
                        <a:t>5</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540" marR="196215" algn="just">
                        <a:lnSpc>
                          <a:spcPct val="150000"/>
                        </a:lnSpc>
                        <a:spcBef>
                          <a:spcPts val="555"/>
                        </a:spcBef>
                        <a:spcAft>
                          <a:spcPts val="0"/>
                        </a:spcAft>
                      </a:pPr>
                      <a:r>
                        <a:rPr lang="en-US" sz="1800" kern="1200" dirty="0">
                          <a:solidFill>
                            <a:schemeClr val="dk1"/>
                          </a:solidFill>
                          <a:effectLst/>
                        </a:rPr>
                        <a:t> Requirement Gathering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1716130"/>
                  </a:ext>
                </a:extLst>
              </a:tr>
              <a:tr h="370840">
                <a:tc>
                  <a:txBody>
                    <a:bodyPr/>
                    <a:lstStyle/>
                    <a:p>
                      <a:r>
                        <a:rPr lang="en-IN" dirty="0">
                          <a:solidFill>
                            <a:schemeClr val="tx1"/>
                          </a:solidFill>
                        </a:rPr>
                        <a:t>6</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rPr>
                        <a:t>Coding/Development</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8068104"/>
                  </a:ext>
                </a:extLst>
              </a:tr>
              <a:tr h="370840">
                <a:tc>
                  <a:txBody>
                    <a:bodyPr/>
                    <a:lstStyle/>
                    <a:p>
                      <a:r>
                        <a:rPr lang="en-IN" dirty="0">
                          <a:solidFill>
                            <a:schemeClr val="tx1"/>
                          </a:solidFill>
                        </a:rPr>
                        <a:t>7</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rPr>
                        <a:t>Implementation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2592393"/>
                  </a:ext>
                </a:extLst>
              </a:tr>
              <a:tr h="370840">
                <a:tc>
                  <a:txBody>
                    <a:bodyPr/>
                    <a:lstStyle/>
                    <a:p>
                      <a:r>
                        <a:rPr lang="en-IN" dirty="0">
                          <a:solidFill>
                            <a:schemeClr val="tx1"/>
                          </a:solidFill>
                        </a:rPr>
                        <a:t>8</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rPr>
                        <a:t>Documentation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1829051"/>
                  </a:ext>
                </a:extLst>
              </a:tr>
              <a:tr h="370840">
                <a:tc>
                  <a:txBody>
                    <a:bodyPr/>
                    <a:lstStyle/>
                    <a:p>
                      <a:r>
                        <a:rPr lang="en-IN" dirty="0">
                          <a:solidFill>
                            <a:schemeClr val="tx1"/>
                          </a:solidFill>
                        </a:rPr>
                        <a:t>9</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dk1"/>
                          </a:solidFill>
                          <a:effectLst/>
                        </a:rPr>
                        <a:t>Presentation Preparation</a:t>
                      </a:r>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b="0" kern="1200" dirty="0">
                          <a:solidFill>
                            <a:schemeClr val="dk1"/>
                          </a:solidFill>
                          <a:effectLst/>
                        </a:rPr>
                        <a: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989137"/>
                  </a:ext>
                </a:extLst>
              </a:tr>
            </a:tbl>
          </a:graphicData>
        </a:graphic>
      </p:graphicFrame>
    </p:spTree>
    <p:extLst>
      <p:ext uri="{BB962C8B-B14F-4D97-AF65-F5344CB8AC3E}">
        <p14:creationId xmlns:p14="http://schemas.microsoft.com/office/powerpoint/2010/main" val="174080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389656" y="354965"/>
            <a:ext cx="10984464" cy="742315"/>
          </a:xfrm>
        </p:spPr>
        <p:txBody>
          <a:bodyPr>
            <a:normAutofit/>
          </a:bodyPr>
          <a:lstStyle/>
          <a:p>
            <a:r>
              <a:rPr lang="en-US" sz="3200" b="1" dirty="0">
                <a:latin typeface="Times New Roman" panose="02020603050405020304" pitchFamily="18" charset="0"/>
                <a:cs typeface="Times New Roman" panose="02020603050405020304" pitchFamily="18" charset="0"/>
              </a:rPr>
              <a:t>Detailed Design</a:t>
            </a:r>
            <a:endParaRPr lang="en-IN" sz="3200" b="1"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4C87CB08-01B0-BE54-4A1E-F2922D2D6BBB}"/>
              </a:ext>
            </a:extLst>
          </p:cNvPr>
          <p:cNvSpPr>
            <a:spLocks noGrp="1"/>
          </p:cNvSpPr>
          <p:nvPr>
            <p:ph idx="1"/>
          </p:nvPr>
        </p:nvSpPr>
        <p:spPr>
          <a:xfrm>
            <a:off x="619760" y="1097280"/>
            <a:ext cx="11297920" cy="5496560"/>
          </a:xfrm>
        </p:spPr>
        <p:txBody>
          <a:bodyPr>
            <a:noAutofit/>
          </a:bodyPr>
          <a:lstStyle/>
          <a:p>
            <a:pPr algn="just">
              <a:lnSpc>
                <a:spcPct val="150000"/>
              </a:lnSpc>
              <a:buFont typeface="Wingdings" panose="05000000000000000000" pitchFamily="2" charset="2"/>
              <a:buChar char="Ø"/>
            </a:pPr>
            <a:r>
              <a:rPr lang="en-US" sz="2000" b="1" i="0" dirty="0">
                <a:solidFill>
                  <a:srgbClr val="1F1F1F"/>
                </a:solidFill>
                <a:effectLst/>
                <a:latin typeface="Times New Roman" panose="02020603050405020304" pitchFamily="18" charset="0"/>
                <a:cs typeface="Times New Roman" panose="02020603050405020304" pitchFamily="18" charset="0"/>
              </a:rPr>
              <a:t>User Asks Quires:</a:t>
            </a:r>
            <a:r>
              <a:rPr lang="en-US" sz="2000" b="0" i="0" dirty="0">
                <a:solidFill>
                  <a:srgbClr val="1F1F1F"/>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000" b="0" i="0" dirty="0">
                <a:solidFill>
                  <a:srgbClr val="1F1F1F"/>
                </a:solidFill>
                <a:effectLst/>
                <a:latin typeface="Times New Roman" panose="02020603050405020304" pitchFamily="18" charset="0"/>
                <a:cs typeface="Times New Roman" panose="02020603050405020304" pitchFamily="18" charset="0"/>
              </a:rPr>
              <a:t>	User submits questions about the college once the user able to interact with the Educational chatbot</a:t>
            </a:r>
          </a:p>
          <a:p>
            <a:pPr algn="just">
              <a:lnSpc>
                <a:spcPct val="150000"/>
              </a:lnSpc>
              <a:buFont typeface="Wingdings" panose="05000000000000000000" pitchFamily="2" charset="2"/>
              <a:buChar char="Ø"/>
            </a:pPr>
            <a:r>
              <a:rPr lang="en-US" sz="2000" b="1" i="0" dirty="0">
                <a:solidFill>
                  <a:srgbClr val="1F1F1F"/>
                </a:solidFill>
                <a:effectLst/>
                <a:latin typeface="Times New Roman" panose="02020603050405020304" pitchFamily="18" charset="0"/>
                <a:cs typeface="Times New Roman" panose="02020603050405020304" pitchFamily="18" charset="0"/>
              </a:rPr>
              <a:t>Tokenization:</a:t>
            </a:r>
            <a:r>
              <a:rPr lang="en-US" sz="2000" b="0" i="0" dirty="0">
                <a:solidFill>
                  <a:srgbClr val="1F1F1F"/>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000" dirty="0">
                <a:solidFill>
                  <a:srgbClr val="1F1F1F"/>
                </a:solidFill>
                <a:latin typeface="Times New Roman" panose="02020603050405020304" pitchFamily="18" charset="0"/>
                <a:cs typeface="Times New Roman" panose="02020603050405020304" pitchFamily="18" charset="0"/>
              </a:rPr>
              <a:t>	</a:t>
            </a:r>
            <a:r>
              <a:rPr lang="en-US" sz="2000" b="0" i="0" dirty="0">
                <a:solidFill>
                  <a:srgbClr val="1F1F1F"/>
                </a:solidFill>
                <a:effectLst/>
                <a:latin typeface="Times New Roman" panose="02020603050405020304" pitchFamily="18" charset="0"/>
                <a:cs typeface="Times New Roman" panose="02020603050405020304" pitchFamily="18" charset="0"/>
              </a:rPr>
              <a:t>Tokenization helps machines understand human language by converting it into manageable units. It's like chunking up a long sentence into bite-sized pieces for easier analysis.</a:t>
            </a:r>
          </a:p>
          <a:p>
            <a:pPr algn="just">
              <a:lnSpc>
                <a:spcPct val="150000"/>
              </a:lnSpc>
              <a:buFont typeface="Wingdings" panose="05000000000000000000" pitchFamily="2" charset="2"/>
              <a:buChar char="Ø"/>
            </a:pPr>
            <a:r>
              <a:rPr lang="en-US" sz="2000" b="1" i="0" dirty="0">
                <a:solidFill>
                  <a:srgbClr val="1F1F1F"/>
                </a:solidFill>
                <a:effectLst/>
                <a:latin typeface="Times New Roman" panose="02020603050405020304" pitchFamily="18" charset="0"/>
                <a:cs typeface="Times New Roman" panose="02020603050405020304" pitchFamily="18" charset="0"/>
              </a:rPr>
              <a:t>Stemming:</a:t>
            </a:r>
            <a:r>
              <a:rPr lang="en-US" sz="2000" b="0" i="0" dirty="0">
                <a:solidFill>
                  <a:srgbClr val="1F1F1F"/>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000" dirty="0">
                <a:solidFill>
                  <a:srgbClr val="1F1F1F"/>
                </a:solidFill>
                <a:latin typeface="Times New Roman" panose="02020603050405020304" pitchFamily="18" charset="0"/>
                <a:cs typeface="Times New Roman" panose="02020603050405020304" pitchFamily="18" charset="0"/>
              </a:rPr>
              <a:t>	</a:t>
            </a:r>
            <a:r>
              <a:rPr lang="en-US" sz="2000" b="0" i="0" dirty="0">
                <a:solidFill>
                  <a:srgbClr val="1F1F1F"/>
                </a:solidFill>
                <a:effectLst/>
                <a:latin typeface="Times New Roman" panose="02020603050405020304" pitchFamily="18" charset="0"/>
                <a:cs typeface="Times New Roman" panose="02020603050405020304" pitchFamily="18" charset="0"/>
              </a:rPr>
              <a:t>Reduces words to their root form (e.g., "running" becomes "run")</a:t>
            </a:r>
          </a:p>
          <a:p>
            <a:pPr algn="just">
              <a:lnSpc>
                <a:spcPct val="150000"/>
              </a:lnSpc>
              <a:buFont typeface="Wingdings" panose="05000000000000000000" pitchFamily="2" charset="2"/>
              <a:buChar char="Ø"/>
            </a:pPr>
            <a:r>
              <a:rPr lang="en-US" sz="2000" b="1" i="0" dirty="0">
                <a:solidFill>
                  <a:srgbClr val="1F1F1F"/>
                </a:solidFill>
                <a:effectLst/>
                <a:latin typeface="Times New Roman" panose="02020603050405020304" pitchFamily="18" charset="0"/>
                <a:cs typeface="Times New Roman" panose="02020603050405020304" pitchFamily="18" charset="0"/>
              </a:rPr>
              <a:t>College Quires Details:</a:t>
            </a:r>
            <a:r>
              <a:rPr lang="en-US" sz="2000" b="0" i="0" dirty="0">
                <a:solidFill>
                  <a:srgbClr val="1F1F1F"/>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000" dirty="0">
                <a:solidFill>
                  <a:srgbClr val="1F1F1F"/>
                </a:solidFill>
                <a:latin typeface="Times New Roman" panose="02020603050405020304" pitchFamily="18" charset="0"/>
                <a:cs typeface="Times New Roman" panose="02020603050405020304" pitchFamily="18" charset="0"/>
              </a:rPr>
              <a:t>	</a:t>
            </a:r>
            <a:r>
              <a:rPr lang="en-US" sz="2000" b="0" i="0" dirty="0">
                <a:solidFill>
                  <a:srgbClr val="1F1F1F"/>
                </a:solidFill>
                <a:effectLst/>
                <a:latin typeface="Times New Roman" panose="02020603050405020304" pitchFamily="18" charset="0"/>
                <a:cs typeface="Times New Roman" panose="02020603050405020304" pitchFamily="18" charset="0"/>
              </a:rPr>
              <a:t>Refers to details about different college aspects (Admission, Placements, Infrastructure, Achievements)</a:t>
            </a:r>
          </a:p>
          <a:p>
            <a:pPr marL="0" indent="0" algn="just">
              <a:lnSpc>
                <a:spcPct val="100000"/>
              </a:lnSpc>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47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9083B6E-D9D8-D857-69B6-5A3D203AEFE4}"/>
              </a:ext>
            </a:extLst>
          </p:cNvPr>
          <p:cNvSpPr txBox="1"/>
          <p:nvPr/>
        </p:nvSpPr>
        <p:spPr>
          <a:xfrm>
            <a:off x="421640" y="379214"/>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Architecture of Educational Chatbot</a:t>
            </a:r>
          </a:p>
        </p:txBody>
      </p:sp>
      <p:grpSp>
        <p:nvGrpSpPr>
          <p:cNvPr id="10" name="Group 9">
            <a:extLst>
              <a:ext uri="{FF2B5EF4-FFF2-40B4-BE49-F238E27FC236}">
                <a16:creationId xmlns:a16="http://schemas.microsoft.com/office/drawing/2014/main" id="{059393B1-5AF2-602C-E410-19393E0B47BA}"/>
              </a:ext>
            </a:extLst>
          </p:cNvPr>
          <p:cNvGrpSpPr/>
          <p:nvPr/>
        </p:nvGrpSpPr>
        <p:grpSpPr>
          <a:xfrm>
            <a:off x="2123440" y="1310640"/>
            <a:ext cx="7955280" cy="4944090"/>
            <a:chOff x="0" y="0"/>
            <a:chExt cx="6743909" cy="4605020"/>
          </a:xfrm>
        </p:grpSpPr>
        <p:sp>
          <p:nvSpPr>
            <p:cNvPr id="11" name="Rectangle 10">
              <a:extLst>
                <a:ext uri="{FF2B5EF4-FFF2-40B4-BE49-F238E27FC236}">
                  <a16:creationId xmlns:a16="http://schemas.microsoft.com/office/drawing/2014/main" id="{7E20AEF2-7E25-A879-2F94-3EB75EE4E0B0}"/>
                </a:ext>
              </a:extLst>
            </p:cNvPr>
            <p:cNvSpPr/>
            <p:nvPr/>
          </p:nvSpPr>
          <p:spPr>
            <a:xfrm>
              <a:off x="374955" y="173202"/>
              <a:ext cx="50673" cy="224380"/>
            </a:xfrm>
            <a:prstGeom prst="rect">
              <a:avLst/>
            </a:prstGeom>
            <a:ln>
              <a:noFill/>
            </a:ln>
          </p:spPr>
          <p:txBody>
            <a:bodyPr vert="horz" lIns="0" tIns="0" rIns="0" bIns="0" rtlCol="0">
              <a:noAutofit/>
            </a:bodyPr>
            <a:lstStyle/>
            <a:p>
              <a:pPr>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2" name="Shape 27">
              <a:extLst>
                <a:ext uri="{FF2B5EF4-FFF2-40B4-BE49-F238E27FC236}">
                  <a16:creationId xmlns:a16="http://schemas.microsoft.com/office/drawing/2014/main" id="{4FB8358D-769A-5E27-2E28-6C082C288F36}"/>
                </a:ext>
              </a:extLst>
            </p:cNvPr>
            <p:cNvSpPr/>
            <p:nvPr/>
          </p:nvSpPr>
          <p:spPr>
            <a:xfrm>
              <a:off x="215900" y="0"/>
              <a:ext cx="882650" cy="444500"/>
            </a:xfrm>
            <a:custGeom>
              <a:avLst/>
              <a:gdLst/>
              <a:ahLst/>
              <a:cxnLst/>
              <a:rect l="0" t="0" r="0" b="0"/>
              <a:pathLst>
                <a:path w="882650" h="444500">
                  <a:moveTo>
                    <a:pt x="0" y="222250"/>
                  </a:moveTo>
                  <a:cubicBezTo>
                    <a:pt x="0" y="99568"/>
                    <a:pt x="197587" y="0"/>
                    <a:pt x="441325" y="0"/>
                  </a:cubicBezTo>
                  <a:cubicBezTo>
                    <a:pt x="685038" y="0"/>
                    <a:pt x="882650" y="99568"/>
                    <a:pt x="882650" y="222250"/>
                  </a:cubicBezTo>
                  <a:cubicBezTo>
                    <a:pt x="882650" y="345059"/>
                    <a:pt x="685038" y="444500"/>
                    <a:pt x="441325" y="444500"/>
                  </a:cubicBezTo>
                  <a:cubicBezTo>
                    <a:pt x="197587" y="444500"/>
                    <a:pt x="0" y="345059"/>
                    <a:pt x="0" y="222250"/>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3" name="Rectangle 12">
              <a:extLst>
                <a:ext uri="{FF2B5EF4-FFF2-40B4-BE49-F238E27FC236}">
                  <a16:creationId xmlns:a16="http://schemas.microsoft.com/office/drawing/2014/main" id="{3682C6AB-D91C-7A45-AB0D-71DA1015E730}"/>
                </a:ext>
              </a:extLst>
            </p:cNvPr>
            <p:cNvSpPr/>
            <p:nvPr/>
          </p:nvSpPr>
          <p:spPr>
            <a:xfrm>
              <a:off x="513639" y="154555"/>
              <a:ext cx="381669" cy="184382"/>
            </a:xfrm>
            <a:prstGeom prst="rect">
              <a:avLst/>
            </a:prstGeom>
            <a:ln>
              <a:noFill/>
            </a:ln>
          </p:spPr>
          <p:txBody>
            <a:bodyPr vert="horz" lIns="0" tIns="0" rIns="0" bIns="0" rtlCol="0">
              <a:noAutofit/>
            </a:bodyPr>
            <a:lstStyle/>
            <a:p>
              <a:pPr>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User</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6C04A4B3-1440-C63D-8B7C-1CA59688706A}"/>
                </a:ext>
              </a:extLst>
            </p:cNvPr>
            <p:cNvSpPr/>
            <p:nvPr/>
          </p:nvSpPr>
          <p:spPr>
            <a:xfrm>
              <a:off x="801624" y="124434"/>
              <a:ext cx="50673" cy="224380"/>
            </a:xfrm>
            <a:prstGeom prst="rect">
              <a:avLst/>
            </a:prstGeom>
            <a:ln>
              <a:noFill/>
            </a:ln>
          </p:spPr>
          <p:txBody>
            <a:bodyPr vert="horz" lIns="0" tIns="0" rIns="0" bIns="0" rtlCol="0">
              <a:noAutofit/>
            </a:bodyPr>
            <a:lstStyle/>
            <a:p>
              <a:pPr>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5" name="Shape 31">
              <a:extLst>
                <a:ext uri="{FF2B5EF4-FFF2-40B4-BE49-F238E27FC236}">
                  <a16:creationId xmlns:a16="http://schemas.microsoft.com/office/drawing/2014/main" id="{10C35031-4440-B7DF-CC77-C84EB52CB531}"/>
                </a:ext>
              </a:extLst>
            </p:cNvPr>
            <p:cNvSpPr/>
            <p:nvPr/>
          </p:nvSpPr>
          <p:spPr>
            <a:xfrm>
              <a:off x="1581150" y="12700"/>
              <a:ext cx="946150" cy="425450"/>
            </a:xfrm>
            <a:custGeom>
              <a:avLst/>
              <a:gdLst/>
              <a:ahLst/>
              <a:cxnLst/>
              <a:rect l="0" t="0" r="0" b="0"/>
              <a:pathLst>
                <a:path w="946150" h="425450">
                  <a:moveTo>
                    <a:pt x="0" y="70993"/>
                  </a:moveTo>
                  <a:cubicBezTo>
                    <a:pt x="0" y="31750"/>
                    <a:pt x="31750" y="0"/>
                    <a:pt x="70866" y="0"/>
                  </a:cubicBezTo>
                  <a:lnTo>
                    <a:pt x="875284" y="0"/>
                  </a:lnTo>
                  <a:cubicBezTo>
                    <a:pt x="914400" y="0"/>
                    <a:pt x="946150" y="31750"/>
                    <a:pt x="946150" y="70993"/>
                  </a:cubicBezTo>
                  <a:lnTo>
                    <a:pt x="946150" y="354584"/>
                  </a:lnTo>
                  <a:cubicBezTo>
                    <a:pt x="946150" y="393827"/>
                    <a:pt x="914400" y="425450"/>
                    <a:pt x="875284" y="425450"/>
                  </a:cubicBezTo>
                  <a:lnTo>
                    <a:pt x="70866" y="425450"/>
                  </a:lnTo>
                  <a:cubicBezTo>
                    <a:pt x="31750" y="425450"/>
                    <a:pt x="0" y="393827"/>
                    <a:pt x="0" y="354584"/>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6" name="Rectangle 15">
              <a:extLst>
                <a:ext uri="{FF2B5EF4-FFF2-40B4-BE49-F238E27FC236}">
                  <a16:creationId xmlns:a16="http://schemas.microsoft.com/office/drawing/2014/main" id="{AD4D6FEA-9E4D-FBB4-F8BA-9BEA041ECB39}"/>
                </a:ext>
              </a:extLst>
            </p:cNvPr>
            <p:cNvSpPr/>
            <p:nvPr/>
          </p:nvSpPr>
          <p:spPr>
            <a:xfrm>
              <a:off x="1712976" y="173676"/>
              <a:ext cx="909446"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Registration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22638965-CCC7-CB45-20B3-9B500F77F5BC}"/>
                </a:ext>
              </a:extLst>
            </p:cNvPr>
            <p:cNvSpPr/>
            <p:nvPr/>
          </p:nvSpPr>
          <p:spPr>
            <a:xfrm>
              <a:off x="2396109" y="145965"/>
              <a:ext cx="46619" cy="206430"/>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8" name="Shape 35">
              <a:extLst>
                <a:ext uri="{FF2B5EF4-FFF2-40B4-BE49-F238E27FC236}">
                  <a16:creationId xmlns:a16="http://schemas.microsoft.com/office/drawing/2014/main" id="{C5959ACB-97F5-81A6-B325-A5C5D03A0E0A}"/>
                </a:ext>
              </a:extLst>
            </p:cNvPr>
            <p:cNvSpPr/>
            <p:nvPr/>
          </p:nvSpPr>
          <p:spPr>
            <a:xfrm>
              <a:off x="4813300" y="20320"/>
              <a:ext cx="984250" cy="425450"/>
            </a:xfrm>
            <a:custGeom>
              <a:avLst/>
              <a:gdLst/>
              <a:ahLst/>
              <a:cxnLst/>
              <a:rect l="0" t="0" r="0" b="0"/>
              <a:pathLst>
                <a:path w="984250" h="425450">
                  <a:moveTo>
                    <a:pt x="0" y="70993"/>
                  </a:moveTo>
                  <a:cubicBezTo>
                    <a:pt x="0" y="31750"/>
                    <a:pt x="31750" y="0"/>
                    <a:pt x="70866" y="0"/>
                  </a:cubicBezTo>
                  <a:lnTo>
                    <a:pt x="913384" y="0"/>
                  </a:lnTo>
                  <a:cubicBezTo>
                    <a:pt x="952500" y="0"/>
                    <a:pt x="984250" y="31750"/>
                    <a:pt x="984250" y="70993"/>
                  </a:cubicBezTo>
                  <a:lnTo>
                    <a:pt x="984250" y="354584"/>
                  </a:lnTo>
                  <a:cubicBezTo>
                    <a:pt x="984250" y="393700"/>
                    <a:pt x="952500" y="425450"/>
                    <a:pt x="913384" y="425450"/>
                  </a:cubicBezTo>
                  <a:lnTo>
                    <a:pt x="70866" y="425450"/>
                  </a:lnTo>
                  <a:cubicBezTo>
                    <a:pt x="31750" y="425450"/>
                    <a:pt x="0" y="393700"/>
                    <a:pt x="0" y="354584"/>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9" name="Rectangle 18">
              <a:extLst>
                <a:ext uri="{FF2B5EF4-FFF2-40B4-BE49-F238E27FC236}">
                  <a16:creationId xmlns:a16="http://schemas.microsoft.com/office/drawing/2014/main" id="{C2E21CCE-86A2-1E20-F7A9-21574CB1038B}"/>
                </a:ext>
              </a:extLst>
            </p:cNvPr>
            <p:cNvSpPr/>
            <p:nvPr/>
          </p:nvSpPr>
          <p:spPr>
            <a:xfrm>
              <a:off x="4941443" y="181297"/>
              <a:ext cx="968560"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Tokenization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D32F2D63-444C-4990-E1E1-A2236CAD619A}"/>
                </a:ext>
              </a:extLst>
            </p:cNvPr>
            <p:cNvSpPr/>
            <p:nvPr/>
          </p:nvSpPr>
          <p:spPr>
            <a:xfrm>
              <a:off x="5668772" y="153586"/>
              <a:ext cx="46619" cy="206429"/>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1" name="Shape 39">
              <a:extLst>
                <a:ext uri="{FF2B5EF4-FFF2-40B4-BE49-F238E27FC236}">
                  <a16:creationId xmlns:a16="http://schemas.microsoft.com/office/drawing/2014/main" id="{A99CD190-3DFA-B69A-84A8-84860F55D6B3}"/>
                </a:ext>
              </a:extLst>
            </p:cNvPr>
            <p:cNvSpPr/>
            <p:nvPr/>
          </p:nvSpPr>
          <p:spPr>
            <a:xfrm>
              <a:off x="2997200" y="26670"/>
              <a:ext cx="1231900" cy="425450"/>
            </a:xfrm>
            <a:custGeom>
              <a:avLst/>
              <a:gdLst/>
              <a:ahLst/>
              <a:cxnLst/>
              <a:rect l="0" t="0" r="0" b="0"/>
              <a:pathLst>
                <a:path w="1231900" h="425450">
                  <a:moveTo>
                    <a:pt x="0" y="70993"/>
                  </a:moveTo>
                  <a:cubicBezTo>
                    <a:pt x="0" y="31750"/>
                    <a:pt x="31750" y="0"/>
                    <a:pt x="70866" y="0"/>
                  </a:cubicBezTo>
                  <a:lnTo>
                    <a:pt x="1161034" y="0"/>
                  </a:lnTo>
                  <a:cubicBezTo>
                    <a:pt x="1200150" y="0"/>
                    <a:pt x="1231900" y="31750"/>
                    <a:pt x="1231900" y="70993"/>
                  </a:cubicBezTo>
                  <a:lnTo>
                    <a:pt x="1231900" y="354584"/>
                  </a:lnTo>
                  <a:cubicBezTo>
                    <a:pt x="1231900" y="393700"/>
                    <a:pt x="1200150" y="425450"/>
                    <a:pt x="1161034" y="425450"/>
                  </a:cubicBezTo>
                  <a:lnTo>
                    <a:pt x="70866" y="425450"/>
                  </a:lnTo>
                  <a:cubicBezTo>
                    <a:pt x="31750" y="425450"/>
                    <a:pt x="0" y="393700"/>
                    <a:pt x="0" y="354584"/>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2" name="Rectangle 21">
              <a:extLst>
                <a:ext uri="{FF2B5EF4-FFF2-40B4-BE49-F238E27FC236}">
                  <a16:creationId xmlns:a16="http://schemas.microsoft.com/office/drawing/2014/main" id="{CB738057-FAD5-C49A-BA26-0E0CBC8968C7}"/>
                </a:ext>
              </a:extLst>
            </p:cNvPr>
            <p:cNvSpPr/>
            <p:nvPr/>
          </p:nvSpPr>
          <p:spPr>
            <a:xfrm>
              <a:off x="3116961" y="187392"/>
              <a:ext cx="134636"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U</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2B41902D-F8CA-4B18-8945-5402947F94DA}"/>
                </a:ext>
              </a:extLst>
            </p:cNvPr>
            <p:cNvSpPr/>
            <p:nvPr/>
          </p:nvSpPr>
          <p:spPr>
            <a:xfrm>
              <a:off x="3217545" y="187392"/>
              <a:ext cx="1168090"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ser Asks Quires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288502CA-511A-BEE2-9C01-9B1D40AD2A1B}"/>
                </a:ext>
              </a:extLst>
            </p:cNvPr>
            <p:cNvSpPr/>
            <p:nvPr/>
          </p:nvSpPr>
          <p:spPr>
            <a:xfrm>
              <a:off x="4095623" y="159682"/>
              <a:ext cx="46619" cy="206429"/>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5" name="Shape 44">
              <a:extLst>
                <a:ext uri="{FF2B5EF4-FFF2-40B4-BE49-F238E27FC236}">
                  <a16:creationId xmlns:a16="http://schemas.microsoft.com/office/drawing/2014/main" id="{341FF74B-8A1D-7762-8CF2-C5741060A039}"/>
                </a:ext>
              </a:extLst>
            </p:cNvPr>
            <p:cNvSpPr/>
            <p:nvPr/>
          </p:nvSpPr>
          <p:spPr>
            <a:xfrm>
              <a:off x="2768514" y="1226820"/>
              <a:ext cx="1771368" cy="532130"/>
            </a:xfrm>
            <a:custGeom>
              <a:avLst/>
              <a:gdLst/>
              <a:ahLst/>
              <a:cxnLst/>
              <a:rect l="0" t="0" r="0" b="0"/>
              <a:pathLst>
                <a:path w="1612900" h="552450">
                  <a:moveTo>
                    <a:pt x="0" y="92075"/>
                  </a:moveTo>
                  <a:cubicBezTo>
                    <a:pt x="0" y="41275"/>
                    <a:pt x="41275" y="0"/>
                    <a:pt x="92075" y="0"/>
                  </a:cubicBezTo>
                  <a:lnTo>
                    <a:pt x="1520825" y="0"/>
                  </a:lnTo>
                  <a:cubicBezTo>
                    <a:pt x="1571625" y="0"/>
                    <a:pt x="1612900" y="41275"/>
                    <a:pt x="1612900" y="92075"/>
                  </a:cubicBezTo>
                  <a:lnTo>
                    <a:pt x="1612900" y="460375"/>
                  </a:lnTo>
                  <a:cubicBezTo>
                    <a:pt x="1612900" y="511302"/>
                    <a:pt x="1571625" y="552450"/>
                    <a:pt x="1520825" y="552450"/>
                  </a:cubicBezTo>
                  <a:lnTo>
                    <a:pt x="92075" y="552450"/>
                  </a:lnTo>
                  <a:cubicBezTo>
                    <a:pt x="41275" y="552450"/>
                    <a:pt x="0" y="511302"/>
                    <a:pt x="0" y="460375"/>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6" name="Rectangle 25">
              <a:extLst>
                <a:ext uri="{FF2B5EF4-FFF2-40B4-BE49-F238E27FC236}">
                  <a16:creationId xmlns:a16="http://schemas.microsoft.com/office/drawing/2014/main" id="{7CABB1CA-AB72-066D-9A09-99CF9ADB8612}"/>
                </a:ext>
              </a:extLst>
            </p:cNvPr>
            <p:cNvSpPr/>
            <p:nvPr/>
          </p:nvSpPr>
          <p:spPr>
            <a:xfrm>
              <a:off x="3075813" y="1339918"/>
              <a:ext cx="351322"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27" name="Rectangle 26">
              <a:extLst>
                <a:ext uri="{FF2B5EF4-FFF2-40B4-BE49-F238E27FC236}">
                  <a16:creationId xmlns:a16="http://schemas.microsoft.com/office/drawing/2014/main" id="{A7514B18-359C-1841-AA53-178F4958F262}"/>
                </a:ext>
              </a:extLst>
            </p:cNvPr>
            <p:cNvSpPr/>
            <p:nvPr/>
          </p:nvSpPr>
          <p:spPr>
            <a:xfrm>
              <a:off x="2959092" y="1376436"/>
              <a:ext cx="1383470"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Calibri" panose="020F0502020204030204" pitchFamily="34" charset="0"/>
                </a:rPr>
                <a:t>Rasa Framework (NLP)</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94872DB0-0379-28AB-01C0-1429A04B4EC7}"/>
                </a:ext>
              </a:extLst>
            </p:cNvPr>
            <p:cNvSpPr/>
            <p:nvPr/>
          </p:nvSpPr>
          <p:spPr>
            <a:xfrm>
              <a:off x="3432683" y="1513653"/>
              <a:ext cx="806511"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29" name="Rectangle 28">
              <a:extLst>
                <a:ext uri="{FF2B5EF4-FFF2-40B4-BE49-F238E27FC236}">
                  <a16:creationId xmlns:a16="http://schemas.microsoft.com/office/drawing/2014/main" id="{638BCBBD-8694-B804-7AD0-F49E2A2E7DF2}"/>
                </a:ext>
              </a:extLst>
            </p:cNvPr>
            <p:cNvSpPr/>
            <p:nvPr/>
          </p:nvSpPr>
          <p:spPr>
            <a:xfrm>
              <a:off x="4037711" y="1485942"/>
              <a:ext cx="46619" cy="206430"/>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0" name="Shape 51">
              <a:extLst>
                <a:ext uri="{FF2B5EF4-FFF2-40B4-BE49-F238E27FC236}">
                  <a16:creationId xmlns:a16="http://schemas.microsoft.com/office/drawing/2014/main" id="{A6750A8F-08ED-2D59-2351-84C465F21E99}"/>
                </a:ext>
              </a:extLst>
            </p:cNvPr>
            <p:cNvSpPr/>
            <p:nvPr/>
          </p:nvSpPr>
          <p:spPr>
            <a:xfrm>
              <a:off x="4927600" y="1206500"/>
              <a:ext cx="946150" cy="425450"/>
            </a:xfrm>
            <a:custGeom>
              <a:avLst/>
              <a:gdLst/>
              <a:ahLst/>
              <a:cxnLst/>
              <a:rect l="0" t="0" r="0" b="0"/>
              <a:pathLst>
                <a:path w="946150" h="425450">
                  <a:moveTo>
                    <a:pt x="0" y="70865"/>
                  </a:moveTo>
                  <a:cubicBezTo>
                    <a:pt x="0" y="31750"/>
                    <a:pt x="31750" y="0"/>
                    <a:pt x="70866" y="0"/>
                  </a:cubicBezTo>
                  <a:lnTo>
                    <a:pt x="875284" y="0"/>
                  </a:lnTo>
                  <a:cubicBezTo>
                    <a:pt x="914400" y="0"/>
                    <a:pt x="946150" y="31750"/>
                    <a:pt x="946150" y="70865"/>
                  </a:cubicBezTo>
                  <a:lnTo>
                    <a:pt x="946150" y="354584"/>
                  </a:lnTo>
                  <a:cubicBezTo>
                    <a:pt x="946150" y="393700"/>
                    <a:pt x="914400" y="425450"/>
                    <a:pt x="875284" y="425450"/>
                  </a:cubicBezTo>
                  <a:lnTo>
                    <a:pt x="70866" y="425450"/>
                  </a:lnTo>
                  <a:cubicBezTo>
                    <a:pt x="31750" y="425450"/>
                    <a:pt x="0" y="393700"/>
                    <a:pt x="0" y="354584"/>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31" name="Rectangle 30">
              <a:extLst>
                <a:ext uri="{FF2B5EF4-FFF2-40B4-BE49-F238E27FC236}">
                  <a16:creationId xmlns:a16="http://schemas.microsoft.com/office/drawing/2014/main" id="{1043FD9C-2937-498A-FC37-AE64CBC8AD65}"/>
                </a:ext>
              </a:extLst>
            </p:cNvPr>
            <p:cNvSpPr/>
            <p:nvPr/>
          </p:nvSpPr>
          <p:spPr>
            <a:xfrm>
              <a:off x="5114036" y="1367350"/>
              <a:ext cx="766046"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Stemming</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87635F0E-A10C-C041-F7F4-E3EABB6F0E22}"/>
                </a:ext>
              </a:extLst>
            </p:cNvPr>
            <p:cNvSpPr/>
            <p:nvPr/>
          </p:nvSpPr>
          <p:spPr>
            <a:xfrm>
              <a:off x="5688584" y="1339639"/>
              <a:ext cx="46619" cy="206429"/>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3" name="Shape 55">
              <a:extLst>
                <a:ext uri="{FF2B5EF4-FFF2-40B4-BE49-F238E27FC236}">
                  <a16:creationId xmlns:a16="http://schemas.microsoft.com/office/drawing/2014/main" id="{52FF981D-CE49-B6EF-65AF-B72EC03E4F73}"/>
                </a:ext>
              </a:extLst>
            </p:cNvPr>
            <p:cNvSpPr/>
            <p:nvPr/>
          </p:nvSpPr>
          <p:spPr>
            <a:xfrm>
              <a:off x="3086100" y="2368550"/>
              <a:ext cx="1327150" cy="533400"/>
            </a:xfrm>
            <a:custGeom>
              <a:avLst/>
              <a:gdLst/>
              <a:ahLst/>
              <a:cxnLst/>
              <a:rect l="0" t="0" r="0" b="0"/>
              <a:pathLst>
                <a:path w="1327150" h="533400">
                  <a:moveTo>
                    <a:pt x="0" y="88900"/>
                  </a:moveTo>
                  <a:cubicBezTo>
                    <a:pt x="0" y="39878"/>
                    <a:pt x="39751" y="0"/>
                    <a:pt x="88900" y="0"/>
                  </a:cubicBezTo>
                  <a:lnTo>
                    <a:pt x="1238250" y="0"/>
                  </a:lnTo>
                  <a:cubicBezTo>
                    <a:pt x="1287399" y="0"/>
                    <a:pt x="1327150" y="39878"/>
                    <a:pt x="1327150" y="88900"/>
                  </a:cubicBezTo>
                  <a:lnTo>
                    <a:pt x="1327150" y="444500"/>
                  </a:lnTo>
                  <a:cubicBezTo>
                    <a:pt x="1327150" y="493649"/>
                    <a:pt x="1287399" y="533400"/>
                    <a:pt x="1238250" y="533400"/>
                  </a:cubicBezTo>
                  <a:lnTo>
                    <a:pt x="88900" y="533400"/>
                  </a:lnTo>
                  <a:cubicBezTo>
                    <a:pt x="39751" y="533400"/>
                    <a:pt x="0" y="493649"/>
                    <a:pt x="0" y="444500"/>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34" name="Rectangle 33">
              <a:extLst>
                <a:ext uri="{FF2B5EF4-FFF2-40B4-BE49-F238E27FC236}">
                  <a16:creationId xmlns:a16="http://schemas.microsoft.com/office/drawing/2014/main" id="{D45D088D-D595-726D-C8BF-D65B01621758}"/>
                </a:ext>
              </a:extLst>
            </p:cNvPr>
            <p:cNvSpPr/>
            <p:nvPr/>
          </p:nvSpPr>
          <p:spPr>
            <a:xfrm>
              <a:off x="3286125" y="2583501"/>
              <a:ext cx="1232797"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Generate Output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DC18D336-2318-E1AF-4FD0-11D18209984E}"/>
                </a:ext>
              </a:extLst>
            </p:cNvPr>
            <p:cNvSpPr/>
            <p:nvPr/>
          </p:nvSpPr>
          <p:spPr>
            <a:xfrm>
              <a:off x="4212971" y="2555791"/>
              <a:ext cx="46619" cy="206430"/>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6" name="Shape 59">
              <a:extLst>
                <a:ext uri="{FF2B5EF4-FFF2-40B4-BE49-F238E27FC236}">
                  <a16:creationId xmlns:a16="http://schemas.microsoft.com/office/drawing/2014/main" id="{23E54C9C-FA30-B993-09F9-322A55ADF2A5}"/>
                </a:ext>
              </a:extLst>
            </p:cNvPr>
            <p:cNvSpPr/>
            <p:nvPr/>
          </p:nvSpPr>
          <p:spPr>
            <a:xfrm>
              <a:off x="5613400" y="4154170"/>
              <a:ext cx="1035050" cy="425450"/>
            </a:xfrm>
            <a:custGeom>
              <a:avLst/>
              <a:gdLst/>
              <a:ahLst/>
              <a:cxnLst/>
              <a:rect l="0" t="0" r="0" b="0"/>
              <a:pathLst>
                <a:path w="1035050" h="425450">
                  <a:moveTo>
                    <a:pt x="0" y="70866"/>
                  </a:moveTo>
                  <a:cubicBezTo>
                    <a:pt x="0" y="31750"/>
                    <a:pt x="31750" y="0"/>
                    <a:pt x="70866" y="0"/>
                  </a:cubicBezTo>
                  <a:lnTo>
                    <a:pt x="964184" y="0"/>
                  </a:lnTo>
                  <a:cubicBezTo>
                    <a:pt x="1003300" y="0"/>
                    <a:pt x="1035050" y="31750"/>
                    <a:pt x="1035050" y="70866"/>
                  </a:cubicBezTo>
                  <a:lnTo>
                    <a:pt x="1035050" y="354584"/>
                  </a:lnTo>
                  <a:cubicBezTo>
                    <a:pt x="1035050" y="393700"/>
                    <a:pt x="1003300" y="425450"/>
                    <a:pt x="964184" y="425450"/>
                  </a:cubicBezTo>
                  <a:lnTo>
                    <a:pt x="70866" y="425450"/>
                  </a:lnTo>
                  <a:cubicBezTo>
                    <a:pt x="31750" y="425450"/>
                    <a:pt x="0" y="393700"/>
                    <a:pt x="0" y="354584"/>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37" name="Rectangle 36">
              <a:extLst>
                <a:ext uri="{FF2B5EF4-FFF2-40B4-BE49-F238E27FC236}">
                  <a16:creationId xmlns:a16="http://schemas.microsoft.com/office/drawing/2014/main" id="{89EB3F62-1474-E571-A81A-E0F1687FF1E7}"/>
                </a:ext>
              </a:extLst>
            </p:cNvPr>
            <p:cNvSpPr/>
            <p:nvPr/>
          </p:nvSpPr>
          <p:spPr>
            <a:xfrm>
              <a:off x="5761736" y="4315020"/>
              <a:ext cx="982173"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Achivements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57B0FEC4-DAAA-190A-3130-06CC8E5394B1}"/>
                </a:ext>
              </a:extLst>
            </p:cNvPr>
            <p:cNvSpPr/>
            <p:nvPr/>
          </p:nvSpPr>
          <p:spPr>
            <a:xfrm>
              <a:off x="6499352" y="4287309"/>
              <a:ext cx="46619" cy="206430"/>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9" name="Shape 63">
              <a:extLst>
                <a:ext uri="{FF2B5EF4-FFF2-40B4-BE49-F238E27FC236}">
                  <a16:creationId xmlns:a16="http://schemas.microsoft.com/office/drawing/2014/main" id="{463B57E1-06F6-4747-DB62-36FFA1878D61}"/>
                </a:ext>
              </a:extLst>
            </p:cNvPr>
            <p:cNvSpPr/>
            <p:nvPr/>
          </p:nvSpPr>
          <p:spPr>
            <a:xfrm>
              <a:off x="4260850" y="4135120"/>
              <a:ext cx="1016000" cy="425450"/>
            </a:xfrm>
            <a:custGeom>
              <a:avLst/>
              <a:gdLst/>
              <a:ahLst/>
              <a:cxnLst/>
              <a:rect l="0" t="0" r="0" b="0"/>
              <a:pathLst>
                <a:path w="1016000" h="425450">
                  <a:moveTo>
                    <a:pt x="0" y="70866"/>
                  </a:moveTo>
                  <a:cubicBezTo>
                    <a:pt x="0" y="31750"/>
                    <a:pt x="31750" y="0"/>
                    <a:pt x="70866" y="0"/>
                  </a:cubicBezTo>
                  <a:lnTo>
                    <a:pt x="945134" y="0"/>
                  </a:lnTo>
                  <a:cubicBezTo>
                    <a:pt x="984250" y="0"/>
                    <a:pt x="1016000" y="31750"/>
                    <a:pt x="1016000" y="70866"/>
                  </a:cubicBezTo>
                  <a:lnTo>
                    <a:pt x="1016000" y="354584"/>
                  </a:lnTo>
                  <a:cubicBezTo>
                    <a:pt x="1016000" y="393700"/>
                    <a:pt x="984250" y="425450"/>
                    <a:pt x="945134" y="425450"/>
                  </a:cubicBezTo>
                  <a:lnTo>
                    <a:pt x="70866" y="425450"/>
                  </a:lnTo>
                  <a:cubicBezTo>
                    <a:pt x="31750" y="425450"/>
                    <a:pt x="0" y="393700"/>
                    <a:pt x="0" y="354584"/>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0" name="Rectangle 39">
              <a:extLst>
                <a:ext uri="{FF2B5EF4-FFF2-40B4-BE49-F238E27FC236}">
                  <a16:creationId xmlns:a16="http://schemas.microsoft.com/office/drawing/2014/main" id="{B85BF719-20E1-1EC5-637C-9B4C2CD2B670}"/>
                </a:ext>
              </a:extLst>
            </p:cNvPr>
            <p:cNvSpPr/>
            <p:nvPr/>
          </p:nvSpPr>
          <p:spPr>
            <a:xfrm>
              <a:off x="4389755" y="4296731"/>
              <a:ext cx="1012009" cy="169633"/>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Infrastructure</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CC75D3AA-E654-9A12-7706-0AECB7D70CFF}"/>
                </a:ext>
              </a:extLst>
            </p:cNvPr>
            <p:cNvSpPr/>
            <p:nvPr/>
          </p:nvSpPr>
          <p:spPr>
            <a:xfrm>
              <a:off x="5150612" y="4269021"/>
              <a:ext cx="46619" cy="206430"/>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2" name="Shape 67">
              <a:extLst>
                <a:ext uri="{FF2B5EF4-FFF2-40B4-BE49-F238E27FC236}">
                  <a16:creationId xmlns:a16="http://schemas.microsoft.com/office/drawing/2014/main" id="{155DF659-828E-BA21-9E83-71D80E8B1FC5}"/>
                </a:ext>
              </a:extLst>
            </p:cNvPr>
            <p:cNvSpPr/>
            <p:nvPr/>
          </p:nvSpPr>
          <p:spPr>
            <a:xfrm>
              <a:off x="2959100" y="4122420"/>
              <a:ext cx="946150" cy="425450"/>
            </a:xfrm>
            <a:custGeom>
              <a:avLst/>
              <a:gdLst/>
              <a:ahLst/>
              <a:cxnLst/>
              <a:rect l="0" t="0" r="0" b="0"/>
              <a:pathLst>
                <a:path w="946150" h="425450">
                  <a:moveTo>
                    <a:pt x="0" y="70866"/>
                  </a:moveTo>
                  <a:cubicBezTo>
                    <a:pt x="0" y="31750"/>
                    <a:pt x="31750" y="0"/>
                    <a:pt x="70866" y="0"/>
                  </a:cubicBezTo>
                  <a:lnTo>
                    <a:pt x="875284" y="0"/>
                  </a:lnTo>
                  <a:cubicBezTo>
                    <a:pt x="914400" y="0"/>
                    <a:pt x="946150" y="31750"/>
                    <a:pt x="946150" y="70866"/>
                  </a:cubicBezTo>
                  <a:lnTo>
                    <a:pt x="946150" y="354584"/>
                  </a:lnTo>
                  <a:cubicBezTo>
                    <a:pt x="946150" y="393700"/>
                    <a:pt x="914400" y="425450"/>
                    <a:pt x="875284" y="425450"/>
                  </a:cubicBezTo>
                  <a:lnTo>
                    <a:pt x="70866" y="425450"/>
                  </a:lnTo>
                  <a:cubicBezTo>
                    <a:pt x="31750" y="425450"/>
                    <a:pt x="0" y="393700"/>
                    <a:pt x="0" y="354584"/>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3" name="Rectangle 42">
              <a:extLst>
                <a:ext uri="{FF2B5EF4-FFF2-40B4-BE49-F238E27FC236}">
                  <a16:creationId xmlns:a16="http://schemas.microsoft.com/office/drawing/2014/main" id="{4155FE8C-C4F5-C813-C70D-F5669AE94FC9}"/>
                </a:ext>
              </a:extLst>
            </p:cNvPr>
            <p:cNvSpPr/>
            <p:nvPr/>
          </p:nvSpPr>
          <p:spPr>
            <a:xfrm>
              <a:off x="3113913" y="4283016"/>
              <a:ext cx="848469" cy="169632"/>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Placements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CB5080B8-0136-6557-8490-CA1F3E3C1451}"/>
                </a:ext>
              </a:extLst>
            </p:cNvPr>
            <p:cNvSpPr/>
            <p:nvPr/>
          </p:nvSpPr>
          <p:spPr>
            <a:xfrm>
              <a:off x="3751199" y="4255305"/>
              <a:ext cx="46619" cy="206429"/>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5" name="Shape 71">
              <a:extLst>
                <a:ext uri="{FF2B5EF4-FFF2-40B4-BE49-F238E27FC236}">
                  <a16:creationId xmlns:a16="http://schemas.microsoft.com/office/drawing/2014/main" id="{0B8CC2BF-EABD-29EC-3AC3-C876B4E49C74}"/>
                </a:ext>
              </a:extLst>
            </p:cNvPr>
            <p:cNvSpPr/>
            <p:nvPr/>
          </p:nvSpPr>
          <p:spPr>
            <a:xfrm>
              <a:off x="1536700" y="4122420"/>
              <a:ext cx="933450" cy="482600"/>
            </a:xfrm>
            <a:custGeom>
              <a:avLst/>
              <a:gdLst/>
              <a:ahLst/>
              <a:cxnLst/>
              <a:rect l="0" t="0" r="0" b="0"/>
              <a:pathLst>
                <a:path w="933450" h="482600">
                  <a:moveTo>
                    <a:pt x="0" y="80391"/>
                  </a:moveTo>
                  <a:cubicBezTo>
                    <a:pt x="0" y="36068"/>
                    <a:pt x="36068" y="0"/>
                    <a:pt x="80391" y="0"/>
                  </a:cubicBezTo>
                  <a:lnTo>
                    <a:pt x="853059" y="0"/>
                  </a:lnTo>
                  <a:cubicBezTo>
                    <a:pt x="897382" y="0"/>
                    <a:pt x="933450" y="36068"/>
                    <a:pt x="933450" y="80391"/>
                  </a:cubicBezTo>
                  <a:lnTo>
                    <a:pt x="933450" y="402209"/>
                  </a:lnTo>
                  <a:cubicBezTo>
                    <a:pt x="933450" y="446659"/>
                    <a:pt x="897382" y="482600"/>
                    <a:pt x="853059" y="482600"/>
                  </a:cubicBezTo>
                  <a:lnTo>
                    <a:pt x="80391" y="482600"/>
                  </a:lnTo>
                  <a:cubicBezTo>
                    <a:pt x="36068" y="482600"/>
                    <a:pt x="0" y="446659"/>
                    <a:pt x="0" y="402209"/>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6" name="Rectangle 45">
              <a:extLst>
                <a:ext uri="{FF2B5EF4-FFF2-40B4-BE49-F238E27FC236}">
                  <a16:creationId xmlns:a16="http://schemas.microsoft.com/office/drawing/2014/main" id="{E8B79F9C-A016-F137-8BE3-5E2A1DD45E2F}"/>
                </a:ext>
              </a:extLst>
            </p:cNvPr>
            <p:cNvSpPr/>
            <p:nvPr/>
          </p:nvSpPr>
          <p:spPr>
            <a:xfrm>
              <a:off x="1699260" y="4232723"/>
              <a:ext cx="853131" cy="169633"/>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Admission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631FBF6A-3FD3-6FA8-70CE-E2546D0D4129}"/>
                </a:ext>
              </a:extLst>
            </p:cNvPr>
            <p:cNvSpPr/>
            <p:nvPr/>
          </p:nvSpPr>
          <p:spPr>
            <a:xfrm>
              <a:off x="1804416" y="4406459"/>
              <a:ext cx="528102" cy="169633"/>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Details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A54337EE-5F38-A33C-B5CD-B4437266DF2A}"/>
                </a:ext>
              </a:extLst>
            </p:cNvPr>
            <p:cNvSpPr/>
            <p:nvPr/>
          </p:nvSpPr>
          <p:spPr>
            <a:xfrm>
              <a:off x="2201037" y="4378749"/>
              <a:ext cx="46619" cy="206429"/>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9" name="Shape 76">
              <a:extLst>
                <a:ext uri="{FF2B5EF4-FFF2-40B4-BE49-F238E27FC236}">
                  <a16:creationId xmlns:a16="http://schemas.microsoft.com/office/drawing/2014/main" id="{6FB86497-0014-C71B-FFEC-9EDD43E3DCEE}"/>
                </a:ext>
              </a:extLst>
            </p:cNvPr>
            <p:cNvSpPr/>
            <p:nvPr/>
          </p:nvSpPr>
          <p:spPr>
            <a:xfrm>
              <a:off x="0" y="4103370"/>
              <a:ext cx="1117600" cy="425450"/>
            </a:xfrm>
            <a:custGeom>
              <a:avLst/>
              <a:gdLst/>
              <a:ahLst/>
              <a:cxnLst/>
              <a:rect l="0" t="0" r="0" b="0"/>
              <a:pathLst>
                <a:path w="1117600" h="425450">
                  <a:moveTo>
                    <a:pt x="0" y="70866"/>
                  </a:moveTo>
                  <a:cubicBezTo>
                    <a:pt x="0" y="31750"/>
                    <a:pt x="31750" y="0"/>
                    <a:pt x="70904" y="0"/>
                  </a:cubicBezTo>
                  <a:lnTo>
                    <a:pt x="1046734" y="0"/>
                  </a:lnTo>
                  <a:cubicBezTo>
                    <a:pt x="1085850" y="0"/>
                    <a:pt x="1117600" y="31750"/>
                    <a:pt x="1117600" y="70866"/>
                  </a:cubicBezTo>
                  <a:lnTo>
                    <a:pt x="1117600" y="354584"/>
                  </a:lnTo>
                  <a:cubicBezTo>
                    <a:pt x="1117600" y="393700"/>
                    <a:pt x="1085850" y="425450"/>
                    <a:pt x="1046734" y="425450"/>
                  </a:cubicBezTo>
                  <a:lnTo>
                    <a:pt x="70904" y="425450"/>
                  </a:lnTo>
                  <a:cubicBezTo>
                    <a:pt x="31750" y="425450"/>
                    <a:pt x="0" y="393700"/>
                    <a:pt x="0" y="354584"/>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50" name="Rectangle 49">
              <a:extLst>
                <a:ext uri="{FF2B5EF4-FFF2-40B4-BE49-F238E27FC236}">
                  <a16:creationId xmlns:a16="http://schemas.microsoft.com/office/drawing/2014/main" id="{07F49FD3-F7B0-60F1-01BF-DFDBFC4BADBA}"/>
                </a:ext>
              </a:extLst>
            </p:cNvPr>
            <p:cNvSpPr/>
            <p:nvPr/>
          </p:nvSpPr>
          <p:spPr>
            <a:xfrm>
              <a:off x="138430" y="4264728"/>
              <a:ext cx="1120165" cy="169633"/>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College Quires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E3A16319-27B4-C7C8-D61F-F87DAA774901}"/>
                </a:ext>
              </a:extLst>
            </p:cNvPr>
            <p:cNvSpPr/>
            <p:nvPr/>
          </p:nvSpPr>
          <p:spPr>
            <a:xfrm>
              <a:off x="979932" y="4237017"/>
              <a:ext cx="46619" cy="206430"/>
            </a:xfrm>
            <a:prstGeom prst="rect">
              <a:avLst/>
            </a:prstGeom>
            <a:ln>
              <a:noFill/>
            </a:ln>
          </p:spPr>
          <p:txBody>
            <a:bodyPr vert="horz" lIns="0" tIns="0" rIns="0" bIns="0" rtlCol="0">
              <a:noAutofit/>
            </a:bodyPr>
            <a:lstStyle/>
            <a:p>
              <a:pPr>
                <a:lnSpc>
                  <a:spcPct val="107000"/>
                </a:lnSpc>
                <a:spcAft>
                  <a:spcPts val="800"/>
                </a:spcAft>
              </a:pPr>
              <a:r>
                <a:rPr lang="en-IN" sz="1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2" name="Shape 79">
              <a:extLst>
                <a:ext uri="{FF2B5EF4-FFF2-40B4-BE49-F238E27FC236}">
                  <a16:creationId xmlns:a16="http://schemas.microsoft.com/office/drawing/2014/main" id="{2A8DA4D5-328F-C03E-4CA4-6E36408E2726}"/>
                </a:ext>
              </a:extLst>
            </p:cNvPr>
            <p:cNvSpPr/>
            <p:nvPr/>
          </p:nvSpPr>
          <p:spPr>
            <a:xfrm>
              <a:off x="1104900" y="180086"/>
              <a:ext cx="482600" cy="76200"/>
            </a:xfrm>
            <a:custGeom>
              <a:avLst/>
              <a:gdLst/>
              <a:ahLst/>
              <a:cxnLst/>
              <a:rect l="0" t="0" r="0" b="0"/>
              <a:pathLst>
                <a:path w="482600" h="76200">
                  <a:moveTo>
                    <a:pt x="405892" y="0"/>
                  </a:moveTo>
                  <a:lnTo>
                    <a:pt x="482600" y="37084"/>
                  </a:lnTo>
                  <a:lnTo>
                    <a:pt x="406908" y="76200"/>
                  </a:lnTo>
                  <a:lnTo>
                    <a:pt x="406443" y="41313"/>
                  </a:lnTo>
                  <a:lnTo>
                    <a:pt x="0" y="46609"/>
                  </a:lnTo>
                  <a:lnTo>
                    <a:pt x="0" y="40259"/>
                  </a:lnTo>
                  <a:lnTo>
                    <a:pt x="406358" y="34964"/>
                  </a:lnTo>
                  <a:lnTo>
                    <a:pt x="40589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3" name="Shape 80">
              <a:extLst>
                <a:ext uri="{FF2B5EF4-FFF2-40B4-BE49-F238E27FC236}">
                  <a16:creationId xmlns:a16="http://schemas.microsoft.com/office/drawing/2014/main" id="{B7FA8DEC-81C5-914D-7FD5-41C2EF41B4FF}"/>
                </a:ext>
              </a:extLst>
            </p:cNvPr>
            <p:cNvSpPr/>
            <p:nvPr/>
          </p:nvSpPr>
          <p:spPr>
            <a:xfrm>
              <a:off x="2540000" y="191770"/>
              <a:ext cx="444500" cy="76200"/>
            </a:xfrm>
            <a:custGeom>
              <a:avLst/>
              <a:gdLst/>
              <a:ahLst/>
              <a:cxnLst/>
              <a:rect l="0" t="0" r="0" b="0"/>
              <a:pathLst>
                <a:path w="444500" h="76200">
                  <a:moveTo>
                    <a:pt x="368300" y="0"/>
                  </a:moveTo>
                  <a:lnTo>
                    <a:pt x="444500" y="38100"/>
                  </a:lnTo>
                  <a:lnTo>
                    <a:pt x="368300" y="76200"/>
                  </a:lnTo>
                  <a:lnTo>
                    <a:pt x="368300" y="41275"/>
                  </a:lnTo>
                  <a:lnTo>
                    <a:pt x="0" y="41275"/>
                  </a:lnTo>
                  <a:lnTo>
                    <a:pt x="0" y="34925"/>
                  </a:lnTo>
                  <a:lnTo>
                    <a:pt x="368300" y="34925"/>
                  </a:lnTo>
                  <a:lnTo>
                    <a:pt x="3683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4" name="Shape 81">
              <a:extLst>
                <a:ext uri="{FF2B5EF4-FFF2-40B4-BE49-F238E27FC236}">
                  <a16:creationId xmlns:a16="http://schemas.microsoft.com/office/drawing/2014/main" id="{106CC5B7-B85F-2C23-313B-BE42B8230ECB}"/>
                </a:ext>
              </a:extLst>
            </p:cNvPr>
            <p:cNvSpPr/>
            <p:nvPr/>
          </p:nvSpPr>
          <p:spPr>
            <a:xfrm>
              <a:off x="4235323" y="200660"/>
              <a:ext cx="577977" cy="76200"/>
            </a:xfrm>
            <a:custGeom>
              <a:avLst/>
              <a:gdLst/>
              <a:ahLst/>
              <a:cxnLst/>
              <a:rect l="0" t="0" r="0" b="0"/>
              <a:pathLst>
                <a:path w="577977" h="76200">
                  <a:moveTo>
                    <a:pt x="500507" y="0"/>
                  </a:moveTo>
                  <a:lnTo>
                    <a:pt x="577977" y="35560"/>
                  </a:lnTo>
                  <a:lnTo>
                    <a:pt x="503047" y="76200"/>
                  </a:lnTo>
                  <a:lnTo>
                    <a:pt x="501884" y="41311"/>
                  </a:lnTo>
                  <a:lnTo>
                    <a:pt x="254" y="57785"/>
                  </a:lnTo>
                  <a:lnTo>
                    <a:pt x="0" y="51435"/>
                  </a:lnTo>
                  <a:lnTo>
                    <a:pt x="501672" y="34960"/>
                  </a:lnTo>
                  <a:lnTo>
                    <a:pt x="50050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5" name="Shape 82">
              <a:extLst>
                <a:ext uri="{FF2B5EF4-FFF2-40B4-BE49-F238E27FC236}">
                  <a16:creationId xmlns:a16="http://schemas.microsoft.com/office/drawing/2014/main" id="{79B307FF-7C6C-F72E-2754-8E9DB9CCFAA7}"/>
                </a:ext>
              </a:extLst>
            </p:cNvPr>
            <p:cNvSpPr/>
            <p:nvPr/>
          </p:nvSpPr>
          <p:spPr>
            <a:xfrm>
              <a:off x="5293487" y="426593"/>
              <a:ext cx="76200" cy="793877"/>
            </a:xfrm>
            <a:custGeom>
              <a:avLst/>
              <a:gdLst/>
              <a:ahLst/>
              <a:cxnLst/>
              <a:rect l="0" t="0" r="0" b="0"/>
              <a:pathLst>
                <a:path w="76200" h="793877">
                  <a:moveTo>
                    <a:pt x="18288" y="0"/>
                  </a:moveTo>
                  <a:lnTo>
                    <a:pt x="41249" y="717641"/>
                  </a:lnTo>
                  <a:lnTo>
                    <a:pt x="76200" y="716535"/>
                  </a:lnTo>
                  <a:lnTo>
                    <a:pt x="40513" y="793877"/>
                  </a:lnTo>
                  <a:lnTo>
                    <a:pt x="0" y="718947"/>
                  </a:lnTo>
                  <a:lnTo>
                    <a:pt x="34901" y="717842"/>
                  </a:lnTo>
                  <a:lnTo>
                    <a:pt x="11938" y="254"/>
                  </a:lnTo>
                  <a:lnTo>
                    <a:pt x="1828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6" name="Shape 83">
              <a:extLst>
                <a:ext uri="{FF2B5EF4-FFF2-40B4-BE49-F238E27FC236}">
                  <a16:creationId xmlns:a16="http://schemas.microsoft.com/office/drawing/2014/main" id="{EC95DC36-CBCC-04ED-3209-17ADEAC618A2}"/>
                </a:ext>
              </a:extLst>
            </p:cNvPr>
            <p:cNvSpPr/>
            <p:nvPr/>
          </p:nvSpPr>
          <p:spPr>
            <a:xfrm>
              <a:off x="4533900" y="1388237"/>
              <a:ext cx="387477" cy="76073"/>
            </a:xfrm>
            <a:custGeom>
              <a:avLst/>
              <a:gdLst/>
              <a:ahLst/>
              <a:cxnLst/>
              <a:rect l="0" t="0" r="0" b="0"/>
              <a:pathLst>
                <a:path w="387477" h="76073">
                  <a:moveTo>
                    <a:pt x="74295" y="0"/>
                  </a:moveTo>
                  <a:lnTo>
                    <a:pt x="75986" y="34930"/>
                  </a:lnTo>
                  <a:lnTo>
                    <a:pt x="387223" y="19558"/>
                  </a:lnTo>
                  <a:lnTo>
                    <a:pt x="387477" y="25908"/>
                  </a:lnTo>
                  <a:lnTo>
                    <a:pt x="76294" y="41284"/>
                  </a:lnTo>
                  <a:lnTo>
                    <a:pt x="77978" y="76073"/>
                  </a:lnTo>
                  <a:lnTo>
                    <a:pt x="0" y="41783"/>
                  </a:lnTo>
                  <a:lnTo>
                    <a:pt x="7429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7" name="Shape 84">
              <a:extLst>
                <a:ext uri="{FF2B5EF4-FFF2-40B4-BE49-F238E27FC236}">
                  <a16:creationId xmlns:a16="http://schemas.microsoft.com/office/drawing/2014/main" id="{E15D00CF-12CB-FC7B-F562-88F87E64C07E}"/>
                </a:ext>
              </a:extLst>
            </p:cNvPr>
            <p:cNvSpPr/>
            <p:nvPr/>
          </p:nvSpPr>
          <p:spPr>
            <a:xfrm>
              <a:off x="3624199" y="1772920"/>
              <a:ext cx="76200" cy="584200"/>
            </a:xfrm>
            <a:custGeom>
              <a:avLst/>
              <a:gdLst/>
              <a:ahLst/>
              <a:cxnLst/>
              <a:rect l="0" t="0" r="0" b="0"/>
              <a:pathLst>
                <a:path w="76200" h="584200">
                  <a:moveTo>
                    <a:pt x="30226" y="0"/>
                  </a:moveTo>
                  <a:lnTo>
                    <a:pt x="41253" y="507995"/>
                  </a:lnTo>
                  <a:lnTo>
                    <a:pt x="76200" y="507238"/>
                  </a:lnTo>
                  <a:lnTo>
                    <a:pt x="39751" y="584200"/>
                  </a:lnTo>
                  <a:lnTo>
                    <a:pt x="0" y="508889"/>
                  </a:lnTo>
                  <a:lnTo>
                    <a:pt x="34904" y="508133"/>
                  </a:lnTo>
                  <a:lnTo>
                    <a:pt x="23876" y="127"/>
                  </a:lnTo>
                  <a:lnTo>
                    <a:pt x="3022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8" name="Shape 85">
              <a:extLst>
                <a:ext uri="{FF2B5EF4-FFF2-40B4-BE49-F238E27FC236}">
                  <a16:creationId xmlns:a16="http://schemas.microsoft.com/office/drawing/2014/main" id="{5B5466FB-DE00-8D1E-D0CE-B5D9085A8BA6}"/>
                </a:ext>
              </a:extLst>
            </p:cNvPr>
            <p:cNvSpPr/>
            <p:nvPr/>
          </p:nvSpPr>
          <p:spPr>
            <a:xfrm>
              <a:off x="3663950" y="2890520"/>
              <a:ext cx="0" cy="520700"/>
            </a:xfrm>
            <a:custGeom>
              <a:avLst/>
              <a:gdLst/>
              <a:ahLst/>
              <a:cxnLst/>
              <a:rect l="0" t="0" r="0" b="0"/>
              <a:pathLst>
                <a:path h="520700">
                  <a:moveTo>
                    <a:pt x="0" y="0"/>
                  </a:moveTo>
                  <a:lnTo>
                    <a:pt x="0" y="520700"/>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59" name="Shape 86">
              <a:extLst>
                <a:ext uri="{FF2B5EF4-FFF2-40B4-BE49-F238E27FC236}">
                  <a16:creationId xmlns:a16="http://schemas.microsoft.com/office/drawing/2014/main" id="{5B3D0FEE-8814-DB97-30B6-1A7DD8D26422}"/>
                </a:ext>
              </a:extLst>
            </p:cNvPr>
            <p:cNvSpPr/>
            <p:nvPr/>
          </p:nvSpPr>
          <p:spPr>
            <a:xfrm>
              <a:off x="527050" y="3385820"/>
              <a:ext cx="3136900" cy="25400"/>
            </a:xfrm>
            <a:custGeom>
              <a:avLst/>
              <a:gdLst/>
              <a:ahLst/>
              <a:cxnLst/>
              <a:rect l="0" t="0" r="0" b="0"/>
              <a:pathLst>
                <a:path w="3136900" h="25400">
                  <a:moveTo>
                    <a:pt x="3136900" y="25400"/>
                  </a:moveTo>
                  <a:lnTo>
                    <a:pt x="0" y="0"/>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60" name="Shape 87">
              <a:extLst>
                <a:ext uri="{FF2B5EF4-FFF2-40B4-BE49-F238E27FC236}">
                  <a16:creationId xmlns:a16="http://schemas.microsoft.com/office/drawing/2014/main" id="{E0CEEBC9-3588-9B87-57BD-8B6B55DD5FD9}"/>
                </a:ext>
              </a:extLst>
            </p:cNvPr>
            <p:cNvSpPr/>
            <p:nvPr/>
          </p:nvSpPr>
          <p:spPr>
            <a:xfrm>
              <a:off x="3663950" y="3411220"/>
              <a:ext cx="2425700" cy="12700"/>
            </a:xfrm>
            <a:custGeom>
              <a:avLst/>
              <a:gdLst/>
              <a:ahLst/>
              <a:cxnLst/>
              <a:rect l="0" t="0" r="0" b="0"/>
              <a:pathLst>
                <a:path w="2425700" h="12700">
                  <a:moveTo>
                    <a:pt x="0" y="0"/>
                  </a:moveTo>
                  <a:lnTo>
                    <a:pt x="2425700" y="12700"/>
                  </a:lnTo>
                </a:path>
              </a:pathLst>
            </a:custGeom>
            <a:ln w="635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61" name="Shape 88">
              <a:extLst>
                <a:ext uri="{FF2B5EF4-FFF2-40B4-BE49-F238E27FC236}">
                  <a16:creationId xmlns:a16="http://schemas.microsoft.com/office/drawing/2014/main" id="{250F8ED2-1CFE-D7D5-F245-E533ACB83574}"/>
                </a:ext>
              </a:extLst>
            </p:cNvPr>
            <p:cNvSpPr/>
            <p:nvPr/>
          </p:nvSpPr>
          <p:spPr>
            <a:xfrm>
              <a:off x="471259" y="3379470"/>
              <a:ext cx="76187" cy="717550"/>
            </a:xfrm>
            <a:custGeom>
              <a:avLst/>
              <a:gdLst/>
              <a:ahLst/>
              <a:cxnLst/>
              <a:rect l="0" t="0" r="0" b="0"/>
              <a:pathLst>
                <a:path w="76187" h="717550">
                  <a:moveTo>
                    <a:pt x="46266" y="0"/>
                  </a:moveTo>
                  <a:lnTo>
                    <a:pt x="52616" y="127"/>
                  </a:lnTo>
                  <a:lnTo>
                    <a:pt x="41259" y="641472"/>
                  </a:lnTo>
                  <a:lnTo>
                    <a:pt x="76187" y="642112"/>
                  </a:lnTo>
                  <a:lnTo>
                    <a:pt x="36741" y="717550"/>
                  </a:lnTo>
                  <a:lnTo>
                    <a:pt x="0" y="640715"/>
                  </a:lnTo>
                  <a:lnTo>
                    <a:pt x="34921" y="641355"/>
                  </a:lnTo>
                  <a:lnTo>
                    <a:pt x="4626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2" name="Shape 89">
              <a:extLst>
                <a:ext uri="{FF2B5EF4-FFF2-40B4-BE49-F238E27FC236}">
                  <a16:creationId xmlns:a16="http://schemas.microsoft.com/office/drawing/2014/main" id="{79958CC4-C841-3764-0F9B-025897326F0E}"/>
                </a:ext>
              </a:extLst>
            </p:cNvPr>
            <p:cNvSpPr/>
            <p:nvPr/>
          </p:nvSpPr>
          <p:spPr>
            <a:xfrm>
              <a:off x="1950847" y="3392170"/>
              <a:ext cx="76200" cy="717550"/>
            </a:xfrm>
            <a:custGeom>
              <a:avLst/>
              <a:gdLst/>
              <a:ahLst/>
              <a:cxnLst/>
              <a:rect l="0" t="0" r="0" b="0"/>
              <a:pathLst>
                <a:path w="76200" h="717550">
                  <a:moveTo>
                    <a:pt x="46228" y="0"/>
                  </a:moveTo>
                  <a:lnTo>
                    <a:pt x="52578" y="127"/>
                  </a:lnTo>
                  <a:lnTo>
                    <a:pt x="41246" y="641471"/>
                  </a:lnTo>
                  <a:lnTo>
                    <a:pt x="76200" y="642112"/>
                  </a:lnTo>
                  <a:lnTo>
                    <a:pt x="36703" y="717550"/>
                  </a:lnTo>
                  <a:lnTo>
                    <a:pt x="0" y="640715"/>
                  </a:lnTo>
                  <a:lnTo>
                    <a:pt x="34895" y="641355"/>
                  </a:lnTo>
                  <a:lnTo>
                    <a:pt x="4622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3" name="Shape 90">
              <a:extLst>
                <a:ext uri="{FF2B5EF4-FFF2-40B4-BE49-F238E27FC236}">
                  <a16:creationId xmlns:a16="http://schemas.microsoft.com/office/drawing/2014/main" id="{9A5B8BFB-3C93-08E3-422B-E2B959325FBF}"/>
                </a:ext>
              </a:extLst>
            </p:cNvPr>
            <p:cNvSpPr/>
            <p:nvPr/>
          </p:nvSpPr>
          <p:spPr>
            <a:xfrm>
              <a:off x="3392297" y="3398520"/>
              <a:ext cx="76200" cy="717550"/>
            </a:xfrm>
            <a:custGeom>
              <a:avLst/>
              <a:gdLst/>
              <a:ahLst/>
              <a:cxnLst/>
              <a:rect l="0" t="0" r="0" b="0"/>
              <a:pathLst>
                <a:path w="76200" h="717550">
                  <a:moveTo>
                    <a:pt x="46228" y="0"/>
                  </a:moveTo>
                  <a:lnTo>
                    <a:pt x="52578" y="127"/>
                  </a:lnTo>
                  <a:lnTo>
                    <a:pt x="41246" y="641471"/>
                  </a:lnTo>
                  <a:lnTo>
                    <a:pt x="76200" y="642112"/>
                  </a:lnTo>
                  <a:lnTo>
                    <a:pt x="36703" y="717550"/>
                  </a:lnTo>
                  <a:lnTo>
                    <a:pt x="0" y="640715"/>
                  </a:lnTo>
                  <a:lnTo>
                    <a:pt x="34896" y="641355"/>
                  </a:lnTo>
                  <a:lnTo>
                    <a:pt x="4622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4" name="Shape 91">
              <a:extLst>
                <a:ext uri="{FF2B5EF4-FFF2-40B4-BE49-F238E27FC236}">
                  <a16:creationId xmlns:a16="http://schemas.microsoft.com/office/drawing/2014/main" id="{0499FD85-0B06-137E-BA1C-70E0D064FC49}"/>
                </a:ext>
              </a:extLst>
            </p:cNvPr>
            <p:cNvSpPr/>
            <p:nvPr/>
          </p:nvSpPr>
          <p:spPr>
            <a:xfrm>
              <a:off x="4668647" y="3417570"/>
              <a:ext cx="76200" cy="717550"/>
            </a:xfrm>
            <a:custGeom>
              <a:avLst/>
              <a:gdLst/>
              <a:ahLst/>
              <a:cxnLst/>
              <a:rect l="0" t="0" r="0" b="0"/>
              <a:pathLst>
                <a:path w="76200" h="717550">
                  <a:moveTo>
                    <a:pt x="46228" y="0"/>
                  </a:moveTo>
                  <a:lnTo>
                    <a:pt x="52578" y="127"/>
                  </a:lnTo>
                  <a:lnTo>
                    <a:pt x="41246" y="641471"/>
                  </a:lnTo>
                  <a:lnTo>
                    <a:pt x="76200" y="642112"/>
                  </a:lnTo>
                  <a:lnTo>
                    <a:pt x="36703" y="717550"/>
                  </a:lnTo>
                  <a:lnTo>
                    <a:pt x="0" y="640715"/>
                  </a:lnTo>
                  <a:lnTo>
                    <a:pt x="34896" y="641355"/>
                  </a:lnTo>
                  <a:lnTo>
                    <a:pt x="4622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5" name="Shape 92">
              <a:extLst>
                <a:ext uri="{FF2B5EF4-FFF2-40B4-BE49-F238E27FC236}">
                  <a16:creationId xmlns:a16="http://schemas.microsoft.com/office/drawing/2014/main" id="{90C4F07D-98C3-E2CC-2EC9-28348EAD78D5}"/>
                </a:ext>
              </a:extLst>
            </p:cNvPr>
            <p:cNvSpPr/>
            <p:nvPr/>
          </p:nvSpPr>
          <p:spPr>
            <a:xfrm>
              <a:off x="6063107" y="3423920"/>
              <a:ext cx="76200" cy="717550"/>
            </a:xfrm>
            <a:custGeom>
              <a:avLst/>
              <a:gdLst/>
              <a:ahLst/>
              <a:cxnLst/>
              <a:rect l="0" t="0" r="0" b="0"/>
              <a:pathLst>
                <a:path w="76200" h="717550">
                  <a:moveTo>
                    <a:pt x="46228" y="0"/>
                  </a:moveTo>
                  <a:lnTo>
                    <a:pt x="52578" y="127"/>
                  </a:lnTo>
                  <a:lnTo>
                    <a:pt x="41246" y="641471"/>
                  </a:lnTo>
                  <a:lnTo>
                    <a:pt x="76200" y="642112"/>
                  </a:lnTo>
                  <a:lnTo>
                    <a:pt x="36703" y="717550"/>
                  </a:lnTo>
                  <a:lnTo>
                    <a:pt x="0" y="640715"/>
                  </a:lnTo>
                  <a:lnTo>
                    <a:pt x="34896" y="641355"/>
                  </a:lnTo>
                  <a:lnTo>
                    <a:pt x="4622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6391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3FA-D05C-B8A4-C3C8-9D3802A06F4A}"/>
              </a:ext>
            </a:extLst>
          </p:cNvPr>
          <p:cNvSpPr>
            <a:spLocks noGrp="1"/>
          </p:cNvSpPr>
          <p:nvPr>
            <p:ph type="title"/>
          </p:nvPr>
        </p:nvSpPr>
        <p:spPr>
          <a:xfrm>
            <a:off x="450616" y="289241"/>
            <a:ext cx="10984464" cy="742315"/>
          </a:xfrm>
        </p:spPr>
        <p:txBody>
          <a:bodyPr>
            <a:normAutofit/>
          </a:bodyPr>
          <a:lstStyle/>
          <a:p>
            <a:r>
              <a:rPr lang="en-US" sz="2800" b="1" dirty="0">
                <a:effectLst/>
                <a:latin typeface="Times New Roman" panose="02020603050405020304" pitchFamily="18" charset="0"/>
                <a:ea typeface="Times New Roman" panose="02020603050405020304" pitchFamily="18" charset="0"/>
              </a:rPr>
              <a:t>Proposed Methodology Explanation</a:t>
            </a:r>
            <a:endParaRPr lang="en-IN" sz="2800" b="1"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4C87CB08-01B0-BE54-4A1E-F2922D2D6BBB}"/>
              </a:ext>
            </a:extLst>
          </p:cNvPr>
          <p:cNvSpPr>
            <a:spLocks noGrp="1"/>
          </p:cNvSpPr>
          <p:nvPr>
            <p:ph idx="1"/>
          </p:nvPr>
        </p:nvSpPr>
        <p:spPr>
          <a:xfrm>
            <a:off x="841777" y="1341120"/>
            <a:ext cx="10699983" cy="4856481"/>
          </a:xfrm>
        </p:spPr>
        <p:txBody>
          <a:bodyPr>
            <a:noAutofit/>
          </a:bodyPr>
          <a:lstStyle/>
          <a:p>
            <a:pPr algn="just">
              <a:lnSpc>
                <a:spcPct val="150000"/>
              </a:lnSpc>
              <a:buFont typeface="Wingdings" panose="05000000000000000000" pitchFamily="2" charset="2"/>
              <a:buChar char="v"/>
            </a:pPr>
            <a:r>
              <a:rPr lang="en-US" sz="2050" dirty="0">
                <a:latin typeface="Times New Roman" panose="02020603050405020304" pitchFamily="18" charset="0"/>
                <a:cs typeface="Times New Roman" panose="02020603050405020304" pitchFamily="18" charset="0"/>
              </a:rPr>
              <a:t> The proposed methodology involves utilizing Rasa, an NLP framework, for natural language understanding and dialogue management in developing conversational AI systems.</a:t>
            </a:r>
          </a:p>
          <a:p>
            <a:pPr algn="just">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Rasa Open Source provides open-source natural language processing to turn messages from your users into intents and entities that chatbots understand. </a:t>
            </a: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Based on lower-level machine learning libraries like TensorFlow and </a:t>
            </a:r>
            <a:r>
              <a:rPr lang="en-IN" sz="2050" dirty="0" err="1">
                <a:effectLst/>
                <a:latin typeface="Times New Roman" panose="02020603050405020304" pitchFamily="18" charset="0"/>
                <a:ea typeface="Calibri" panose="020F0502020204030204" pitchFamily="34" charset="0"/>
                <a:cs typeface="Times New Roman" panose="02020603050405020304" pitchFamily="18" charset="0"/>
              </a:rPr>
              <a:t>spaCy</a:t>
            </a: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Rasa Open Source provides natural language processing software that’s approachable and as customizable as you need. </a:t>
            </a:r>
          </a:p>
          <a:p>
            <a:pPr algn="just">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Rasa Open Source is the most flexible and transparent solution for conversational AI—and open source means having complete control over building an NLP chatbot that helps your users.</a:t>
            </a:r>
          </a:p>
          <a:p>
            <a:pPr algn="just">
              <a:lnSpc>
                <a:spcPct val="150000"/>
              </a:lnSpc>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69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B7A7F-1D0B-0E24-2CA5-DB32CA9823E5}"/>
              </a:ext>
            </a:extLst>
          </p:cNvPr>
          <p:cNvSpPr>
            <a:spLocks noGrp="1"/>
          </p:cNvSpPr>
          <p:nvPr>
            <p:ph idx="1"/>
          </p:nvPr>
        </p:nvSpPr>
        <p:spPr>
          <a:xfrm>
            <a:off x="589280" y="609600"/>
            <a:ext cx="10764520" cy="5567363"/>
          </a:xfrm>
        </p:spPr>
        <p:txBody>
          <a:bodyPr/>
          <a:lstStyle/>
          <a:p>
            <a:pPr>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It’s a full toolset for extracting the important keywords, or entities, from user messages, as well as the meaning or intent behind those messages. </a:t>
            </a:r>
          </a:p>
          <a:p>
            <a:pPr>
              <a:lnSpc>
                <a:spcPct val="150000"/>
              </a:lnSpc>
              <a:buFont typeface="Wingdings" panose="05000000000000000000" pitchFamily="2" charset="2"/>
              <a:buChar char="v"/>
            </a:pPr>
            <a:r>
              <a:rPr lang="en-IN" sz="2050" dirty="0">
                <a:effectLst/>
                <a:latin typeface="Times New Roman" panose="02020603050405020304" pitchFamily="18" charset="0"/>
                <a:ea typeface="Calibri" panose="020F0502020204030204" pitchFamily="34" charset="0"/>
                <a:cs typeface="Times New Roman" panose="02020603050405020304" pitchFamily="18" charset="0"/>
              </a:rPr>
              <a:t> The output is a standardized, machine-readable version of the user’s message, which is used to determine the chatbot’s next action.</a:t>
            </a:r>
          </a:p>
          <a:p>
            <a:pPr>
              <a:lnSpc>
                <a:spcPct val="150000"/>
              </a:lnSpc>
              <a:buFont typeface="Wingdings" panose="05000000000000000000" pitchFamily="2" charset="2"/>
              <a:buChar char="v"/>
            </a:pPr>
            <a:r>
              <a:rPr lang="en-US" sz="2050" b="0" i="0" dirty="0">
                <a:solidFill>
                  <a:srgbClr val="000000"/>
                </a:solidFill>
                <a:effectLst/>
                <a:latin typeface="Times New Roman" panose="02020603050405020304" pitchFamily="18" charset="0"/>
                <a:cs typeface="Times New Roman" panose="02020603050405020304" pitchFamily="18" charset="0"/>
              </a:rPr>
              <a:t>Rasa is a tool to help you build task-oriented dialogue systems</a:t>
            </a:r>
            <a:r>
              <a:rPr lang="en-IN" sz="2050" b="0" i="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50" b="0" i="0" dirty="0">
                <a:solidFill>
                  <a:srgbClr val="000000"/>
                </a:solidFill>
                <a:effectLst/>
                <a:latin typeface="Times New Roman" panose="02020603050405020304" pitchFamily="18" charset="0"/>
                <a:cs typeface="Times New Roman" panose="02020603050405020304" pitchFamily="18" charset="0"/>
              </a:rPr>
              <a:t>The core of building a Rasa assistant is providing examples that your system learns from. That way, Rasa can attempt to generalize patterns in your data. </a:t>
            </a:r>
          </a:p>
          <a:p>
            <a:pPr>
              <a:lnSpc>
                <a:spcPct val="150000"/>
              </a:lnSpc>
              <a:buFont typeface="Wingdings" panose="05000000000000000000" pitchFamily="2" charset="2"/>
              <a:buChar char="v"/>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Additionally, being open-source, it has a vibrant community contributing to its development and improvement.</a:t>
            </a:r>
          </a:p>
          <a:p>
            <a:pPr>
              <a:lnSpc>
                <a:spcPct val="150000"/>
              </a:lnSpc>
              <a:buFont typeface="Wingdings" panose="05000000000000000000" pitchFamily="2" charset="2"/>
              <a:buChar char="v"/>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205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17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7110-9001-8891-C441-FD2FCF7F73EF}"/>
              </a:ext>
            </a:extLst>
          </p:cNvPr>
          <p:cNvSpPr>
            <a:spLocks noGrp="1"/>
          </p:cNvSpPr>
          <p:nvPr>
            <p:ph type="title"/>
          </p:nvPr>
        </p:nvSpPr>
        <p:spPr>
          <a:xfrm>
            <a:off x="350520" y="283845"/>
            <a:ext cx="10515600" cy="925195"/>
          </a:xfrm>
        </p:spPr>
        <p:txBody>
          <a:bodyPr>
            <a:normAutofit/>
          </a:bodyPr>
          <a:lstStyle/>
          <a:p>
            <a:r>
              <a:rPr lang="en-US" sz="2800" b="1" dirty="0">
                <a:solidFill>
                  <a:srgbClr val="000000"/>
                </a:solidFill>
                <a:effectLst/>
                <a:latin typeface="Times New Roman" panose="02020603050405020304" pitchFamily="18" charset="0"/>
                <a:ea typeface="Calibri" panose="020F0502020204030204" pitchFamily="34" charset="0"/>
              </a:rPr>
              <a:t>Experimental Results</a:t>
            </a:r>
            <a:endParaRPr lang="en-IN" sz="2800" b="1" dirty="0">
              <a:latin typeface="Times New Roman" panose="02020603050405020304" pitchFamily="18" charset="0"/>
              <a:cs typeface="Times New Roman" panose="02020603050405020304" pitchFamily="18" charset="0"/>
            </a:endParaRPr>
          </a:p>
        </p:txBody>
      </p:sp>
      <p:sp>
        <p:nvSpPr>
          <p:cNvPr id="5" name="AutoShape 4" descr="User">
            <a:extLst>
              <a:ext uri="{FF2B5EF4-FFF2-40B4-BE49-F238E27FC236}">
                <a16:creationId xmlns:a16="http://schemas.microsoft.com/office/drawing/2014/main" id="{7D071728-E161-F515-6E6F-2FA031E885A7}"/>
              </a:ext>
            </a:extLst>
          </p:cNvPr>
          <p:cNvSpPr>
            <a:spLocks noGrp="1" noChangeAspect="1" noChangeArrowheads="1"/>
          </p:cNvSpPr>
          <p:nvPr>
            <p:ph idx="1"/>
          </p:nvPr>
        </p:nvSpPr>
        <p:spPr bwMode="auto">
          <a:xfrm>
            <a:off x="838200" y="1209675"/>
            <a:ext cx="10515600" cy="5089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sz="2000" dirty="0">
                <a:latin typeface="Times New Roman" panose="02020603050405020304" pitchFamily="18" charset="0"/>
                <a:cs typeface="Times New Roman" panose="02020603050405020304" pitchFamily="18" charset="0"/>
              </a:rPr>
              <a:t>The experimental evaluation of the Rasa chatbot demonstrates exceptional performance:</a:t>
            </a:r>
          </a:p>
          <a:p>
            <a:pPr>
              <a:lnSpc>
                <a:spcPct val="150000"/>
              </a:lnSpc>
            </a:pPr>
            <a:r>
              <a:rPr lang="en-US" sz="2000" dirty="0">
                <a:latin typeface="Times New Roman" panose="02020603050405020304" pitchFamily="18" charset="0"/>
                <a:cs typeface="Times New Roman" panose="02020603050405020304" pitchFamily="18" charset="0"/>
              </a:rPr>
              <a:t>Accuracy: The chatbot achieved a remarkable accuracy of 1.000 in correctly handling all 7 evaluated stories. This indicates that the chatbot successfully understood and responded to all scenarios presented in the test cases.</a:t>
            </a:r>
          </a:p>
          <a:p>
            <a:pPr>
              <a:lnSpc>
                <a:spcPct val="150000"/>
              </a:lnSpc>
            </a:pPr>
            <a:r>
              <a:rPr lang="en-US" sz="2000" dirty="0">
                <a:latin typeface="Times New Roman" panose="02020603050405020304" pitchFamily="18" charset="0"/>
                <a:cs typeface="Times New Roman" panose="02020603050405020304" pitchFamily="18" charset="0"/>
              </a:rPr>
              <a:t>Robustness: The chatbot's robustness is evident from its ability to handle a diverse range of conversation flows without errors or misinterpretations.</a:t>
            </a:r>
          </a:p>
          <a:p>
            <a:pPr>
              <a:lnSpc>
                <a:spcPct val="150000"/>
              </a:lnSpc>
            </a:pPr>
            <a:r>
              <a:rPr lang="en-US" sz="2000" dirty="0">
                <a:latin typeface="Times New Roman" panose="02020603050405020304" pitchFamily="18" charset="0"/>
                <a:cs typeface="Times New Roman" panose="02020603050405020304" pitchFamily="18" charset="0"/>
              </a:rPr>
              <a:t>Effectiveness: With a perfect accuracy score, the chatbot showcases its effectiveness in providing accurate and relevant responses to user queries and prompts.</a:t>
            </a:r>
          </a:p>
          <a:p>
            <a:pPr>
              <a:lnSpc>
                <a:spcPct val="150000"/>
              </a:lnSpc>
              <a:buFont typeface="Wingdings" panose="05000000000000000000" pitchFamily="2" charset="2"/>
              <a:buChar char="ü"/>
            </a:pPr>
            <a:r>
              <a:rPr lang="en-IN" sz="2000" b="0" i="0" dirty="0">
                <a:solidFill>
                  <a:srgbClr val="0D0D0D"/>
                </a:solidFill>
                <a:effectLst/>
                <a:latin typeface="Times New Roman" panose="02020603050405020304" pitchFamily="18" charset="0"/>
                <a:cs typeface="Times New Roman" panose="02020603050405020304" pitchFamily="18" charset="0"/>
              </a:rPr>
              <a:t>rasa. core. test - Correct: 7 / 7</a:t>
            </a:r>
          </a:p>
          <a:p>
            <a:pPr>
              <a:lnSpc>
                <a:spcPct val="150000"/>
              </a:lnSpc>
              <a:buFont typeface="Wingdings" panose="05000000000000000000" pitchFamily="2" charset="2"/>
              <a:buChar char="ü"/>
            </a:pPr>
            <a:r>
              <a:rPr lang="en-IN" sz="2000" b="0" i="0" dirty="0">
                <a:solidFill>
                  <a:srgbClr val="0D0D0D"/>
                </a:solidFill>
                <a:effectLst/>
                <a:latin typeface="Times New Roman" panose="02020603050405020304" pitchFamily="18" charset="0"/>
                <a:cs typeface="Times New Roman" panose="02020603050405020304" pitchFamily="18" charset="0"/>
              </a:rPr>
              <a:t>rasa. core. test - Accuracy: 100</a:t>
            </a:r>
          </a:p>
        </p:txBody>
      </p:sp>
    </p:spTree>
    <p:extLst>
      <p:ext uri="{BB962C8B-B14F-4D97-AF65-F5344CB8AC3E}">
        <p14:creationId xmlns:p14="http://schemas.microsoft.com/office/powerpoint/2010/main" val="462290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TotalTime>
  <Words>1735</Words>
  <Application>Microsoft Office PowerPoint</Application>
  <PresentationFormat>Widescreen</PresentationFormat>
  <Paragraphs>221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List of Contents</vt:lpstr>
      <vt:lpstr>Abstract</vt:lpstr>
      <vt:lpstr>Analysis and Contribution of Candidate</vt:lpstr>
      <vt:lpstr>Detailed Design</vt:lpstr>
      <vt:lpstr>PowerPoint Presentation</vt:lpstr>
      <vt:lpstr>Proposed Methodology Explanation</vt:lpstr>
      <vt:lpstr>PowerPoint Presentation</vt:lpstr>
      <vt:lpstr>Experimental Results</vt:lpstr>
      <vt:lpstr>PowerPoint Presentation</vt:lpstr>
      <vt:lpstr>Performance Evaluation </vt:lpstr>
      <vt:lpstr>PowerPoint Presentation</vt:lpstr>
      <vt:lpstr>Result Analysis </vt:lpstr>
      <vt:lpstr>Comparison with Existing system </vt:lpstr>
      <vt:lpstr>PowerPoint Presentation</vt:lpstr>
      <vt:lpstr>Conclusions and scope for future work</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Siram</dc:creator>
  <cp:lastModifiedBy>Vasudeva, Gangabhavani</cp:lastModifiedBy>
  <cp:revision>19</cp:revision>
  <dcterms:created xsi:type="dcterms:W3CDTF">2024-02-08T06:59:31Z</dcterms:created>
  <dcterms:modified xsi:type="dcterms:W3CDTF">2024-03-25T13:12:04Z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ec90da-8de3-41c2-83a2-9a36daf445f7_Enabled">
    <vt:lpwstr>true</vt:lpwstr>
  </property>
  <property fmtid="{D5CDD505-2E9C-101B-9397-08002B2CF9AE}" pid="3" name="MSIP_Label_cbec90da-8de3-41c2-83a2-9a36daf445f7_SetDate">
    <vt:lpwstr>2024-03-25T13:11:49Z</vt:lpwstr>
  </property>
  <property fmtid="{D5CDD505-2E9C-101B-9397-08002B2CF9AE}" pid="4" name="MSIP_Label_cbec90da-8de3-41c2-83a2-9a36daf445f7_Method">
    <vt:lpwstr>Standard</vt:lpwstr>
  </property>
  <property fmtid="{D5CDD505-2E9C-101B-9397-08002B2CF9AE}" pid="5" name="MSIP_Label_cbec90da-8de3-41c2-83a2-9a36daf445f7_Name">
    <vt:lpwstr>Confidential File</vt:lpwstr>
  </property>
  <property fmtid="{D5CDD505-2E9C-101B-9397-08002B2CF9AE}" pid="6" name="MSIP_Label_cbec90da-8de3-41c2-83a2-9a36daf445f7_SiteId">
    <vt:lpwstr>8d894c2b-238f-490b-8dd1-d93898c5bf83</vt:lpwstr>
  </property>
  <property fmtid="{D5CDD505-2E9C-101B-9397-08002B2CF9AE}" pid="7" name="MSIP_Label_cbec90da-8de3-41c2-83a2-9a36daf445f7_ActionId">
    <vt:lpwstr>dd090c22-3b47-4cad-a7d7-cacc66879261</vt:lpwstr>
  </property>
  <property fmtid="{D5CDD505-2E9C-101B-9397-08002B2CF9AE}" pid="8" name="MSIP_Label_cbec90da-8de3-41c2-83a2-9a36daf445f7_ContentBits">
    <vt:lpwstr>0</vt:lpwstr>
  </property>
</Properties>
</file>