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67" r:id="rId19"/>
    <p:sldId id="268" r:id="rId20"/>
    <p:sldId id="269" r:id="rId21"/>
    <p:sldId id="270" r:id="rId22"/>
    <p:sldId id="271" r:id="rId23"/>
    <p:sldId id="272" r:id="rId24"/>
    <p:sldId id="27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741" autoAdjust="0"/>
  </p:normalViewPr>
  <p:slideViewPr>
    <p:cSldViewPr snapToGrid="0">
      <p:cViewPr varScale="1">
        <p:scale>
          <a:sx n="59" d="100"/>
          <a:sy n="59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6B289-CAD6-4FDC-8281-C07A44C011B3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B06CD-00D5-4C12-8D4B-413DAA343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B06CD-00D5-4C12-8D4B-413DAA3433F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9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0BB0-F0C0-EA81-D468-40DC7FF66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982C0-866F-DC4C-D8AD-0612DF69F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4EAA-1E08-6AE5-E431-4C01DF31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A31A-B48F-1B9C-B82F-4903180C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4894F-7BEC-4B5B-0789-B856BAA7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708F-5122-23D1-DAEA-2AA92E31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9A883-BD46-21FE-661E-0EE19822C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485B-A0DA-1BC1-D67C-293C5ED9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49EC-C80D-1D2F-1DB5-8E1E1D8B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E4BF-5938-9C29-DF17-BE01D3A1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2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4F5DD-21A1-2A49-35AB-06AC0F5B4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3AC4B-EAC2-E0F4-2FF2-1189FC16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DB61-FA24-A6AA-4026-E009F315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E3DB-9E73-C7B7-689A-D3D52614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EA74-5F8E-463F-C469-08A4C7BF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4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724F-26C0-FF2C-D036-BFD10954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71C0-531F-FD44-98E3-0DD524DE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D49E-2B4A-6063-126A-4F6B5BC3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842B5-20E5-9B3D-65D9-D5A8A50B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B94D-9F8F-C89A-9857-72D85F0D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6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F966-80C0-5FFE-7FF9-E4308FD5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27D4-5ED7-EACD-33B1-7A183FD6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E33F-514C-7F25-4CA0-A8D40649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46A1-C2DB-2205-A3BC-A8BEC728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DC8F-FC28-9DA2-1E21-50EF6F5C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6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717E-2499-A259-C618-660A55F8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0320-8A86-B6B1-F359-6739921B5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822EB-E8FF-A3E2-2B0A-04D8BA191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18C-0AD9-C167-3B34-C3B1D07B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EC1BC-9483-AED6-6B9D-1A4D2501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1FB2-EB43-9A23-AFDF-FFF587CF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597D-C189-0AE1-757B-4AC60CBA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0362-3F56-C6B6-BEFE-739BBA3C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2F82D-9C20-308B-D0DE-4ACA9A25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F5B4A-E3DD-0AA0-C054-1E764307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6575E-2638-C70B-AA1C-57B07BE7E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13CC2-7FA9-AEBB-70FF-6E95B947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E6E9B-90BE-A029-9208-E2EF9218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33BF3-82F2-F7C8-537D-D9B1683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5F0D-54F7-1F59-C3DB-0F5ABB30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5C41C-A79C-0958-15DE-9B6C503E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8B5BE-2794-7FF1-9EB7-F1321A46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830A-551A-A9B5-FD61-87B71350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6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DC954-3875-A9C4-E662-A766C6A9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0066D-4590-CD5F-B2D6-527C2DD1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8929E-5C08-A7B2-8378-D788991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0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FC4F-7787-E588-C2BE-F4F62227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AA6E-A799-8193-4431-C2715FD1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0B35A-A9A1-D61F-EFC9-2EE756EB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96EB9-749A-6E48-9FC6-E3F6407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3020A-5129-9CA7-D039-AC7B86F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66F8-71B3-549A-F739-6E59510A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E712-A0B9-870F-0C49-A8CAA735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140EF-F1D6-4277-C1AD-59635C1E5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5221-3BA2-A154-CE2A-B3C9220A1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D4E7D-63E3-D6E2-1289-CAD14F14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0EF4-D9EA-A208-F152-07E44714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99BC3-C936-885D-2BB9-7BA6EF03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3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F5EC7-2F8D-24CB-C0F7-74E4395B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AD3D0-839C-4819-1780-8D38BA7E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62BB-4F30-E9E1-B572-B79C4720D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FDB-A290-4A37-BD15-B5834E9D8792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A1F4-D5AF-38B6-7B57-C5A971008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9963-B970-94EC-19DD-F388947ED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B0D0-DA4F-41E0-9D56-9D9FD6EC6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6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B8AC-A811-7A61-EC75-99E9750B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7803"/>
            <a:ext cx="11635742" cy="1655762"/>
          </a:xfrm>
        </p:spPr>
        <p:txBody>
          <a:bodyPr>
            <a:normAutofit/>
          </a:bodyPr>
          <a:lstStyle/>
          <a:p>
            <a:r>
              <a:rPr lang="en-GB" sz="4900" b="1" spc="-300" dirty="0">
                <a:solidFill>
                  <a:srgbClr val="CC0000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Literature Review Presentation I</a:t>
            </a:r>
            <a:br>
              <a:rPr lang="en-GB" sz="6000" b="1" dirty="0">
                <a:solidFill>
                  <a:srgbClr val="CC0000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</a:br>
            <a:endParaRPr lang="en-IN" dirty="0">
              <a:solidFill>
                <a:srgbClr val="CC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09349-4B30-29E9-F3EC-D027F0152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5046" y="1597512"/>
            <a:ext cx="4527973" cy="875454"/>
          </a:xfrm>
        </p:spPr>
        <p:txBody>
          <a:bodyPr>
            <a:normAutofit fontScale="92500"/>
          </a:bodyPr>
          <a:lstStyle/>
          <a:p>
            <a:r>
              <a:rPr lang="en-GB" sz="3600" b="1" dirty="0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Batch No</a:t>
            </a:r>
            <a:r>
              <a:rPr lang="en-GB" sz="3600" b="1" dirty="0">
                <a:solidFill>
                  <a:srgbClr val="351C75"/>
                </a:solidFill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rPr>
              <a:t>:</a:t>
            </a:r>
            <a:r>
              <a:rPr lang="en-IN" sz="3600" dirty="0">
                <a:solidFill>
                  <a:srgbClr val="FF0000"/>
                </a:solidFill>
                <a:effectLst/>
                <a:latin typeface="CIDFont"/>
              </a:rPr>
              <a:t> </a:t>
            </a:r>
            <a:r>
              <a:rPr lang="en-IN" sz="3600" dirty="0">
                <a:solidFill>
                  <a:srgbClr val="07055B"/>
                </a:solidFill>
                <a:effectLst/>
                <a:latin typeface="CIDFont"/>
              </a:rPr>
              <a:t>20CSEA003</a:t>
            </a:r>
            <a:r>
              <a:rPr lang="en-IN" sz="3600" dirty="0">
                <a:solidFill>
                  <a:srgbClr val="000000"/>
                </a:solidFill>
                <a:effectLst/>
                <a:latin typeface="CIDFont"/>
              </a:rPr>
              <a:t> </a:t>
            </a:r>
            <a:endParaRPr lang="en-GB" sz="3600" b="1" dirty="0">
              <a:solidFill>
                <a:srgbClr val="351C75"/>
              </a:solidFill>
              <a:latin typeface="Source Code Pro" panose="020B0509030403020204"/>
              <a:ea typeface="Source Code Pro" panose="020B0509030403020204"/>
              <a:cs typeface="Source Code Pro" panose="020B0509030403020204"/>
              <a:sym typeface="Source Code Pro" panose="020B0509030403020204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6B7BB-3820-05EC-AF0A-30D997A32D4A}"/>
              </a:ext>
            </a:extLst>
          </p:cNvPr>
          <p:cNvSpPr txBox="1"/>
          <p:nvPr/>
        </p:nvSpPr>
        <p:spPr>
          <a:xfrm>
            <a:off x="1445245" y="3590981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V</a:t>
            </a:r>
            <a:r>
              <a:rPr lang="en-IN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.Ganga</a:t>
            </a:r>
            <a:r>
              <a:rPr lang="en-IN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 Bhavani : 20K61A05G9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S.Venkateswara</a:t>
            </a:r>
            <a:r>
              <a:rPr lang="en-IN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  Rao : 20K61A05F3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K.Manasa</a:t>
            </a:r>
            <a:r>
              <a:rPr lang="en-IN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 Lakshmi : 20K61A0571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A263B-2E14-8C4A-D71D-FFFEC837B091}"/>
              </a:ext>
            </a:extLst>
          </p:cNvPr>
          <p:cNvSpPr txBox="1"/>
          <p:nvPr/>
        </p:nvSpPr>
        <p:spPr>
          <a:xfrm>
            <a:off x="1535166" y="2924302"/>
            <a:ext cx="38438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Team members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E142F-881F-2B3F-744D-E1D9201FE982}"/>
              </a:ext>
            </a:extLst>
          </p:cNvPr>
          <p:cNvSpPr txBox="1"/>
          <p:nvPr/>
        </p:nvSpPr>
        <p:spPr>
          <a:xfrm>
            <a:off x="4643120" y="4724603"/>
            <a:ext cx="81991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					</a:t>
            </a:r>
            <a:r>
              <a:rPr lang="en-IN" sz="2800" b="1" dirty="0"/>
              <a:t>Guide</a:t>
            </a:r>
            <a:endParaRPr lang="en-IN" sz="2800" dirty="0">
              <a:solidFill>
                <a:schemeClr val="tx2"/>
              </a:solidFill>
            </a:endParaRPr>
          </a:p>
          <a:p>
            <a:pPr algn="ctr"/>
            <a:r>
              <a:rPr lang="pt-BR" sz="1800" dirty="0">
                <a:solidFill>
                  <a:srgbClr val="7030A0"/>
                </a:solidFill>
                <a:effectLst/>
                <a:latin typeface="CIDFont"/>
              </a:rPr>
              <a:t>		</a:t>
            </a:r>
            <a:r>
              <a:rPr lang="pt-BR" sz="2800" dirty="0">
                <a:solidFill>
                  <a:srgbClr val="7030A0"/>
                </a:solidFill>
                <a:effectLst/>
                <a:latin typeface="CIDFont"/>
              </a:rPr>
              <a:t>Dr. A V S Siva Rama Rao </a:t>
            </a:r>
            <a:endParaRPr lang="en-IN" sz="2400" dirty="0">
              <a:solidFill>
                <a:srgbClr val="7030A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7030A0"/>
                </a:solidFill>
              </a:rPr>
              <a:t>		</a:t>
            </a:r>
            <a:r>
              <a:rPr lang="en-GB" sz="2000" dirty="0">
                <a:solidFill>
                  <a:srgbClr val="351C7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Associate </a:t>
            </a:r>
            <a:r>
              <a:rPr lang="en-GB" sz="2000" dirty="0" err="1">
                <a:solidFill>
                  <a:srgbClr val="351C7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Professor,CSE</a:t>
            </a:r>
            <a:r>
              <a:rPr lang="en-GB" sz="2000" dirty="0">
                <a:solidFill>
                  <a:srgbClr val="351C7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F6BDA-658B-36EA-3C37-AACE2C8E5697}"/>
              </a:ext>
            </a:extLst>
          </p:cNvPr>
          <p:cNvSpPr txBox="1"/>
          <p:nvPr/>
        </p:nvSpPr>
        <p:spPr>
          <a:xfrm>
            <a:off x="2493593" y="6263025"/>
            <a:ext cx="7062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351C7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27C70-E8B0-3CBE-3B01-B633C177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9" t="286" r="-1737" b="7700"/>
          <a:stretch/>
        </p:blipFill>
        <p:spPr>
          <a:xfrm>
            <a:off x="10198098" y="1237377"/>
            <a:ext cx="1437644" cy="1231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ADBAE-AA14-D19E-7B09-2B831B8B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806" y="5558684"/>
            <a:ext cx="2504324" cy="14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1E873D-54AB-42EF-5D3D-2125D318F119}"/>
              </a:ext>
            </a:extLst>
          </p:cNvPr>
          <p:cNvSpPr txBox="1"/>
          <p:nvPr/>
        </p:nvSpPr>
        <p:spPr>
          <a:xfrm>
            <a:off x="1717361" y="2135957"/>
            <a:ext cx="100112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Book Antiqua" panose="02040602050305030304" pitchFamily="18" charset="0"/>
              </a:rPr>
              <a:t>The research paper explores the integration of an AI-powered teaching assistant chatbot in a multimedia course in higher education.</a:t>
            </a:r>
          </a:p>
          <a:p>
            <a:pPr algn="l"/>
            <a:endParaRPr lang="en-US" sz="2400" i="0" dirty="0"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Book Antiqua" panose="02040602050305030304" pitchFamily="18" charset="0"/>
              </a:rPr>
              <a:t>It investigates the impact of student engagement with the chatbot on academic achievement and student satisfaction.</a:t>
            </a:r>
          </a:p>
          <a:p>
            <a:pPr algn="l"/>
            <a:endParaRPr lang="en-US" sz="2400" i="0" dirty="0"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Book Antiqua" panose="02040602050305030304" pitchFamily="18" charset="0"/>
              </a:rPr>
              <a:t>The study aims to address challenges posed by high student-teacher ratios and limited resources in educational settings, offering insights into the effectiveness of chatbot support for student learning</a:t>
            </a:r>
            <a:r>
              <a:rPr lang="en-US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53927-32DD-679C-C825-A921CAE3EA63}"/>
              </a:ext>
            </a:extLst>
          </p:cNvPr>
          <p:cNvSpPr txBox="1"/>
          <p:nvPr/>
        </p:nvSpPr>
        <p:spPr>
          <a:xfrm>
            <a:off x="1014617" y="401503"/>
            <a:ext cx="4765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Introduction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E75D0-EBAF-049B-5B71-5684DACFB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84" y="0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2CECA-4178-3FE3-1758-71ED013E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7" y="5386344"/>
            <a:ext cx="1682999" cy="94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AFB6A-0478-0B37-6CFB-BCE950465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460"/>
            <a:ext cx="1447399" cy="8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3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5B40-583D-3557-BA22-F239FCCA4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70" y="430265"/>
            <a:ext cx="3858816" cy="84572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8785-8386-F4D1-CA36-39964532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596" y="1803216"/>
            <a:ext cx="10982227" cy="4689834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This chatbot is e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nhancing Higher Education Learning through AI-Powered Teaching Assistant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ook Antiqua" panose="020406020503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The study demonstrates that students who engaged with the chatbot achieved better academic performance and were satisfied with its instantaneous feedback.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ook Antiqua" panose="020406020503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While chatbots show promise in enhancing learning, some limitations in providing in-depth responses were identified, indicating areas for improvement.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88428-B725-50B1-87AD-50BE5C5F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75" y="0"/>
            <a:ext cx="2515810" cy="14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6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68DDE-2186-E3C1-7629-209088E3CBAB}"/>
              </a:ext>
            </a:extLst>
          </p:cNvPr>
          <p:cNvSpPr txBox="1"/>
          <p:nvPr/>
        </p:nvSpPr>
        <p:spPr>
          <a:xfrm>
            <a:off x="-739893" y="413359"/>
            <a:ext cx="70347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       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Proposed Algorithm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1B37D-6FF0-1660-EEA4-9432822D0D35}"/>
              </a:ext>
            </a:extLst>
          </p:cNvPr>
          <p:cNvSpPr txBox="1"/>
          <p:nvPr/>
        </p:nvSpPr>
        <p:spPr>
          <a:xfrm>
            <a:off x="1049517" y="1576787"/>
            <a:ext cx="11142483" cy="5023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This chatbot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used a </a:t>
            </a:r>
            <a:r>
              <a:rPr lang="en-US" sz="2400" b="1" dirty="0">
                <a:latin typeface="Book Antiqua" panose="02040602050305030304" pitchFamily="18" charset="0"/>
              </a:rPr>
              <a:t>Q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uasi-experimental design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to compare the performance of two cohorts of students. </a:t>
            </a:r>
            <a:r>
              <a:rPr lang="en-US" sz="2400" dirty="0">
                <a:latin typeface="Book Antiqua" panose="02040602050305030304" pitchFamily="18" charset="0"/>
              </a:rPr>
              <a:t>They are: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</a:p>
          <a:p>
            <a:pPr marL="4572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experimental cohort, which interacted with a teaching assistant chatbot</a:t>
            </a:r>
          </a:p>
          <a:p>
            <a:pPr marL="4572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control cohort, which interacted with the course instructor.</a:t>
            </a:r>
          </a:p>
          <a:p>
            <a:pPr marL="4572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This  collects data from the two cohorts using a variety of methods, including surveys, interviews, and analysis of chat logs.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It has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created a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Whatsapp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chat to implement this chatbot(AI).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91CD8-4A20-9C2D-130C-3F209B140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84" y="-51536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3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441200-DE1A-79A6-12C4-0CC5D052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197963"/>
            <a:ext cx="11491275" cy="5838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0FEB0-79CA-CE56-9F23-B70935887DB2}"/>
              </a:ext>
            </a:extLst>
          </p:cNvPr>
          <p:cNvSpPr txBox="1"/>
          <p:nvPr/>
        </p:nvSpPr>
        <p:spPr>
          <a:xfrm>
            <a:off x="2844538" y="6176000"/>
            <a:ext cx="6103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Fig. 1 The interface of the </a:t>
            </a:r>
            <a:r>
              <a:rPr lang="en-US" sz="2400" dirty="0" err="1">
                <a:latin typeface="Trebuchet MS" panose="020B0603020202020204" pitchFamily="34" charset="0"/>
              </a:rPr>
              <a:t>KNUSTbot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2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F49-82A4-FD7D-F9B7-34892613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4753" y="304799"/>
            <a:ext cx="9511695" cy="1349829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Novelty of the Paper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53F0C-7DE5-31B9-2B6A-08B968DD2031}"/>
              </a:ext>
            </a:extLst>
          </p:cNvPr>
          <p:cNvSpPr txBox="1"/>
          <p:nvPr/>
        </p:nvSpPr>
        <p:spPr>
          <a:xfrm>
            <a:off x="2425830" y="2179499"/>
            <a:ext cx="9766170" cy="347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novelty of this study </a:t>
            </a:r>
            <a:r>
              <a:rPr lang="en-US" sz="2800" dirty="0">
                <a:solidFill>
                  <a:schemeClr val="tx1"/>
                </a:solidFill>
                <a:latin typeface="Book Antiqua" panose="02040602050305030304" pitchFamily="18" charset="0"/>
              </a:rPr>
              <a:t>includes: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context-specific approach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cost-effective technology integration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positive impact on academic performance</a:t>
            </a:r>
            <a:endParaRPr 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Implications for higher education institutions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3D999-3081-F7E1-769F-FDC543C3A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89" y="-103597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AAA7E-55CA-A730-FC4D-1C5BF07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71" y="-10886"/>
            <a:ext cx="1475300" cy="829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A2D09-8EAA-9899-3989-37D2DE7C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962" y="979713"/>
            <a:ext cx="2101824" cy="11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2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B097-2A83-F669-AE08-493D942E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0227"/>
            <a:ext cx="8596668" cy="54989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</a:t>
            </a:r>
            <a:r>
              <a:rPr lang="en-US" sz="49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Block Diagram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Eras Demi ITC" panose="020B08050305040208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FB96B-0ACF-FEEC-920F-B281C111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1516407"/>
            <a:ext cx="9873343" cy="53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8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C6B-978B-2C26-9D58-29E024A8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5009" y="454164"/>
            <a:ext cx="8596668" cy="86098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Eras Demi ITC" panose="020B0805030504020804" pitchFamily="34" charset="0"/>
              </a:rPr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11AC2-9CDB-9FED-DC51-EF08EB562E21}"/>
              </a:ext>
            </a:extLst>
          </p:cNvPr>
          <p:cNvSpPr txBox="1"/>
          <p:nvPr/>
        </p:nvSpPr>
        <p:spPr>
          <a:xfrm>
            <a:off x="1234028" y="2187693"/>
            <a:ext cx="107153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Book Antiqua" panose="02040602050305030304" pitchFamily="18" charset="0"/>
              </a:rPr>
              <a:t>Conduct longitudinal studies to assess the sustained impact of chatbot interactions on student learning outcomes over time.</a:t>
            </a:r>
          </a:p>
          <a:p>
            <a:pPr algn="l"/>
            <a:endParaRPr lang="en-US" sz="2400" b="0" i="0" dirty="0"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Book Antiqua" panose="02040602050305030304" pitchFamily="18" charset="0"/>
              </a:rPr>
              <a:t>Enhance chatbot capabilities with natural language processing and machine learning algorithms for personalized learning paths and real-time feedback.</a:t>
            </a:r>
          </a:p>
          <a:p>
            <a:pPr algn="l"/>
            <a:endParaRPr lang="en-US" sz="2400" b="0" i="0" dirty="0"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Book Antiqua" panose="02040602050305030304" pitchFamily="18" charset="0"/>
              </a:rPr>
              <a:t>Explore ethical considerations, cost-benefit analysis, and teacher-chatbot collaboration to ensure responsible and effective integration in educational settings.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FE685-CC4F-1682-ECCF-090D2CDF7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903" y="-103597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1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EC3-4563-F9A7-DA32-956169B2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851" y="1017533"/>
            <a:ext cx="11275640" cy="1711643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Can A Chatbot Comfort Human’s? Studying The  Impact Of A Supportive Chatbot On User’s Self-Perceived Stress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A763C-A599-041C-2870-10CFE8032AA0}"/>
              </a:ext>
            </a:extLst>
          </p:cNvPr>
          <p:cNvSpPr txBox="1"/>
          <p:nvPr/>
        </p:nvSpPr>
        <p:spPr>
          <a:xfrm>
            <a:off x="185509" y="108514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C00000"/>
                </a:solidFill>
              </a:rPr>
              <a:t>Title</a:t>
            </a:r>
            <a:r>
              <a:rPr lang="en-IN" sz="7200" dirty="0">
                <a:solidFill>
                  <a:srgbClr val="C00000"/>
                </a:solidFill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55EE4-FEBC-4C5E-1784-CCA00AEA7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83" y="-42003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C484E-F54F-DCFB-C5C8-EEE5C65AF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38" y="-42003"/>
            <a:ext cx="1590610" cy="894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34CB9-FF5A-18F7-0CF9-99796A2C8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08" y="1074236"/>
            <a:ext cx="1977332" cy="111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25C40-F055-2346-51EB-64C5C1407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93" y="-206650"/>
            <a:ext cx="1359666" cy="76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7F249-2A19-364E-865D-2665E3060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17" y="5459002"/>
            <a:ext cx="2894797" cy="162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C1E59-62CA-2281-7A7B-97B82908D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43" y="5380714"/>
            <a:ext cx="2894797" cy="1628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54D22-2094-853C-D3E3-C15293D45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391" y="4653266"/>
            <a:ext cx="1673741" cy="94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138AA-84D3-123B-7601-7230CA573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32" y="5870309"/>
            <a:ext cx="1981935" cy="111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41FA0-4F8A-8077-5A5C-BC536D85B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45" y="6096000"/>
            <a:ext cx="1426610" cy="80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B28D54-F80A-2836-E601-4785D977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4" y="4811124"/>
            <a:ext cx="1278786" cy="71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86BB7-5B33-A35E-3EB6-7B5CC5C5D369}"/>
              </a:ext>
            </a:extLst>
          </p:cNvPr>
          <p:cNvSpPr txBox="1"/>
          <p:nvPr/>
        </p:nvSpPr>
        <p:spPr>
          <a:xfrm>
            <a:off x="1319958" y="3245250"/>
            <a:ext cx="10543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600" b="1" dirty="0">
                <a:solidFill>
                  <a:srgbClr val="002060"/>
                </a:solidFill>
              </a:rPr>
              <a:t>Authors: </a:t>
            </a:r>
            <a:r>
              <a:rPr lang="en-IN" sz="2800" dirty="0">
                <a:solidFill>
                  <a:srgbClr val="006699"/>
                </a:solidFill>
                <a:latin typeface="HelveticaNeue Regular"/>
              </a:rPr>
              <a:t>Lenin Medeiros, Tibor </a:t>
            </a:r>
            <a:r>
              <a:rPr lang="en-IN" sz="2800" dirty="0" err="1">
                <a:solidFill>
                  <a:srgbClr val="006699"/>
                </a:solidFill>
                <a:latin typeface="HelveticaNeue Regular"/>
              </a:rPr>
              <a:t>Bosse</a:t>
            </a:r>
            <a:r>
              <a:rPr lang="en-IN" sz="2800" dirty="0">
                <a:solidFill>
                  <a:srgbClr val="006699"/>
                </a:solidFill>
                <a:latin typeface="HelveticaNeue Regular"/>
              </a:rPr>
              <a:t>, Charlotte Gerritsen.</a:t>
            </a:r>
            <a:endParaRPr lang="en-US" sz="28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E4592-7107-9785-4B7B-A38DF70D1363}"/>
              </a:ext>
            </a:extLst>
          </p:cNvPr>
          <p:cNvSpPr txBox="1"/>
          <p:nvPr/>
        </p:nvSpPr>
        <p:spPr>
          <a:xfrm>
            <a:off x="1290087" y="4241333"/>
            <a:ext cx="68362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Publisher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IEEE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CF8B-7E5F-719A-900F-932FD9620DAC}"/>
              </a:ext>
            </a:extLst>
          </p:cNvPr>
          <p:cNvSpPr txBox="1"/>
          <p:nvPr/>
        </p:nvSpPr>
        <p:spPr>
          <a:xfrm>
            <a:off x="1319958" y="5197392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Published Year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yriadProUnicSemiCondensed"/>
                <a:ea typeface="+mn-ea"/>
                <a:cs typeface="+mn-cs"/>
              </a:rPr>
              <a:t>2022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84" y="256494"/>
            <a:ext cx="10021077" cy="1280890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sz="6000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1567"/>
            <a:ext cx="10515600" cy="4351338"/>
          </a:xfrm>
        </p:spPr>
        <p:txBody>
          <a:bodyPr/>
          <a:lstStyle/>
          <a:p>
            <a:r>
              <a:rPr lang="en-US" dirty="0">
                <a:latin typeface="-apple-system"/>
              </a:rPr>
              <a:t>T</a:t>
            </a:r>
            <a:r>
              <a:rPr lang="en-US" b="0" i="0" dirty="0">
                <a:effectLst/>
                <a:latin typeface="-apple-system"/>
              </a:rPr>
              <a:t>he potential of chatbots in providing emotional support to humans.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           </a:t>
            </a:r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It presents an experiment that investigates the effectiveness of a supportive chatbot in reducing users' self-perceived stress.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 The study is conducted using a between-subjects design where groups of participants interact with different variants of the chatbot for three days in a row while reporting their subjective levels of stress before and after each interaction.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82BDA-A444-980E-6E49-E714DC44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41" y="82777"/>
            <a:ext cx="2585968" cy="1454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B18C7-1015-E2F7-0118-ACA6FA52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43" y="169635"/>
            <a:ext cx="2585970" cy="14546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3" y="158297"/>
            <a:ext cx="7859486" cy="1325563"/>
          </a:xfrm>
        </p:spPr>
        <p:txBody>
          <a:bodyPr/>
          <a:lstStyle/>
          <a:p>
            <a:r>
              <a:rPr lang="en-US" dirty="0"/>
              <a:t>                              </a:t>
            </a:r>
            <a:r>
              <a:rPr lang="en-US" sz="6000" b="1" dirty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782308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It explains that the study aims to investigate the effectiveness of a chatbot in helping users cope with stressful situations.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It explains that social interactions between humans and computers have been studied for several decades</a:t>
            </a:r>
            <a:r>
              <a:rPr lang="en-US" dirty="0">
                <a:latin typeface="-apple-system"/>
              </a:rPr>
              <a:t>.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The study is conducted using a between-subjects design where participants interact with different variants of the chatbot.</a:t>
            </a:r>
          </a:p>
          <a:p>
            <a:endParaRPr lang="en-US" dirty="0"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FC28D-F7DD-1143-25E5-1BB1B9D08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40" y="158297"/>
            <a:ext cx="2356557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A19D3-FA46-3E89-FB6A-0573531B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80" y="158296"/>
            <a:ext cx="2356557" cy="1325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EC3-4563-F9A7-DA32-956169B2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10" y="1437500"/>
            <a:ext cx="10454640" cy="171164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effectLst/>
                <a:latin typeface="FormataOTFCond-Md"/>
              </a:rPr>
              <a:t>An AI-Based Medical Chatbot Model for </a:t>
            </a:r>
            <a:br>
              <a:rPr lang="en-US" sz="19900" dirty="0"/>
            </a:br>
            <a:r>
              <a:rPr lang="en-US" sz="5400" dirty="0">
                <a:effectLst/>
                <a:latin typeface="FormataOTFCond-Md"/>
              </a:rPr>
              <a:t>Infectious Disease Prediction </a:t>
            </a:r>
            <a:endParaRPr lang="en-IN" sz="19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A763C-A599-041C-2870-10CFE8032AA0}"/>
              </a:ext>
            </a:extLst>
          </p:cNvPr>
          <p:cNvSpPr txBox="1"/>
          <p:nvPr/>
        </p:nvSpPr>
        <p:spPr>
          <a:xfrm>
            <a:off x="242756" y="124957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C00000"/>
                </a:solidFill>
              </a:rPr>
              <a:t>Title</a:t>
            </a:r>
            <a:r>
              <a:rPr lang="en-IN" sz="7200" dirty="0">
                <a:solidFill>
                  <a:srgbClr val="C00000"/>
                </a:solidFill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55EE4-FEBC-4C5E-1784-CCA00AEA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83" y="-42003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C484E-F54F-DCFB-C5C8-EEE5C65A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38" y="-42003"/>
            <a:ext cx="1590610" cy="894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34CB9-FF5A-18F7-0CF9-99796A2C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08" y="1074236"/>
            <a:ext cx="1977332" cy="111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25C40-F055-2346-51EB-64C5C140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93" y="-206650"/>
            <a:ext cx="1359666" cy="76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7F249-2A19-364E-865D-2665E3060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17" y="5459002"/>
            <a:ext cx="2894797" cy="162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C1E59-62CA-2281-7A7B-97B82908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43" y="5380714"/>
            <a:ext cx="2894797" cy="1628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54D22-2094-853C-D3E3-C15293D4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880" y="4671516"/>
            <a:ext cx="1673741" cy="94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138AA-84D3-123B-7601-7230CA57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32" y="5870309"/>
            <a:ext cx="1981935" cy="111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41FA0-4F8A-8077-5A5C-BC536D85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45" y="6096000"/>
            <a:ext cx="1426610" cy="80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B28D54-F80A-2836-E601-4785D977A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4" y="4811124"/>
            <a:ext cx="1278786" cy="71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86BB7-5B33-A35E-3EB6-7B5CC5C5D369}"/>
              </a:ext>
            </a:extLst>
          </p:cNvPr>
          <p:cNvSpPr txBox="1"/>
          <p:nvPr/>
        </p:nvSpPr>
        <p:spPr>
          <a:xfrm>
            <a:off x="1319958" y="3542762"/>
            <a:ext cx="10543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600" b="1" dirty="0">
                <a:solidFill>
                  <a:srgbClr val="002060"/>
                </a:solidFill>
              </a:rPr>
              <a:t>Authors: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Neue Regular"/>
                <a:ea typeface="+mn-ea"/>
                <a:cs typeface="+mn-cs"/>
              </a:rPr>
              <a:t>Mohd Asif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Neue Regular"/>
                <a:ea typeface="+mn-ea"/>
                <a:cs typeface="+mn-cs"/>
              </a:rPr>
              <a:t>Shah,Sanjay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Neue Regular"/>
                <a:ea typeface="+mn-ea"/>
                <a:cs typeface="+mn-cs"/>
              </a:rPr>
              <a:t> Chakraborty</a:t>
            </a:r>
            <a:r>
              <a:rPr lang="en-US" sz="2400" dirty="0">
                <a:solidFill>
                  <a:srgbClr val="4472C4">
                    <a:lumMod val="75000"/>
                  </a:srgbClr>
                </a:solidFill>
                <a:latin typeface="HelveticaNeue Regular"/>
              </a:rPr>
              <a:t>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Neue Regular"/>
                <a:ea typeface="+mn-ea"/>
                <a:cs typeface="+mn-cs"/>
              </a:rPr>
              <a:t>Hrithik Paul</a:t>
            </a:r>
            <a:r>
              <a:rPr lang="en-US" sz="2400" dirty="0">
                <a:solidFill>
                  <a:srgbClr val="4472C4">
                    <a:lumMod val="75000"/>
                  </a:srgbClr>
                </a:solidFill>
                <a:latin typeface="HelveticaNeue Regular"/>
              </a:rPr>
              <a:t>,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Neue Regular"/>
                <a:ea typeface="+mn-ea"/>
                <a:cs typeface="+mn-cs"/>
              </a:rPr>
              <a:t>Sayani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Neue Regular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Neue Regular"/>
                <a:ea typeface="+mn-ea"/>
                <a:cs typeface="+mn-cs"/>
              </a:rPr>
              <a:t>Ghatak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HelveticaNeue Regular"/>
              <a:ea typeface="+mn-ea"/>
              <a:cs typeface="+mn-cs"/>
            </a:endParaRPr>
          </a:p>
          <a:p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E4592-7107-9785-4B7B-A38DF70D1363}"/>
              </a:ext>
            </a:extLst>
          </p:cNvPr>
          <p:cNvSpPr txBox="1"/>
          <p:nvPr/>
        </p:nvSpPr>
        <p:spPr>
          <a:xfrm>
            <a:off x="1319958" y="4410513"/>
            <a:ext cx="68362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Publisher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IEEE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CF8B-7E5F-719A-900F-932FD9620DAC}"/>
              </a:ext>
            </a:extLst>
          </p:cNvPr>
          <p:cNvSpPr txBox="1"/>
          <p:nvPr/>
        </p:nvSpPr>
        <p:spPr>
          <a:xfrm>
            <a:off x="1319958" y="5342147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Published Year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yriadProUnicSemiCondensed"/>
                <a:ea typeface="+mn-ea"/>
                <a:cs typeface="+mn-cs"/>
              </a:rPr>
              <a:t>2022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83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697"/>
            <a:ext cx="10515600" cy="1325563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sz="5400" b="1" dirty="0"/>
              <a:t>proposed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28" y="1912937"/>
            <a:ext cx="1113608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-apple-system"/>
              </a:rPr>
              <a:t>The algorithm consists of a mapping of stressors to support strategies.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In particular, there are seven clusters of stressors: financial, health, grief, work, relationship, school, and self-esteem.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The algorithm uses four different coping strategies: attentional deployment (AD), cognitive change (CC), general emotional support (GES), and situation modification (SM). 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The support strategies are designed to help users cope with their stressors and include techniques such as problem-solving, cognitive restructuring, and emotion regulation.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F291-0C50-EAB1-2A0B-6C170B638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640" y="260575"/>
            <a:ext cx="2445663" cy="1375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1E1C2-5DAB-13BC-D34C-9FC534E58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83" y="310697"/>
            <a:ext cx="2445663" cy="13756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158297"/>
            <a:ext cx="10515600" cy="1325563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sz="5400" b="1" dirty="0" err="1"/>
              <a:t>Novality</a:t>
            </a:r>
            <a:r>
              <a:rPr lang="en-US" sz="5400" b="1" dirty="0"/>
              <a:t> Of The Paper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945368"/>
            <a:ext cx="112231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The chatbot is designed to provide emotionally supportive text messages tailored to the stressful situations shared by participants.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 </a:t>
            </a:r>
          </a:p>
          <a:p>
            <a:r>
              <a:rPr lang="en-US" b="0" i="0" dirty="0">
                <a:effectLst/>
                <a:latin typeface="-apple-system"/>
              </a:rPr>
              <a:t>The chatbot uses an algorithm to determine which text message to send based on the inputs provided by the user. </a:t>
            </a: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The algorithm maps stressors to support strategies based on Gross' emotion regulation theory.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The chatbot is implemented using text mining and natural language processing techniques to carry out small dialogues with social media users.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D2C14-D326-F22E-0BC0-EBB6C55BB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4" y="108222"/>
            <a:ext cx="2445580" cy="1375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52CA1-F05B-1B11-DE92-1128459E4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9" y="108222"/>
            <a:ext cx="2445580" cy="13756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1886" y="190953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sz="5400" b="1" dirty="0"/>
              <a:t>Block Diagram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69844"/>
            <a:ext cx="9056005" cy="4689442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715"/>
            <a:ext cx="10548257" cy="1298802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6000" b="1" dirty="0"/>
              <a:t>Future  Work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One potential solution is to incorporate techniques for building "rapport" with the user. </a:t>
            </a: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This way, the interaction with the agent could feel natural while users are rationally aware that they are talking to a bot.</a:t>
            </a:r>
          </a:p>
          <a:p>
            <a:endParaRPr lang="en-US" dirty="0"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Another suggestion is to explore the use of machine learning techniques to improve the chatbot's ability to understand and respond to user messages.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C6B24-019A-3ADE-9A88-66C8868AB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1" y="217715"/>
            <a:ext cx="2278018" cy="1281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E0687-1F8B-071C-44FE-4587EC280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05" y="200298"/>
            <a:ext cx="2278018" cy="12813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B7777F-BBF8-4E21-540B-DDDC1335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40613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86832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7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5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41288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850E7B7-BE21-CB05-40BC-24DD1610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76478"/>
              </p:ext>
            </p:extLst>
          </p:nvPr>
        </p:nvGraphicFramePr>
        <p:xfrm>
          <a:off x="136634" y="480181"/>
          <a:ext cx="11918731" cy="615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60">
                  <a:extLst>
                    <a:ext uri="{9D8B030D-6E8A-4147-A177-3AD203B41FA5}">
                      <a16:colId xmlns:a16="http://schemas.microsoft.com/office/drawing/2014/main" val="2483134055"/>
                    </a:ext>
                  </a:extLst>
                </a:gridCol>
                <a:gridCol w="2160347">
                  <a:extLst>
                    <a:ext uri="{9D8B030D-6E8A-4147-A177-3AD203B41FA5}">
                      <a16:colId xmlns:a16="http://schemas.microsoft.com/office/drawing/2014/main" val="2439221080"/>
                    </a:ext>
                  </a:extLst>
                </a:gridCol>
                <a:gridCol w="2614510">
                  <a:extLst>
                    <a:ext uri="{9D8B030D-6E8A-4147-A177-3AD203B41FA5}">
                      <a16:colId xmlns:a16="http://schemas.microsoft.com/office/drawing/2014/main" val="1793703979"/>
                    </a:ext>
                  </a:extLst>
                </a:gridCol>
                <a:gridCol w="2896829">
                  <a:extLst>
                    <a:ext uri="{9D8B030D-6E8A-4147-A177-3AD203B41FA5}">
                      <a16:colId xmlns:a16="http://schemas.microsoft.com/office/drawing/2014/main" val="216268820"/>
                    </a:ext>
                  </a:extLst>
                </a:gridCol>
                <a:gridCol w="2626785">
                  <a:extLst>
                    <a:ext uri="{9D8B030D-6E8A-4147-A177-3AD203B41FA5}">
                      <a16:colId xmlns:a16="http://schemas.microsoft.com/office/drawing/2014/main" val="2498272122"/>
                    </a:ext>
                  </a:extLst>
                </a:gridCol>
              </a:tblGrid>
              <a:tr h="805021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chemeClr val="bg1"/>
                          </a:solidFill>
                        </a:rPr>
                        <a:t>Paper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What output?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Future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34962"/>
                  </a:ext>
                </a:extLst>
              </a:tr>
              <a:tr h="106837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IN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Short-term Memory (LSTM)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 </a:t>
                      </a:r>
                      <a:r>
                        <a:rPr lang="en-IN" sz="2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Predection</a:t>
                      </a:r>
                      <a:endParaRPr lang="en-I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 dirty="0"/>
                        <a:t>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 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That Can Answer Questions About COVID-19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Chatbot For Educational Purposes.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31706"/>
                  </a:ext>
                </a:extLst>
              </a:tr>
              <a:tr h="10683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/>
                        <a:t>Quasi-experimental Design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Improve Personalised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Chatbot Can Teach The Students Better Than Course Instructor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Need To Replicate With Larger Samples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80754"/>
                  </a:ext>
                </a:extLst>
              </a:tr>
              <a:tr h="1413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2000" b="1" dirty="0"/>
                        <a:t>RNN,LSTM,NER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 dirty="0"/>
                        <a:t>Supportive Chatbot For Humans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 dirty="0"/>
                        <a:t>Proved That Chatbot Can Provide Emotional Support To Humans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 dirty="0"/>
                        <a:t>Utilising This Feature In Educational Chatbot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7061"/>
                  </a:ext>
                </a:extLst>
              </a:tr>
              <a:tr h="7899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i="0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Natural language processing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Google Sans"/>
                        </a:rPr>
                        <a:t>Interaction and Engagement in Education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Human-likeness of AI-powered chatbots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Chatbot For Educational Purposes.</a:t>
                      </a:r>
                      <a:endParaRPr lang="en-IN" sz="1800" b="1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1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52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F871-63AF-BC89-9D98-460F31EA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040" y="2407920"/>
            <a:ext cx="9011920" cy="2783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3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en-IN" sz="13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sz="138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BA8DA-FA66-F90A-1522-C17481134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9" t="286" r="-1737" b="7700"/>
          <a:stretch/>
        </p:blipFill>
        <p:spPr>
          <a:xfrm>
            <a:off x="10462258" y="189670"/>
            <a:ext cx="1437644" cy="1231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5BE30-9D9B-2143-A2BA-389E54132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9" t="286" r="-1737" b="7700"/>
          <a:stretch/>
        </p:blipFill>
        <p:spPr>
          <a:xfrm>
            <a:off x="332738" y="5317636"/>
            <a:ext cx="1437644" cy="1231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ADCEE-395E-3DCA-3400-C77CA128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3" y="5275441"/>
            <a:ext cx="2894797" cy="1628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F1296-0813-4FC0-F225-3983BFF6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7497" y="27031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04A6-8D01-5299-0982-650529D7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780" y="213361"/>
            <a:ext cx="5044440" cy="1325563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C00000"/>
                </a:solidFill>
              </a:rPr>
              <a:t>Introduction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E8B9-784C-45B1-52E4-B4956CCB7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78" y="1820092"/>
            <a:ext cx="11572240" cy="454151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Chatbots can be used to provide information about COVID-19, answer questions, and even provide emotional support.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Chatbots have the potential to make healthcare more accessible, efficient, and personalized</a:t>
            </a:r>
          </a:p>
          <a:p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Chatbots are becoming increasingly sophisticated, and they have the potential to revolutionize the way we interact with healthcare.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There are a number of ethical and regulatory issues that need to be considered when developing AI chatbots for healthcare.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8E205-A8C5-7A76-2FD4-77AD75586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97532"/>
            <a:ext cx="2057280" cy="1157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47E2E-5D56-BC22-8169-1C7BC143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04" y="297532"/>
            <a:ext cx="2057281" cy="11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4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78F9-B3AE-FA45-7002-1F6606EC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20" y="0"/>
            <a:ext cx="376428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  <a:effectLst/>
                <a:latin typeface="FormataOTF-Bold"/>
              </a:rPr>
              <a:t>Abstract</a:t>
            </a:r>
            <a:endParaRPr lang="en-IN" sz="13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311D-7CED-AFA8-70DF-93718019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575593"/>
            <a:ext cx="11663680" cy="49002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Chatbots have the potential to be a valuable tool in the fight against infectious diseases.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They can be used to provide information about diseases and treatments, answer questions, and even provide emotional support.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Chatbots have the potential to make healthcare more accessible, efficient, and personalized.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However, there are a number of challenges that need to be addressed before chatbots can be widely adopted in healthcare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AF0E-94BC-5DBB-B51E-2E62CF30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83" y="-52730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F7946-8ACB-75DA-FA1C-928F5AF32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85" y="-187987"/>
            <a:ext cx="1687855" cy="949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E869D-1ABB-0BB1-95D4-B3FB6413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143" y="1475930"/>
            <a:ext cx="1243355" cy="6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6AF9-2241-4FC6-3B59-1790E209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480" y="100965"/>
            <a:ext cx="593852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DED7-CB9C-3829-665D-A7476895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" y="1825625"/>
            <a:ext cx="11475720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LSTM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model is used to help the chatbot learn long-term dependencies between words. 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RNN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model is used to help the chatbot learn sequential patterns in data. 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3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decision tree 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model is used to help the chatbot classify user queries into different categories.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C6F23-2662-CC51-8A3F-6752729B9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83" y="-50416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3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585-0995-106E-3A49-C060E0BB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337" y="90805"/>
            <a:ext cx="610108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Novelty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741-B922-5D79-3982-E5E1A2EF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First, it is the first paper to propose the use of the LSTM algorithm for chatbot development. 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3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Second, the paper provides a detailed analysis of the algorithm, which is not available in other papers. 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3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Third, the paper shows that the LSTM algorithm is able to generate more accurate and relevant responses than other chatbot algorithms.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DCF28-E609-89BF-2B0C-80130526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823" y="-211955"/>
            <a:ext cx="2894797" cy="1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4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58118F-11F0-DD75-25F6-9A572F5829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80" y="167640"/>
            <a:ext cx="6004560" cy="6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A3DAE4-BD60-1986-82DA-7C1855A185B1}"/>
              </a:ext>
            </a:extLst>
          </p:cNvPr>
          <p:cNvSpPr txBox="1"/>
          <p:nvPr/>
        </p:nvSpPr>
        <p:spPr>
          <a:xfrm>
            <a:off x="152400" y="167640"/>
            <a:ext cx="439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260432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C76F-7E3D-822F-89D8-C94911C9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98" y="155303"/>
            <a:ext cx="395732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9776-AC22-1F07-DFE0-9B25AAEA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812562"/>
            <a:ext cx="11623040" cy="48901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Chatbots could be used to provide students with help with their coursework, such as answering questions about assignments.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dirty="0"/>
              <a:t>C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hatbots could be used to provide students with career advice, such as helping students to explore different career options, identify their strengths.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Chatbots could be used to support students' mental health, such as providing students with a safe space to talk about their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11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EC3-4563-F9A7-DA32-956169B2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963" y="1073898"/>
            <a:ext cx="11275640" cy="1711643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  <a:latin typeface="Eras Demi ITC" panose="020B0805030504020804" pitchFamily="34" charset="0"/>
              </a:rPr>
              <a:t>The impact of a virtual teaching assistant  (chatbot) on students’ learning </a:t>
            </a:r>
            <a:endParaRPr lang="en-US" sz="4000" dirty="0">
              <a:latin typeface="Eras Demi ITC" panose="020B08050305040208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A763C-A599-041C-2870-10CFE8032AA0}"/>
              </a:ext>
            </a:extLst>
          </p:cNvPr>
          <p:cNvSpPr txBox="1"/>
          <p:nvPr/>
        </p:nvSpPr>
        <p:spPr>
          <a:xfrm>
            <a:off x="185509" y="108514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C00000"/>
                </a:solidFill>
              </a:rPr>
              <a:t>Title</a:t>
            </a:r>
            <a:r>
              <a:rPr lang="en-IN" sz="7200" dirty="0">
                <a:solidFill>
                  <a:srgbClr val="C00000"/>
                </a:solidFill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55EE4-FEBC-4C5E-1784-CCA00AEA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383" y="-42003"/>
            <a:ext cx="2894797" cy="162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C484E-F54F-DCFB-C5C8-EEE5C65A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38" y="-42003"/>
            <a:ext cx="1590610" cy="894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34CB9-FF5A-18F7-0CF9-99796A2C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08" y="1074236"/>
            <a:ext cx="1977332" cy="111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25C40-F055-2346-51EB-64C5C140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993" y="-206650"/>
            <a:ext cx="1359666" cy="764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7F249-2A19-364E-865D-2665E3060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617" y="5459002"/>
            <a:ext cx="2894797" cy="162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C1E59-62CA-2281-7A7B-97B82908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43" y="5380714"/>
            <a:ext cx="2894797" cy="1628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54D22-2094-853C-D3E3-C15293D4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880" y="4671516"/>
            <a:ext cx="1673741" cy="94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138AA-84D3-123B-7601-7230CA57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32" y="5870309"/>
            <a:ext cx="1981935" cy="111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41FA0-4F8A-8077-5A5C-BC536D85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45" y="6096000"/>
            <a:ext cx="1426610" cy="80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B28D54-F80A-2836-E601-4785D977A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64" y="4811124"/>
            <a:ext cx="1278786" cy="71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86BB7-5B33-A35E-3EB6-7B5CC5C5D369}"/>
              </a:ext>
            </a:extLst>
          </p:cNvPr>
          <p:cNvSpPr txBox="1"/>
          <p:nvPr/>
        </p:nvSpPr>
        <p:spPr>
          <a:xfrm>
            <a:off x="1356347" y="3325612"/>
            <a:ext cx="1057812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600" b="1" dirty="0">
                <a:solidFill>
                  <a:srgbClr val="002060"/>
                </a:solidFill>
              </a:rPr>
              <a:t>Authors:  </a:t>
            </a:r>
            <a:r>
              <a:rPr lang="en-IN" sz="2000" b="1" dirty="0">
                <a:solidFill>
                  <a:srgbClr val="002060"/>
                </a:solidFill>
              </a:rPr>
              <a:t>Hannah B. Essel (HBE),Andrew T. Mensah (ATM), Ebenezer </a:t>
            </a:r>
            <a:r>
              <a:rPr lang="en-IN" sz="2000" b="1" dirty="0" err="1">
                <a:solidFill>
                  <a:srgbClr val="002060"/>
                </a:solidFill>
              </a:rPr>
              <a:t>Essilfie</a:t>
            </a:r>
            <a:r>
              <a:rPr lang="en-IN" sz="2000" b="1" dirty="0">
                <a:solidFill>
                  <a:srgbClr val="002060"/>
                </a:solidFill>
              </a:rPr>
              <a:t> -Johnson(EEJ)     Paul Kwame Boateng (PKB),David Vernon (DV)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HelveticaNeue Regular"/>
              <a:ea typeface="+mn-ea"/>
              <a:cs typeface="+mn-cs"/>
            </a:endParaRPr>
          </a:p>
          <a:p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E4592-7107-9785-4B7B-A38DF70D1363}"/>
              </a:ext>
            </a:extLst>
          </p:cNvPr>
          <p:cNvSpPr txBox="1"/>
          <p:nvPr/>
        </p:nvSpPr>
        <p:spPr>
          <a:xfrm>
            <a:off x="1304704" y="4509951"/>
            <a:ext cx="68362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Publisher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  </a:t>
            </a:r>
            <a:r>
              <a:rPr lang="en-US" sz="3200" dirty="0">
                <a:solidFill>
                  <a:srgbClr val="4472C4">
                    <a:lumMod val="75000"/>
                  </a:srgbClr>
                </a:solidFill>
                <a:latin typeface="Google Sans"/>
              </a:rPr>
              <a:t>Springers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CF8B-7E5F-719A-900F-932FD9620DAC}"/>
              </a:ext>
            </a:extLst>
          </p:cNvPr>
          <p:cNvSpPr txBox="1"/>
          <p:nvPr/>
        </p:nvSpPr>
        <p:spPr>
          <a:xfrm>
            <a:off x="1319958" y="5342147"/>
            <a:ext cx="6836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Published Year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yriadProUnicSemiCondensed"/>
                <a:ea typeface="+mn-ea"/>
                <a:cs typeface="+mn-cs"/>
              </a:rPr>
              <a:t>2022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5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1312</Words>
  <Application>Microsoft Office PowerPoint</Application>
  <PresentationFormat>Widescreen</PresentationFormat>
  <Paragraphs>158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-apple-system</vt:lpstr>
      <vt:lpstr>Arial</vt:lpstr>
      <vt:lpstr>Book Antiqua</vt:lpstr>
      <vt:lpstr>Calibri</vt:lpstr>
      <vt:lpstr>Calibri Light</vt:lpstr>
      <vt:lpstr>CIDFont</vt:lpstr>
      <vt:lpstr>Eras Demi ITC</vt:lpstr>
      <vt:lpstr>FormataOTF-Bold</vt:lpstr>
      <vt:lpstr>FormataOTFCond-Md</vt:lpstr>
      <vt:lpstr>Gill Sans MT</vt:lpstr>
      <vt:lpstr>Google Sans</vt:lpstr>
      <vt:lpstr>HelveticaNeue Regular</vt:lpstr>
      <vt:lpstr>MyriadProUnicSemiCondensed</vt:lpstr>
      <vt:lpstr>Söhne</vt:lpstr>
      <vt:lpstr>Source Code Pro</vt:lpstr>
      <vt:lpstr>Times New Roman</vt:lpstr>
      <vt:lpstr>Trebuchet MS</vt:lpstr>
      <vt:lpstr>Wingdings</vt:lpstr>
      <vt:lpstr>Office Theme</vt:lpstr>
      <vt:lpstr>Literature Review Presentation I </vt:lpstr>
      <vt:lpstr>An AI-Based Medical Chatbot Model for  Infectious Disease Prediction </vt:lpstr>
      <vt:lpstr>Introduction</vt:lpstr>
      <vt:lpstr>Abstract</vt:lpstr>
      <vt:lpstr>Proposed Algorithm</vt:lpstr>
      <vt:lpstr>Novelty of the paper</vt:lpstr>
      <vt:lpstr>PowerPoint Presentation</vt:lpstr>
      <vt:lpstr>Future work</vt:lpstr>
      <vt:lpstr>The impact of a virtual teaching assistant  (chatbot) on students’ learning </vt:lpstr>
      <vt:lpstr>PowerPoint Presentation</vt:lpstr>
      <vt:lpstr>Abstract</vt:lpstr>
      <vt:lpstr>PowerPoint Presentation</vt:lpstr>
      <vt:lpstr>PowerPoint Presentation</vt:lpstr>
      <vt:lpstr>                 Novelty of the Paper</vt:lpstr>
      <vt:lpstr>                        Block Diagram</vt:lpstr>
      <vt:lpstr>Future Work</vt:lpstr>
      <vt:lpstr>Can A Chatbot Comfort Human’s? Studying The  Impact Of A Supportive Chatbot On User’s Self-Perceived Stress</vt:lpstr>
      <vt:lpstr>                   Introduction</vt:lpstr>
      <vt:lpstr>                              Abstract</vt:lpstr>
      <vt:lpstr>                     proposed algorithm</vt:lpstr>
      <vt:lpstr>                     Novality Of The Paper</vt:lpstr>
      <vt:lpstr>                             Block Diagram</vt:lpstr>
      <vt:lpstr>                            Future 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Presentation I</dc:title>
  <dc:creator>sankar raju</dc:creator>
  <cp:lastModifiedBy>sankar raju</cp:lastModifiedBy>
  <cp:revision>18</cp:revision>
  <dcterms:created xsi:type="dcterms:W3CDTF">2023-07-20T12:48:16Z</dcterms:created>
  <dcterms:modified xsi:type="dcterms:W3CDTF">2023-08-23T15:16:58Z</dcterms:modified>
</cp:coreProperties>
</file>