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8" r:id="rId17"/>
    <p:sldId id="299" r:id="rId18"/>
    <p:sldId id="293" r:id="rId19"/>
    <p:sldId id="294" r:id="rId20"/>
    <p:sldId id="295" r:id="rId21"/>
    <p:sldId id="296" r:id="rId22"/>
    <p:sldId id="297" r:id="rId23"/>
    <p:sldId id="307" r:id="rId24"/>
    <p:sldId id="308" r:id="rId25"/>
    <p:sldId id="309" r:id="rId26"/>
    <p:sldId id="310" r:id="rId27"/>
    <p:sldId id="311" r:id="rId28"/>
    <p:sldId id="305" r:id="rId29"/>
    <p:sldId id="312" r:id="rId30"/>
    <p:sldId id="27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D0246-F4AB-48D2-B658-F1E0B20A2B6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98CC5-676F-45B3-B3DA-B185EF532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35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94561d1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94561d1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94561d1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94561d1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94561d1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94561d14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94561d14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94561d14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88B3-4F27-DA3A-BDB1-BFB7B52F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FFC6C-31FB-C6FE-87EC-8F7968E7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2E2D-5E04-4AFA-8E93-6D2BF1E8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8594-DD7F-1575-ACDE-F8008789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1456-A013-58D2-3E86-2D3A2FE4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19888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9D6F-49D1-8D22-D069-9029135E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4BE65-F974-3638-60E6-2017CBA15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828D-F7D3-2478-8A16-2E0498A0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FF57-B252-38DC-EA53-5D97C68D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4687-D61D-BF05-DCD6-57C0532A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78882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19EA2-52DD-B120-2BD3-2C35C8B84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9F637-9D32-05AD-AA89-9BE61532F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D4F0-F773-51FA-4609-A26EBC78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784D-B7C3-88FB-B90F-2B5744AC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05CF-EEC5-AE0E-43A4-CCD72B20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45637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94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D31-FD17-C7E6-21BC-F71852C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8AA2-B809-E077-F3AB-74637E24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4006-8012-78EE-5676-D7F62FB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2068-6F1C-C90C-2A0E-05C99464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72DA-ED90-0A37-F7B5-5D9B223A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9782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E21D-023D-7512-8A37-4989DE8B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EA8E0-F4A8-0FB1-5F5E-7D3ABCAA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7CCD-BDA5-1807-2837-CDCA7FEC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A1CF-A6E8-1BB4-E1BC-9AE53520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D31D-279F-E5C0-8961-C5521253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92610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E929-2E23-1347-07B8-81C64500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F4B5-BCB7-1A3E-069C-760B53A22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6C02-0DAE-EF0B-33A6-21A86311B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3BE82-73D5-784B-F03A-83323684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A0BD8-F242-2A90-520F-9404FDF6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DBAF-41E0-5CD9-8FC9-C9C118CC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379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E9B4-B0B3-E711-2599-50FC49F0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5CF6A-915D-B160-36D1-2DD06F00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C770B-CD9F-C7D3-0C63-4E761709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28E70-CF28-915A-2463-34BCA7DB5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771E-75A3-8229-2EED-4E4C381FB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E24F8-8F18-283A-FA64-A98EB19D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D68B8-1DE1-6AEF-017A-4E21040D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995C4-D793-D563-ADA1-B3A4D45E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79506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10DD-DB31-E411-8CBA-BD828386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BBFF1-5395-EF79-65BF-8DB37184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4858D-9BA9-C51E-5C54-B691E84E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A8CC7-08E0-50BA-B139-CC6209B9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68486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C7D86-90FE-3490-110F-71C226A6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F140-FFF3-7999-FD24-A81BE9C7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B33B3-654C-3BEE-2F20-0C546A1A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5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F917-B291-4C36-A854-B6EC371C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E8F2-A706-996E-239E-82EF649B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CB555-4788-0022-0C06-EE3F8285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11ABA-0EC8-3FF4-D96B-07C1CB70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9D16-D5BA-2D2B-80FC-3F4CBA27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84802-5E7B-D2C0-4DA1-BAD5EF01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17975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03FC-CD31-E700-C6B9-6D384359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324F8-A410-6808-FB5B-F315AD699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EE470-E7DB-55EB-E6E4-48E1144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42909-634C-57BF-36E7-0E23283F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5001-0C6B-CCDC-0FBB-3F64CB50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0C236-24F3-859D-916A-B46FDA94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86528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3D050-BB32-F4C1-2446-4FBDFDC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B2666-C8A7-940D-2DF5-0E058B1A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91A7-FEDB-F172-FC4B-19C7562F5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3DFF-074B-096D-A154-6D4A98374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C1F5-67A5-3338-FE7E-D0DBD48AC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2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700297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897637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eeexplore.ieee.org/author/37088266365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700297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eeexplore.ieee.org/author/37088573870" TargetMode="External"/><Relationship Id="rId4" Type="http://schemas.openxmlformats.org/officeDocument/2006/relationships/hyperlink" Target="https://ieeexplore.ieee.org/author/370853483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B8AC-A811-7A61-EC75-99E9750B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7803"/>
            <a:ext cx="11635742" cy="1655762"/>
          </a:xfrm>
        </p:spPr>
        <p:txBody>
          <a:bodyPr>
            <a:normAutofit/>
          </a:bodyPr>
          <a:lstStyle/>
          <a:p>
            <a:r>
              <a:rPr lang="en-GB" sz="4900" b="1" spc="-300" dirty="0">
                <a:solidFill>
                  <a:srgbClr val="CC0000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Literature Review Presentation 2</a:t>
            </a:r>
            <a:br>
              <a:rPr lang="en-GB" sz="6000" b="1" dirty="0">
                <a:solidFill>
                  <a:srgbClr val="CC0000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</a:br>
            <a:endParaRPr lang="en-IN" dirty="0">
              <a:solidFill>
                <a:srgbClr val="CC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09349-4B30-29E9-F3EC-D027F0152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5046" y="1597512"/>
            <a:ext cx="4527973" cy="875454"/>
          </a:xfrm>
        </p:spPr>
        <p:txBody>
          <a:bodyPr>
            <a:normAutofit fontScale="92500"/>
          </a:bodyPr>
          <a:lstStyle/>
          <a:p>
            <a:r>
              <a:rPr lang="en-GB" sz="3600" b="1" dirty="0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Batch No</a:t>
            </a:r>
            <a:r>
              <a:rPr lang="en-GB" sz="3600" b="1" dirty="0">
                <a:solidFill>
                  <a:srgbClr val="351C75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:</a:t>
            </a:r>
            <a:r>
              <a:rPr lang="en-IN" sz="3600" dirty="0">
                <a:solidFill>
                  <a:srgbClr val="FF0000"/>
                </a:solidFill>
                <a:effectLst/>
                <a:latin typeface="CIDFont"/>
              </a:rPr>
              <a:t> </a:t>
            </a:r>
            <a:r>
              <a:rPr lang="en-IN" sz="3600" dirty="0">
                <a:solidFill>
                  <a:srgbClr val="07055B"/>
                </a:solidFill>
                <a:effectLst/>
                <a:latin typeface="CIDFont"/>
              </a:rPr>
              <a:t>20CSEA003</a:t>
            </a:r>
            <a:r>
              <a:rPr lang="en-IN" sz="3600" dirty="0">
                <a:solidFill>
                  <a:srgbClr val="000000"/>
                </a:solidFill>
                <a:effectLst/>
                <a:latin typeface="CIDFont"/>
              </a:rPr>
              <a:t> </a:t>
            </a:r>
            <a:endParaRPr lang="en-GB" sz="3600" b="1" dirty="0">
              <a:solidFill>
                <a:srgbClr val="351C75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B7BB-3820-05EC-AF0A-30D997A32D4A}"/>
              </a:ext>
            </a:extLst>
          </p:cNvPr>
          <p:cNvSpPr txBox="1"/>
          <p:nvPr/>
        </p:nvSpPr>
        <p:spPr>
          <a:xfrm>
            <a:off x="1445245" y="3590981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V.Ganga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Bhavani : 20K61A05G9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S.Venkateswara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Rao : 20K61A05F3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K.Manasa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Lakshmi : 20K61A0571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A263B-2E14-8C4A-D71D-FFFEC837B091}"/>
              </a:ext>
            </a:extLst>
          </p:cNvPr>
          <p:cNvSpPr txBox="1"/>
          <p:nvPr/>
        </p:nvSpPr>
        <p:spPr>
          <a:xfrm>
            <a:off x="1535166" y="2924302"/>
            <a:ext cx="38438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members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E142F-881F-2B3F-744D-E1D9201FE982}"/>
              </a:ext>
            </a:extLst>
          </p:cNvPr>
          <p:cNvSpPr txBox="1"/>
          <p:nvPr/>
        </p:nvSpPr>
        <p:spPr>
          <a:xfrm>
            <a:off x="4643120" y="4724603"/>
            <a:ext cx="81991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IDFont"/>
                <a:ea typeface="+mn-ea"/>
                <a:cs typeface="+mn-cs"/>
              </a:rPr>
              <a:t>		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IDFont"/>
                <a:ea typeface="+mn-ea"/>
                <a:cs typeface="+mn-cs"/>
              </a:rPr>
              <a:t>Dr. A V S Siva Rama Rao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Associate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Professor,CSE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F6BDA-658B-36EA-3C37-AACE2C8E5697}"/>
              </a:ext>
            </a:extLst>
          </p:cNvPr>
          <p:cNvSpPr txBox="1"/>
          <p:nvPr/>
        </p:nvSpPr>
        <p:spPr>
          <a:xfrm>
            <a:off x="2493593" y="6263025"/>
            <a:ext cx="7062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27C70-E8B0-3CBE-3B01-B633C177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9" t="286" r="-1737" b="7700"/>
          <a:stretch/>
        </p:blipFill>
        <p:spPr>
          <a:xfrm>
            <a:off x="10198098" y="1237377"/>
            <a:ext cx="1437644" cy="1231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ADBAE-AA14-D19E-7B09-2B831B8B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806" y="5558684"/>
            <a:ext cx="2504324" cy="14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04A6-8D01-5299-0982-650529D7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780" y="213361"/>
            <a:ext cx="5044440" cy="1325563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C00000"/>
                </a:solidFill>
              </a:rPr>
              <a:t>Introduction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E8B9-784C-45B1-52E4-B4956CCB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708332"/>
            <a:ext cx="10942320" cy="454151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Discusses the challenges of designing a chatbot that is user-friendly and engaging for the elderly.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Paper proposes a solution that combines a familiar media channel (radio) with voice dialogues.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Reports on experimental tests with real users, which showed that the chatbot was effective in helping users access digital content.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Suggests that chatbots can be used to provide companionship and social interaction for elderly people.</a:t>
            </a:r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8E205-A8C5-7A76-2FD4-77AD7558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97532"/>
            <a:ext cx="2057280" cy="1157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47E2E-5D56-BC22-8169-1C7BC1437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04" y="297532"/>
            <a:ext cx="2057281" cy="11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78F9-B3AE-FA45-7002-1F6606EC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20" y="0"/>
            <a:ext cx="376428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  <a:effectLst/>
                <a:latin typeface="FormataOTF-Bold"/>
              </a:rPr>
              <a:t>Abstract</a:t>
            </a:r>
            <a:endParaRPr lang="en-IN" sz="13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311D-7CED-AFA8-70DF-93718019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93260"/>
            <a:ext cx="11297920" cy="495728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EBER chatbot is designed to reduce the digital divide for elderly people by combining a familiar media channel (radio) with voice dialogues.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chatbot reads news in the background and adapts its responses to the user's mood.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chatbot allows users to access digital content of interest by combining words extracted from user answers to chatbot questions with keywords extracted from the news items.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chatbot was evaluated in real-world experiments with elderly people and was found to be effective in helping them access digital content and improve their information search capabilities.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AF0E-94BC-5DBB-B51E-2E62CF30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83" y="-52730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F7946-8ACB-75DA-FA1C-928F5AF32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85" y="-187987"/>
            <a:ext cx="1687855" cy="949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E869D-1ABB-0BB1-95D4-B3FB6413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43" y="1475930"/>
            <a:ext cx="1243355" cy="6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0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6AF9-2241-4FC6-3B59-1790E209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480" y="100965"/>
            <a:ext cx="593852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DED7-CB9C-3829-665D-A7476895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957705"/>
            <a:ext cx="11475720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AIML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 This is a markup language that is used to create chatbots. It allows you to define the chatbot's personality, knowledge base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NLG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 This is a natural language generation algorithm that is used to create natural-sounding text. 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SA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 This is a sentiment analysis algorithm that is used to classify text into positive, negative, or neutral.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C6F23-2662-CC51-8A3F-6752729B9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83" y="-91056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9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585-0995-106E-3A49-C060E0BB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337" y="90805"/>
            <a:ext cx="610108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Novelty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741-B922-5D79-3982-E5E1A2EF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795145"/>
            <a:ext cx="10789920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is one of the first studies to investigate the use of chatbots to improve the information abstraction capabilities of elderly people.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EBER was able to improve the ability of elderly people to describe the content of the news.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findings of this study have the potential to improve the lives of elderly people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DCF28-E609-89BF-2B0C-80130526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23" y="-211955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A3DAE4-BD60-1986-82DA-7C1855A185B1}"/>
              </a:ext>
            </a:extLst>
          </p:cNvPr>
          <p:cNvSpPr txBox="1"/>
          <p:nvPr/>
        </p:nvSpPr>
        <p:spPr>
          <a:xfrm>
            <a:off x="294640" y="167640"/>
            <a:ext cx="439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3BDDA0-3C71-E7BE-0021-95F6E8FD4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72456"/>
            <a:ext cx="7810500" cy="4257675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56F1E4-0C81-C466-B570-A101E1FD7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79" y="2361"/>
            <a:ext cx="2676641" cy="150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0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585-0995-106E-3A49-C060E0BB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77" y="517525"/>
            <a:ext cx="610108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741-B922-5D79-3982-E5E1A2EF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21" y="2099945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Improve turn detection to avoid speech interruptions.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Add advanced personalization features with better directed dialogue stages.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Experimental assessment of loneliness.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Study how the quality of users’ responses evolves in time.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Study the effect of other forms of language semantics such as sarcasm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DCF28-E609-89BF-2B0C-80130526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23" y="-211955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6A1BF-4FC9-E1C2-F184-51FBC3DD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80" y="-211955"/>
            <a:ext cx="1830900" cy="1029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43E097-5FB4-153A-E7F5-EB0AB6F4E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330" y="982343"/>
            <a:ext cx="2095785" cy="11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7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EC3-4563-F9A7-DA32-956169B2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861" y="1732505"/>
            <a:ext cx="10396583" cy="1281916"/>
          </a:xfrm>
        </p:spPr>
        <p:txBody>
          <a:bodyPr>
            <a:normAutofit/>
          </a:bodyPr>
          <a:lstStyle/>
          <a:p>
            <a:pPr algn="l"/>
            <a:r>
              <a:rPr lang="en-US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AIDA-Bot: A Conversational Agent to Explore Scholarly Knowledge Graphs</a:t>
            </a:r>
            <a:endParaRPr lang="en-US" sz="4800" b="1" i="0" dirty="0">
              <a:solidFill>
                <a:srgbClr val="333333"/>
              </a:solidFill>
              <a:effectLst/>
              <a:latin typeface="HelveticaNeue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A763C-A599-041C-2870-10CFE8032AA0}"/>
              </a:ext>
            </a:extLst>
          </p:cNvPr>
          <p:cNvSpPr txBox="1"/>
          <p:nvPr/>
        </p:nvSpPr>
        <p:spPr>
          <a:xfrm>
            <a:off x="63060" y="457848"/>
            <a:ext cx="276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</a:t>
            </a:r>
            <a:r>
              <a:rPr kumimoji="0" lang="en-IN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55EE4-FEBC-4C5E-1784-CCA00AEA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83" y="-42003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C484E-F54F-DCFB-C5C8-EEE5C65A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38" y="-42003"/>
            <a:ext cx="1590610" cy="894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34CB9-FF5A-18F7-0CF9-99796A2C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08" y="1074236"/>
            <a:ext cx="1977332" cy="111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25C40-F055-2346-51EB-64C5C140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93" y="-206650"/>
            <a:ext cx="1359666" cy="76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7F249-2A19-364E-865D-2665E3060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617" y="5459002"/>
            <a:ext cx="2894797" cy="162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C1E59-62CA-2281-7A7B-97B82908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43" y="5380714"/>
            <a:ext cx="2894797" cy="1628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54D22-2094-853C-D3E3-C15293D4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880" y="4671516"/>
            <a:ext cx="1673741" cy="941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138AA-84D3-123B-7601-7230CA57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32" y="5870309"/>
            <a:ext cx="1981935" cy="111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41FA0-4F8A-8077-5A5C-BC536D85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45" y="6096000"/>
            <a:ext cx="1426610" cy="802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B28D54-F80A-2836-E601-4785D977A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4" y="4811124"/>
            <a:ext cx="1278786" cy="719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86BB7-5B33-A35E-3EB6-7B5CC5C5D369}"/>
              </a:ext>
            </a:extLst>
          </p:cNvPr>
          <p:cNvSpPr txBox="1"/>
          <p:nvPr/>
        </p:nvSpPr>
        <p:spPr>
          <a:xfrm>
            <a:off x="1319958" y="3539848"/>
            <a:ext cx="11074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Authors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lang="en-IN" sz="36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 </a:t>
            </a:r>
            <a:r>
              <a:rPr lang="it-IT" sz="2000" dirty="0">
                <a:solidFill>
                  <a:schemeClr val="tx1"/>
                </a:solidFill>
                <a:latin typeface="Google Sans"/>
              </a:rPr>
              <a:t>Antonello Meloni,Simone Angioni,Angelo Salatino,Francesco Osborne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E4592-7107-9785-4B7B-A38DF70D1363}"/>
              </a:ext>
            </a:extLst>
          </p:cNvPr>
          <p:cNvSpPr txBox="1"/>
          <p:nvPr/>
        </p:nvSpPr>
        <p:spPr>
          <a:xfrm>
            <a:off x="1319958" y="4410513"/>
            <a:ext cx="68362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Publisher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IEEE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CF8B-7E5F-719A-900F-932FD9620DAC}"/>
              </a:ext>
            </a:extLst>
          </p:cNvPr>
          <p:cNvSpPr txBox="1"/>
          <p:nvPr/>
        </p:nvSpPr>
        <p:spPr>
          <a:xfrm>
            <a:off x="1319958" y="5342147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Published Year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yriadProUnicSemiCondensed"/>
                <a:ea typeface="+mn-ea"/>
                <a:cs typeface="+mn-cs"/>
              </a:rPr>
              <a:t>2023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32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04A6-8D01-5299-0982-650529D7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780" y="213361"/>
            <a:ext cx="5044440" cy="1325563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C00000"/>
                </a:solidFill>
              </a:rPr>
              <a:t>Introduction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E8B9-784C-45B1-52E4-B4956CCB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820092"/>
            <a:ext cx="11084560" cy="454151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Scholarly knowledge graphs (SKGs) are large-scale repositories of information about scholarly publications, authors, and other entities.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Conversational agents are computer programs that can interact with users in a natural language way.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AIDA-Bot is a conversational agent that can interact with SKGs. It is based on a three-step process: parsing, query building, and answer generation.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AIDA-Bot has been implemented in four different ways: as an Alexa skill, a web application, a Telegram bot, and an NAO humanoid robot.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8E205-A8C5-7A76-2FD4-77AD7558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16252"/>
            <a:ext cx="2057280" cy="1157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47E2E-5D56-BC22-8169-1C7BC1437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04" y="297532"/>
            <a:ext cx="2057281" cy="11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094480" y="360967"/>
            <a:ext cx="27940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IN" sz="6000" b="1" dirty="0">
                <a:solidFill>
                  <a:srgbClr val="C00000"/>
                </a:solidFill>
                <a:effectLst/>
                <a:latin typeface="FormataOTF-Bold"/>
              </a:rPr>
              <a:t>Abstract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80990" indent="-38099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chemeClr val="tx1"/>
                </a:solidFill>
                <a:latin typeface="Book Antiqua" panose="02040602050305030304" pitchFamily="18" charset="0"/>
              </a:rPr>
              <a:t>AIDA-Bot, a conversational agent that can interact with scholarly knowledge graphs</a:t>
            </a:r>
            <a:r>
              <a:rPr lang="en-US" sz="2667" dirty="0">
                <a:solidFill>
                  <a:srgbClr val="E3E3E3"/>
                </a:solidFill>
                <a:latin typeface="Google Sans"/>
              </a:rPr>
              <a:t>. </a:t>
            </a:r>
            <a:endParaRPr lang="en-US" sz="2133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380990" indent="-38099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chemeClr val="tx1"/>
                </a:solidFill>
                <a:latin typeface="Book Antiqua" panose="02040602050305030304" pitchFamily="18" charset="0"/>
              </a:rPr>
              <a:t>AIDA-Bot has been implemented in four different ways: as an Alexa skill, a web application, a Telegram bot, and an NAO humanoid robot. </a:t>
            </a:r>
          </a:p>
          <a:p>
            <a:pPr marL="380990" indent="-38099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chemeClr val="tx1"/>
                </a:solidFill>
                <a:latin typeface="Book Antiqua" panose="02040602050305030304" pitchFamily="18" charset="0"/>
              </a:rPr>
              <a:t>We have evaluated AIDA-Bot on a variety of tasks, including counting the number of papers on a given topic, listing the top-k papers on a given topic, and comparing two authors. The results show that AIDA-Bot is able to perform these tasks accurately and efficiently.</a:t>
            </a:r>
          </a:p>
          <a:p>
            <a:pPr marL="380990" indent="-38099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chemeClr val="tx1"/>
                </a:solidFill>
                <a:latin typeface="Book Antiqua" panose="02040602050305030304" pitchFamily="18" charset="0"/>
              </a:rPr>
              <a:t>AIDA-Bot is a promising new approach for interacting with scholarly knowledge graphs. The architecture proposed by the authors is versatile and can be implemented in a variety of ways. </a:t>
            </a:r>
            <a:endParaRPr sz="2133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D16808-7464-5CCA-A775-1D1894B2F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83" y="-52730"/>
            <a:ext cx="2894797" cy="1628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0A9F6-2312-EC88-C148-0B9BF8502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32" y="-193609"/>
            <a:ext cx="1697849" cy="955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B5A9F6-621E-1F2E-C0B8-404DA58E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75" y="1066769"/>
            <a:ext cx="1737405" cy="977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997200" y="221547"/>
            <a:ext cx="6532880" cy="141828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Proposed Algorithm</a:t>
            </a:r>
            <a:endParaRPr sz="54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598480" y="218445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80990" indent="-38099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The algorithm proposed in the paper is called the Natural Language Query Processing (NLQP) algorithm. The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NLQP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algorithm is a three-step process that is used to interact with knowledge graphs. The three steps are:</a:t>
            </a:r>
          </a:p>
          <a:p>
            <a:pPr marL="457189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Parsing , Query building, Answer generation</a:t>
            </a:r>
          </a:p>
          <a:p>
            <a:pPr marL="380990" indent="-38099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NLQP algorithm also uses a number of other techniques to improve the accuracy and performance of the system. These techniques include:</a:t>
            </a:r>
          </a:p>
          <a:p>
            <a:pPr marL="457189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Fuzzy matching, Entity recognition, Query optimization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B732A6-08EB-7FC5-964A-DD1B46FCE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75" y="-101216"/>
            <a:ext cx="3304705" cy="1858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EC3-4563-F9A7-DA32-956169B2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360" y="1552079"/>
            <a:ext cx="9190088" cy="128191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HelveticaNeue Regular"/>
              </a:rPr>
              <a:t>LAW-U: Legal Guidance Through Artificial Intelligence Chatbot for Sexual Violence Victims and Survivors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A763C-A599-041C-2870-10CFE8032AA0}"/>
              </a:ext>
            </a:extLst>
          </p:cNvPr>
          <p:cNvSpPr txBox="1"/>
          <p:nvPr/>
        </p:nvSpPr>
        <p:spPr>
          <a:xfrm>
            <a:off x="242756" y="124957"/>
            <a:ext cx="276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</a:t>
            </a:r>
            <a:r>
              <a:rPr kumimoji="0" lang="en-IN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55EE4-FEBC-4C5E-1784-CCA00AEA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83" y="-42003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C484E-F54F-DCFB-C5C8-EEE5C65A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38" y="-42003"/>
            <a:ext cx="1590610" cy="894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34CB9-FF5A-18F7-0CF9-99796A2C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08" y="1074236"/>
            <a:ext cx="1977332" cy="111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25C40-F055-2346-51EB-64C5C140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93" y="-206650"/>
            <a:ext cx="1359666" cy="76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7F249-2A19-364E-865D-2665E3060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617" y="5459002"/>
            <a:ext cx="2894797" cy="162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C1E59-62CA-2281-7A7B-97B82908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43" y="5380714"/>
            <a:ext cx="2894797" cy="1628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54D22-2094-853C-D3E3-C15293D4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880" y="4671516"/>
            <a:ext cx="1673741" cy="941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138AA-84D3-123B-7601-7230CA57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32" y="5870309"/>
            <a:ext cx="1981935" cy="111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41FA0-4F8A-8077-5A5C-BC536D85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45" y="6096000"/>
            <a:ext cx="1426610" cy="802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B28D54-F80A-2836-E601-4785D977A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4" y="4811124"/>
            <a:ext cx="1278786" cy="719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86BB7-5B33-A35E-3EB6-7B5CC5C5D369}"/>
              </a:ext>
            </a:extLst>
          </p:cNvPr>
          <p:cNvSpPr txBox="1"/>
          <p:nvPr/>
        </p:nvSpPr>
        <p:spPr>
          <a:xfrm>
            <a:off x="1319958" y="3542762"/>
            <a:ext cx="11074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Authors: </a:t>
            </a:r>
            <a:r>
              <a:rPr lang="en-IN" sz="2400" b="0" i="0" u="sng" dirty="0" err="1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Vorada</a:t>
            </a:r>
            <a:r>
              <a:rPr lang="en-IN" sz="2400" b="0" i="0" u="sng" dirty="0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 </a:t>
            </a:r>
            <a:r>
              <a:rPr lang="en-IN" sz="2400" b="0" i="0" u="sng" dirty="0" err="1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Socatiyanurak</a:t>
            </a:r>
            <a:r>
              <a:rPr lang="en-IN" sz="2400" b="0" i="0" u="sng" dirty="0" err="1">
                <a:solidFill>
                  <a:srgbClr val="006699"/>
                </a:solidFill>
                <a:effectLst/>
                <a:latin typeface="HelveticaNeue Regular"/>
              </a:rPr>
              <a:t>,</a:t>
            </a:r>
            <a:r>
              <a:rPr lang="en-IN" sz="24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Nittayapa</a:t>
            </a:r>
            <a:r>
              <a:rPr lang="en-IN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 </a:t>
            </a:r>
            <a:r>
              <a:rPr lang="en-IN" sz="24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Klangpornkun</a:t>
            </a:r>
            <a:r>
              <a:rPr lang="en-IN" sz="2400" b="0" i="0" u="none" strike="noStrike" dirty="0">
                <a:solidFill>
                  <a:srgbClr val="006699"/>
                </a:solidFill>
                <a:effectLst/>
                <a:latin typeface="HelveticaNeue Regular"/>
              </a:rPr>
              <a:t>,</a:t>
            </a:r>
            <a:r>
              <a:rPr lang="en-IN" sz="2400" dirty="0"/>
              <a:t> </a:t>
            </a:r>
            <a:r>
              <a:rPr lang="en-IN" sz="2400" b="0" i="0" dirty="0" err="1">
                <a:solidFill>
                  <a:srgbClr val="006699"/>
                </a:solidFill>
                <a:effectLst/>
                <a:latin typeface="HelveticaNeue Regular"/>
              </a:rPr>
              <a:t>Adirek</a:t>
            </a:r>
            <a:r>
              <a:rPr lang="en-IN" sz="2400" b="0" i="0" dirty="0">
                <a:solidFill>
                  <a:srgbClr val="006699"/>
                </a:solidFill>
                <a:effectLst/>
                <a:latin typeface="HelveticaNeue Regular"/>
              </a:rPr>
              <a:t> </a:t>
            </a:r>
            <a:r>
              <a:rPr lang="en-IN" sz="2400" b="0" i="0" dirty="0" err="1">
                <a:solidFill>
                  <a:srgbClr val="006699"/>
                </a:solidFill>
                <a:effectLst/>
                <a:latin typeface="HelveticaNeue Regular"/>
              </a:rPr>
              <a:t>Munthuli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HelveticaNeue 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E4592-7107-9785-4B7B-A38DF70D1363}"/>
              </a:ext>
            </a:extLst>
          </p:cNvPr>
          <p:cNvSpPr txBox="1"/>
          <p:nvPr/>
        </p:nvSpPr>
        <p:spPr>
          <a:xfrm>
            <a:off x="1319958" y="4410513"/>
            <a:ext cx="68362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Publisher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IEEE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CF8B-7E5F-719A-900F-932FD9620DAC}"/>
              </a:ext>
            </a:extLst>
          </p:cNvPr>
          <p:cNvSpPr txBox="1"/>
          <p:nvPr/>
        </p:nvSpPr>
        <p:spPr>
          <a:xfrm>
            <a:off x="1319958" y="5342147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Published Year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yriadProUnicSemiCondensed"/>
                <a:ea typeface="+mn-ea"/>
                <a:cs typeface="+mn-cs"/>
              </a:rPr>
              <a:t>2021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83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905760" y="369853"/>
            <a:ext cx="6146800" cy="15970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Novelty of the paper</a:t>
            </a:r>
            <a:endParaRPr sz="5400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48640" y="2137673"/>
            <a:ext cx="11227760" cy="35519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This is a novel approach to interacting with knowledge graphs, as it allows users to interact with the knowledge graph in a natural language way.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This demonstrates the versatility of the architecture, as it can be implemented in a variety of different ways.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The paper evaluates the performance of the architecture on a variety of different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This shows that the architecture is effective in a variety of different settings.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AD328-29BA-5A7A-5B16-11C6E5E14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83" y="-52730"/>
            <a:ext cx="2894797" cy="16283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80720" y="365760"/>
            <a:ext cx="5069840" cy="6299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Diagram</a:t>
            </a:r>
            <a:b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11866880" y="5496560"/>
            <a:ext cx="325120" cy="13614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D8E45-BFE7-67C1-B16E-E6B8E4D4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56" y="1596227"/>
            <a:ext cx="5069840" cy="45099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61DBD3-0E24-A449-6343-6528E7111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83" y="-93370"/>
            <a:ext cx="2894797" cy="1628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71DB42-CF70-2D1C-E0EC-9B311A60C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61" y="-52730"/>
            <a:ext cx="1749620" cy="984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0B84A-A488-41AC-AC9C-BE4061CCC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299" y="995680"/>
            <a:ext cx="1749620" cy="9841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DBF6-1382-8ACA-B62A-B2A9513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720" y="243205"/>
            <a:ext cx="443484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Future work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2C548-E3CA-8722-ABDB-182319ACB63B}"/>
              </a:ext>
            </a:extLst>
          </p:cNvPr>
          <p:cNvSpPr txBox="1"/>
          <p:nvPr/>
        </p:nvSpPr>
        <p:spPr>
          <a:xfrm>
            <a:off x="653570" y="1961381"/>
            <a:ext cx="113825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AutoNum type="arabicPeriod"/>
            </a:pPr>
            <a:r>
              <a:rPr lang="en-US" sz="2400" dirty="0">
                <a:latin typeface="-apple-system"/>
              </a:rPr>
              <a:t>Improving the accuracy and completeness of knowledge graphs, which are essential for chatbots to provide accurate and relevant information.  </a:t>
            </a:r>
          </a:p>
          <a:p>
            <a:pPr marL="457189" indent="-457189">
              <a:buAutoNum type="arabicPeriod"/>
            </a:pPr>
            <a:r>
              <a:rPr lang="en-US" sz="2400" dirty="0">
                <a:latin typeface="-apple-system"/>
              </a:rPr>
              <a:t>Developing more advanced natural language processing (NLP) techniques to enable chatbots to understand and respond to more complex queries. </a:t>
            </a:r>
          </a:p>
          <a:p>
            <a:pPr marL="457189" indent="-457189">
              <a:buAutoNum type="arabicPeriod"/>
            </a:pPr>
            <a:r>
              <a:rPr lang="en-US" sz="2400" dirty="0">
                <a:latin typeface="-apple-system"/>
              </a:rPr>
              <a:t>Enhancing the context awareness of chatbots, which would enable them to provide more personalized and relevant responses to users. </a:t>
            </a:r>
          </a:p>
          <a:p>
            <a:pPr marL="457189" indent="-457189">
              <a:buAutoNum type="arabicPeriod"/>
            </a:pPr>
            <a:r>
              <a:rPr lang="en-US" sz="2400" dirty="0">
                <a:latin typeface="-apple-system"/>
              </a:rPr>
              <a:t> Exploring the potential of integrating chatbots with other technologies, such as machine learning and data analytics, to enable more advanced functionalities and insights.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6D616-C43C-57AA-CE16-ED6F6836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83" y="-93370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80D11-3AE9-85AB-6712-F84EC14F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-169615"/>
            <a:ext cx="1912180" cy="10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EC3-4563-F9A7-DA32-956169B2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861" y="1732505"/>
            <a:ext cx="10396583" cy="128191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2060"/>
                </a:solidFill>
              </a:rPr>
              <a:t>Experimentation for Chatbot Usability Evaluation: A Secondary Study</a:t>
            </a:r>
            <a:endParaRPr lang="en-US" sz="4800" b="1" i="0" dirty="0">
              <a:solidFill>
                <a:srgbClr val="002060"/>
              </a:solidFill>
              <a:effectLst/>
              <a:latin typeface="HelveticaNeue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A763C-A599-041C-2870-10CFE8032AA0}"/>
              </a:ext>
            </a:extLst>
          </p:cNvPr>
          <p:cNvSpPr txBox="1"/>
          <p:nvPr/>
        </p:nvSpPr>
        <p:spPr>
          <a:xfrm>
            <a:off x="399990" y="459083"/>
            <a:ext cx="276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</a:t>
            </a:r>
            <a:r>
              <a:rPr kumimoji="0" lang="en-IN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55EE4-FEBC-4C5E-1784-CCA00AEA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83" y="-42003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C484E-F54F-DCFB-C5C8-EEE5C65A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38" y="-42003"/>
            <a:ext cx="1590610" cy="894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34CB9-FF5A-18F7-0CF9-99796A2C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08" y="1074236"/>
            <a:ext cx="1977332" cy="111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25C40-F055-2346-51EB-64C5C140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93" y="-206650"/>
            <a:ext cx="1359666" cy="76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7F249-2A19-364E-865D-2665E3060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617" y="5459002"/>
            <a:ext cx="2894797" cy="162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C1E59-62CA-2281-7A7B-97B82908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43" y="5380714"/>
            <a:ext cx="2894797" cy="1628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54D22-2094-853C-D3E3-C15293D4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880" y="4671516"/>
            <a:ext cx="1673741" cy="941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138AA-84D3-123B-7601-7230CA57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32" y="5870309"/>
            <a:ext cx="1981935" cy="111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41FA0-4F8A-8077-5A5C-BC536D85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45" y="6096000"/>
            <a:ext cx="1426610" cy="802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B28D54-F80A-2836-E601-4785D977A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4" y="4811124"/>
            <a:ext cx="1278786" cy="719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86BB7-5B33-A35E-3EB6-7B5CC5C5D369}"/>
              </a:ext>
            </a:extLst>
          </p:cNvPr>
          <p:cNvSpPr txBox="1"/>
          <p:nvPr/>
        </p:nvSpPr>
        <p:spPr>
          <a:xfrm>
            <a:off x="1319958" y="3539848"/>
            <a:ext cx="11074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Authors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lang="es-ES" sz="3600" dirty="0"/>
              <a:t> </a:t>
            </a:r>
            <a:r>
              <a:rPr lang="es-ES" dirty="0">
                <a:solidFill>
                  <a:srgbClr val="0070C0"/>
                </a:solidFill>
              </a:rPr>
              <a:t>RANCI REN1 , MIREYA ZAPATA , JOHN W. CASTRO, OSCAR DIESTE  AND SILVIA T. ACUÑA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E4592-7107-9785-4B7B-A38DF70D1363}"/>
              </a:ext>
            </a:extLst>
          </p:cNvPr>
          <p:cNvSpPr txBox="1"/>
          <p:nvPr/>
        </p:nvSpPr>
        <p:spPr>
          <a:xfrm>
            <a:off x="1319958" y="4410513"/>
            <a:ext cx="68362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Publisher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IEEE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CF8B-7E5F-719A-900F-932FD9620DAC}"/>
              </a:ext>
            </a:extLst>
          </p:cNvPr>
          <p:cNvSpPr txBox="1"/>
          <p:nvPr/>
        </p:nvSpPr>
        <p:spPr>
          <a:xfrm>
            <a:off x="1319958" y="5342147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Published Year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yriadProUnicSemiCondensed"/>
                <a:ea typeface="+mn-ea"/>
                <a:cs typeface="+mn-cs"/>
              </a:rPr>
              <a:t>2022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328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04A6-8D01-5299-0982-650529D7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780" y="213361"/>
            <a:ext cx="5044440" cy="1325563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C00000"/>
                </a:solidFill>
              </a:rPr>
              <a:t>Introduction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E8B9-784C-45B1-52E4-B4956CCB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820092"/>
            <a:ext cx="11501120" cy="47403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Introduces chatbots as domain-specific text-based software that aid users in specific services.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Traces the origin of chatbots from Joseph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Weizenbaum's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ELIZA in the 1960s to their recent advancements driven by deep learning and natural language processing.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Highlights the need for systematic mapping study to analyze the current state of chatbot usability experimentation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8E205-A8C5-7A76-2FD4-77AD7558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16252"/>
            <a:ext cx="2057280" cy="1157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47E2E-5D56-BC22-8169-1C7BC1437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04" y="297532"/>
            <a:ext cx="2057281" cy="11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78F9-B3AE-FA45-7002-1F6606EC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20" y="0"/>
            <a:ext cx="376428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  <a:effectLst/>
                <a:latin typeface="FormataOTF-Bold"/>
              </a:rPr>
              <a:t>Abstract</a:t>
            </a:r>
            <a:endParaRPr lang="en-IN" sz="13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311D-7CED-AFA8-70DF-93718019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660" y="1710850"/>
            <a:ext cx="10932160" cy="4347687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Söhne"/>
              </a:rPr>
              <a:t>Rising interest in chatbot development and usability evaluation.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Söhne"/>
              </a:rPr>
              <a:t>Systematic mapping study analyzed 700 sources, found 28 primary studies.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Söhne"/>
              </a:rPr>
              <a:t>Explored research questions, characteristics, and metrics for chatbot usability.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Söhne"/>
              </a:rPr>
              <a:t>Within-subjects design commonly used in experiments.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Söhne"/>
              </a:rPr>
              <a:t>Limited availability of raw data suggests room for improvement.</a:t>
            </a:r>
          </a:p>
          <a:p>
            <a:pPr marL="0" indent="0" algn="l">
              <a:buNone/>
            </a:pPr>
            <a:endParaRPr lang="en-US" b="1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AF0E-94BC-5DBB-B51E-2E62CF30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83" y="-52730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F7946-8ACB-75DA-FA1C-928F5AF32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85" y="-187987"/>
            <a:ext cx="1687855" cy="949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E869D-1ABB-0BB1-95D4-B3FB6413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43" y="1475930"/>
            <a:ext cx="1243355" cy="6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6AF9-2241-4FC6-3B59-1790E209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480" y="100965"/>
            <a:ext cx="593852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DED7-CB9C-3829-665D-A7476895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" y="1825625"/>
            <a:ext cx="11475720" cy="4351338"/>
          </a:xfrm>
        </p:spPr>
        <p:txBody>
          <a:bodyPr>
            <a:normAutofit fontScale="85000" lnSpcReduction="1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GLM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 includes </a:t>
            </a:r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ANOVA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 and regression methods, ensuring the best linear fit to the data.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Linear regression, logistic regression, and mixed effect models used.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ANOVA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MANOVA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 applied to analyze variations in data.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Regression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 techniques used to examine relationships and dependencies.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C6F23-2662-CC51-8A3F-6752729B9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83" y="-91056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9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585-0995-106E-3A49-C060E0BB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337" y="90805"/>
            <a:ext cx="610108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Novelty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741-B922-5D79-3982-E5E1A2EF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935163"/>
            <a:ext cx="10607040" cy="39068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Söhne"/>
              </a:rPr>
              <a:t>Paper merges HCI and SE viewpoints for novel chatbot usability evaluation.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Söhne"/>
              </a:rPr>
              <a:t>Analyzes chatbot usability studies, highlighting research goals and usability aspects.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Söhne"/>
              </a:rPr>
              <a:t>Common techniques like questionnaires, interviews, and metrics like Likert scale are used.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Söhne"/>
              </a:rPr>
              <a:t>Identifies challenges, recommends larger sample sizes, and better experimental designs.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Söhne"/>
              </a:rPr>
              <a:t>Chatbots find roles in healthcare, e-commerce, collaboration, and recommendations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DCF28-E609-89BF-2B0C-80130526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23" y="-211955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F3C0-083C-C3C0-CC4F-F0A056B32F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960" y="390524"/>
            <a:ext cx="4541520" cy="111315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4454FE-3468-4B4D-024F-43EE74F787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49105" y="1861184"/>
            <a:ext cx="8568095" cy="436772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0F197B-B1BA-95A8-6FED-797A68A2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83" y="-91056"/>
            <a:ext cx="2894797" cy="1628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296967-05A9-B4B8-FB43-C975E87F1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379" y="0"/>
            <a:ext cx="1283609" cy="722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424FC-7358-0FBD-6481-2C292F10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0" y="1258490"/>
            <a:ext cx="1749620" cy="98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8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585-0995-106E-3A49-C060E0BB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97" y="90805"/>
            <a:ext cx="610108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741-B922-5D79-3982-E5E1A2EF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620" y="1734185"/>
            <a:ext cx="10822979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Investigate the application of more advanced statistical methods, such as machine learning techniques, to analyze chatbot usability data.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 predictive modeling to anticipate user satisfaction and usability based on specific user characteristics and interaction patterns.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Combine quantitative usability metrics with qualitative insights to gain a more comprehensive understanding of user experiences.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DCF28-E609-89BF-2B0C-80130526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23" y="-211955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7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04A6-8D01-5299-0982-650529D7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780" y="213361"/>
            <a:ext cx="5044440" cy="1325563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C00000"/>
                </a:solidFill>
              </a:rPr>
              <a:t>Introduction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E8B9-784C-45B1-52E4-B4956CCB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759132"/>
            <a:ext cx="10139680" cy="454151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Conservatism in Thai culture</a:t>
            </a:r>
            <a:endParaRPr lang="en-US" b="0" i="0" dirty="0">
              <a:effectLst/>
              <a:latin typeface="Google Sans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Victim-blaming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Patriarchy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Power-relation dynamic</a:t>
            </a:r>
            <a:endParaRPr lang="en-IN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The chatbot's ability to access and process information from Supreme Court decisions is a valuable resource, </a:t>
            </a:r>
          </a:p>
          <a:p>
            <a:pPr algn="l"/>
            <a:r>
              <a:rPr lang="en-US" sz="2400" dirty="0">
                <a:solidFill>
                  <a:srgbClr val="1F1F1F"/>
                </a:solidFill>
                <a:latin typeface="Google Sans"/>
              </a:rPr>
              <a:t>It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focus on providing unconditional support is essential for survivors who may be feeling isolated and alone.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8E205-A8C5-7A76-2FD4-77AD7558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97532"/>
            <a:ext cx="2057280" cy="1157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47E2E-5D56-BC22-8169-1C7BC1437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04" y="297532"/>
            <a:ext cx="2057281" cy="11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45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B7777F-BBF8-4E21-540B-DDDC1335DE8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86832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7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5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1288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850E7B7-BE21-CB05-40BC-24DD1610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59619"/>
              </p:ext>
            </p:extLst>
          </p:nvPr>
        </p:nvGraphicFramePr>
        <p:xfrm>
          <a:off x="38100" y="54126"/>
          <a:ext cx="11804430" cy="674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65">
                  <a:extLst>
                    <a:ext uri="{9D8B030D-6E8A-4147-A177-3AD203B41FA5}">
                      <a16:colId xmlns:a16="http://schemas.microsoft.com/office/drawing/2014/main" val="2483134055"/>
                    </a:ext>
                  </a:extLst>
                </a:gridCol>
                <a:gridCol w="2035853">
                  <a:extLst>
                    <a:ext uri="{9D8B030D-6E8A-4147-A177-3AD203B41FA5}">
                      <a16:colId xmlns:a16="http://schemas.microsoft.com/office/drawing/2014/main" val="2439221080"/>
                    </a:ext>
                  </a:extLst>
                </a:gridCol>
                <a:gridCol w="2706041">
                  <a:extLst>
                    <a:ext uri="{9D8B030D-6E8A-4147-A177-3AD203B41FA5}">
                      <a16:colId xmlns:a16="http://schemas.microsoft.com/office/drawing/2014/main" val="1793703979"/>
                    </a:ext>
                  </a:extLst>
                </a:gridCol>
                <a:gridCol w="3138822">
                  <a:extLst>
                    <a:ext uri="{9D8B030D-6E8A-4147-A177-3AD203B41FA5}">
                      <a16:colId xmlns:a16="http://schemas.microsoft.com/office/drawing/2014/main" val="216268820"/>
                    </a:ext>
                  </a:extLst>
                </a:gridCol>
                <a:gridCol w="2443749">
                  <a:extLst>
                    <a:ext uri="{9D8B030D-6E8A-4147-A177-3AD203B41FA5}">
                      <a16:colId xmlns:a16="http://schemas.microsoft.com/office/drawing/2014/main" val="2498272122"/>
                    </a:ext>
                  </a:extLst>
                </a:gridCol>
              </a:tblGrid>
              <a:tr h="1315614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</a:rPr>
                        <a:t>Paper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/>
                        <a:t>What output?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34962"/>
                  </a:ext>
                </a:extLst>
              </a:tr>
              <a:tr h="135800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IN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NLP, Dialog flow, Naive Bayes classifier 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conducted to develop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LAW-U</a:t>
                      </a:r>
                      <a:endParaRPr lang="en-IN" sz="20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an AI chatbot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can provide legal guidance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Expanding the chatbot to answer in English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31706"/>
                  </a:ext>
                </a:extLst>
              </a:tr>
              <a:tr h="12595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AIML, NLG, SA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make chatbots more human-like.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an intelligent chatbot to engage elderly people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Adding personalization features 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80754"/>
                  </a:ext>
                </a:extLst>
              </a:tr>
              <a:tr h="1358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b="1" dirty="0"/>
                        <a:t>NLQP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AIDA-Bot, that can interact with scholarly knowledge graphs.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improving accuracy and enhancing the context awareness of chatbots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AIDA BOT gives answers through knowledge graphs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7061"/>
                  </a:ext>
                </a:extLst>
              </a:tr>
              <a:tr h="12863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Linear regression and Logistic regression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Making chatbots in domain-specific text-based for specific users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Usage of chatbots in various fields like </a:t>
                      </a:r>
                      <a:r>
                        <a:rPr lang="en-US" sz="1600" b="1" dirty="0" err="1"/>
                        <a:t>healthcare,e</a:t>
                      </a:r>
                      <a:r>
                        <a:rPr lang="en-US" sz="1600" b="1" dirty="0"/>
                        <a:t>-commerce</a:t>
                      </a:r>
                      <a:endParaRPr lang="en-IN" sz="16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 enhance the usability of chatbot using more advanced statistical methods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1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52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F871-63AF-BC89-9D98-460F31EA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040" y="2407920"/>
            <a:ext cx="9011920" cy="2783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3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  <a:r>
              <a:rPr lang="en-IN" sz="13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sz="13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BA8DA-FA66-F90A-1522-C17481134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9" t="286" r="-1737" b="7700"/>
          <a:stretch/>
        </p:blipFill>
        <p:spPr>
          <a:xfrm>
            <a:off x="10462258" y="189670"/>
            <a:ext cx="1437644" cy="1231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5BE30-9D9B-2143-A2BA-389E54132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9" t="286" r="-1737" b="7700"/>
          <a:stretch/>
        </p:blipFill>
        <p:spPr>
          <a:xfrm>
            <a:off x="332738" y="5317636"/>
            <a:ext cx="1437644" cy="1231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ADCEE-395E-3DCA-3400-C77CA128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3" y="5275441"/>
            <a:ext cx="2894797" cy="1628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F1296-0813-4FC0-F225-3983BFF6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7497" y="27031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78F9-B3AE-FA45-7002-1F6606EC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20" y="0"/>
            <a:ext cx="376428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  <a:effectLst/>
                <a:latin typeface="FormataOTF-Bold"/>
              </a:rPr>
              <a:t>Abstract</a:t>
            </a:r>
            <a:endParaRPr lang="en-IN" sz="13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311D-7CED-AFA8-70DF-93718019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575593"/>
            <a:ext cx="10932160" cy="4957287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LAW-U is an AI chatbot that can provide legal guidance to survivors of sexual violence in Thailand.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LAW-U was trained on a dataset of 182 Thai Supreme Court cases of sexual violence.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LAW-U can recommend the most relevant Supreme Court decisions to survivors of sexual violence based on their situation.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LAW-U can also provide information about sexual violence laws and resources in Thailand.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AF0E-94BC-5DBB-B51E-2E62CF30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83" y="-52730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F7946-8ACB-75DA-FA1C-928F5AF32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85" y="-187987"/>
            <a:ext cx="1687855" cy="949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E869D-1ABB-0BB1-95D4-B3FB6413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43" y="1475930"/>
            <a:ext cx="1243355" cy="6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6AF9-2241-4FC6-3B59-1790E209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480" y="100965"/>
            <a:ext cx="593852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DED7-CB9C-3829-665D-A7476895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" y="1825625"/>
            <a:ext cx="11475720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NLP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is used in LAW-U to understand the user's input and generate responses that are relevant and helpful.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4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 err="1">
                <a:solidFill>
                  <a:srgbClr val="1F1F1F"/>
                </a:solidFill>
                <a:effectLst/>
                <a:latin typeface="Google Sans"/>
              </a:rPr>
              <a:t>Dialogflow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is used in LAW-U to create the conversation flow and to manage the user's input and output.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Naive Bayes classifier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is used in LAW-U to classify the user's input into different categories, such as "sexual harassment", "sexual assault", or "rape". 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C6F23-2662-CC51-8A3F-6752729B9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83" y="-50416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3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585-0995-106E-3A49-C060E0BB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337" y="90805"/>
            <a:ext cx="610108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Novelty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741-B922-5D79-3982-E5E1A2EF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277600" cy="4351338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use of a combination of similarity scores, common keywords, and synonyms to find the most relevant Supreme Court cases. 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use of a stratified 5-fold cross-validation to evaluate the performance of the model.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use of a hold-out testing dataset to evaluate the performance of the model in a real-world setting.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b="0" i="0" dirty="0">
                <a:solidFill>
                  <a:srgbClr val="1F1F1F"/>
                </a:solidFill>
                <a:effectLst/>
                <a:latin typeface="Google Sans"/>
              </a:rPr>
              <a:t>The identification of two Supreme Court cases that were not ranked in TOP-1 or TOP-3, which suggests that the model may be better at finding cases that are similar in context, even if they do not share the same keywords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DCF28-E609-89BF-2B0C-80130526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23" y="-211955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4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A3DAE4-BD60-1986-82DA-7C1855A185B1}"/>
              </a:ext>
            </a:extLst>
          </p:cNvPr>
          <p:cNvSpPr txBox="1"/>
          <p:nvPr/>
        </p:nvSpPr>
        <p:spPr>
          <a:xfrm>
            <a:off x="152400" y="167640"/>
            <a:ext cx="439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7F4909-778A-51DB-5ECA-7BC66AB57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56" y="1825625"/>
            <a:ext cx="7326688" cy="4351338"/>
          </a:xfrm>
        </p:spPr>
      </p:pic>
    </p:spTree>
    <p:extLst>
      <p:ext uri="{BB962C8B-B14F-4D97-AF65-F5344CB8AC3E}">
        <p14:creationId xmlns:p14="http://schemas.microsoft.com/office/powerpoint/2010/main" val="260432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585-0995-106E-3A49-C060E0BB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97" y="90805"/>
            <a:ext cx="610108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741-B922-5D79-3982-E5E1A2EF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621" y="1734185"/>
            <a:ext cx="10515600" cy="4351338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Expanding the dataset to include more Supreme Court cases and real-life test subjects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4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Expanding the chatbot to answer in English. This will make the chatbot more accessible to a wider audience.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4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Overall, the future work of LAW-U chatbot is to improve its accuracy, reliability, and accessibility so that it can be a more effective tool for survivors of sexual violence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DCF28-E609-89BF-2B0C-80130526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23" y="-211955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EC3-4563-F9A7-DA32-956169B2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152" y="1765442"/>
            <a:ext cx="12073507" cy="1281916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HelveticaNeue Regular"/>
              </a:rPr>
              <a:t>Entertainment Chatbot for the Digital Inclusion of Elderly People Without Abstraction Capabilities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A763C-A599-041C-2870-10CFE8032AA0}"/>
              </a:ext>
            </a:extLst>
          </p:cNvPr>
          <p:cNvSpPr txBox="1"/>
          <p:nvPr/>
        </p:nvSpPr>
        <p:spPr>
          <a:xfrm>
            <a:off x="257560" y="468906"/>
            <a:ext cx="276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</a:t>
            </a:r>
            <a:r>
              <a:rPr kumimoji="0" lang="en-IN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55EE4-FEBC-4C5E-1784-CCA00AEA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83" y="-42003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C484E-F54F-DCFB-C5C8-EEE5C65A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38" y="-42003"/>
            <a:ext cx="1590610" cy="894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34CB9-FF5A-18F7-0CF9-99796A2C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08" y="1074236"/>
            <a:ext cx="1977332" cy="111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25C40-F055-2346-51EB-64C5C140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93" y="-206650"/>
            <a:ext cx="1359666" cy="76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7F249-2A19-364E-865D-2665E3060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617" y="5459002"/>
            <a:ext cx="2894797" cy="162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C1E59-62CA-2281-7A7B-97B82908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43" y="5380714"/>
            <a:ext cx="2894797" cy="1628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54D22-2094-853C-D3E3-C15293D4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880" y="4671516"/>
            <a:ext cx="1673741" cy="941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138AA-84D3-123B-7601-7230CA57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32" y="5870309"/>
            <a:ext cx="1981935" cy="111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41FA0-4F8A-8077-5A5C-BC536D85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45" y="6096000"/>
            <a:ext cx="1426610" cy="802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B28D54-F80A-2836-E601-4785D977A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4" y="4811124"/>
            <a:ext cx="1278786" cy="719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86BB7-5B33-A35E-3EB6-7B5CC5C5D369}"/>
              </a:ext>
            </a:extLst>
          </p:cNvPr>
          <p:cNvSpPr txBox="1"/>
          <p:nvPr/>
        </p:nvSpPr>
        <p:spPr>
          <a:xfrm>
            <a:off x="1319958" y="3539848"/>
            <a:ext cx="11074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Authors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lang="en-IN" sz="36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 </a:t>
            </a:r>
            <a:r>
              <a:rPr lang="en-IN" sz="20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Silvia García-Méndez</a:t>
            </a:r>
            <a:r>
              <a:rPr lang="en-IN" sz="2000" b="0" i="0" u="none" strike="noStrike" dirty="0">
                <a:solidFill>
                  <a:srgbClr val="006699"/>
                </a:solidFill>
                <a:effectLst/>
                <a:latin typeface="HelveticaNeue Regular"/>
              </a:rPr>
              <a:t>,</a:t>
            </a:r>
            <a:r>
              <a:rPr lang="en-IN" sz="20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 Francisco De Arriba-Pérez</a:t>
            </a:r>
            <a:r>
              <a:rPr lang="en-IN" sz="2000" dirty="0">
                <a:solidFill>
                  <a:srgbClr val="006699"/>
                </a:solidFill>
                <a:latin typeface="HelveticaNeue Regular"/>
              </a:rPr>
              <a:t>,</a:t>
            </a:r>
            <a:r>
              <a:rPr lang="en-IN" sz="36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 </a:t>
            </a:r>
            <a:r>
              <a:rPr lang="en-IN" sz="20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JOSé</a:t>
            </a:r>
            <a:r>
              <a:rPr lang="en-IN" sz="20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 A. </a:t>
            </a:r>
            <a:r>
              <a:rPr lang="en-IN" sz="20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Regueiro</a:t>
            </a:r>
            <a:r>
              <a:rPr lang="en-IN" sz="20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-Janeiro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E4592-7107-9785-4B7B-A38DF70D1363}"/>
              </a:ext>
            </a:extLst>
          </p:cNvPr>
          <p:cNvSpPr txBox="1"/>
          <p:nvPr/>
        </p:nvSpPr>
        <p:spPr>
          <a:xfrm>
            <a:off x="1319958" y="4410513"/>
            <a:ext cx="68362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Publisher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IEEE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CF8B-7E5F-719A-900F-932FD9620DAC}"/>
              </a:ext>
            </a:extLst>
          </p:cNvPr>
          <p:cNvSpPr txBox="1"/>
          <p:nvPr/>
        </p:nvSpPr>
        <p:spPr>
          <a:xfrm>
            <a:off x="1319958" y="5342147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Published Year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yriadProUnicSemiCondensed"/>
                <a:ea typeface="+mn-ea"/>
                <a:cs typeface="+mn-cs"/>
              </a:rPr>
              <a:t>2021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3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1790</Words>
  <Application>Microsoft Office PowerPoint</Application>
  <PresentationFormat>Widescreen</PresentationFormat>
  <Paragraphs>198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-apple-system</vt:lpstr>
      <vt:lpstr>Arial</vt:lpstr>
      <vt:lpstr>Book Antiqua</vt:lpstr>
      <vt:lpstr>Calibri</vt:lpstr>
      <vt:lpstr>Calibri Light</vt:lpstr>
      <vt:lpstr>CIDFont</vt:lpstr>
      <vt:lpstr>FormataOTF-Bold</vt:lpstr>
      <vt:lpstr>Google Sans</vt:lpstr>
      <vt:lpstr>HelveticaNeue Regular</vt:lpstr>
      <vt:lpstr>MyriadProUnicSemiCondensed</vt:lpstr>
      <vt:lpstr>Söhne</vt:lpstr>
      <vt:lpstr>Source Code Pro</vt:lpstr>
      <vt:lpstr>Times New Roman</vt:lpstr>
      <vt:lpstr>Wingdings</vt:lpstr>
      <vt:lpstr>Office Theme</vt:lpstr>
      <vt:lpstr>Literature Review Presentation 2 </vt:lpstr>
      <vt:lpstr>LAW-U: Legal Guidance Through Artificial Intelligence Chatbot for Sexual Violence Victims and Survivors</vt:lpstr>
      <vt:lpstr>Introduction</vt:lpstr>
      <vt:lpstr>Abstract</vt:lpstr>
      <vt:lpstr>Proposed Algorithm</vt:lpstr>
      <vt:lpstr>Novelty of the paper</vt:lpstr>
      <vt:lpstr>PowerPoint Presentation</vt:lpstr>
      <vt:lpstr>Future work</vt:lpstr>
      <vt:lpstr>Entertainment Chatbot for the Digital Inclusion of Elderly People Without Abstraction Capabilities</vt:lpstr>
      <vt:lpstr>Introduction</vt:lpstr>
      <vt:lpstr>Abstract</vt:lpstr>
      <vt:lpstr>Proposed Algorithm</vt:lpstr>
      <vt:lpstr>Novelty of the paper</vt:lpstr>
      <vt:lpstr>PowerPoint Presentation</vt:lpstr>
      <vt:lpstr>Future work</vt:lpstr>
      <vt:lpstr>AIDA-Bot: A Conversational Agent to Explore Scholarly Knowledge Graphs</vt:lpstr>
      <vt:lpstr>Introduction</vt:lpstr>
      <vt:lpstr>Abstract</vt:lpstr>
      <vt:lpstr>Proposed Algorithm</vt:lpstr>
      <vt:lpstr>Novelty of the paper</vt:lpstr>
      <vt:lpstr>Block Diagram </vt:lpstr>
      <vt:lpstr>Future work</vt:lpstr>
      <vt:lpstr>Experimentation for Chatbot Usability Evaluation: A Secondary Study</vt:lpstr>
      <vt:lpstr>Introduction</vt:lpstr>
      <vt:lpstr>Abstract</vt:lpstr>
      <vt:lpstr>Proposed Algorithm</vt:lpstr>
      <vt:lpstr>Novelty of the paper</vt:lpstr>
      <vt:lpstr> Block Diagram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Presentation 2 </dc:title>
  <dc:creator>sankar raju</dc:creator>
  <cp:lastModifiedBy>sankar raju</cp:lastModifiedBy>
  <cp:revision>16</cp:revision>
  <dcterms:created xsi:type="dcterms:W3CDTF">2023-08-23T14:35:07Z</dcterms:created>
  <dcterms:modified xsi:type="dcterms:W3CDTF">2023-08-28T09:21:23Z</dcterms:modified>
</cp:coreProperties>
</file>