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9"/>
  </p:notesMasterIdLst>
  <p:sldIdLst>
    <p:sldId id="256" r:id="rId2"/>
    <p:sldId id="257" r:id="rId3"/>
    <p:sldId id="258" r:id="rId4"/>
    <p:sldId id="259" r:id="rId5"/>
    <p:sldId id="260" r:id="rId6"/>
    <p:sldId id="261" r:id="rId7"/>
    <p:sldId id="285" r:id="rId8"/>
    <p:sldId id="262" r:id="rId9"/>
    <p:sldId id="286" r:id="rId10"/>
    <p:sldId id="263" r:id="rId11"/>
    <p:sldId id="287" r:id="rId12"/>
    <p:sldId id="264" r:id="rId13"/>
    <p:sldId id="265" r:id="rId14"/>
    <p:sldId id="288" r:id="rId15"/>
    <p:sldId id="266" r:id="rId16"/>
    <p:sldId id="289" r:id="rId17"/>
    <p:sldId id="267" r:id="rId18"/>
    <p:sldId id="290" r:id="rId19"/>
    <p:sldId id="268" r:id="rId20"/>
    <p:sldId id="291" r:id="rId21"/>
    <p:sldId id="269" r:id="rId22"/>
    <p:sldId id="292" r:id="rId23"/>
    <p:sldId id="270" r:id="rId24"/>
    <p:sldId id="293" r:id="rId25"/>
    <p:sldId id="271" r:id="rId26"/>
    <p:sldId id="272" r:id="rId27"/>
    <p:sldId id="273" r:id="rId28"/>
    <p:sldId id="274" r:id="rId29"/>
    <p:sldId id="275" r:id="rId30"/>
    <p:sldId id="276" r:id="rId31"/>
    <p:sldId id="277" r:id="rId32"/>
    <p:sldId id="280" r:id="rId33"/>
    <p:sldId id="281" r:id="rId34"/>
    <p:sldId id="282" r:id="rId35"/>
    <p:sldId id="283" r:id="rId36"/>
    <p:sldId id="294" r:id="rId37"/>
    <p:sldId id="284" r:id="rId38"/>
  </p:sldIdLst>
  <p:sldSz cx="9144000" cy="5143500" type="screen16x9"/>
  <p:notesSz cx="6858000" cy="9144000"/>
  <p:embeddedFontLst>
    <p:embeddedFont>
      <p:font typeface="Amatic SC" panose="00000500000000000000" pitchFamily="2" charset="-79"/>
      <p:regular r:id="rId40"/>
      <p:bold r:id="rId41"/>
    </p:embeddedFont>
    <p:embeddedFont>
      <p:font typeface="Calibri" panose="020F0502020204030204" pitchFamily="34" charset="0"/>
      <p:regular r:id="rId42"/>
      <p:bold r:id="rId43"/>
      <p:italic r:id="rId44"/>
      <p:boldItalic r:id="rId45"/>
    </p:embeddedFont>
    <p:embeddedFont>
      <p:font typeface="Open Sans" panose="020B0606030504020204" pitchFamily="34" charset="0"/>
      <p:regular r:id="rId46"/>
      <p:bold r:id="rId47"/>
      <p:italic r:id="rId48"/>
      <p:boldItalic r:id="rId49"/>
    </p:embeddedFont>
    <p:embeddedFont>
      <p:font typeface="Source Code Pro" panose="020B0509030403020204" pitchFamily="49"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68" y="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a62817a7d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a62817a7d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a62817a7d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a62817a7d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a62817a7d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a62817a7d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a62817a7d5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a62817a7d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a62817a7d5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a62817a7d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a62817a7d5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a62817a7d5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a62817a7d5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a62817a7d5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a62817a7d5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a62817a7d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a62817a7d5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a62817a7d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a62817a7d5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a62817a7d5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997f05e84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5997f05e84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a62817a7d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a62817a7d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a62817a7d5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a62817a7d5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a02204f69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a02204f69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a64d49761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a64d49761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a64d49761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a64d49761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a02204f69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a02204f69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a62817a7d5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a62817a7d5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a02204f694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a02204f694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a64d4976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a64d4976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a02204f69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a02204f6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a62817a7d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a62817a7d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5997f05e84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5997f05e84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a62817a7d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a62817a7d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a62817a7d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a62817a7d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a62817a7d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a62817a7d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1109/ACCESS.2022.3227208"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1109/ACCESS.2020.2966919"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dx.doi.org/10.48550/arXiv.2302.02094"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doi.org/10.1109/ACCESS.2021.3113172"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136525" y="368500"/>
            <a:ext cx="9007500" cy="1022400"/>
          </a:xfrm>
          <a:prstGeom prst="rect">
            <a:avLst/>
          </a:prstGeom>
        </p:spPr>
        <p:txBody>
          <a:bodyPr spcFirstLastPara="1" wrap="square" lIns="91425" tIns="91425" rIns="91425" bIns="91425" anchor="ctr" anchorCtr="0">
            <a:noAutofit/>
          </a:bodyPr>
          <a:lstStyle/>
          <a:p>
            <a:pPr marL="0" indent="0" algn="ctr">
              <a:buNone/>
            </a:pPr>
            <a:r>
              <a:rPr lang="en-IN" sz="4800" b="1" i="0" dirty="0">
                <a:solidFill>
                  <a:srgbClr val="212529"/>
                </a:solidFill>
                <a:effectLst/>
                <a:latin typeface="Times New Roman" panose="02020603050405020304" pitchFamily="18" charset="0"/>
                <a:cs typeface="Times New Roman" panose="02020603050405020304" pitchFamily="18" charset="0"/>
              </a:rPr>
              <a:t>Educational Chatbot With </a:t>
            </a:r>
            <a:r>
              <a:rPr lang="en-IN" sz="4800" b="1" i="0" dirty="0" err="1">
                <a:solidFill>
                  <a:srgbClr val="212529"/>
                </a:solidFill>
                <a:effectLst/>
                <a:latin typeface="Times New Roman" panose="02020603050405020304" pitchFamily="18" charset="0"/>
                <a:cs typeface="Times New Roman" panose="02020603050405020304" pitchFamily="18" charset="0"/>
              </a:rPr>
              <a:t>Nlp</a:t>
            </a:r>
            <a:endParaRPr lang="en-IN" sz="4800" b="1" dirty="0">
              <a:latin typeface="Times New Roman" panose="02020603050405020304" pitchFamily="18" charset="0"/>
              <a:cs typeface="Times New Roman" panose="02020603050405020304" pitchFamily="18" charset="0"/>
            </a:endParaRPr>
          </a:p>
        </p:txBody>
      </p:sp>
      <p:sp>
        <p:nvSpPr>
          <p:cNvPr id="57" name="Google Shape;57;p13"/>
          <p:cNvSpPr txBox="1">
            <a:spLocks noGrp="1"/>
          </p:cNvSpPr>
          <p:nvPr>
            <p:ph type="subTitle" idx="1"/>
          </p:nvPr>
        </p:nvSpPr>
        <p:spPr>
          <a:xfrm>
            <a:off x="3155625" y="1390900"/>
            <a:ext cx="3048600" cy="608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Ist Review</a:t>
            </a:r>
            <a:endParaRPr/>
          </a:p>
        </p:txBody>
      </p:sp>
      <p:sp>
        <p:nvSpPr>
          <p:cNvPr id="58" name="Google Shape;58;p13"/>
          <p:cNvSpPr txBox="1">
            <a:spLocks noGrp="1"/>
          </p:cNvSpPr>
          <p:nvPr>
            <p:ph type="subTitle" idx="1"/>
          </p:nvPr>
        </p:nvSpPr>
        <p:spPr>
          <a:xfrm>
            <a:off x="2799725" y="1938175"/>
            <a:ext cx="3702000" cy="510000"/>
          </a:xfrm>
          <a:prstGeom prst="rect">
            <a:avLst/>
          </a:prstGeom>
        </p:spPr>
        <p:txBody>
          <a:bodyPr spcFirstLastPara="1" wrap="square" lIns="91425" tIns="91425" rIns="91425" bIns="91425" anchor="ctr" anchorCtr="0">
            <a:normAutofit/>
          </a:bodyPr>
          <a:lstStyle/>
          <a:p>
            <a:pPr marL="0" lvl="0" indent="0" algn="ctr" rtl="0">
              <a:lnSpc>
                <a:spcPct val="80000"/>
              </a:lnSpc>
              <a:spcBef>
                <a:spcPts val="0"/>
              </a:spcBef>
              <a:spcAft>
                <a:spcPts val="0"/>
              </a:spcAft>
              <a:buNone/>
            </a:pPr>
            <a:r>
              <a:rPr lang="en" sz="2000" dirty="0"/>
              <a:t>Batch Number:20CSA003</a:t>
            </a:r>
            <a:endParaRPr sz="2000" dirty="0"/>
          </a:p>
        </p:txBody>
      </p:sp>
      <p:sp>
        <p:nvSpPr>
          <p:cNvPr id="59" name="Google Shape;59;p13"/>
          <p:cNvSpPr txBox="1"/>
          <p:nvPr/>
        </p:nvSpPr>
        <p:spPr>
          <a:xfrm>
            <a:off x="2335950" y="2571750"/>
            <a:ext cx="4700700" cy="34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Open Sans"/>
                <a:ea typeface="Open Sans"/>
                <a:cs typeface="Open Sans"/>
                <a:sym typeface="Open Sans"/>
              </a:rPr>
              <a:t>Department of Computer Science and Engineering</a:t>
            </a:r>
            <a:endParaRPr b="1">
              <a:latin typeface="Open Sans"/>
              <a:ea typeface="Open Sans"/>
              <a:cs typeface="Open Sans"/>
              <a:sym typeface="Open Sans"/>
            </a:endParaRPr>
          </a:p>
        </p:txBody>
      </p:sp>
      <p:sp>
        <p:nvSpPr>
          <p:cNvPr id="60" name="Google Shape;60;p13"/>
          <p:cNvSpPr txBox="1"/>
          <p:nvPr/>
        </p:nvSpPr>
        <p:spPr>
          <a:xfrm>
            <a:off x="322024" y="3552775"/>
            <a:ext cx="4543889" cy="83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Open Sans"/>
                <a:ea typeface="Open Sans"/>
                <a:cs typeface="Open Sans"/>
                <a:sym typeface="Open Sans"/>
              </a:rPr>
              <a:t>Team Members:</a:t>
            </a: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457200" lvl="0" indent="-317500" algn="l" rtl="0">
              <a:spcBef>
                <a:spcPts val="0"/>
              </a:spcBef>
              <a:spcAft>
                <a:spcPts val="0"/>
              </a:spcAft>
              <a:buSzPts val="1400"/>
              <a:buFont typeface="Open Sans"/>
              <a:buAutoNum type="arabicPeriod"/>
            </a:pPr>
            <a:r>
              <a:rPr lang="en-IN" dirty="0">
                <a:latin typeface="Open Sans"/>
                <a:ea typeface="Open Sans"/>
                <a:cs typeface="Open Sans"/>
                <a:sym typeface="Open Sans"/>
              </a:rPr>
              <a:t> V. Venkata Sai Anuhya(19K61A05G8)</a:t>
            </a:r>
          </a:p>
          <a:p>
            <a:pPr marL="457200" lvl="0" indent="-317500" algn="l" rtl="0">
              <a:spcBef>
                <a:spcPts val="0"/>
              </a:spcBef>
              <a:spcAft>
                <a:spcPts val="0"/>
              </a:spcAft>
              <a:buSzPts val="1400"/>
              <a:buFont typeface="Open Sans"/>
              <a:buAutoNum type="arabicPeriod"/>
            </a:pPr>
            <a:r>
              <a:rPr lang="en-IN" dirty="0">
                <a:latin typeface="Open Sans"/>
                <a:ea typeface="Open Sans"/>
                <a:cs typeface="Open Sans"/>
                <a:sym typeface="Open Sans"/>
              </a:rPr>
              <a:t> V. Ganga Bhavani(20K61A05G9)</a:t>
            </a:r>
          </a:p>
          <a:p>
            <a:pPr marL="457200" lvl="0" indent="-317500" algn="l" rtl="0">
              <a:spcBef>
                <a:spcPts val="0"/>
              </a:spcBef>
              <a:spcAft>
                <a:spcPts val="0"/>
              </a:spcAft>
              <a:buSzPts val="1400"/>
              <a:buFont typeface="Open Sans"/>
              <a:buAutoNum type="arabicPeriod"/>
            </a:pPr>
            <a:r>
              <a:rPr lang="en-IN" dirty="0">
                <a:latin typeface="Open Sans"/>
                <a:ea typeface="Open Sans"/>
                <a:cs typeface="Open Sans"/>
                <a:sym typeface="Open Sans"/>
              </a:rPr>
              <a:t> K. Manasa Lakshmi (20K61a0571)</a:t>
            </a:r>
          </a:p>
          <a:p>
            <a:pPr marL="457200" lvl="0" indent="-317500" algn="l" rtl="0">
              <a:spcBef>
                <a:spcPts val="0"/>
              </a:spcBef>
              <a:spcAft>
                <a:spcPts val="0"/>
              </a:spcAft>
              <a:buSzPts val="1400"/>
              <a:buFont typeface="Open Sans"/>
              <a:buAutoNum type="arabicPeriod"/>
            </a:pPr>
            <a:r>
              <a:rPr lang="en-IN" dirty="0">
                <a:latin typeface="Open Sans"/>
                <a:ea typeface="Open Sans"/>
                <a:cs typeface="Open Sans"/>
                <a:sym typeface="Open Sans"/>
              </a:rPr>
              <a:t> S. Venkateswara Rao(20K61A05F3)</a:t>
            </a:r>
          </a:p>
          <a:p>
            <a:pPr marL="0" lvl="0" indent="0" algn="l" rtl="0">
              <a:spcBef>
                <a:spcPts val="0"/>
              </a:spcBef>
              <a:spcAft>
                <a:spcPts val="0"/>
              </a:spcAft>
              <a:buNone/>
            </a:pPr>
            <a:r>
              <a:rPr lang="en-IN" dirty="0">
                <a:latin typeface="Open Sans"/>
                <a:ea typeface="Open Sans"/>
                <a:cs typeface="Open Sans"/>
                <a:sym typeface="Open Sans"/>
              </a:rPr>
              <a:t>.</a:t>
            </a:r>
          </a:p>
          <a:p>
            <a:pPr marL="0" lvl="0" indent="0" algn="l" rtl="0">
              <a:spcBef>
                <a:spcPts val="0"/>
              </a:spcBef>
              <a:spcAft>
                <a:spcPts val="0"/>
              </a:spcAft>
              <a:buNone/>
            </a:pPr>
            <a:r>
              <a:rPr lang="en" dirty="0">
                <a:latin typeface="Open Sans"/>
                <a:ea typeface="Open Sans"/>
                <a:cs typeface="Open Sans"/>
                <a:sym typeface="Open Sans"/>
              </a:rPr>
              <a:t>.</a:t>
            </a: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p:txBody>
      </p:sp>
      <p:sp>
        <p:nvSpPr>
          <p:cNvPr id="61" name="Google Shape;61;p13"/>
          <p:cNvSpPr txBox="1"/>
          <p:nvPr/>
        </p:nvSpPr>
        <p:spPr>
          <a:xfrm>
            <a:off x="6808050" y="1806725"/>
            <a:ext cx="2099186" cy="34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2"/>
                </a:solidFill>
                <a:latin typeface="Source Code Pro"/>
                <a:ea typeface="Source Code Pro"/>
                <a:cs typeface="Source Code Pro"/>
                <a:sym typeface="Source Code Pro"/>
              </a:rPr>
              <a:t>Date:20/12/23</a:t>
            </a:r>
            <a:endParaRPr sz="1800" dirty="0">
              <a:solidFill>
                <a:schemeClr val="dk2"/>
              </a:solidFill>
              <a:latin typeface="Source Code Pro"/>
              <a:ea typeface="Source Code Pro"/>
              <a:cs typeface="Source Code Pro"/>
              <a:sym typeface="Source Code Pro"/>
            </a:endParaRPr>
          </a:p>
        </p:txBody>
      </p:sp>
      <p:sp>
        <p:nvSpPr>
          <p:cNvPr id="62" name="Google Shape;62;p13"/>
          <p:cNvSpPr txBox="1"/>
          <p:nvPr/>
        </p:nvSpPr>
        <p:spPr>
          <a:xfrm>
            <a:off x="5253875" y="3646450"/>
            <a:ext cx="3890100" cy="83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Open Sans"/>
                <a:ea typeface="Open Sans"/>
                <a:cs typeface="Open Sans"/>
                <a:sym typeface="Open Sans"/>
              </a:rPr>
              <a:t>Supervisor</a:t>
            </a: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457200" lvl="0" indent="0" algn="l" rtl="0">
              <a:spcBef>
                <a:spcPts val="0"/>
              </a:spcBef>
              <a:spcAft>
                <a:spcPts val="0"/>
              </a:spcAft>
              <a:buNone/>
            </a:pPr>
            <a:r>
              <a:rPr lang="pt-BR" b="1" dirty="0">
                <a:latin typeface="Open Sans"/>
                <a:ea typeface="Open Sans"/>
                <a:cs typeface="Open Sans"/>
                <a:sym typeface="Open Sans"/>
              </a:rPr>
              <a:t>Dr. A V S Siva Rama Rao</a:t>
            </a:r>
          </a:p>
          <a:p>
            <a:pPr marL="457200" lvl="0" indent="0" algn="l" rtl="0">
              <a:spcBef>
                <a:spcPts val="0"/>
              </a:spcBef>
              <a:spcAft>
                <a:spcPts val="0"/>
              </a:spcAft>
              <a:buNone/>
            </a:pPr>
            <a:r>
              <a:rPr lang="pt-BR" dirty="0">
                <a:latin typeface="Open Sans"/>
                <a:ea typeface="Open Sans"/>
                <a:cs typeface="Open Sans"/>
                <a:sym typeface="Open Sans"/>
              </a:rPr>
              <a:t>Associate Professor</a:t>
            </a:r>
          </a:p>
          <a:p>
            <a:pPr marL="0" lvl="0" indent="0" algn="l" rtl="0">
              <a:spcBef>
                <a:spcPts val="0"/>
              </a:spcBef>
              <a:spcAft>
                <a:spcPts val="0"/>
              </a:spcAft>
              <a:buNone/>
            </a:pPr>
            <a:r>
              <a:rPr lang="en" dirty="0">
                <a:latin typeface="Open Sans"/>
                <a:ea typeface="Open Sans"/>
                <a:cs typeface="Open Sans"/>
                <a:sym typeface="Open Sans"/>
              </a:rPr>
              <a:t>.</a:t>
            </a: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r>
              <a:rPr lang="en-US" sz="2700" dirty="0">
                <a:latin typeface="Times New Roman" panose="02020603050405020304" pitchFamily="18" charset="0"/>
                <a:cs typeface="Times New Roman" panose="02020603050405020304" pitchFamily="18" charset="0"/>
              </a:rPr>
              <a:t>Critical review of Existing System 3</a:t>
            </a:r>
            <a:br>
              <a:rPr lang="en-US" dirty="0"/>
            </a:br>
            <a:endParaRPr dirty="0"/>
          </a:p>
        </p:txBody>
      </p:sp>
      <p:sp>
        <p:nvSpPr>
          <p:cNvPr id="104" name="Google Shape;104;p20"/>
          <p:cNvSpPr txBox="1">
            <a:spLocks noGrp="1"/>
          </p:cNvSpPr>
          <p:nvPr>
            <p:ph type="body" idx="1"/>
          </p:nvPr>
        </p:nvSpPr>
        <p:spPr>
          <a:xfrm>
            <a:off x="311700" y="865414"/>
            <a:ext cx="8520600" cy="3703461"/>
          </a:xfrm>
          <a:prstGeom prst="rect">
            <a:avLst/>
          </a:prstGeom>
        </p:spPr>
        <p:txBody>
          <a:bodyPr spcFirstLastPara="1" wrap="square" lIns="91425" tIns="91425" rIns="91425" bIns="91425" anchor="t" anchorCtr="0">
            <a:normAutofit fontScale="92500" lnSpcReduction="10000"/>
          </a:bodyPr>
          <a:lstStyle/>
          <a:p>
            <a:pPr marL="0" lvl="0" indent="0" algn="l" rtl="0">
              <a:spcBef>
                <a:spcPts val="1200"/>
              </a:spcBef>
              <a:spcAft>
                <a:spcPts val="0"/>
              </a:spcAft>
              <a:buNone/>
            </a:pPr>
            <a:r>
              <a:rPr lang="en-US" sz="1900" dirty="0">
                <a:solidFill>
                  <a:schemeClr val="bg2">
                    <a:lumMod val="50000"/>
                  </a:schemeClr>
                </a:solidFill>
                <a:latin typeface="Times New Roman" panose="02020603050405020304" pitchFamily="18" charset="0"/>
                <a:cs typeface="Times New Roman" panose="02020603050405020304" pitchFamily="18" charset="0"/>
              </a:rPr>
              <a:t>AI-Based Medical Chatbot Model for Infectious Disease Prediction</a:t>
            </a:r>
            <a:r>
              <a:rPr lang="en-IN" sz="1900" b="0" i="0" dirty="0">
                <a:solidFill>
                  <a:schemeClr val="bg2">
                    <a:lumMod val="50000"/>
                  </a:schemeClr>
                </a:solidFill>
                <a:effectLst/>
                <a:latin typeface="Times New Roman" panose="02020603050405020304" pitchFamily="18" charset="0"/>
                <a:cs typeface="Times New Roman" panose="02020603050405020304" pitchFamily="18" charset="0"/>
              </a:rPr>
              <a:t> </a:t>
            </a:r>
            <a:r>
              <a:rPr lang="en" sz="1900" dirty="0">
                <a:solidFill>
                  <a:schemeClr val="bg2">
                    <a:lumMod val="50000"/>
                  </a:schemeClr>
                </a:solidFill>
                <a:latin typeface="Times New Roman" panose="02020603050405020304" pitchFamily="18" charset="0"/>
                <a:cs typeface="Times New Roman" panose="02020603050405020304" pitchFamily="18" charset="0"/>
              </a:rPr>
              <a:t>(</a:t>
            </a:r>
            <a:r>
              <a:rPr lang="en-IN" sz="1900" b="0" i="0" dirty="0">
                <a:solidFill>
                  <a:schemeClr val="bg2">
                    <a:lumMod val="50000"/>
                  </a:schemeClr>
                </a:solidFill>
                <a:effectLst/>
                <a:latin typeface="Times New Roman" panose="02020603050405020304" pitchFamily="18" charset="0"/>
                <a:cs typeface="Times New Roman" panose="02020603050405020304" pitchFamily="18" charset="0"/>
              </a:rPr>
              <a:t>2022</a:t>
            </a:r>
            <a:r>
              <a:rPr lang="en" sz="1900" dirty="0">
                <a:solidFill>
                  <a:schemeClr val="bg2">
                    <a:lumMod val="50000"/>
                  </a:schemeClr>
                </a:solidFill>
                <a:latin typeface="Times New Roman" panose="02020603050405020304" pitchFamily="18" charset="0"/>
                <a:cs typeface="Times New Roman" panose="02020603050405020304" pitchFamily="18" charset="0"/>
              </a:rPr>
              <a:t>)</a:t>
            </a:r>
            <a:r>
              <a:rPr lang="en-US" sz="1900" dirty="0">
                <a:solidFill>
                  <a:schemeClr val="bg2">
                    <a:lumMod val="50000"/>
                  </a:schemeClr>
                </a:solidFill>
                <a:latin typeface="Times New Roman" panose="02020603050405020304" pitchFamily="18" charset="0"/>
                <a:cs typeface="Times New Roman" panose="02020603050405020304" pitchFamily="18" charset="0"/>
              </a:rPr>
              <a:t> </a:t>
            </a:r>
            <a:r>
              <a:rPr lang="en" sz="1900" dirty="0">
                <a:solidFill>
                  <a:schemeClr val="bg2">
                    <a:lumMod val="50000"/>
                  </a:schemeClr>
                </a:solidFill>
                <a:latin typeface="Times New Roman" panose="02020603050405020304" pitchFamily="18" charset="0"/>
                <a:cs typeface="Times New Roman" panose="02020603050405020304" pitchFamily="18" charset="0"/>
              </a:rPr>
              <a:t>(</a:t>
            </a:r>
            <a:r>
              <a:rPr lang="en-IN" sz="1900" b="0" i="0" u="sng" dirty="0">
                <a:solidFill>
                  <a:schemeClr val="bg2">
                    <a:lumMod val="50000"/>
                  </a:schemeClr>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10.1109/ACCESS.2022.3227208</a:t>
            </a:r>
            <a:r>
              <a:rPr lang="en" sz="1900" dirty="0">
                <a:solidFill>
                  <a:schemeClr val="bg2">
                    <a:lumMod val="50000"/>
                  </a:schemeClr>
                </a:solidFill>
                <a:latin typeface="Times New Roman" panose="02020603050405020304" pitchFamily="18" charset="0"/>
                <a:cs typeface="Times New Roman" panose="02020603050405020304" pitchFamily="18" charset="0"/>
              </a:rPr>
              <a:t>)</a:t>
            </a:r>
            <a:endParaRPr sz="1900"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120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Challenges Solved  - </a:t>
            </a:r>
            <a:r>
              <a:rPr lang="en-IN" b="0" i="0" dirty="0">
                <a:solidFill>
                  <a:schemeClr val="bg2">
                    <a:lumMod val="50000"/>
                  </a:schemeClr>
                </a:solidFill>
                <a:effectLst/>
                <a:latin typeface="Times New Roman" panose="02020603050405020304" pitchFamily="18" charset="0"/>
                <a:cs typeface="Times New Roman" panose="02020603050405020304" pitchFamily="18" charset="0"/>
              </a:rPr>
              <a:t>The challenge involves creating a precise AI-driven medical chatbot for early infectious disease prediction via diverse symptom inputs, ensuring ethics compliance, and seamless user interface integration.</a:t>
            </a:r>
            <a:endParaRPr lang="en"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120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Key Idea </a:t>
            </a:r>
            <a:r>
              <a:rPr lang="en-US" dirty="0">
                <a:solidFill>
                  <a:schemeClr val="bg2">
                    <a:lumMod val="50000"/>
                  </a:schemeClr>
                </a:solidFill>
                <a:latin typeface="Times New Roman" panose="02020603050405020304" pitchFamily="18" charset="0"/>
                <a:cs typeface="Times New Roman" panose="02020603050405020304" pitchFamily="18" charset="0"/>
              </a:rPr>
              <a:t>- </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The paper aims to devise an AI medical chatbot predicting infectious diseases by using varied user symptom inputs while ensuring ethics, interpretability, and seamless integration in a user-friendly interface for early detection.</a:t>
            </a:r>
          </a:p>
          <a:p>
            <a:pPr marL="457200" lvl="0" indent="-342900" algn="l" rtl="0">
              <a:spcBef>
                <a:spcPts val="120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Algorithm</a:t>
            </a:r>
            <a:r>
              <a:rPr lang="en-US" dirty="0">
                <a:solidFill>
                  <a:schemeClr val="bg2">
                    <a:lumMod val="50000"/>
                  </a:schemeClr>
                </a:solidFill>
                <a:latin typeface="Times New Roman" panose="02020603050405020304" pitchFamily="18" charset="0"/>
                <a:cs typeface="Times New Roman" panose="02020603050405020304" pitchFamily="18" charset="0"/>
              </a:rPr>
              <a:t> - </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The paper employs deep learning methods like RNNs, LSTMs, or Transformer architectures for infectious disease prediction within the medical chatbot.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FCB474D-EC40-9F2D-3BC1-AF4C27C8F2BC}"/>
              </a:ext>
            </a:extLst>
          </p:cNvPr>
          <p:cNvSpPr>
            <a:spLocks noGrp="1"/>
          </p:cNvSpPr>
          <p:nvPr>
            <p:ph type="body" idx="1"/>
          </p:nvPr>
        </p:nvSpPr>
        <p:spPr>
          <a:xfrm>
            <a:off x="311700" y="261257"/>
            <a:ext cx="8520600" cy="4307618"/>
          </a:xfrm>
        </p:spPr>
        <p:txBody>
          <a:bodyPr>
            <a:normAutofit/>
          </a:bodyPr>
          <a:lstStyle/>
          <a:p>
            <a:pPr marL="457200" lvl="0" indent="-342900" algn="l" rtl="0">
              <a:spcBef>
                <a:spcPts val="1200"/>
              </a:spcBef>
              <a:spcAft>
                <a:spcPts val="0"/>
              </a:spcAft>
              <a:buSzPts val="1800"/>
              <a:buChar char="●"/>
            </a:pPr>
            <a:r>
              <a:rPr lang="en-US" sz="1800" b="1" i="1" dirty="0">
                <a:solidFill>
                  <a:schemeClr val="bg2">
                    <a:lumMod val="50000"/>
                  </a:schemeClr>
                </a:solidFill>
                <a:latin typeface="Times New Roman" panose="02020603050405020304" pitchFamily="18" charset="0"/>
                <a:cs typeface="Times New Roman" panose="02020603050405020304" pitchFamily="18" charset="0"/>
              </a:rPr>
              <a:t>Dataset</a:t>
            </a:r>
            <a:r>
              <a:rPr lang="en-US" sz="1800" dirty="0">
                <a:solidFill>
                  <a:schemeClr val="bg2">
                    <a:lumMod val="50000"/>
                  </a:schemeClr>
                </a:solidFill>
                <a:latin typeface="Times New Roman" panose="02020603050405020304" pitchFamily="18" charset="0"/>
                <a:cs typeface="Times New Roman" panose="02020603050405020304" pitchFamily="18" charset="0"/>
              </a:rPr>
              <a:t> - U</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tilized diverse datasets encompassing symptoms, demographics, and infectious disease information</a:t>
            </a:r>
          </a:p>
          <a:p>
            <a:pPr marL="457200" lvl="0" indent="-342900" algn="l" rtl="0">
              <a:spcBef>
                <a:spcPts val="1200"/>
              </a:spcBef>
              <a:spcAft>
                <a:spcPts val="0"/>
              </a:spcAft>
              <a:buSzPts val="1800"/>
              <a:buChar char="●"/>
            </a:pPr>
            <a:r>
              <a:rPr lang="en-US" sz="1800" b="1" i="1" dirty="0">
                <a:solidFill>
                  <a:schemeClr val="bg2">
                    <a:lumMod val="50000"/>
                  </a:schemeClr>
                </a:solidFill>
                <a:latin typeface="Times New Roman" panose="02020603050405020304" pitchFamily="18" charset="0"/>
                <a:cs typeface="Times New Roman" panose="02020603050405020304" pitchFamily="18" charset="0"/>
              </a:rPr>
              <a:t>Experimental results </a:t>
            </a:r>
            <a:r>
              <a:rPr lang="en-US" sz="1800" dirty="0">
                <a:solidFill>
                  <a:schemeClr val="bg2">
                    <a:lumMod val="50000"/>
                  </a:schemeClr>
                </a:solidFill>
                <a:latin typeface="Times New Roman" panose="02020603050405020304" pitchFamily="18" charset="0"/>
                <a:cs typeface="Times New Roman" panose="02020603050405020304" pitchFamily="18" charset="0"/>
              </a:rPr>
              <a:t>- </a:t>
            </a:r>
            <a:r>
              <a:rPr lang="en-IN" b="0" i="0" dirty="0">
                <a:solidFill>
                  <a:schemeClr val="bg2">
                    <a:lumMod val="50000"/>
                  </a:schemeClr>
                </a:solidFill>
                <a:effectLst/>
                <a:latin typeface="Times New Roman" panose="02020603050405020304" pitchFamily="18" charset="0"/>
                <a:cs typeface="Times New Roman" panose="02020603050405020304" pitchFamily="18" charset="0"/>
              </a:rPr>
              <a:t>AI chatbot models achieved 94.32% accuracy predicting diseases from user symptoms, using deep learning like multilayer </a:t>
            </a:r>
            <a:r>
              <a:rPr lang="en-IN" b="0" i="0" dirty="0" err="1">
                <a:solidFill>
                  <a:schemeClr val="bg2">
                    <a:lumMod val="50000"/>
                  </a:schemeClr>
                </a:solidFill>
                <a:effectLst/>
                <a:latin typeface="Times New Roman" panose="02020603050405020304" pitchFamily="18" charset="0"/>
                <a:cs typeface="Times New Roman" panose="02020603050405020304" pitchFamily="18" charset="0"/>
              </a:rPr>
              <a:t>perceptrons</a:t>
            </a:r>
            <a:r>
              <a:rPr lang="en-IN" b="0" i="0" dirty="0">
                <a:solidFill>
                  <a:schemeClr val="bg2">
                    <a:lumMod val="50000"/>
                  </a:schemeClr>
                </a:solidFill>
                <a:effectLst/>
                <a:latin typeface="Times New Roman" panose="02020603050405020304" pitchFamily="18" charset="0"/>
                <a:cs typeface="Times New Roman" panose="02020603050405020304" pitchFamily="18" charset="0"/>
              </a:rPr>
              <a:t> and LSTMs, while encountering challenges in data scarcity, privacy, and generalizing findings</a:t>
            </a:r>
          </a:p>
          <a:p>
            <a:pPr marL="457200" lvl="0" indent="-342900" algn="l" rtl="0">
              <a:spcBef>
                <a:spcPts val="1200"/>
              </a:spcBef>
              <a:spcAft>
                <a:spcPts val="0"/>
              </a:spcAft>
              <a:buSzPts val="1800"/>
              <a:buChar char="●"/>
            </a:pPr>
            <a:r>
              <a:rPr lang="en-US" sz="1800" b="1" i="1" dirty="0">
                <a:solidFill>
                  <a:schemeClr val="bg2">
                    <a:lumMod val="50000"/>
                  </a:schemeClr>
                </a:solidFill>
                <a:latin typeface="Times New Roman" panose="02020603050405020304" pitchFamily="18" charset="0"/>
                <a:cs typeface="Times New Roman" panose="02020603050405020304" pitchFamily="18" charset="0"/>
              </a:rPr>
              <a:t>Unique findings </a:t>
            </a:r>
            <a:r>
              <a:rPr lang="en-US" sz="1800" dirty="0">
                <a:solidFill>
                  <a:schemeClr val="bg2">
                    <a:lumMod val="50000"/>
                  </a:schemeClr>
                </a:solidFill>
                <a:latin typeface="Times New Roman" panose="02020603050405020304" pitchFamily="18" charset="0"/>
                <a:cs typeface="Times New Roman" panose="02020603050405020304" pitchFamily="18" charset="0"/>
              </a:rPr>
              <a:t>- O</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ffer early detection, improved healthcare access, and cost reduction potentials, warranting further scrutiny on accuracy, generalizability, and privacy concerns.</a:t>
            </a:r>
          </a:p>
          <a:p>
            <a:pPr marL="457200" lvl="0" indent="-342900" algn="l" rtl="0">
              <a:spcBef>
                <a:spcPts val="1200"/>
              </a:spcBef>
              <a:spcAft>
                <a:spcPts val="0"/>
              </a:spcAft>
              <a:buSzPts val="1800"/>
              <a:buChar char="●"/>
            </a:pPr>
            <a:r>
              <a:rPr lang="en-US" sz="1800" b="1" i="1" dirty="0">
                <a:solidFill>
                  <a:schemeClr val="bg2">
                    <a:lumMod val="50000"/>
                  </a:schemeClr>
                </a:solidFill>
                <a:latin typeface="Times New Roman" panose="02020603050405020304" pitchFamily="18" charset="0"/>
                <a:cs typeface="Times New Roman" panose="02020603050405020304" pitchFamily="18" charset="0"/>
              </a:rPr>
              <a:t>Adv/Dis </a:t>
            </a:r>
            <a:r>
              <a:rPr lang="en-US" sz="1800" dirty="0">
                <a:solidFill>
                  <a:schemeClr val="bg2">
                    <a:lumMod val="50000"/>
                  </a:schemeClr>
                </a:solidFill>
                <a:latin typeface="Times New Roman" panose="02020603050405020304" pitchFamily="18" charset="0"/>
                <a:cs typeface="Times New Roman" panose="02020603050405020304" pitchFamily="18" charset="0"/>
              </a:rPr>
              <a:t>- </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AI-based medical chatbots offer early disease detection, improved access, and cost savings but face data, privacy, accuracy, and empathy hurdles.</a:t>
            </a:r>
            <a:endParaRPr lang="en-IN" dirty="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3957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181071" y="268357"/>
            <a:ext cx="8520600" cy="662371"/>
          </a:xfrm>
          <a:prstGeom prst="rect">
            <a:avLst/>
          </a:prstGeom>
        </p:spPr>
        <p:txBody>
          <a:bodyPr spcFirstLastPara="1" wrap="square" lIns="91425" tIns="91425" rIns="91425" bIns="91425" anchor="t" anchorCtr="0">
            <a:normAutofit fontScale="90000"/>
          </a:bodyPr>
          <a:lstStyle/>
          <a:p>
            <a:r>
              <a:rPr lang="en-US" sz="2700" dirty="0">
                <a:latin typeface="Times New Roman" panose="02020603050405020304" pitchFamily="18" charset="0"/>
                <a:cs typeface="Times New Roman" panose="02020603050405020304" pitchFamily="18" charset="0"/>
              </a:rPr>
              <a:t>Critical review of Existing System 4</a:t>
            </a:r>
            <a:br>
              <a:rPr lang="en-US" dirty="0"/>
            </a:br>
            <a:endParaRPr dirty="0"/>
          </a:p>
        </p:txBody>
      </p:sp>
      <p:sp>
        <p:nvSpPr>
          <p:cNvPr id="110" name="Google Shape;110;p21"/>
          <p:cNvSpPr txBox="1">
            <a:spLocks noGrp="1"/>
          </p:cNvSpPr>
          <p:nvPr>
            <p:ph type="body" idx="1"/>
          </p:nvPr>
        </p:nvSpPr>
        <p:spPr>
          <a:xfrm>
            <a:off x="311700" y="800100"/>
            <a:ext cx="8651230" cy="4075043"/>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US" dirty="0">
                <a:solidFill>
                  <a:schemeClr val="bg2">
                    <a:lumMod val="50000"/>
                  </a:schemeClr>
                </a:solidFill>
                <a:latin typeface="Times New Roman" panose="02020603050405020304" pitchFamily="18" charset="0"/>
                <a:cs typeface="Times New Roman" panose="02020603050405020304" pitchFamily="18" charset="0"/>
              </a:rPr>
              <a:t>SEQ2SEQ++: A Multitasking-Based Seq2seq Model to Generate Meaningful and Relevant Answers</a:t>
            </a:r>
            <a:r>
              <a:rPr lang="en" dirty="0">
                <a:solidFill>
                  <a:schemeClr val="bg2">
                    <a:lumMod val="50000"/>
                  </a:schemeClr>
                </a:solidFill>
                <a:latin typeface="Times New Roman" panose="02020603050405020304" pitchFamily="18" charset="0"/>
                <a:cs typeface="Times New Roman" panose="02020603050405020304" pitchFamily="18" charset="0"/>
              </a:rPr>
              <a:t>(2021)(</a:t>
            </a:r>
            <a:r>
              <a:rPr lang="en-IN" dirty="0">
                <a:solidFill>
                  <a:schemeClr val="bg2">
                    <a:lumMod val="50000"/>
                  </a:schemeClr>
                </a:solidFill>
                <a:latin typeface="Times New Roman" panose="02020603050405020304" pitchFamily="18" charset="0"/>
                <a:cs typeface="Times New Roman" panose="02020603050405020304" pitchFamily="18" charset="0"/>
              </a:rPr>
              <a:t>10.1109/ACCESS.2021.3133495</a:t>
            </a:r>
            <a:r>
              <a:rPr lang="en" dirty="0">
                <a:solidFill>
                  <a:schemeClr val="bg2">
                    <a:lumMod val="50000"/>
                  </a:schemeClr>
                </a:solidFill>
                <a:latin typeface="Times New Roman" panose="02020603050405020304" pitchFamily="18" charset="0"/>
                <a:cs typeface="Times New Roman" panose="02020603050405020304" pitchFamily="18" charset="0"/>
              </a:rPr>
              <a:t>)</a:t>
            </a:r>
          </a:p>
          <a:p>
            <a:pPr marL="0" lvl="0" indent="0" algn="l" rtl="0">
              <a:spcBef>
                <a:spcPts val="1200"/>
              </a:spcBef>
              <a:spcAft>
                <a:spcPts val="0"/>
              </a:spcAft>
              <a:buNone/>
            </a:pPr>
            <a:endParaRPr dirty="0">
              <a:solidFill>
                <a:schemeClr val="bg2">
                  <a:lumMod val="50000"/>
                </a:schemeClr>
              </a:solidFill>
              <a:latin typeface="Times New Roman" panose="02020603050405020304" pitchFamily="18" charset="0"/>
              <a:cs typeface="Times New Roman" panose="02020603050405020304" pitchFamily="18" charset="0"/>
            </a:endParaRPr>
          </a:p>
          <a:p>
            <a:r>
              <a:rPr lang="en-US" b="1" i="1" dirty="0">
                <a:solidFill>
                  <a:schemeClr val="bg2">
                    <a:lumMod val="50000"/>
                  </a:schemeClr>
                </a:solidFill>
                <a:latin typeface="Times New Roman" panose="02020603050405020304" pitchFamily="18" charset="0"/>
                <a:cs typeface="Times New Roman" panose="02020603050405020304" pitchFamily="18" charset="0"/>
              </a:rPr>
              <a:t>Challenges Solved  - </a:t>
            </a:r>
            <a:r>
              <a:rPr lang="en-US" dirty="0">
                <a:solidFill>
                  <a:schemeClr val="bg2">
                    <a:lumMod val="50000"/>
                  </a:schemeClr>
                </a:solidFill>
                <a:latin typeface="Times New Roman" panose="02020603050405020304" pitchFamily="18" charset="0"/>
                <a:cs typeface="Times New Roman" panose="02020603050405020304" pitchFamily="18" charset="0"/>
              </a:rPr>
              <a:t>Answer relevance, </a:t>
            </a:r>
            <a:r>
              <a:rPr lang="en-US" dirty="0" err="1">
                <a:solidFill>
                  <a:schemeClr val="bg2">
                    <a:lumMod val="50000"/>
                  </a:schemeClr>
                </a:solidFill>
                <a:latin typeface="Times New Roman" panose="02020603050405020304" pitchFamily="18" charset="0"/>
                <a:cs typeface="Times New Roman" panose="02020603050405020304" pitchFamily="18" charset="0"/>
              </a:rPr>
              <a:t>Overfitting,multitask</a:t>
            </a:r>
            <a:r>
              <a:rPr lang="en-US" dirty="0">
                <a:solidFill>
                  <a:schemeClr val="bg2">
                    <a:lumMod val="50000"/>
                  </a:schemeClr>
                </a:solidFill>
                <a:latin typeface="Times New Roman" panose="02020603050405020304" pitchFamily="18" charset="0"/>
                <a:cs typeface="Times New Roman" panose="02020603050405020304" pitchFamily="18" charset="0"/>
              </a:rPr>
              <a:t> learning </a:t>
            </a:r>
          </a:p>
          <a:p>
            <a:r>
              <a:rPr lang="en-US" b="1" i="1" dirty="0">
                <a:solidFill>
                  <a:schemeClr val="bg2">
                    <a:lumMod val="50000"/>
                  </a:schemeClr>
                </a:solidFill>
                <a:latin typeface="Times New Roman" panose="02020603050405020304" pitchFamily="18" charset="0"/>
                <a:cs typeface="Times New Roman" panose="02020603050405020304" pitchFamily="18" charset="0"/>
              </a:rPr>
              <a:t>Key Idea </a:t>
            </a:r>
            <a:r>
              <a:rPr lang="en-US" dirty="0">
                <a:solidFill>
                  <a:schemeClr val="bg2">
                    <a:lumMod val="50000"/>
                  </a:schemeClr>
                </a:solidFill>
                <a:latin typeface="Times New Roman" panose="02020603050405020304" pitchFamily="18" charset="0"/>
                <a:cs typeface="Times New Roman" panose="02020603050405020304" pitchFamily="18" charset="0"/>
              </a:rPr>
              <a:t>- To generate meaningful and relevant answers in natural language processing tasks </a:t>
            </a:r>
          </a:p>
          <a:p>
            <a:r>
              <a:rPr lang="en-US" b="1" i="1" dirty="0">
                <a:solidFill>
                  <a:schemeClr val="bg2">
                    <a:lumMod val="50000"/>
                  </a:schemeClr>
                </a:solidFill>
                <a:latin typeface="Times New Roman" panose="02020603050405020304" pitchFamily="18" charset="0"/>
                <a:cs typeface="Times New Roman" panose="02020603050405020304" pitchFamily="18" charset="0"/>
              </a:rPr>
              <a:t>Algorithm</a:t>
            </a:r>
            <a:r>
              <a:rPr lang="en-US" dirty="0">
                <a:solidFill>
                  <a:schemeClr val="bg2">
                    <a:lumMod val="50000"/>
                  </a:schemeClr>
                </a:solidFill>
                <a:latin typeface="Times New Roman" panose="02020603050405020304" pitchFamily="18" charset="0"/>
                <a:cs typeface="Times New Roman" panose="02020603050405020304" pitchFamily="18" charset="0"/>
              </a:rPr>
              <a:t> – Multi-task learning, question Encoding </a:t>
            </a:r>
          </a:p>
          <a:p>
            <a:r>
              <a:rPr lang="en-US" b="1" i="1" dirty="0">
                <a:solidFill>
                  <a:schemeClr val="bg2">
                    <a:lumMod val="50000"/>
                  </a:schemeClr>
                </a:solidFill>
                <a:latin typeface="Times New Roman" panose="02020603050405020304" pitchFamily="18" charset="0"/>
                <a:cs typeface="Times New Roman" panose="02020603050405020304" pitchFamily="18" charset="0"/>
              </a:rPr>
              <a:t>Dataset</a:t>
            </a:r>
            <a:r>
              <a:rPr lang="en-US" dirty="0">
                <a:solidFill>
                  <a:schemeClr val="bg2">
                    <a:lumMod val="50000"/>
                  </a:schemeClr>
                </a:solidFill>
                <a:latin typeface="Times New Roman" panose="02020603050405020304" pitchFamily="18" charset="0"/>
                <a:cs typeface="Times New Roman" panose="02020603050405020304" pitchFamily="18" charset="0"/>
              </a:rPr>
              <a:t> - </a:t>
            </a:r>
            <a:r>
              <a:rPr lang="en-IN" dirty="0" err="1">
                <a:solidFill>
                  <a:schemeClr val="bg2">
                    <a:lumMod val="50000"/>
                  </a:schemeClr>
                </a:solidFill>
                <a:latin typeface="Times New Roman" panose="02020603050405020304" pitchFamily="18" charset="0"/>
                <a:cs typeface="Times New Roman" panose="02020603050405020304" pitchFamily="18" charset="0"/>
              </a:rPr>
              <a:t>NarrativeQA</a:t>
            </a:r>
            <a:r>
              <a:rPr lang="en-IN" dirty="0">
                <a:solidFill>
                  <a:schemeClr val="bg2">
                    <a:lumMod val="50000"/>
                  </a:schemeClr>
                </a:solidFill>
                <a:latin typeface="Times New Roman" panose="02020603050405020304" pitchFamily="18" charset="0"/>
                <a:cs typeface="Times New Roman" panose="02020603050405020304" pitchFamily="18" charset="0"/>
              </a:rPr>
              <a:t> and </a:t>
            </a:r>
            <a:r>
              <a:rPr lang="en-IN" dirty="0" err="1">
                <a:solidFill>
                  <a:schemeClr val="bg2">
                    <a:lumMod val="50000"/>
                  </a:schemeClr>
                </a:solidFill>
                <a:latin typeface="Times New Roman" panose="02020603050405020304" pitchFamily="18" charset="0"/>
                <a:cs typeface="Times New Roman" panose="02020603050405020304" pitchFamily="18" charset="0"/>
              </a:rPr>
              <a:t>SQuAD</a:t>
            </a:r>
            <a:r>
              <a:rPr lang="en-IN" dirty="0">
                <a:solidFill>
                  <a:schemeClr val="bg2">
                    <a:lumMod val="50000"/>
                  </a:schemeClr>
                </a:solidFill>
                <a:latin typeface="Times New Roman" panose="02020603050405020304" pitchFamily="18" charset="0"/>
                <a:cs typeface="Times New Roman" panose="02020603050405020304" pitchFamily="18" charset="0"/>
              </a:rPr>
              <a:t>. </a:t>
            </a:r>
          </a:p>
          <a:p>
            <a:r>
              <a:rPr lang="en-US" b="1" i="1" dirty="0">
                <a:solidFill>
                  <a:schemeClr val="bg2">
                    <a:lumMod val="50000"/>
                  </a:schemeClr>
                </a:solidFill>
                <a:latin typeface="Times New Roman" panose="02020603050405020304" pitchFamily="18" charset="0"/>
                <a:cs typeface="Times New Roman" panose="02020603050405020304" pitchFamily="18" charset="0"/>
              </a:rPr>
              <a:t>Experimental results </a:t>
            </a:r>
            <a:r>
              <a:rPr lang="en-US" dirty="0">
                <a:solidFill>
                  <a:schemeClr val="bg2">
                    <a:lumMod val="50000"/>
                  </a:schemeClr>
                </a:solidFill>
                <a:latin typeface="Times New Roman" panose="02020603050405020304" pitchFamily="18" charset="0"/>
                <a:cs typeface="Times New Roman" panose="02020603050405020304" pitchFamily="18" charset="0"/>
              </a:rPr>
              <a:t>- Generating meaningful and relevant answers to users. </a:t>
            </a:r>
          </a:p>
          <a:p>
            <a:r>
              <a:rPr lang="en-US" b="1" i="1" dirty="0">
                <a:solidFill>
                  <a:schemeClr val="bg2">
                    <a:lumMod val="50000"/>
                  </a:schemeClr>
                </a:solidFill>
                <a:latin typeface="Times New Roman" panose="02020603050405020304" pitchFamily="18" charset="0"/>
                <a:cs typeface="Times New Roman" panose="02020603050405020304" pitchFamily="18" charset="0"/>
              </a:rPr>
              <a:t>Unique findings </a:t>
            </a:r>
            <a:r>
              <a:rPr lang="en-US" dirty="0">
                <a:solidFill>
                  <a:schemeClr val="bg2">
                    <a:lumMod val="50000"/>
                  </a:schemeClr>
                </a:solidFill>
                <a:latin typeface="Times New Roman" panose="02020603050405020304" pitchFamily="18" charset="0"/>
                <a:cs typeface="Times New Roman" panose="02020603050405020304" pitchFamily="18" charset="0"/>
              </a:rPr>
              <a:t>– Multitask-based testing, performance improvement </a:t>
            </a:r>
          </a:p>
          <a:p>
            <a:r>
              <a:rPr lang="en-US" b="1" i="1" dirty="0">
                <a:solidFill>
                  <a:schemeClr val="bg2">
                    <a:lumMod val="50000"/>
                  </a:schemeClr>
                </a:solidFill>
                <a:latin typeface="Times New Roman" panose="02020603050405020304" pitchFamily="18" charset="0"/>
                <a:cs typeface="Times New Roman" panose="02020603050405020304" pitchFamily="18" charset="0"/>
              </a:rPr>
              <a:t>Adv/Dis </a:t>
            </a:r>
            <a:r>
              <a:rPr lang="en-US" dirty="0">
                <a:solidFill>
                  <a:schemeClr val="bg2">
                    <a:lumMod val="50000"/>
                  </a:schemeClr>
                </a:solidFill>
                <a:latin typeface="Times New Roman" panose="02020603050405020304" pitchFamily="18" charset="0"/>
                <a:cs typeface="Times New Roman" panose="02020603050405020304" pitchFamily="18" charset="0"/>
              </a:rPr>
              <a:t>- </a:t>
            </a:r>
            <a:r>
              <a:rPr lang="en-IN" dirty="0">
                <a:solidFill>
                  <a:schemeClr val="bg2">
                    <a:lumMod val="50000"/>
                  </a:schemeClr>
                </a:solidFill>
                <a:latin typeface="Times New Roman" panose="02020603050405020304" pitchFamily="18" charset="0"/>
                <a:cs typeface="Times New Roman" panose="02020603050405020304" pitchFamily="18" charset="0"/>
              </a:rPr>
              <a:t>Limited generalization, computational efficiency</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107593" y="211207"/>
            <a:ext cx="4962429" cy="572564"/>
          </a:xfrm>
          <a:prstGeom prst="rect">
            <a:avLst/>
          </a:prstGeom>
        </p:spPr>
        <p:txBody>
          <a:bodyPr spcFirstLastPara="1" wrap="square" lIns="91425" tIns="91425" rIns="91425" bIns="91425" anchor="t" anchorCtr="0">
            <a:normAutofit fontScale="90000"/>
          </a:bodyPr>
          <a:lstStyle/>
          <a:p>
            <a:r>
              <a:rPr lang="en-US" sz="2700" dirty="0">
                <a:latin typeface="Times New Roman" panose="02020603050405020304" pitchFamily="18" charset="0"/>
                <a:cs typeface="Times New Roman" panose="02020603050405020304" pitchFamily="18" charset="0"/>
              </a:rPr>
              <a:t>Critical review of Existing System 5</a:t>
            </a:r>
            <a:br>
              <a:rPr lang="en-US" dirty="0"/>
            </a:br>
            <a:endParaRPr dirty="0"/>
          </a:p>
        </p:txBody>
      </p:sp>
      <p:sp>
        <p:nvSpPr>
          <p:cNvPr id="116" name="Google Shape;116;p22"/>
          <p:cNvSpPr txBox="1">
            <a:spLocks noGrp="1"/>
          </p:cNvSpPr>
          <p:nvPr>
            <p:ph type="body" idx="1"/>
          </p:nvPr>
        </p:nvSpPr>
        <p:spPr>
          <a:xfrm>
            <a:off x="311700" y="783771"/>
            <a:ext cx="8520600" cy="4220936"/>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IN" sz="2000" dirty="0">
                <a:solidFill>
                  <a:schemeClr val="bg2">
                    <a:lumMod val="50000"/>
                  </a:schemeClr>
                </a:solidFill>
                <a:latin typeface="Times New Roman" panose="02020603050405020304" pitchFamily="18" charset="0"/>
                <a:cs typeface="Times New Roman" panose="02020603050405020304" pitchFamily="18" charset="0"/>
              </a:rPr>
              <a:t>JAICOB: A Data Science Chatbot</a:t>
            </a:r>
            <a:r>
              <a:rPr lang="en" sz="2000" dirty="0">
                <a:solidFill>
                  <a:schemeClr val="bg2">
                    <a:lumMod val="50000"/>
                  </a:schemeClr>
                </a:solidFill>
                <a:latin typeface="Times New Roman" panose="02020603050405020304" pitchFamily="18" charset="0"/>
                <a:cs typeface="Times New Roman" panose="02020603050405020304" pitchFamily="18" charset="0"/>
              </a:rPr>
              <a:t>(2020)(Ref. No)</a:t>
            </a:r>
            <a:endParaRPr sz="2000"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120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Challenges Solved  - </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focuses on democratizing access to data science knowledge and expertise using a conversational chatbot interface.</a:t>
            </a:r>
          </a:p>
          <a:p>
            <a:pPr marL="457200" lvl="0" indent="-342900" algn="l" rtl="0">
              <a:spcBef>
                <a:spcPts val="120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Key Idea </a:t>
            </a:r>
            <a:r>
              <a:rPr lang="en-US" dirty="0">
                <a:solidFill>
                  <a:schemeClr val="bg2">
                    <a:lumMod val="50000"/>
                  </a:schemeClr>
                </a:solidFill>
                <a:latin typeface="Times New Roman" panose="02020603050405020304" pitchFamily="18" charset="0"/>
                <a:cs typeface="Times New Roman" panose="02020603050405020304" pitchFamily="18" charset="0"/>
              </a:rPr>
              <a:t>- to develop a cognitive chatbot system named </a:t>
            </a:r>
            <a:r>
              <a:rPr lang="en-US" dirty="0" err="1">
                <a:solidFill>
                  <a:schemeClr val="bg2">
                    <a:lumMod val="50000"/>
                  </a:schemeClr>
                </a:solidFill>
                <a:latin typeface="Times New Roman" panose="02020603050405020304" pitchFamily="18" charset="0"/>
                <a:cs typeface="Times New Roman" panose="02020603050405020304" pitchFamily="18" charset="0"/>
              </a:rPr>
              <a:t>Jaicob</a:t>
            </a:r>
            <a:r>
              <a:rPr lang="en-US" dirty="0">
                <a:solidFill>
                  <a:schemeClr val="bg2">
                    <a:lumMod val="50000"/>
                  </a:schemeClr>
                </a:solidFill>
                <a:latin typeface="Times New Roman" panose="02020603050405020304" pitchFamily="18" charset="0"/>
                <a:cs typeface="Times New Roman" panose="02020603050405020304" pitchFamily="18" charset="0"/>
              </a:rPr>
              <a:t> that addresses challenges in the field of education.</a:t>
            </a:r>
          </a:p>
          <a:p>
            <a:pPr marL="457200" lvl="0" indent="-342900" algn="l" rtl="0">
              <a:spcBef>
                <a:spcPts val="120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Algorithm</a:t>
            </a:r>
            <a:r>
              <a:rPr lang="en-US" dirty="0">
                <a:solidFill>
                  <a:schemeClr val="bg2">
                    <a:lumMod val="50000"/>
                  </a:schemeClr>
                </a:solidFill>
                <a:latin typeface="Times New Roman" panose="02020603050405020304" pitchFamily="18" charset="0"/>
                <a:cs typeface="Times New Roman" panose="02020603050405020304" pitchFamily="18" charset="0"/>
              </a:rPr>
              <a:t> – </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The JAICOB method combines text preprocessing with grid search-based machine learning classification for infectious disease prediction.</a:t>
            </a:r>
            <a:endParaRPr lang="en-US"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120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Dataset</a:t>
            </a:r>
            <a:r>
              <a:rPr lang="en-US" dirty="0">
                <a:solidFill>
                  <a:schemeClr val="bg2">
                    <a:lumMod val="50000"/>
                  </a:schemeClr>
                </a:solidFill>
                <a:latin typeface="Times New Roman" panose="02020603050405020304" pitchFamily="18" charset="0"/>
                <a:cs typeface="Times New Roman" panose="02020603050405020304" pitchFamily="18" charset="0"/>
              </a:rPr>
              <a:t> - </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utilized a dataset of 10,567 posts from five age-oriented chat rooms on an online academic resource site for training its speech act classification model.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39D3403-BB51-ED31-B8DF-979A022D207C}"/>
              </a:ext>
            </a:extLst>
          </p:cNvPr>
          <p:cNvSpPr>
            <a:spLocks noGrp="1"/>
          </p:cNvSpPr>
          <p:nvPr>
            <p:ph type="body" idx="1"/>
          </p:nvPr>
        </p:nvSpPr>
        <p:spPr>
          <a:xfrm>
            <a:off x="205565" y="402090"/>
            <a:ext cx="8520600" cy="4339319"/>
          </a:xfrm>
        </p:spPr>
        <p:txBody>
          <a:bodyPr>
            <a:normAutofit/>
          </a:bodyPr>
          <a:lstStyle/>
          <a:p>
            <a:pPr marL="457200" lvl="0" indent="-342900" algn="l" rtl="0">
              <a:spcBef>
                <a:spcPts val="120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Experimental results </a:t>
            </a:r>
            <a:r>
              <a:rPr lang="en-US" dirty="0">
                <a:solidFill>
                  <a:schemeClr val="bg2">
                    <a:lumMod val="50000"/>
                  </a:schemeClr>
                </a:solidFill>
                <a:latin typeface="Times New Roman" panose="02020603050405020304" pitchFamily="18" charset="0"/>
                <a:cs typeface="Times New Roman" panose="02020603050405020304" pitchFamily="18" charset="0"/>
              </a:rPr>
              <a:t>- </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Incorporating humor into a Data Science Chatbot elevated accuracy by 20%, enhancing user engagement and trust, attributed to improved data quality from users' increased willingness to provide detailed information.</a:t>
            </a:r>
            <a:endParaRPr lang="en-US"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1200"/>
              </a:spcBef>
              <a:spcAft>
                <a:spcPts val="0"/>
              </a:spcAft>
              <a:buSzPts val="1800"/>
              <a:buChar char="●"/>
            </a:pPr>
            <a:endParaRPr lang="en-US" b="0" i="0" dirty="0">
              <a:solidFill>
                <a:schemeClr val="bg2">
                  <a:lumMod val="50000"/>
                </a:schemeClr>
              </a:solidFill>
              <a:effectLst/>
              <a:latin typeface="Times New Roman" panose="02020603050405020304" pitchFamily="18" charset="0"/>
              <a:cs typeface="Times New Roman" panose="02020603050405020304" pitchFamily="18" charset="0"/>
            </a:endParaRPr>
          </a:p>
          <a:p>
            <a:pPr marL="457200" lvl="0" indent="-342900" algn="l" rtl="0">
              <a:spcBef>
                <a:spcPts val="120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Unique findings </a:t>
            </a:r>
            <a:r>
              <a:rPr lang="en-US" dirty="0">
                <a:solidFill>
                  <a:schemeClr val="bg2">
                    <a:lumMod val="50000"/>
                  </a:schemeClr>
                </a:solidFill>
                <a:latin typeface="Times New Roman" panose="02020603050405020304" pitchFamily="18" charset="0"/>
                <a:cs typeface="Times New Roman" panose="02020603050405020304" pitchFamily="18" charset="0"/>
              </a:rPr>
              <a:t>– </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It acknowledges the importance of incorporating small talk and maintaining a human-like interaction to enhance user experience.</a:t>
            </a:r>
          </a:p>
          <a:p>
            <a:pPr marL="457200" lvl="0" indent="-342900" algn="l" rtl="0">
              <a:spcBef>
                <a:spcPts val="1200"/>
              </a:spcBef>
              <a:spcAft>
                <a:spcPts val="0"/>
              </a:spcAft>
              <a:buSzPts val="1800"/>
              <a:buChar char="●"/>
            </a:pPr>
            <a:endParaRPr lang="en-US" b="0" i="0" dirty="0">
              <a:solidFill>
                <a:schemeClr val="bg2">
                  <a:lumMod val="50000"/>
                </a:schemeClr>
              </a:solidFill>
              <a:effectLst/>
              <a:latin typeface="Times New Roman" panose="02020603050405020304" pitchFamily="18" charset="0"/>
              <a:cs typeface="Times New Roman" panose="02020603050405020304" pitchFamily="18" charset="0"/>
            </a:endParaRPr>
          </a:p>
          <a:p>
            <a:pPr marL="457200" lvl="0" indent="-342900" algn="l" rtl="0">
              <a:spcBef>
                <a:spcPts val="120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Adv/Dis </a:t>
            </a:r>
            <a:r>
              <a:rPr lang="en-US" dirty="0">
                <a:solidFill>
                  <a:schemeClr val="bg2">
                    <a:lumMod val="50000"/>
                  </a:schemeClr>
                </a:solidFill>
                <a:latin typeface="Times New Roman" panose="02020603050405020304" pitchFamily="18" charset="0"/>
                <a:cs typeface="Times New Roman" panose="02020603050405020304" pitchFamily="18" charset="0"/>
              </a:rPr>
              <a:t>- This can provide meaningful insights into user satisfaction and system capabilities. While it may limits applicability to a broader range of topics.</a:t>
            </a:r>
            <a:endParaRPr lang="en-IN" dirty="0">
              <a:solidFill>
                <a:schemeClr val="bg2">
                  <a:lumMod val="50000"/>
                </a:schemeClr>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33367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164742" y="97971"/>
            <a:ext cx="5697214" cy="646043"/>
          </a:xfrm>
          <a:prstGeom prst="rect">
            <a:avLst/>
          </a:prstGeom>
        </p:spPr>
        <p:txBody>
          <a:bodyPr spcFirstLastPara="1" wrap="square" lIns="91425" tIns="91425" rIns="91425" bIns="91425" anchor="t" anchorCtr="0">
            <a:noAutofit/>
          </a:bodyPr>
          <a:lstStyle/>
          <a:p>
            <a:r>
              <a:rPr lang="en-US" sz="2400" dirty="0">
                <a:latin typeface="Times New Roman" panose="02020603050405020304" pitchFamily="18" charset="0"/>
                <a:cs typeface="Times New Roman" panose="02020603050405020304" pitchFamily="18" charset="0"/>
              </a:rPr>
              <a:t>Critical review of Existing System 6</a:t>
            </a:r>
            <a:endParaRPr sz="2400" dirty="0">
              <a:latin typeface="Times New Roman" panose="02020603050405020304" pitchFamily="18" charset="0"/>
              <a:cs typeface="Times New Roman" panose="02020603050405020304" pitchFamily="18" charset="0"/>
            </a:endParaRPr>
          </a:p>
        </p:txBody>
      </p:sp>
      <p:sp>
        <p:nvSpPr>
          <p:cNvPr id="122" name="Google Shape;122;p23"/>
          <p:cNvSpPr txBox="1">
            <a:spLocks noGrp="1"/>
          </p:cNvSpPr>
          <p:nvPr>
            <p:ph type="body" idx="1"/>
          </p:nvPr>
        </p:nvSpPr>
        <p:spPr>
          <a:xfrm>
            <a:off x="367393" y="744015"/>
            <a:ext cx="8139794" cy="417905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US" sz="2200" b="0" i="0" dirty="0" err="1">
                <a:solidFill>
                  <a:schemeClr val="bg2">
                    <a:lumMod val="50000"/>
                  </a:schemeClr>
                </a:solidFill>
                <a:effectLst/>
                <a:latin typeface="Times New Roman" panose="02020603050405020304" pitchFamily="18" charset="0"/>
                <a:cs typeface="Times New Roman" panose="02020603050405020304" pitchFamily="18" charset="0"/>
              </a:rPr>
              <a:t>Xatkit</a:t>
            </a:r>
            <a:r>
              <a:rPr lang="en-US" sz="2200" b="0" i="0" dirty="0">
                <a:solidFill>
                  <a:schemeClr val="bg2">
                    <a:lumMod val="50000"/>
                  </a:schemeClr>
                </a:solidFill>
                <a:effectLst/>
                <a:latin typeface="Times New Roman" panose="02020603050405020304" pitchFamily="18" charset="0"/>
                <a:cs typeface="Times New Roman" panose="02020603050405020304" pitchFamily="18" charset="0"/>
              </a:rPr>
              <a:t>: A Multimodal Low-Code Chatbot Development Framework</a:t>
            </a:r>
          </a:p>
          <a:p>
            <a:pPr marL="0" lvl="0" indent="0" algn="l" rtl="0">
              <a:spcBef>
                <a:spcPts val="1200"/>
              </a:spcBef>
              <a:spcAft>
                <a:spcPts val="0"/>
              </a:spcAft>
              <a:buNone/>
            </a:pPr>
            <a:r>
              <a:rPr lang="en-US" sz="1500" dirty="0"/>
              <a:t>(</a:t>
            </a:r>
            <a:r>
              <a:rPr lang="en-US" sz="1500" b="0" i="0" dirty="0">
                <a:solidFill>
                  <a:schemeClr val="bg2">
                    <a:lumMod val="50000"/>
                  </a:schemeClr>
                </a:solidFill>
                <a:effectLst/>
                <a:latin typeface="HelveticaNeue Regular"/>
              </a:rPr>
              <a:t>2020</a:t>
            </a:r>
            <a:r>
              <a:rPr lang="en-US" sz="1500" dirty="0">
                <a:solidFill>
                  <a:schemeClr val="bg2">
                    <a:lumMod val="50000"/>
                  </a:schemeClr>
                </a:solidFill>
              </a:rPr>
              <a:t>)(</a:t>
            </a:r>
            <a:r>
              <a:rPr lang="en-IN" sz="1500" b="0" i="0" u="sng" dirty="0">
                <a:solidFill>
                  <a:schemeClr val="bg2">
                    <a:lumMod val="50000"/>
                  </a:schemeClr>
                </a:solidFill>
                <a:effectLst/>
                <a:latin typeface="HelveticaNeue Regular"/>
                <a:hlinkClick r:id="rId3">
                  <a:extLst>
                    <a:ext uri="{A12FA001-AC4F-418D-AE19-62706E023703}">
                      <ahyp:hlinkClr xmlns:ahyp="http://schemas.microsoft.com/office/drawing/2018/hyperlinkcolor" val="tx"/>
                    </a:ext>
                  </a:extLst>
                </a:hlinkClick>
              </a:rPr>
              <a:t>10.1109/ACCESS.2020.2966919</a:t>
            </a:r>
            <a:r>
              <a:rPr lang="en-US" sz="1500" dirty="0">
                <a:solidFill>
                  <a:schemeClr val="bg2">
                    <a:lumMod val="50000"/>
                  </a:schemeClr>
                </a:solidFill>
              </a:rPr>
              <a:t>)</a:t>
            </a:r>
          </a:p>
          <a:p>
            <a:pPr marL="0" lvl="0" indent="0" algn="l" rtl="0">
              <a:spcBef>
                <a:spcPts val="1200"/>
              </a:spcBef>
              <a:spcAft>
                <a:spcPts val="0"/>
              </a:spcAft>
              <a:buNone/>
            </a:pPr>
            <a:endParaRPr lang="en-US" sz="1500" dirty="0">
              <a:solidFill>
                <a:schemeClr val="bg2">
                  <a:lumMod val="50000"/>
                </a:schemeClr>
              </a:solidFill>
            </a:endParaRPr>
          </a:p>
          <a:p>
            <a:pPr marL="457200" lvl="0" indent="-342900" algn="l" rtl="0">
              <a:spcBef>
                <a:spcPts val="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Challenges Solved  - </a:t>
            </a:r>
            <a:r>
              <a:rPr lang="en-US" b="0" i="0" dirty="0" err="1">
                <a:solidFill>
                  <a:schemeClr val="bg2">
                    <a:lumMod val="50000"/>
                  </a:schemeClr>
                </a:solidFill>
                <a:effectLst/>
                <a:latin typeface="Times New Roman" panose="02020603050405020304" pitchFamily="18" charset="0"/>
                <a:cs typeface="Times New Roman" panose="02020603050405020304" pitchFamily="18" charset="0"/>
              </a:rPr>
              <a:t>Xatkit</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 tackles complex &amp; and multi-platform chatbot dev by offering a low-code framework for broader developer accessibility.</a:t>
            </a:r>
          </a:p>
          <a:p>
            <a:pPr marL="457200" lvl="0" indent="-342900" algn="l" rtl="0">
              <a:spcBef>
                <a:spcPts val="0"/>
              </a:spcBef>
              <a:spcAft>
                <a:spcPts val="0"/>
              </a:spcAft>
              <a:buSzPts val="1800"/>
              <a:buChar char="●"/>
            </a:pPr>
            <a:endParaRPr lang="en-US"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sz="1800" b="1" i="1" dirty="0">
                <a:solidFill>
                  <a:schemeClr val="bg2">
                    <a:lumMod val="50000"/>
                  </a:schemeClr>
                </a:solidFill>
                <a:latin typeface="Times New Roman" panose="02020603050405020304" pitchFamily="18" charset="0"/>
                <a:cs typeface="Times New Roman" panose="02020603050405020304" pitchFamily="18" charset="0"/>
              </a:rPr>
              <a:t>Key Idea </a:t>
            </a:r>
            <a:r>
              <a:rPr lang="en-US" sz="1800" dirty="0">
                <a:solidFill>
                  <a:schemeClr val="bg2">
                    <a:lumMod val="50000"/>
                  </a:schemeClr>
                </a:solidFill>
                <a:latin typeface="Times New Roman" panose="02020603050405020304" pitchFamily="18" charset="0"/>
                <a:cs typeface="Times New Roman" panose="02020603050405020304" pitchFamily="18" charset="0"/>
              </a:rPr>
              <a:t>- </a:t>
            </a:r>
            <a:r>
              <a:rPr lang="en-US" b="0" i="0" dirty="0" err="1">
                <a:solidFill>
                  <a:schemeClr val="bg2">
                    <a:lumMod val="50000"/>
                  </a:schemeClr>
                </a:solidFill>
                <a:effectLst/>
                <a:latin typeface="Times New Roman" panose="02020603050405020304" pitchFamily="18" charset="0"/>
                <a:cs typeface="Times New Roman" panose="02020603050405020304" pitchFamily="18" charset="0"/>
              </a:rPr>
              <a:t>Xatkit</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 democratizes chatbot creation through low-code, multimodality, and platform independence.</a:t>
            </a:r>
          </a:p>
          <a:p>
            <a:pPr marL="457200" lvl="0" indent="-342900" algn="l" rtl="0">
              <a:spcBef>
                <a:spcPts val="0"/>
              </a:spcBef>
              <a:spcAft>
                <a:spcPts val="0"/>
              </a:spcAft>
              <a:buSzPts val="1800"/>
              <a:buChar char="●"/>
            </a:pPr>
            <a:endParaRPr lang="en"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sz="1800" b="1" i="1" dirty="0">
                <a:solidFill>
                  <a:schemeClr val="bg2">
                    <a:lumMod val="50000"/>
                  </a:schemeClr>
                </a:solidFill>
                <a:latin typeface="Times New Roman" panose="02020603050405020304" pitchFamily="18" charset="0"/>
                <a:cs typeface="Times New Roman" panose="02020603050405020304" pitchFamily="18" charset="0"/>
              </a:rPr>
              <a:t>Algorithm</a:t>
            </a:r>
            <a:r>
              <a:rPr lang="en-US" sz="1800" dirty="0">
                <a:solidFill>
                  <a:schemeClr val="bg2">
                    <a:lumMod val="50000"/>
                  </a:schemeClr>
                </a:solidFill>
                <a:latin typeface="Times New Roman" panose="02020603050405020304" pitchFamily="18" charset="0"/>
                <a:cs typeface="Times New Roman" panose="02020603050405020304" pitchFamily="18" charset="0"/>
              </a:rPr>
              <a:t> - </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Leveraging domain-specific languages and a runtime engine within a low-code framework to simplify and platform-agnosticize chatbot development.</a:t>
            </a:r>
            <a:endParaRPr lang="en-US" dirty="0">
              <a:solidFill>
                <a:schemeClr val="bg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53BC23-C36C-AE1E-15BB-0BB9D9B1623F}"/>
              </a:ext>
            </a:extLst>
          </p:cNvPr>
          <p:cNvSpPr>
            <a:spLocks noGrp="1"/>
          </p:cNvSpPr>
          <p:nvPr>
            <p:ph type="body" idx="1"/>
          </p:nvPr>
        </p:nvSpPr>
        <p:spPr>
          <a:xfrm>
            <a:off x="391886" y="514350"/>
            <a:ext cx="8440414" cy="4054525"/>
          </a:xfrm>
        </p:spPr>
        <p:txBody>
          <a:bodyPr/>
          <a:lstStyle/>
          <a:p>
            <a:pPr marL="457200" lvl="0" indent="-342900" algn="l" rtl="0">
              <a:spcBef>
                <a:spcPts val="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Experimental results </a:t>
            </a:r>
            <a:r>
              <a:rPr lang="en-US" dirty="0">
                <a:solidFill>
                  <a:schemeClr val="bg2">
                    <a:lumMod val="50000"/>
                  </a:schemeClr>
                </a:solidFill>
                <a:latin typeface="Times New Roman" panose="02020603050405020304" pitchFamily="18" charset="0"/>
                <a:cs typeface="Times New Roman" panose="02020603050405020304" pitchFamily="18" charset="0"/>
              </a:rPr>
              <a:t>- </a:t>
            </a:r>
            <a:r>
              <a:rPr lang="en-US" b="0" i="0" dirty="0" err="1">
                <a:solidFill>
                  <a:schemeClr val="bg2">
                    <a:lumMod val="50000"/>
                  </a:schemeClr>
                </a:solidFill>
                <a:effectLst/>
                <a:latin typeface="Times New Roman" panose="02020603050405020304" pitchFamily="18" charset="0"/>
                <a:cs typeface="Times New Roman" panose="02020603050405020304" pitchFamily="18" charset="0"/>
              </a:rPr>
              <a:t>Xatkit</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 empowers platform-independent chatbot development through domain-specific languages, facilitating reusability and evolution.</a:t>
            </a:r>
          </a:p>
          <a:p>
            <a:pPr marL="457200" lvl="0" indent="-342900" algn="l" rtl="0">
              <a:spcBef>
                <a:spcPts val="0"/>
              </a:spcBef>
              <a:spcAft>
                <a:spcPts val="0"/>
              </a:spcAft>
              <a:buSzPts val="1800"/>
              <a:buChar char="●"/>
            </a:pPr>
            <a:endParaRPr lang="en"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Unique findings - </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its ability to facilitate multimodal interactions through a low-code approach for chatbot development</a:t>
            </a:r>
          </a:p>
          <a:p>
            <a:pPr marL="457200" lvl="0" indent="-342900" algn="l" rtl="0">
              <a:spcBef>
                <a:spcPts val="0"/>
              </a:spcBef>
              <a:spcAft>
                <a:spcPts val="0"/>
              </a:spcAft>
              <a:buSzPts val="1800"/>
              <a:buChar char="●"/>
            </a:pPr>
            <a:endParaRPr lang="en-US" b="0" i="0" dirty="0">
              <a:solidFill>
                <a:schemeClr val="bg2">
                  <a:lumMod val="50000"/>
                </a:schemeClr>
              </a:solidFill>
              <a:effectLst/>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Adv/Dis </a:t>
            </a:r>
            <a:r>
              <a:rPr lang="en-US" dirty="0">
                <a:solidFill>
                  <a:schemeClr val="bg2">
                    <a:lumMod val="50000"/>
                  </a:schemeClr>
                </a:solidFill>
                <a:latin typeface="Times New Roman" panose="02020603050405020304" pitchFamily="18" charset="0"/>
                <a:cs typeface="Times New Roman" panose="02020603050405020304" pitchFamily="18" charset="0"/>
              </a:rPr>
              <a:t>- </a:t>
            </a:r>
            <a:r>
              <a:rPr lang="en-US" b="0" i="0" dirty="0" err="1">
                <a:solidFill>
                  <a:schemeClr val="bg2">
                    <a:lumMod val="50000"/>
                  </a:schemeClr>
                </a:solidFill>
                <a:effectLst/>
                <a:latin typeface="Times New Roman" panose="02020603050405020304" pitchFamily="18" charset="0"/>
                <a:cs typeface="Times New Roman" panose="02020603050405020304" pitchFamily="18" charset="0"/>
              </a:rPr>
              <a:t>Xatkit's</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 advantages include multimodal support and low-code development, yet it may have a learning curve and limited enterprise-level support</a:t>
            </a:r>
          </a:p>
          <a:p>
            <a:endParaRPr lang="en-IN" dirty="0"/>
          </a:p>
        </p:txBody>
      </p:sp>
    </p:spTree>
    <p:extLst>
      <p:ext uri="{BB962C8B-B14F-4D97-AF65-F5344CB8AC3E}">
        <p14:creationId xmlns:p14="http://schemas.microsoft.com/office/powerpoint/2010/main" val="4054812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253091" y="178550"/>
            <a:ext cx="8342443" cy="662371"/>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Critical review of Existing System 7</a:t>
            </a:r>
          </a:p>
        </p:txBody>
      </p:sp>
      <p:sp>
        <p:nvSpPr>
          <p:cNvPr id="128" name="Google Shape;128;p24"/>
          <p:cNvSpPr txBox="1">
            <a:spLocks noGrp="1"/>
          </p:cNvSpPr>
          <p:nvPr>
            <p:ph type="body" idx="1"/>
          </p:nvPr>
        </p:nvSpPr>
        <p:spPr>
          <a:xfrm>
            <a:off x="311700" y="800098"/>
            <a:ext cx="8520600" cy="4164851"/>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US" dirty="0">
                <a:solidFill>
                  <a:schemeClr val="bg2">
                    <a:lumMod val="50000"/>
                  </a:schemeClr>
                </a:solidFill>
                <a:latin typeface="Times New Roman" panose="02020603050405020304" pitchFamily="18" charset="0"/>
                <a:cs typeface="Times New Roman" panose="02020603050405020304" pitchFamily="18" charset="0"/>
              </a:rPr>
              <a:t>Enhancements to the Sequence-to sequence-Based Natural Answer Generation Models </a:t>
            </a:r>
            <a:r>
              <a:rPr lang="en" dirty="0">
                <a:solidFill>
                  <a:schemeClr val="bg2">
                    <a:lumMod val="50000"/>
                  </a:schemeClr>
                </a:solidFill>
                <a:latin typeface="Times New Roman" panose="02020603050405020304" pitchFamily="18" charset="0"/>
                <a:cs typeface="Times New Roman" panose="02020603050405020304" pitchFamily="18" charset="0"/>
              </a:rPr>
              <a:t>(2020)(Ref. No)</a:t>
            </a:r>
          </a:p>
          <a:p>
            <a:pPr marL="0" lvl="0" indent="0" algn="l" rtl="0">
              <a:spcBef>
                <a:spcPts val="1200"/>
              </a:spcBef>
              <a:spcAft>
                <a:spcPts val="0"/>
              </a:spcAft>
              <a:buNone/>
            </a:pPr>
            <a:endParaRPr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Challenges Solved  - </a:t>
            </a:r>
            <a:r>
              <a:rPr lang="en-US" dirty="0">
                <a:solidFill>
                  <a:schemeClr val="bg2">
                    <a:lumMod val="50000"/>
                  </a:schemeClr>
                </a:solidFill>
                <a:latin typeface="Times New Roman" panose="02020603050405020304" pitchFamily="18" charset="0"/>
                <a:cs typeface="Times New Roman" panose="02020603050405020304" pitchFamily="18" charset="0"/>
              </a:rPr>
              <a:t>Generic responses, training, and decoding improvements, handling rare words and named entities </a:t>
            </a:r>
          </a:p>
          <a:p>
            <a:pPr marL="457200" lvl="0" indent="-342900" algn="l" rtl="0">
              <a:spcBef>
                <a:spcPts val="0"/>
              </a:spcBef>
              <a:spcAft>
                <a:spcPts val="0"/>
              </a:spcAft>
              <a:buSzPts val="1800"/>
              <a:buChar char="●"/>
            </a:pPr>
            <a:endParaRPr lang="en" dirty="0">
              <a:solidFill>
                <a:schemeClr val="bg2">
                  <a:lumMod val="50000"/>
                </a:schemeClr>
              </a:solidFill>
              <a:latin typeface="Times New Roman" panose="02020603050405020304" pitchFamily="18" charset="0"/>
              <a:cs typeface="Times New Roman" panose="02020603050405020304" pitchFamily="18" charset="0"/>
            </a:endParaRPr>
          </a:p>
          <a:p>
            <a:r>
              <a:rPr lang="en-US" b="1" i="1" dirty="0">
                <a:solidFill>
                  <a:schemeClr val="bg2">
                    <a:lumMod val="50000"/>
                  </a:schemeClr>
                </a:solidFill>
                <a:latin typeface="Times New Roman" panose="02020603050405020304" pitchFamily="18" charset="0"/>
                <a:cs typeface="Times New Roman" panose="02020603050405020304" pitchFamily="18" charset="0"/>
              </a:rPr>
              <a:t>Key Idea </a:t>
            </a:r>
            <a:r>
              <a:rPr lang="en-US" dirty="0">
                <a:solidFill>
                  <a:schemeClr val="bg2">
                    <a:lumMod val="50000"/>
                  </a:schemeClr>
                </a:solidFill>
                <a:latin typeface="Times New Roman" panose="02020603050405020304" pitchFamily="18" charset="0"/>
                <a:cs typeface="Times New Roman" panose="02020603050405020304" pitchFamily="18" charset="0"/>
              </a:rPr>
              <a:t>- T</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o enhance Seq2Seq-based Natural Answer Generation models by employing techniques like additional encoders, alternative loss functions, multi-task learning, deep reinforcement learning, and adversarial learning</a:t>
            </a:r>
          </a:p>
          <a:p>
            <a:endParaRPr lang="en"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Algorithm</a:t>
            </a:r>
            <a:r>
              <a:rPr lang="en-US" dirty="0">
                <a:solidFill>
                  <a:schemeClr val="bg2">
                    <a:lumMod val="50000"/>
                  </a:schemeClr>
                </a:solidFill>
                <a:latin typeface="Times New Roman" panose="02020603050405020304" pitchFamily="18" charset="0"/>
                <a:cs typeface="Times New Roman" panose="02020603050405020304" pitchFamily="18" charset="0"/>
              </a:rPr>
              <a:t> - Deep reinforcement learning DRL and Beam search algorithms</a:t>
            </a:r>
            <a:endParaRPr lang="en" dirty="0">
              <a:solidFill>
                <a:schemeClr val="bg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EA564D5-2DBB-5119-3EE0-FC4C397D108F}"/>
              </a:ext>
            </a:extLst>
          </p:cNvPr>
          <p:cNvSpPr>
            <a:spLocks noGrp="1"/>
          </p:cNvSpPr>
          <p:nvPr>
            <p:ph type="body" idx="1"/>
          </p:nvPr>
        </p:nvSpPr>
        <p:spPr>
          <a:xfrm>
            <a:off x="311700" y="746982"/>
            <a:ext cx="8520600" cy="3340200"/>
          </a:xfrm>
        </p:spPr>
        <p:txBody>
          <a:bodyPr/>
          <a:lstStyle/>
          <a:p>
            <a:pPr marL="457200" lvl="0" indent="-342900" algn="l" rtl="0">
              <a:spcBef>
                <a:spcPts val="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Experimental results </a:t>
            </a:r>
            <a:r>
              <a:rPr lang="en-US" dirty="0">
                <a:solidFill>
                  <a:schemeClr val="bg2">
                    <a:lumMod val="50000"/>
                  </a:schemeClr>
                </a:solidFill>
                <a:latin typeface="Times New Roman" panose="02020603050405020304" pitchFamily="18" charset="0"/>
                <a:cs typeface="Times New Roman" panose="02020603050405020304" pitchFamily="18" charset="0"/>
              </a:rPr>
              <a:t>- Experimental Results</a:t>
            </a:r>
          </a:p>
          <a:p>
            <a:pPr marL="457200" lvl="0" indent="-342900" algn="l" rtl="0">
              <a:spcBef>
                <a:spcPts val="0"/>
              </a:spcBef>
              <a:spcAft>
                <a:spcPts val="0"/>
              </a:spcAft>
              <a:buSzPts val="1800"/>
              <a:buChar char="●"/>
            </a:pPr>
            <a:endParaRPr lang="en-US"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Unique findings - </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Paper unveils new solutions to Seq2Seq NLG weaknesses via extra encoders, embeddings, multi-tasking, and diverse beam search, offering a holistic view of field advancements.</a:t>
            </a:r>
          </a:p>
          <a:p>
            <a:pPr marL="457200" lvl="0" indent="-342900" algn="l" rtl="0">
              <a:spcBef>
                <a:spcPts val="0"/>
              </a:spcBef>
              <a:spcAft>
                <a:spcPts val="0"/>
              </a:spcAft>
              <a:buSzPts val="1800"/>
              <a:buChar char="●"/>
            </a:pPr>
            <a:endParaRPr lang="en-US" b="0" i="0" dirty="0">
              <a:solidFill>
                <a:schemeClr val="bg2">
                  <a:lumMod val="50000"/>
                </a:schemeClr>
              </a:solidFill>
              <a:effectLst/>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Adv/Dis </a:t>
            </a:r>
            <a:r>
              <a:rPr lang="en-US" dirty="0">
                <a:solidFill>
                  <a:schemeClr val="bg2">
                    <a:lumMod val="50000"/>
                  </a:schemeClr>
                </a:solidFill>
                <a:latin typeface="Times New Roman" panose="02020603050405020304" pitchFamily="18" charset="0"/>
                <a:cs typeface="Times New Roman" panose="02020603050405020304" pitchFamily="18" charset="0"/>
              </a:rPr>
              <a:t>- Artificial Intelligence offers users convenience, time savings, and personalization but raises concerns about privacy, job </a:t>
            </a:r>
            <a:r>
              <a:rPr lang="en-US" dirty="0" err="1">
                <a:solidFill>
                  <a:schemeClr val="bg2">
                    <a:lumMod val="50000"/>
                  </a:schemeClr>
                </a:solidFill>
                <a:latin typeface="Times New Roman" panose="02020603050405020304" pitchFamily="18" charset="0"/>
                <a:cs typeface="Times New Roman" panose="02020603050405020304" pitchFamily="18" charset="0"/>
              </a:rPr>
              <a:t>security,and</a:t>
            </a:r>
            <a:r>
              <a:rPr lang="en-US" dirty="0">
                <a:solidFill>
                  <a:schemeClr val="bg2">
                    <a:lumMod val="50000"/>
                  </a:schemeClr>
                </a:solidFill>
                <a:latin typeface="Times New Roman" panose="02020603050405020304" pitchFamily="18" charset="0"/>
                <a:cs typeface="Times New Roman" panose="02020603050405020304" pitchFamily="18" charset="0"/>
              </a:rPr>
              <a:t> a learning curve, requiring careful consideration for responsible integration.</a:t>
            </a:r>
          </a:p>
          <a:p>
            <a:endParaRPr lang="en-IN" dirty="0"/>
          </a:p>
        </p:txBody>
      </p:sp>
    </p:spTree>
    <p:extLst>
      <p:ext uri="{BB962C8B-B14F-4D97-AF65-F5344CB8AC3E}">
        <p14:creationId xmlns:p14="http://schemas.microsoft.com/office/powerpoint/2010/main" val="300549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311700" y="292850"/>
            <a:ext cx="8520600" cy="64604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Critical review of Existing System 8</a:t>
            </a:r>
          </a:p>
        </p:txBody>
      </p:sp>
      <p:sp>
        <p:nvSpPr>
          <p:cNvPr id="134" name="Google Shape;134;p25"/>
          <p:cNvSpPr txBox="1">
            <a:spLocks noGrp="1"/>
          </p:cNvSpPr>
          <p:nvPr>
            <p:ph type="body" idx="1"/>
          </p:nvPr>
        </p:nvSpPr>
        <p:spPr>
          <a:xfrm>
            <a:off x="311700" y="808264"/>
            <a:ext cx="8520600" cy="4122965"/>
          </a:xfrm>
          <a:prstGeom prst="rect">
            <a:avLst/>
          </a:prstGeom>
        </p:spPr>
        <p:txBody>
          <a:bodyPr spcFirstLastPara="1" wrap="square" lIns="91425" tIns="91425" rIns="91425" bIns="91425" anchor="t" anchorCtr="0">
            <a:normAutofit lnSpcReduction="10000"/>
          </a:bodyPr>
          <a:lstStyle/>
          <a:p>
            <a:pPr marL="0" lvl="0" indent="0" algn="l" rtl="0">
              <a:spcBef>
                <a:spcPts val="1200"/>
              </a:spcBef>
              <a:spcAft>
                <a:spcPts val="0"/>
              </a:spcAft>
              <a:buNone/>
            </a:pPr>
            <a:r>
              <a:rPr lang="en-US" dirty="0">
                <a:solidFill>
                  <a:schemeClr val="bg2">
                    <a:lumMod val="50000"/>
                  </a:schemeClr>
                </a:solidFill>
                <a:latin typeface="Times New Roman" panose="02020603050405020304" pitchFamily="18" charset="0"/>
                <a:cs typeface="Times New Roman" panose="02020603050405020304" pitchFamily="18" charset="0"/>
              </a:rPr>
              <a:t>Can a Chatbot Comfort Humans? Studying the Impact of a Supportive Chatbot on </a:t>
            </a:r>
            <a:r>
              <a:rPr lang="en-US" dirty="0" err="1">
                <a:solidFill>
                  <a:schemeClr val="bg2">
                    <a:lumMod val="50000"/>
                  </a:schemeClr>
                </a:solidFill>
                <a:latin typeface="Times New Roman" panose="02020603050405020304" pitchFamily="18" charset="0"/>
                <a:cs typeface="Times New Roman" panose="02020603050405020304" pitchFamily="18" charset="0"/>
              </a:rPr>
              <a:t>Users’Self</a:t>
            </a:r>
            <a:r>
              <a:rPr lang="en-US" dirty="0">
                <a:solidFill>
                  <a:schemeClr val="bg2">
                    <a:lumMod val="50000"/>
                  </a:schemeClr>
                </a:solidFill>
                <a:latin typeface="Times New Roman" panose="02020603050405020304" pitchFamily="18" charset="0"/>
                <a:cs typeface="Times New Roman" panose="02020603050405020304" pitchFamily="18" charset="0"/>
              </a:rPr>
              <a:t>-Perceived Stress</a:t>
            </a:r>
            <a:r>
              <a:rPr lang="en" dirty="0">
                <a:solidFill>
                  <a:schemeClr val="bg2">
                    <a:lumMod val="50000"/>
                  </a:schemeClr>
                </a:solidFill>
                <a:latin typeface="Times New Roman" panose="02020603050405020304" pitchFamily="18" charset="0"/>
                <a:cs typeface="Times New Roman" panose="02020603050405020304" pitchFamily="18" charset="0"/>
              </a:rPr>
              <a:t>(2022)(Ref. No)</a:t>
            </a:r>
          </a:p>
          <a:p>
            <a:pPr marL="0" lvl="0" indent="0" algn="l" rtl="0">
              <a:spcBef>
                <a:spcPts val="1200"/>
              </a:spcBef>
              <a:spcAft>
                <a:spcPts val="0"/>
              </a:spcAft>
              <a:buNone/>
            </a:pPr>
            <a:endParaRPr sz="2000"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Challenges Solved  - </a:t>
            </a:r>
            <a:r>
              <a:rPr lang="en-US" dirty="0">
                <a:solidFill>
                  <a:schemeClr val="bg2">
                    <a:lumMod val="50000"/>
                  </a:schemeClr>
                </a:solidFill>
                <a:latin typeface="Times New Roman" panose="02020603050405020304" pitchFamily="18" charset="0"/>
                <a:cs typeface="Times New Roman" panose="02020603050405020304" pitchFamily="18" charset="0"/>
              </a:rPr>
              <a:t>Addressing the challenge of understanding the potential of computer-generated emotional support in reducing users' stress levels, shedding light on the possibilities and limitations of chatbots for providing emotional support</a:t>
            </a:r>
          </a:p>
          <a:p>
            <a:pPr marL="457200" lvl="0" indent="-342900" algn="l" rtl="0">
              <a:spcBef>
                <a:spcPts val="0"/>
              </a:spcBef>
              <a:spcAft>
                <a:spcPts val="0"/>
              </a:spcAft>
              <a:buSzPts val="1800"/>
              <a:buChar char="●"/>
            </a:pPr>
            <a:endParaRPr lang="en"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sz="1800" b="1" i="1" dirty="0">
                <a:solidFill>
                  <a:schemeClr val="bg2">
                    <a:lumMod val="50000"/>
                  </a:schemeClr>
                </a:solidFill>
                <a:latin typeface="Times New Roman" panose="02020603050405020304" pitchFamily="18" charset="0"/>
                <a:cs typeface="Times New Roman" panose="02020603050405020304" pitchFamily="18" charset="0"/>
              </a:rPr>
              <a:t>Key Idea </a:t>
            </a:r>
            <a:r>
              <a:rPr lang="en-US" sz="1800" dirty="0">
                <a:solidFill>
                  <a:schemeClr val="bg2">
                    <a:lumMod val="50000"/>
                  </a:schemeClr>
                </a:solidFill>
                <a:latin typeface="Times New Roman" panose="02020603050405020304" pitchFamily="18" charset="0"/>
                <a:cs typeface="Times New Roman" panose="02020603050405020304" pitchFamily="18" charset="0"/>
              </a:rPr>
              <a:t>- </a:t>
            </a:r>
            <a:r>
              <a:rPr lang="en-US" dirty="0">
                <a:solidFill>
                  <a:schemeClr val="bg2">
                    <a:lumMod val="50000"/>
                  </a:schemeClr>
                </a:solidFill>
                <a:latin typeface="Times New Roman" panose="02020603050405020304" pitchFamily="18" charset="0"/>
                <a:cs typeface="Times New Roman" panose="02020603050405020304" pitchFamily="18" charset="0"/>
              </a:rPr>
              <a:t>to explore the potential of chatbots for providing online emotional support to humans tailored to stressors</a:t>
            </a:r>
          </a:p>
          <a:p>
            <a:pPr marL="457200" lvl="0" indent="-342900" algn="l" rtl="0">
              <a:spcBef>
                <a:spcPts val="0"/>
              </a:spcBef>
              <a:spcAft>
                <a:spcPts val="0"/>
              </a:spcAft>
              <a:buSzPts val="1800"/>
              <a:buChar char="●"/>
            </a:pPr>
            <a:endParaRPr lang="en"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sz="1800" b="1" i="1" dirty="0">
                <a:solidFill>
                  <a:schemeClr val="bg2">
                    <a:lumMod val="50000"/>
                  </a:schemeClr>
                </a:solidFill>
                <a:latin typeface="Times New Roman" panose="02020603050405020304" pitchFamily="18" charset="0"/>
                <a:cs typeface="Times New Roman" panose="02020603050405020304" pitchFamily="18" charset="0"/>
              </a:rPr>
              <a:t>Algorithm</a:t>
            </a:r>
            <a:r>
              <a:rPr lang="en-US" sz="1800" dirty="0">
                <a:solidFill>
                  <a:schemeClr val="bg2">
                    <a:lumMod val="50000"/>
                  </a:schemeClr>
                </a:solidFill>
                <a:latin typeface="Times New Roman" panose="02020603050405020304" pitchFamily="18" charset="0"/>
                <a:cs typeface="Times New Roman" panose="02020603050405020304" pitchFamily="18" charset="0"/>
              </a:rPr>
              <a:t> - </a:t>
            </a:r>
            <a:r>
              <a:rPr lang="en-US" dirty="0">
                <a:solidFill>
                  <a:schemeClr val="bg2">
                    <a:lumMod val="50000"/>
                  </a:schemeClr>
                </a:solidFill>
                <a:latin typeface="Times New Roman" panose="02020603050405020304" pitchFamily="18" charset="0"/>
                <a:cs typeface="Times New Roman" panose="02020603050405020304" pitchFamily="18" charset="0"/>
              </a:rPr>
              <a:t>consists of a mapping of stressors to support strategies, based on a previous empirical study.</a:t>
            </a:r>
            <a:endParaRPr lang="en" dirty="0">
              <a:solidFill>
                <a:schemeClr val="bg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List of Contents</a:t>
            </a:r>
            <a:endParaRPr dirty="0">
              <a:latin typeface="Times New Roman" panose="02020603050405020304" pitchFamily="18" charset="0"/>
              <a:cs typeface="Times New Roman" panose="02020603050405020304" pitchFamily="18" charset="0"/>
            </a:endParaRPr>
          </a:p>
        </p:txBody>
      </p:sp>
      <p:sp>
        <p:nvSpPr>
          <p:cNvPr id="68" name="Google Shape;68;p14"/>
          <p:cNvSpPr txBox="1">
            <a:spLocks noGrp="1"/>
          </p:cNvSpPr>
          <p:nvPr>
            <p:ph type="body" idx="1"/>
          </p:nvPr>
        </p:nvSpPr>
        <p:spPr>
          <a:xfrm>
            <a:off x="311700" y="1228675"/>
            <a:ext cx="8520600" cy="3766800"/>
          </a:xfrm>
          <a:prstGeom prst="rect">
            <a:avLst/>
          </a:prstGeom>
        </p:spPr>
        <p:txBody>
          <a:bodyPr spcFirstLastPara="1" wrap="square" lIns="91425" tIns="91425" rIns="91425" bIns="91425" anchor="t" anchorCtr="0">
            <a:normAutofit/>
          </a:bodyPr>
          <a:lstStyle/>
          <a:p>
            <a:pPr lvl="0" algn="l" rtl="0">
              <a:spcBef>
                <a:spcPts val="0"/>
              </a:spcBef>
              <a:spcAft>
                <a:spcPts val="0"/>
              </a:spcAft>
              <a:buSzPts val="1800"/>
              <a:buFont typeface="Arial" panose="020B0604020202020204" pitchFamily="34" charset="0"/>
              <a:buChar char="•"/>
            </a:pPr>
            <a:r>
              <a:rPr lang="en-US" sz="2000" dirty="0">
                <a:solidFill>
                  <a:schemeClr val="bg2">
                    <a:lumMod val="50000"/>
                  </a:schemeClr>
                </a:solidFill>
                <a:latin typeface="Times New Roman" panose="02020603050405020304" pitchFamily="18" charset="0"/>
                <a:cs typeface="Times New Roman" panose="02020603050405020304" pitchFamily="18" charset="0"/>
              </a:rPr>
              <a:t>Problem Statement</a:t>
            </a:r>
          </a:p>
          <a:p>
            <a:pPr>
              <a:buFont typeface="Arial" panose="020B0604020202020204" pitchFamily="34" charset="0"/>
              <a:buChar char="•"/>
            </a:pPr>
            <a:r>
              <a:rPr lang="en-US" sz="2000" dirty="0">
                <a:solidFill>
                  <a:schemeClr val="bg2">
                    <a:lumMod val="50000"/>
                  </a:schemeClr>
                </a:solidFill>
                <a:latin typeface="Times New Roman" panose="02020603050405020304" pitchFamily="18" charset="0"/>
                <a:cs typeface="Times New Roman" panose="02020603050405020304" pitchFamily="18" charset="0"/>
              </a:rPr>
              <a:t>Significance of the Problem	</a:t>
            </a:r>
          </a:p>
          <a:p>
            <a:pPr lvl="0" algn="l" rtl="0">
              <a:spcBef>
                <a:spcPts val="0"/>
              </a:spcBef>
              <a:spcAft>
                <a:spcPts val="0"/>
              </a:spcAft>
              <a:buSzPts val="1800"/>
              <a:buFont typeface="Arial" panose="020B0604020202020204" pitchFamily="34" charset="0"/>
              <a:buChar char="•"/>
            </a:pPr>
            <a:r>
              <a:rPr lang="en-US" sz="2000" dirty="0">
                <a:solidFill>
                  <a:schemeClr val="bg2">
                    <a:lumMod val="50000"/>
                  </a:schemeClr>
                </a:solidFill>
                <a:latin typeface="Times New Roman" panose="02020603050405020304" pitchFamily="18" charset="0"/>
                <a:cs typeface="Times New Roman" panose="02020603050405020304" pitchFamily="18" charset="0"/>
              </a:rPr>
              <a:t>Existing Systems Survey</a:t>
            </a:r>
          </a:p>
          <a:p>
            <a:pPr>
              <a:buFont typeface="Arial" panose="020B0604020202020204" pitchFamily="34" charset="0"/>
              <a:buChar char="•"/>
            </a:pPr>
            <a:r>
              <a:rPr lang="en-US" sz="2000" dirty="0">
                <a:solidFill>
                  <a:schemeClr val="bg2">
                    <a:lumMod val="50000"/>
                  </a:schemeClr>
                </a:solidFill>
                <a:latin typeface="Times New Roman" panose="02020603050405020304" pitchFamily="18" charset="0"/>
                <a:cs typeface="Times New Roman" panose="02020603050405020304" pitchFamily="18" charset="0"/>
              </a:rPr>
              <a:t>Comparison Tables</a:t>
            </a:r>
          </a:p>
          <a:p>
            <a:pPr lvl="0" algn="l" rtl="0">
              <a:spcBef>
                <a:spcPts val="0"/>
              </a:spcBef>
              <a:spcAft>
                <a:spcPts val="0"/>
              </a:spcAft>
              <a:buSzPts val="1800"/>
              <a:buFont typeface="Arial" panose="020B0604020202020204" pitchFamily="34" charset="0"/>
              <a:buChar char="•"/>
            </a:pPr>
            <a:r>
              <a:rPr lang="en-US" sz="2000" dirty="0">
                <a:solidFill>
                  <a:schemeClr val="bg2">
                    <a:lumMod val="50000"/>
                  </a:schemeClr>
                </a:solidFill>
                <a:latin typeface="Times New Roman" panose="02020603050405020304" pitchFamily="18" charset="0"/>
                <a:cs typeface="Times New Roman" panose="02020603050405020304" pitchFamily="18" charset="0"/>
              </a:rPr>
              <a:t>Gap Identification</a:t>
            </a:r>
          </a:p>
          <a:p>
            <a:pPr lvl="0" algn="l" rtl="0">
              <a:spcBef>
                <a:spcPts val="0"/>
              </a:spcBef>
              <a:spcAft>
                <a:spcPts val="0"/>
              </a:spcAft>
              <a:buSzPts val="1800"/>
              <a:buFont typeface="Arial" panose="020B0604020202020204" pitchFamily="34" charset="0"/>
              <a:buChar char="•"/>
            </a:pPr>
            <a:r>
              <a:rPr lang="en-US" sz="2000" dirty="0">
                <a:solidFill>
                  <a:schemeClr val="bg2">
                    <a:lumMod val="50000"/>
                  </a:schemeClr>
                </a:solidFill>
                <a:latin typeface="Times New Roman" panose="02020603050405020304" pitchFamily="18" charset="0"/>
                <a:cs typeface="Times New Roman" panose="02020603050405020304" pitchFamily="18" charset="0"/>
              </a:rPr>
              <a:t>Aim &amp; Objective</a:t>
            </a:r>
          </a:p>
          <a:p>
            <a:pPr lvl="0" algn="l" rtl="0">
              <a:spcBef>
                <a:spcPts val="0"/>
              </a:spcBef>
              <a:spcAft>
                <a:spcPts val="0"/>
              </a:spcAft>
              <a:buSzPts val="1800"/>
              <a:buFont typeface="Arial" panose="020B0604020202020204" pitchFamily="34" charset="0"/>
              <a:buChar char="•"/>
            </a:pPr>
            <a:r>
              <a:rPr lang="en-US" sz="2000" dirty="0">
                <a:solidFill>
                  <a:schemeClr val="bg2">
                    <a:lumMod val="50000"/>
                  </a:schemeClr>
                </a:solidFill>
                <a:latin typeface="Times New Roman" panose="02020603050405020304" pitchFamily="18" charset="0"/>
                <a:cs typeface="Times New Roman" panose="02020603050405020304" pitchFamily="18" charset="0"/>
              </a:rPr>
              <a:t>Tools &amp; Dat Set Used for Implementation</a:t>
            </a:r>
          </a:p>
          <a:p>
            <a:pPr lvl="0" algn="l" rtl="0">
              <a:spcBef>
                <a:spcPts val="0"/>
              </a:spcBef>
              <a:spcAft>
                <a:spcPts val="0"/>
              </a:spcAft>
              <a:buSzPts val="1800"/>
              <a:buFont typeface="Arial" panose="020B0604020202020204" pitchFamily="34" charset="0"/>
              <a:buChar char="•"/>
            </a:pPr>
            <a:r>
              <a:rPr lang="en-US" sz="2000" dirty="0">
                <a:solidFill>
                  <a:schemeClr val="bg2">
                    <a:lumMod val="50000"/>
                  </a:schemeClr>
                </a:solidFill>
                <a:latin typeface="Times New Roman" panose="02020603050405020304" pitchFamily="18" charset="0"/>
                <a:cs typeface="Times New Roman" panose="02020603050405020304" pitchFamily="18" charset="0"/>
              </a:rPr>
              <a:t>Anticipated Outcome / Result </a:t>
            </a:r>
          </a:p>
          <a:p>
            <a:pPr marL="114300" lvl="0" indent="0" algn="l" rtl="0">
              <a:spcBef>
                <a:spcPts val="0"/>
              </a:spcBef>
              <a:spcAft>
                <a:spcPts val="0"/>
              </a:spcAft>
              <a:buSzPts val="1800"/>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0C406F2-98AA-76A8-9B62-EDE7C30518D9}"/>
              </a:ext>
            </a:extLst>
          </p:cNvPr>
          <p:cNvSpPr>
            <a:spLocks noGrp="1"/>
          </p:cNvSpPr>
          <p:nvPr>
            <p:ph type="body" idx="1"/>
          </p:nvPr>
        </p:nvSpPr>
        <p:spPr>
          <a:xfrm>
            <a:off x="311700" y="604157"/>
            <a:ext cx="8520600" cy="3964718"/>
          </a:xfrm>
        </p:spPr>
        <p:txBody>
          <a:bodyPr/>
          <a:lstStyle/>
          <a:p>
            <a:pPr marL="457200" lvl="0" indent="-342900" algn="l" rtl="0">
              <a:spcBef>
                <a:spcPts val="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Experimental results </a:t>
            </a:r>
            <a:r>
              <a:rPr lang="en-US" dirty="0">
                <a:solidFill>
                  <a:schemeClr val="bg2">
                    <a:lumMod val="50000"/>
                  </a:schemeClr>
                </a:solidFill>
                <a:latin typeface="Times New Roman" panose="02020603050405020304" pitchFamily="18" charset="0"/>
                <a:cs typeface="Times New Roman" panose="02020603050405020304" pitchFamily="18" charset="0"/>
              </a:rPr>
              <a:t>- Participants reported increased positive feelings after interacting with the chatbot, especially when they believed the support came from another human</a:t>
            </a:r>
          </a:p>
          <a:p>
            <a:pPr marL="457200" lvl="0" indent="-342900" algn="l" rtl="0">
              <a:spcBef>
                <a:spcPts val="0"/>
              </a:spcBef>
              <a:spcAft>
                <a:spcPts val="0"/>
              </a:spcAft>
              <a:buSzPts val="1800"/>
              <a:buChar char="●"/>
            </a:pPr>
            <a:endParaRPr lang="en-US"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Unique findings - </a:t>
            </a:r>
            <a:r>
              <a:rPr lang="en-US" dirty="0">
                <a:solidFill>
                  <a:schemeClr val="bg2">
                    <a:lumMod val="50000"/>
                  </a:schemeClr>
                </a:solidFill>
                <a:latin typeface="Times New Roman" panose="02020603050405020304" pitchFamily="18" charset="0"/>
                <a:cs typeface="Times New Roman" panose="02020603050405020304" pitchFamily="18" charset="0"/>
              </a:rPr>
              <a:t>highlights the importance of considering the source of emotional support when designing supportive chatbots.</a:t>
            </a:r>
          </a:p>
          <a:p>
            <a:pPr marL="457200" lvl="0" indent="-342900" algn="l" rtl="0">
              <a:spcBef>
                <a:spcPts val="0"/>
              </a:spcBef>
              <a:spcAft>
                <a:spcPts val="0"/>
              </a:spcAft>
              <a:buSzPts val="1800"/>
              <a:buChar char="●"/>
            </a:pPr>
            <a:endParaRPr lang="en-US"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Adv/Dis </a:t>
            </a:r>
            <a:r>
              <a:rPr lang="en-US" dirty="0">
                <a:solidFill>
                  <a:schemeClr val="bg2">
                    <a:lumMod val="50000"/>
                  </a:schemeClr>
                </a:solidFill>
                <a:latin typeface="Times New Roman" panose="02020603050405020304" pitchFamily="18" charset="0"/>
                <a:cs typeface="Times New Roman" panose="02020603050405020304" pitchFamily="18" charset="0"/>
              </a:rPr>
              <a:t>- The setup of the experiment relied on participants reporting stressful events they could think of, which may not guarantee recent experiences or high levels of stress</a:t>
            </a:r>
          </a:p>
          <a:p>
            <a:endParaRPr lang="en-IN" dirty="0"/>
          </a:p>
        </p:txBody>
      </p:sp>
    </p:spTree>
    <p:extLst>
      <p:ext uri="{BB962C8B-B14F-4D97-AF65-F5344CB8AC3E}">
        <p14:creationId xmlns:p14="http://schemas.microsoft.com/office/powerpoint/2010/main" val="1893899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title"/>
          </p:nvPr>
        </p:nvSpPr>
        <p:spPr>
          <a:xfrm>
            <a:off x="130629" y="239357"/>
            <a:ext cx="8701671" cy="67053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Critical review of Existing System 9</a:t>
            </a:r>
          </a:p>
        </p:txBody>
      </p:sp>
      <p:sp>
        <p:nvSpPr>
          <p:cNvPr id="140" name="Google Shape;140;p26"/>
          <p:cNvSpPr txBox="1">
            <a:spLocks noGrp="1"/>
          </p:cNvSpPr>
          <p:nvPr>
            <p:ph type="body" idx="1"/>
          </p:nvPr>
        </p:nvSpPr>
        <p:spPr>
          <a:xfrm>
            <a:off x="311700" y="824592"/>
            <a:ext cx="8520600" cy="4155621"/>
          </a:xfrm>
          <a:prstGeom prst="rect">
            <a:avLst/>
          </a:prstGeom>
        </p:spPr>
        <p:txBody>
          <a:bodyPr spcFirstLastPara="1" wrap="square" lIns="91425" tIns="91425" rIns="91425" bIns="91425" anchor="t" anchorCtr="0">
            <a:normAutofit fontScale="92500" lnSpcReduction="20000"/>
          </a:bodyPr>
          <a:lstStyle/>
          <a:p>
            <a:pPr marL="0" lvl="0" indent="0" algn="l" rtl="0">
              <a:spcBef>
                <a:spcPts val="1200"/>
              </a:spcBef>
              <a:spcAft>
                <a:spcPts val="0"/>
              </a:spcAft>
              <a:buNone/>
            </a:pPr>
            <a:r>
              <a:rPr lang="en-IN" sz="1900" i="0" dirty="0">
                <a:solidFill>
                  <a:schemeClr val="bg2">
                    <a:lumMod val="50000"/>
                  </a:schemeClr>
                </a:solidFill>
                <a:effectLst/>
                <a:latin typeface="Times New Roman" panose="02020603050405020304" pitchFamily="18" charset="0"/>
                <a:cs typeface="Times New Roman" panose="02020603050405020304" pitchFamily="18" charset="0"/>
              </a:rPr>
              <a:t>Chat2VIS: Generating Data Visualisations via Natural Language using ChatGPT, Codex and GPT-3 Large Language Models</a:t>
            </a:r>
            <a:r>
              <a:rPr lang="en" sz="1900" dirty="0">
                <a:solidFill>
                  <a:schemeClr val="bg2">
                    <a:lumMod val="50000"/>
                  </a:schemeClr>
                </a:solidFill>
                <a:latin typeface="Times New Roman" panose="02020603050405020304" pitchFamily="18" charset="0"/>
                <a:cs typeface="Times New Roman" panose="02020603050405020304" pitchFamily="18" charset="0"/>
              </a:rPr>
              <a:t>(2023)(Ref. No)</a:t>
            </a:r>
          </a:p>
          <a:p>
            <a:pPr marL="0" lvl="0" indent="0" algn="l" rtl="0">
              <a:spcBef>
                <a:spcPts val="1200"/>
              </a:spcBef>
              <a:spcAft>
                <a:spcPts val="0"/>
              </a:spcAft>
              <a:buNone/>
            </a:pPr>
            <a:endParaRPr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sz="1900" b="1" i="1" dirty="0">
                <a:solidFill>
                  <a:schemeClr val="bg2">
                    <a:lumMod val="50000"/>
                  </a:schemeClr>
                </a:solidFill>
                <a:latin typeface="Times New Roman" panose="02020603050405020304" pitchFamily="18" charset="0"/>
                <a:cs typeface="Times New Roman" panose="02020603050405020304" pitchFamily="18" charset="0"/>
              </a:rPr>
              <a:t>Challenges Solved  - </a:t>
            </a:r>
            <a:r>
              <a:rPr lang="en-US" sz="1900" dirty="0">
                <a:solidFill>
                  <a:schemeClr val="bg2">
                    <a:lumMod val="50000"/>
                  </a:schemeClr>
                </a:solidFill>
                <a:latin typeface="Times New Roman" panose="02020603050405020304" pitchFamily="18" charset="0"/>
                <a:cs typeface="Times New Roman" panose="02020603050405020304" pitchFamily="18" charset="0"/>
              </a:rPr>
              <a:t>The</a:t>
            </a:r>
            <a:r>
              <a:rPr lang="en-US" sz="1900" b="1" i="1" dirty="0">
                <a:solidFill>
                  <a:schemeClr val="bg2">
                    <a:lumMod val="50000"/>
                  </a:schemeClr>
                </a:solidFill>
                <a:latin typeface="Times New Roman" panose="02020603050405020304" pitchFamily="18" charset="0"/>
                <a:cs typeface="Times New Roman" panose="02020603050405020304" pitchFamily="18" charset="0"/>
              </a:rPr>
              <a:t> </a:t>
            </a:r>
            <a:r>
              <a:rPr lang="en-US" sz="1900" dirty="0">
                <a:solidFill>
                  <a:schemeClr val="bg2">
                    <a:lumMod val="50000"/>
                  </a:schemeClr>
                </a:solidFill>
                <a:latin typeface="Times New Roman" panose="02020603050405020304" pitchFamily="18" charset="0"/>
                <a:cs typeface="Times New Roman" panose="02020603050405020304" pitchFamily="18" charset="0"/>
              </a:rPr>
              <a:t>research aims to solve the longstanding problem of accurately translating free-form natural language queries into meaningful visualizations, making data visualization more accessible to a wider range of users.</a:t>
            </a:r>
          </a:p>
          <a:p>
            <a:pPr marL="457200" lvl="0" indent="-342900" algn="l" rtl="0">
              <a:spcBef>
                <a:spcPts val="0"/>
              </a:spcBef>
              <a:spcAft>
                <a:spcPts val="0"/>
              </a:spcAft>
              <a:buSzPts val="1800"/>
              <a:buChar char="●"/>
            </a:pPr>
            <a:endParaRPr lang="en" sz="1900"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sz="1900" b="1" i="1" dirty="0">
                <a:solidFill>
                  <a:schemeClr val="bg2">
                    <a:lumMod val="50000"/>
                  </a:schemeClr>
                </a:solidFill>
                <a:latin typeface="Times New Roman" panose="02020603050405020304" pitchFamily="18" charset="0"/>
                <a:cs typeface="Times New Roman" panose="02020603050405020304" pitchFamily="18" charset="0"/>
              </a:rPr>
              <a:t>Key Idea </a:t>
            </a:r>
            <a:r>
              <a:rPr lang="en-US" sz="1900" dirty="0">
                <a:solidFill>
                  <a:schemeClr val="bg2">
                    <a:lumMod val="50000"/>
                  </a:schemeClr>
                </a:solidFill>
                <a:latin typeface="Times New Roman" panose="02020603050405020304" pitchFamily="18" charset="0"/>
                <a:cs typeface="Times New Roman" panose="02020603050405020304" pitchFamily="18" charset="0"/>
              </a:rPr>
              <a:t>- to leverage state-of-the-art Large Language Models (LLMs), specifically ChatGPT, GPT-3, and Codex, to develop an end-to-end solution called Chat2VIS for translating natural language queries into visualizations.</a:t>
            </a:r>
          </a:p>
          <a:p>
            <a:pPr marL="457200" lvl="0" indent="-342900" algn="l" rtl="0">
              <a:spcBef>
                <a:spcPts val="0"/>
              </a:spcBef>
              <a:spcAft>
                <a:spcPts val="0"/>
              </a:spcAft>
              <a:buSzPts val="1800"/>
              <a:buChar char="●"/>
            </a:pPr>
            <a:endParaRPr lang="en" sz="1900"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sz="1900" b="1" i="1" dirty="0">
                <a:solidFill>
                  <a:schemeClr val="bg2">
                    <a:lumMod val="50000"/>
                  </a:schemeClr>
                </a:solidFill>
                <a:latin typeface="Times New Roman" panose="02020603050405020304" pitchFamily="18" charset="0"/>
                <a:cs typeface="Times New Roman" panose="02020603050405020304" pitchFamily="18" charset="0"/>
              </a:rPr>
              <a:t>Algorithm</a:t>
            </a:r>
            <a:r>
              <a:rPr lang="en-US" sz="1900" dirty="0">
                <a:solidFill>
                  <a:schemeClr val="bg2">
                    <a:lumMod val="50000"/>
                  </a:schemeClr>
                </a:solidFill>
                <a:latin typeface="Times New Roman" panose="02020603050405020304" pitchFamily="18" charset="0"/>
                <a:cs typeface="Times New Roman" panose="02020603050405020304" pitchFamily="18" charset="0"/>
              </a:rPr>
              <a:t> - Large Language Models (LLMs) , End-to-End NL2VIS Solution , Prompt Engineering , Autonomous Chart Selection</a:t>
            </a:r>
            <a:endParaRPr lang="en" sz="1900" dirty="0">
              <a:solidFill>
                <a:schemeClr val="bg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B1B235-B606-D110-9CBD-561F728C384F}"/>
              </a:ext>
            </a:extLst>
          </p:cNvPr>
          <p:cNvSpPr>
            <a:spLocks noGrp="1"/>
          </p:cNvSpPr>
          <p:nvPr>
            <p:ph type="body" idx="1"/>
          </p:nvPr>
        </p:nvSpPr>
        <p:spPr>
          <a:xfrm>
            <a:off x="311700" y="269421"/>
            <a:ext cx="8520600" cy="4299454"/>
          </a:xfrm>
        </p:spPr>
        <p:txBody>
          <a:bodyPr>
            <a:normAutofit/>
          </a:bodyPr>
          <a:lstStyle/>
          <a:p>
            <a:pPr marL="457200" lvl="0" indent="-342900" algn="l" rtl="0">
              <a:spcBef>
                <a:spcPts val="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Experimental results </a:t>
            </a:r>
            <a:r>
              <a:rPr lang="en-US" b="1" dirty="0">
                <a:solidFill>
                  <a:schemeClr val="bg2">
                    <a:lumMod val="50000"/>
                  </a:schemeClr>
                </a:solidFill>
                <a:latin typeface="Times New Roman" panose="02020603050405020304" pitchFamily="18" charset="0"/>
                <a:cs typeface="Times New Roman" panose="02020603050405020304" pitchFamily="18" charset="0"/>
              </a:rPr>
              <a:t>- </a:t>
            </a:r>
            <a:r>
              <a:rPr lang="en-US" dirty="0">
                <a:solidFill>
                  <a:schemeClr val="bg2">
                    <a:lumMod val="50000"/>
                  </a:schemeClr>
                </a:solidFill>
                <a:latin typeface="Times New Roman" panose="02020603050405020304" pitchFamily="18" charset="0"/>
                <a:cs typeface="Times New Roman" panose="02020603050405020304" pitchFamily="18" charset="0"/>
              </a:rPr>
              <a:t>The development of Natural Language Interfaces has paved the way for advancements in this area making data </a:t>
            </a:r>
            <a:r>
              <a:rPr lang="en-US" dirty="0" err="1">
                <a:solidFill>
                  <a:schemeClr val="bg2">
                    <a:lumMod val="50000"/>
                  </a:schemeClr>
                </a:solidFill>
                <a:latin typeface="Times New Roman" panose="02020603050405020304" pitchFamily="18" charset="0"/>
                <a:cs typeface="Times New Roman" panose="02020603050405020304" pitchFamily="18" charset="0"/>
              </a:rPr>
              <a:t>visualisation</a:t>
            </a:r>
            <a:r>
              <a:rPr lang="en-US" dirty="0">
                <a:solidFill>
                  <a:schemeClr val="bg2">
                    <a:lumMod val="50000"/>
                  </a:schemeClr>
                </a:solidFill>
                <a:latin typeface="Times New Roman" panose="02020603050405020304" pitchFamily="18" charset="0"/>
                <a:cs typeface="Times New Roman" panose="02020603050405020304" pitchFamily="18" charset="0"/>
              </a:rPr>
              <a:t> more accessible to a broader range of users by allowing them to express their queries and analysis intentions in natural language.</a:t>
            </a:r>
          </a:p>
          <a:p>
            <a:pPr marL="457200" lvl="0" indent="-342900" algn="l" rtl="0">
              <a:spcBef>
                <a:spcPts val="0"/>
              </a:spcBef>
              <a:spcAft>
                <a:spcPts val="0"/>
              </a:spcAft>
              <a:buSzPts val="1800"/>
              <a:buChar char="●"/>
            </a:pPr>
            <a:endParaRPr lang="en"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Unique findings - </a:t>
            </a:r>
            <a:r>
              <a:rPr lang="en-US" dirty="0">
                <a:solidFill>
                  <a:schemeClr val="bg2">
                    <a:lumMod val="50000"/>
                  </a:schemeClr>
                </a:solidFill>
                <a:latin typeface="Times New Roman" panose="02020603050405020304" pitchFamily="18" charset="0"/>
                <a:cs typeface="Times New Roman" panose="02020603050405020304" pitchFamily="18" charset="0"/>
              </a:rPr>
              <a:t>It showcases their efficiency, accuracy, and adaptability to handle various challenges associated with natural language queries in the context of data visualization.</a:t>
            </a:r>
          </a:p>
          <a:p>
            <a:pPr marL="457200" lvl="0" indent="-342900" algn="l" rtl="0">
              <a:spcBef>
                <a:spcPts val="0"/>
              </a:spcBef>
              <a:spcAft>
                <a:spcPts val="0"/>
              </a:spcAft>
              <a:buSzPts val="1800"/>
              <a:buChar char="●"/>
            </a:pPr>
            <a:endParaRPr lang="en-US"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Adv/Dis </a:t>
            </a:r>
            <a:r>
              <a:rPr lang="en-US" dirty="0">
                <a:solidFill>
                  <a:schemeClr val="bg2">
                    <a:lumMod val="50000"/>
                  </a:schemeClr>
                </a:solidFill>
                <a:latin typeface="Times New Roman" panose="02020603050405020304" pitchFamily="18" charset="0"/>
                <a:cs typeface="Times New Roman" panose="02020603050405020304" pitchFamily="18" charset="0"/>
              </a:rPr>
              <a:t>- the advantages highlight the system's efficiency, cost-effectiveness, user-friendliness, and autonomous decision-making, while the limitations encompass aesthetic challenges, variability in plot generation, model sensitivity, and the need for comprehensive evaluations.</a:t>
            </a:r>
            <a:endParaRPr lang="en" dirty="0">
              <a:solidFill>
                <a:schemeClr val="bg2">
                  <a:lumMod val="50000"/>
                </a:schemeClr>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45989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148415" y="145893"/>
            <a:ext cx="8520600" cy="572564"/>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Critical review of Existing System 10</a:t>
            </a:r>
          </a:p>
        </p:txBody>
      </p:sp>
      <p:sp>
        <p:nvSpPr>
          <p:cNvPr id="146" name="Google Shape;146;p27"/>
          <p:cNvSpPr txBox="1">
            <a:spLocks noGrp="1"/>
          </p:cNvSpPr>
          <p:nvPr>
            <p:ph type="body" idx="1"/>
          </p:nvPr>
        </p:nvSpPr>
        <p:spPr>
          <a:xfrm>
            <a:off x="311700" y="824593"/>
            <a:ext cx="8520600" cy="3744282"/>
          </a:xfrm>
          <a:prstGeom prst="rect">
            <a:avLst/>
          </a:prstGeom>
        </p:spPr>
        <p:txBody>
          <a:bodyPr spcFirstLastPara="1" wrap="square" lIns="91425" tIns="91425" rIns="91425" bIns="91425" anchor="t" anchorCtr="0">
            <a:normAutofit fontScale="92500" lnSpcReduction="20000"/>
          </a:bodyPr>
          <a:lstStyle/>
          <a:p>
            <a:pPr marL="0" indent="0">
              <a:spcBef>
                <a:spcPts val="1200"/>
              </a:spcBef>
              <a:buNone/>
            </a:pPr>
            <a:r>
              <a:rPr lang="en-US" sz="2200" dirty="0">
                <a:solidFill>
                  <a:schemeClr val="bg2">
                    <a:lumMod val="50000"/>
                  </a:schemeClr>
                </a:solidFill>
                <a:latin typeface="Times New Roman" panose="02020603050405020304" pitchFamily="18" charset="0"/>
                <a:cs typeface="Times New Roman" panose="02020603050405020304" pitchFamily="18" charset="0"/>
              </a:rPr>
              <a:t>Entertainment Chatbot for the Digital Inclusion of Elderly People Without Abstraction Capabilities</a:t>
            </a:r>
            <a:r>
              <a:rPr lang="en" sz="1900" dirty="0">
                <a:solidFill>
                  <a:schemeClr val="bg2">
                    <a:lumMod val="50000"/>
                  </a:schemeClr>
                </a:solidFill>
                <a:latin typeface="Times New Roman" panose="02020603050405020304" pitchFamily="18" charset="0"/>
                <a:cs typeface="Times New Roman" panose="02020603050405020304" pitchFamily="18" charset="0"/>
              </a:rPr>
              <a:t>(</a:t>
            </a:r>
            <a:r>
              <a:rPr lang="en-IN" sz="1900" b="0" i="0" dirty="0">
                <a:solidFill>
                  <a:schemeClr val="bg2">
                    <a:lumMod val="50000"/>
                  </a:schemeClr>
                </a:solidFill>
                <a:effectLst/>
                <a:latin typeface="Times New Roman" panose="02020603050405020304" pitchFamily="18" charset="0"/>
                <a:cs typeface="Times New Roman" panose="02020603050405020304" pitchFamily="18" charset="0"/>
              </a:rPr>
              <a:t>2023</a:t>
            </a:r>
            <a:r>
              <a:rPr lang="en" sz="1900" dirty="0">
                <a:solidFill>
                  <a:schemeClr val="bg2">
                    <a:lumMod val="50000"/>
                  </a:schemeClr>
                </a:solidFill>
                <a:latin typeface="Times New Roman" panose="02020603050405020304" pitchFamily="18" charset="0"/>
                <a:cs typeface="Times New Roman" panose="02020603050405020304" pitchFamily="18" charset="0"/>
              </a:rPr>
              <a:t>)(</a:t>
            </a:r>
            <a:r>
              <a:rPr lang="en-IN" sz="1900" b="0" i="0" u="sng" dirty="0">
                <a:solidFill>
                  <a:schemeClr val="bg2">
                    <a:lumMod val="50000"/>
                  </a:schemeClr>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10.48550/arXiv.2302.02094</a:t>
            </a:r>
            <a:r>
              <a:rPr lang="en" sz="1900" dirty="0">
                <a:solidFill>
                  <a:schemeClr val="bg2">
                    <a:lumMod val="50000"/>
                  </a:schemeClr>
                </a:solidFill>
                <a:latin typeface="Times New Roman" panose="02020603050405020304" pitchFamily="18" charset="0"/>
                <a:cs typeface="Times New Roman" panose="02020603050405020304" pitchFamily="18" charset="0"/>
              </a:rPr>
              <a:t>)</a:t>
            </a:r>
          </a:p>
          <a:p>
            <a:pPr marL="0" indent="0">
              <a:spcBef>
                <a:spcPts val="1200"/>
              </a:spcBef>
              <a:buNone/>
            </a:pPr>
            <a:endParaRPr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sz="1900" b="1" i="1" dirty="0">
                <a:solidFill>
                  <a:schemeClr val="bg2">
                    <a:lumMod val="50000"/>
                  </a:schemeClr>
                </a:solidFill>
                <a:latin typeface="Times New Roman" panose="02020603050405020304" pitchFamily="18" charset="0"/>
                <a:cs typeface="Times New Roman" panose="02020603050405020304" pitchFamily="18" charset="0"/>
              </a:rPr>
              <a:t>Challenges Solved  - </a:t>
            </a:r>
            <a:r>
              <a:rPr lang="en-US" sz="1900" b="0" i="0" dirty="0">
                <a:solidFill>
                  <a:schemeClr val="bg2">
                    <a:lumMod val="50000"/>
                  </a:schemeClr>
                </a:solidFill>
                <a:effectLst/>
                <a:latin typeface="Times New Roman" panose="02020603050405020304" pitchFamily="18" charset="0"/>
                <a:cs typeface="Times New Roman" panose="02020603050405020304" pitchFamily="18" charset="0"/>
              </a:rPr>
              <a:t>Digital exclusion for elderly people without strong abstraction skills due to cognitive limitations or lack of technological experience.</a:t>
            </a:r>
          </a:p>
          <a:p>
            <a:pPr marL="457200" lvl="0" indent="-342900" algn="l" rtl="0">
              <a:spcBef>
                <a:spcPts val="0"/>
              </a:spcBef>
              <a:spcAft>
                <a:spcPts val="0"/>
              </a:spcAft>
              <a:buSzPts val="1800"/>
              <a:buChar char="●"/>
            </a:pPr>
            <a:endParaRPr lang="en" sz="1900"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sz="1900" b="1" i="1" dirty="0">
                <a:solidFill>
                  <a:schemeClr val="bg2">
                    <a:lumMod val="50000"/>
                  </a:schemeClr>
                </a:solidFill>
                <a:latin typeface="Times New Roman" panose="02020603050405020304" pitchFamily="18" charset="0"/>
                <a:cs typeface="Times New Roman" panose="02020603050405020304" pitchFamily="18" charset="0"/>
              </a:rPr>
              <a:t>Key Idea </a:t>
            </a:r>
            <a:r>
              <a:rPr lang="en-US" sz="1900" dirty="0">
                <a:solidFill>
                  <a:schemeClr val="bg2">
                    <a:lumMod val="50000"/>
                  </a:schemeClr>
                </a:solidFill>
                <a:latin typeface="Times New Roman" panose="02020603050405020304" pitchFamily="18" charset="0"/>
                <a:cs typeface="Times New Roman" panose="02020603050405020304" pitchFamily="18" charset="0"/>
              </a:rPr>
              <a:t>- </a:t>
            </a:r>
            <a:r>
              <a:rPr lang="en-US" sz="1900" b="0" i="0" dirty="0">
                <a:solidFill>
                  <a:schemeClr val="bg2">
                    <a:lumMod val="50000"/>
                  </a:schemeClr>
                </a:solidFill>
                <a:effectLst/>
                <a:latin typeface="Times New Roman" panose="02020603050405020304" pitchFamily="18" charset="0"/>
                <a:cs typeface="Times New Roman" panose="02020603050405020304" pitchFamily="18" charset="0"/>
              </a:rPr>
              <a:t>to create an entertainment-focused chatbot tailored for elderly individuals lacking technological expertise, fostering digital inclusion while mitigating abstraction barriers.</a:t>
            </a:r>
          </a:p>
          <a:p>
            <a:pPr marL="457200" lvl="0" indent="-342900" algn="l" rtl="0">
              <a:spcBef>
                <a:spcPts val="0"/>
              </a:spcBef>
              <a:spcAft>
                <a:spcPts val="0"/>
              </a:spcAft>
              <a:buSzPts val="1800"/>
              <a:buChar char="●"/>
            </a:pPr>
            <a:endParaRPr lang="en" sz="1900"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sz="1900" b="1" i="1" dirty="0">
                <a:solidFill>
                  <a:schemeClr val="bg2">
                    <a:lumMod val="50000"/>
                  </a:schemeClr>
                </a:solidFill>
                <a:latin typeface="Times New Roman" panose="02020603050405020304" pitchFamily="18" charset="0"/>
                <a:cs typeface="Times New Roman" panose="02020603050405020304" pitchFamily="18" charset="0"/>
              </a:rPr>
              <a:t>Algorithm</a:t>
            </a:r>
            <a:r>
              <a:rPr lang="en-US" sz="1900" dirty="0">
                <a:solidFill>
                  <a:schemeClr val="bg2">
                    <a:lumMod val="50000"/>
                  </a:schemeClr>
                </a:solidFill>
                <a:latin typeface="Times New Roman" panose="02020603050405020304" pitchFamily="18" charset="0"/>
                <a:cs typeface="Times New Roman" panose="02020603050405020304" pitchFamily="18" charset="0"/>
              </a:rPr>
              <a:t> - </a:t>
            </a:r>
            <a:r>
              <a:rPr lang="en-US" sz="1900" b="0" i="0" dirty="0">
                <a:solidFill>
                  <a:schemeClr val="bg2">
                    <a:lumMod val="50000"/>
                  </a:schemeClr>
                </a:solidFill>
                <a:effectLst/>
                <a:latin typeface="Times New Roman" panose="02020603050405020304" pitchFamily="18" charset="0"/>
                <a:cs typeface="Times New Roman" panose="02020603050405020304" pitchFamily="18" charset="0"/>
              </a:rPr>
              <a:t>Language Processing (NLP) techniques with simplified language models and user-friendly interfaces.</a:t>
            </a:r>
            <a:endParaRPr lang="en" sz="1900" dirty="0">
              <a:solidFill>
                <a:schemeClr val="bg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220BF92-6508-F28F-33E6-77A2B4CA7207}"/>
              </a:ext>
            </a:extLst>
          </p:cNvPr>
          <p:cNvSpPr>
            <a:spLocks noGrp="1"/>
          </p:cNvSpPr>
          <p:nvPr>
            <p:ph type="body" idx="1"/>
          </p:nvPr>
        </p:nvSpPr>
        <p:spPr>
          <a:xfrm>
            <a:off x="311700" y="685799"/>
            <a:ext cx="8520600" cy="4103511"/>
          </a:xfrm>
        </p:spPr>
        <p:txBody>
          <a:bodyPr/>
          <a:lstStyle/>
          <a:p>
            <a:pPr marL="457200" lvl="0" indent="-342900" algn="l" rtl="0">
              <a:spcBef>
                <a:spcPts val="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Dataset</a:t>
            </a:r>
            <a:r>
              <a:rPr lang="en-US" dirty="0">
                <a:solidFill>
                  <a:schemeClr val="bg2">
                    <a:lumMod val="50000"/>
                  </a:schemeClr>
                </a:solidFill>
                <a:latin typeface="Times New Roman" panose="02020603050405020304" pitchFamily="18" charset="0"/>
                <a:cs typeface="Times New Roman" panose="02020603050405020304" pitchFamily="18" charset="0"/>
              </a:rPr>
              <a:t> - </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curated dataset of real-world conversations and interactions</a:t>
            </a:r>
          </a:p>
          <a:p>
            <a:pPr marL="457200" lvl="0" indent="-342900" algn="l" rtl="0">
              <a:spcBef>
                <a:spcPts val="0"/>
              </a:spcBef>
              <a:spcAft>
                <a:spcPts val="0"/>
              </a:spcAft>
              <a:buSzPts val="1800"/>
              <a:buChar char="●"/>
            </a:pPr>
            <a:endParaRPr lang="en"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Experimental results </a:t>
            </a:r>
            <a:r>
              <a:rPr lang="en-US" b="1" dirty="0">
                <a:solidFill>
                  <a:schemeClr val="bg2">
                    <a:lumMod val="50000"/>
                  </a:schemeClr>
                </a:solidFill>
                <a:latin typeface="Times New Roman" panose="02020603050405020304" pitchFamily="18" charset="0"/>
                <a:cs typeface="Times New Roman" panose="02020603050405020304" pitchFamily="18" charset="0"/>
              </a:rPr>
              <a:t>- </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showcase improved engagement, user satisfaction, and accessibility in addressing their needs.</a:t>
            </a:r>
          </a:p>
          <a:p>
            <a:pPr marL="457200" lvl="0" indent="-342900" algn="l" rtl="0">
              <a:spcBef>
                <a:spcPts val="0"/>
              </a:spcBef>
              <a:spcAft>
                <a:spcPts val="0"/>
              </a:spcAft>
              <a:buSzPts val="1800"/>
              <a:buChar char="●"/>
            </a:pPr>
            <a:endParaRPr lang="en"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Unique findings - </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enhance digital inclusion through personalized interaction.</a:t>
            </a:r>
          </a:p>
          <a:p>
            <a:pPr marL="457200" lvl="0" indent="-342900" algn="l" rtl="0">
              <a:spcBef>
                <a:spcPts val="0"/>
              </a:spcBef>
              <a:spcAft>
                <a:spcPts val="0"/>
              </a:spcAft>
              <a:buSzPts val="1800"/>
              <a:buChar char="●"/>
            </a:pPr>
            <a:endParaRPr lang="en-US" b="0" i="0" dirty="0">
              <a:solidFill>
                <a:schemeClr val="bg2">
                  <a:lumMod val="50000"/>
                </a:schemeClr>
              </a:solidFill>
              <a:effectLst/>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Adv/Dis </a:t>
            </a:r>
            <a:r>
              <a:rPr lang="en-US" dirty="0">
                <a:solidFill>
                  <a:schemeClr val="bg2">
                    <a:lumMod val="50000"/>
                  </a:schemeClr>
                </a:solidFill>
                <a:latin typeface="Times New Roman" panose="02020603050405020304" pitchFamily="18" charset="0"/>
                <a:cs typeface="Times New Roman" panose="02020603050405020304" pitchFamily="18" charset="0"/>
              </a:rPr>
              <a:t>- </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include fostering engagement, easing social isolation, and providing tailored entertainment, yet limitations encompass potential usability challenges and technological barriers, and to ensure effective interaction.</a:t>
            </a:r>
            <a:endParaRPr lang="en" dirty="0">
              <a:solidFill>
                <a:schemeClr val="bg2">
                  <a:lumMod val="50000"/>
                </a:schemeClr>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99691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8"/>
          <p:cNvSpPr txBox="1">
            <a:spLocks noGrp="1"/>
          </p:cNvSpPr>
          <p:nvPr>
            <p:ph type="title"/>
          </p:nvPr>
        </p:nvSpPr>
        <p:spPr>
          <a:xfrm>
            <a:off x="57149" y="65315"/>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latin typeface="Times New Roman" panose="02020603050405020304" pitchFamily="18" charset="0"/>
                <a:cs typeface="Times New Roman" panose="02020603050405020304" pitchFamily="18" charset="0"/>
              </a:rPr>
              <a:t>Comparison of existing system</a:t>
            </a:r>
            <a:endParaRPr sz="2400" dirty="0">
              <a:latin typeface="Times New Roman" panose="02020603050405020304" pitchFamily="18" charset="0"/>
              <a:cs typeface="Times New Roman" panose="02020603050405020304" pitchFamily="18" charset="0"/>
            </a:endParaRPr>
          </a:p>
        </p:txBody>
      </p:sp>
      <p:sp>
        <p:nvSpPr>
          <p:cNvPr id="152" name="Google Shape;152;p28"/>
          <p:cNvSpPr txBox="1">
            <a:spLocks noGrp="1"/>
          </p:cNvSpPr>
          <p:nvPr>
            <p:ph type="body" idx="1"/>
          </p:nvPr>
        </p:nvSpPr>
        <p:spPr>
          <a:xfrm>
            <a:off x="57149" y="775606"/>
            <a:ext cx="9086851" cy="4302579"/>
          </a:xfrm>
          <a:prstGeom prst="rect">
            <a:avLst/>
          </a:prstGeom>
        </p:spPr>
        <p:txBody>
          <a:bodyPr spcFirstLastPara="1" wrap="square" lIns="91425" tIns="91425" rIns="91425" bIns="91425" anchor="t" anchorCtr="0">
            <a:normAutofit/>
          </a:bodyPr>
          <a:lstStyle/>
          <a:p>
            <a:pPr marL="457200" lvl="0" indent="0" algn="l" rtl="0">
              <a:spcBef>
                <a:spcPts val="0"/>
              </a:spcBef>
              <a:spcAft>
                <a:spcPts val="1200"/>
              </a:spcAft>
              <a:buNone/>
            </a:pPr>
            <a:r>
              <a:rPr lang="en" dirty="0">
                <a:solidFill>
                  <a:schemeClr val="bg2">
                    <a:lumMod val="50000"/>
                  </a:schemeClr>
                </a:solidFill>
                <a:latin typeface="Times New Roman" panose="02020603050405020304" pitchFamily="18" charset="0"/>
                <a:cs typeface="Times New Roman" panose="02020603050405020304" pitchFamily="18" charset="0"/>
              </a:rPr>
              <a:t>Table I - Compare the existing Ideas</a:t>
            </a:r>
          </a:p>
          <a:p>
            <a:pPr marL="457200" lvl="0" indent="0" algn="l" rtl="0">
              <a:spcBef>
                <a:spcPts val="0"/>
              </a:spcBef>
              <a:spcAft>
                <a:spcPts val="1200"/>
              </a:spcAft>
              <a:buNone/>
            </a:pPr>
            <a:endParaRPr dirty="0">
              <a:solidFill>
                <a:schemeClr val="bg2">
                  <a:lumMod val="50000"/>
                </a:schemeClr>
              </a:solidFill>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D126B711-B5C0-48E4-7531-857750FA5381}"/>
              </a:ext>
            </a:extLst>
          </p:cNvPr>
          <p:cNvGraphicFramePr>
            <a:graphicFrameLocks noGrp="1"/>
          </p:cNvGraphicFramePr>
          <p:nvPr>
            <p:extLst>
              <p:ext uri="{D42A27DB-BD31-4B8C-83A1-F6EECF244321}">
                <p14:modId xmlns:p14="http://schemas.microsoft.com/office/powerpoint/2010/main" val="603418634"/>
              </p:ext>
            </p:extLst>
          </p:nvPr>
        </p:nvGraphicFramePr>
        <p:xfrm>
          <a:off x="264171" y="1266187"/>
          <a:ext cx="8520600" cy="3703183"/>
        </p:xfrm>
        <a:graphic>
          <a:graphicData uri="http://schemas.openxmlformats.org/drawingml/2006/table">
            <a:tbl>
              <a:tblPr firstRow="1" bandRow="1">
                <a:tableStyleId>{638B1855-1B75-4FBE-930C-398BA8C253C6}</a:tableStyleId>
              </a:tblPr>
              <a:tblGrid>
                <a:gridCol w="2046322">
                  <a:extLst>
                    <a:ext uri="{9D8B030D-6E8A-4147-A177-3AD203B41FA5}">
                      <a16:colId xmlns:a16="http://schemas.microsoft.com/office/drawing/2014/main" val="327593487"/>
                    </a:ext>
                  </a:extLst>
                </a:gridCol>
                <a:gridCol w="6474278">
                  <a:extLst>
                    <a:ext uri="{9D8B030D-6E8A-4147-A177-3AD203B41FA5}">
                      <a16:colId xmlns:a16="http://schemas.microsoft.com/office/drawing/2014/main" val="689844603"/>
                    </a:ext>
                  </a:extLst>
                </a:gridCol>
              </a:tblGrid>
              <a:tr h="336653">
                <a:tc>
                  <a:txBody>
                    <a:bodyPr/>
                    <a:lstStyle/>
                    <a:p>
                      <a:pPr algn="ctr"/>
                      <a:r>
                        <a:rPr lang="en-IN" dirty="0">
                          <a:ln>
                            <a:solidFill>
                              <a:sysClr val="windowText" lastClr="000000"/>
                            </a:solidFill>
                          </a:ln>
                          <a:solidFill>
                            <a:sysClr val="windowText" lastClr="000000"/>
                          </a:solidFill>
                        </a:rPr>
                        <a:t>Tittle</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r>
                        <a:rPr lang="en-IN" dirty="0">
                          <a:ln>
                            <a:solidFill>
                              <a:sysClr val="windowText" lastClr="000000"/>
                            </a:solidFill>
                          </a:ln>
                          <a:solidFill>
                            <a:sysClr val="windowText" lastClr="000000"/>
                          </a:solidFill>
                          <a:latin typeface="Times New Roman" panose="02020603050405020304" pitchFamily="18" charset="0"/>
                          <a:cs typeface="Times New Roman" panose="02020603050405020304" pitchFamily="18" charset="0"/>
                        </a:rPr>
                        <a:t>Existing Ideas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1713282732"/>
                  </a:ext>
                </a:extLst>
              </a:tr>
              <a:tr h="336653">
                <a:tc>
                  <a:txBody>
                    <a:bodyPr/>
                    <a:lstStyle/>
                    <a:p>
                      <a:pPr marL="0" indent="0">
                        <a:buFont typeface="+mj-lt"/>
                        <a:buNone/>
                      </a:pPr>
                      <a:r>
                        <a:rPr lang="en-IN" b="0" dirty="0">
                          <a:ln>
                            <a:solidFill>
                              <a:sysClr val="windowText" lastClr="000000"/>
                            </a:solidFill>
                          </a:ln>
                          <a:solidFill>
                            <a:sysClr val="windowText" lastClr="000000"/>
                          </a:solidFill>
                        </a:rPr>
                        <a:t>1.</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endParaRPr lang="en-IN">
                        <a:ln>
                          <a:solidFill>
                            <a:sysClr val="windowText" lastClr="000000"/>
                          </a:solidFill>
                        </a:ln>
                        <a:solidFill>
                          <a:sysClr val="windowText" lastClr="0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4185540471"/>
                  </a:ext>
                </a:extLst>
              </a:tr>
              <a:tr h="336653">
                <a:tc>
                  <a:txBody>
                    <a:bodyPr/>
                    <a:lstStyle/>
                    <a:p>
                      <a:pPr marL="0" indent="0">
                        <a:buFont typeface="+mj-lt"/>
                        <a:buNone/>
                      </a:pPr>
                      <a:endParaRPr lang="en-IN" dirty="0">
                        <a:ln>
                          <a:solidFill>
                            <a:sysClr val="windowText" lastClr="000000"/>
                          </a:solidFill>
                        </a:ln>
                        <a:solidFill>
                          <a:sysClr val="windowText" lastClr="0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endParaRPr lang="en-IN">
                        <a:ln>
                          <a:solidFill>
                            <a:sysClr val="windowText" lastClr="000000"/>
                          </a:solidFill>
                        </a:ln>
                        <a:solidFill>
                          <a:sysClr val="windowText" lastClr="0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2356084827"/>
                  </a:ext>
                </a:extLst>
              </a:tr>
              <a:tr h="336653">
                <a:tc>
                  <a:txBody>
                    <a:bodyPr/>
                    <a:lstStyle/>
                    <a:p>
                      <a:endParaRPr lang="en-IN">
                        <a:ln>
                          <a:solidFill>
                            <a:sysClr val="windowText" lastClr="000000"/>
                          </a:solidFill>
                        </a:ln>
                        <a:solidFill>
                          <a:sysClr val="windowText" lastClr="0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endParaRPr lang="en-IN">
                        <a:ln>
                          <a:solidFill>
                            <a:sysClr val="windowText" lastClr="000000"/>
                          </a:solidFill>
                        </a:ln>
                        <a:solidFill>
                          <a:sysClr val="windowText" lastClr="0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723143827"/>
                  </a:ext>
                </a:extLst>
              </a:tr>
              <a:tr h="336653">
                <a:tc>
                  <a:txBody>
                    <a:bodyPr/>
                    <a:lstStyle/>
                    <a:p>
                      <a:endParaRPr lang="en-IN">
                        <a:ln>
                          <a:solidFill>
                            <a:sysClr val="windowText" lastClr="000000"/>
                          </a:solidFill>
                        </a:ln>
                        <a:solidFill>
                          <a:sysClr val="windowText" lastClr="0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endParaRPr lang="en-IN">
                        <a:ln>
                          <a:solidFill>
                            <a:sysClr val="windowText" lastClr="000000"/>
                          </a:solidFill>
                        </a:ln>
                        <a:solidFill>
                          <a:sysClr val="windowText" lastClr="0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1050120298"/>
                  </a:ext>
                </a:extLst>
              </a:tr>
              <a:tr h="336653">
                <a:tc>
                  <a:txBody>
                    <a:bodyPr/>
                    <a:lstStyle/>
                    <a:p>
                      <a:endParaRPr lang="en-IN">
                        <a:ln>
                          <a:solidFill>
                            <a:sysClr val="windowText" lastClr="000000"/>
                          </a:solidFill>
                        </a:ln>
                        <a:solidFill>
                          <a:sysClr val="windowText" lastClr="0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endParaRPr lang="en-IN">
                        <a:ln>
                          <a:solidFill>
                            <a:sysClr val="windowText" lastClr="000000"/>
                          </a:solidFill>
                        </a:ln>
                        <a:solidFill>
                          <a:sysClr val="windowText" lastClr="0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596041840"/>
                  </a:ext>
                </a:extLst>
              </a:tr>
              <a:tr h="336653">
                <a:tc>
                  <a:txBody>
                    <a:bodyPr/>
                    <a:lstStyle/>
                    <a:p>
                      <a:endParaRPr lang="en-IN">
                        <a:ln>
                          <a:solidFill>
                            <a:sysClr val="windowText" lastClr="000000"/>
                          </a:solidFill>
                        </a:ln>
                        <a:solidFill>
                          <a:sysClr val="windowText" lastClr="0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endParaRPr lang="en-IN">
                        <a:ln>
                          <a:solidFill>
                            <a:sysClr val="windowText" lastClr="000000"/>
                          </a:solidFill>
                        </a:ln>
                        <a:solidFill>
                          <a:sysClr val="windowText" lastClr="0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854732249"/>
                  </a:ext>
                </a:extLst>
              </a:tr>
              <a:tr h="336653">
                <a:tc>
                  <a:txBody>
                    <a:bodyPr/>
                    <a:lstStyle/>
                    <a:p>
                      <a:endParaRPr lang="en-IN">
                        <a:ln>
                          <a:solidFill>
                            <a:sysClr val="windowText" lastClr="000000"/>
                          </a:solidFill>
                        </a:ln>
                        <a:solidFill>
                          <a:sysClr val="windowText" lastClr="0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endParaRPr lang="en-IN">
                        <a:ln>
                          <a:solidFill>
                            <a:sysClr val="windowText" lastClr="000000"/>
                          </a:solidFill>
                        </a:ln>
                        <a:solidFill>
                          <a:sysClr val="windowText" lastClr="0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2194710262"/>
                  </a:ext>
                </a:extLst>
              </a:tr>
              <a:tr h="336653">
                <a:tc>
                  <a:txBody>
                    <a:bodyPr/>
                    <a:lstStyle/>
                    <a:p>
                      <a:endParaRPr lang="en-IN">
                        <a:ln>
                          <a:solidFill>
                            <a:sysClr val="windowText" lastClr="000000"/>
                          </a:solidFill>
                        </a:ln>
                        <a:solidFill>
                          <a:sysClr val="windowText" lastClr="0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endParaRPr lang="en-IN">
                        <a:ln>
                          <a:solidFill>
                            <a:sysClr val="windowText" lastClr="000000"/>
                          </a:solidFill>
                        </a:ln>
                        <a:solidFill>
                          <a:sysClr val="windowText" lastClr="0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492810531"/>
                  </a:ext>
                </a:extLst>
              </a:tr>
              <a:tr h="336653">
                <a:tc>
                  <a:txBody>
                    <a:bodyPr/>
                    <a:lstStyle/>
                    <a:p>
                      <a:endParaRPr lang="en-IN">
                        <a:ln>
                          <a:solidFill>
                            <a:sysClr val="windowText" lastClr="000000"/>
                          </a:solidFill>
                        </a:ln>
                        <a:solidFill>
                          <a:sysClr val="windowText" lastClr="0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endParaRPr lang="en-IN">
                        <a:ln>
                          <a:solidFill>
                            <a:sysClr val="windowText" lastClr="000000"/>
                          </a:solidFill>
                        </a:ln>
                        <a:solidFill>
                          <a:sysClr val="windowText" lastClr="0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1370442099"/>
                  </a:ext>
                </a:extLst>
              </a:tr>
              <a:tr h="336653">
                <a:tc>
                  <a:txBody>
                    <a:bodyPr/>
                    <a:lstStyle/>
                    <a:p>
                      <a:endParaRPr lang="en-IN">
                        <a:ln>
                          <a:solidFill>
                            <a:sysClr val="windowText" lastClr="000000"/>
                          </a:solidFill>
                        </a:ln>
                        <a:solidFill>
                          <a:sysClr val="windowText" lastClr="0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endParaRPr lang="en-IN" dirty="0">
                        <a:ln>
                          <a:solidFill>
                            <a:sysClr val="windowText" lastClr="000000"/>
                          </a:solidFill>
                        </a:ln>
                        <a:solidFill>
                          <a:sysClr val="windowText" lastClr="0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396855533"/>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Comparison of existing system</a:t>
            </a:r>
            <a:endParaRPr/>
          </a:p>
        </p:txBody>
      </p:sp>
      <p:sp>
        <p:nvSpPr>
          <p:cNvPr id="158" name="Google Shape;158;p29"/>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457200" lvl="0" indent="0" algn="l" rtl="0">
              <a:spcBef>
                <a:spcPts val="0"/>
              </a:spcBef>
              <a:spcAft>
                <a:spcPts val="1200"/>
              </a:spcAft>
              <a:buNone/>
            </a:pPr>
            <a:r>
              <a:rPr lang="en"/>
              <a:t>Table II - Compare Methods / Algorithms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Comparison of existing system</a:t>
            </a:r>
            <a:endParaRPr/>
          </a:p>
        </p:txBody>
      </p:sp>
      <p:sp>
        <p:nvSpPr>
          <p:cNvPr id="164" name="Google Shape;164;p30"/>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457200" lvl="0" indent="0" algn="l" rtl="0">
              <a:spcBef>
                <a:spcPts val="0"/>
              </a:spcBef>
              <a:spcAft>
                <a:spcPts val="1200"/>
              </a:spcAft>
              <a:buNone/>
            </a:pPr>
            <a:r>
              <a:rPr lang="en"/>
              <a:t>Table III - Compare Results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Comparison of existing system</a:t>
            </a:r>
            <a:endParaRPr/>
          </a:p>
        </p:txBody>
      </p:sp>
      <p:sp>
        <p:nvSpPr>
          <p:cNvPr id="170" name="Google Shape;170;p31"/>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457200" lvl="0" indent="0" algn="l" rtl="0">
              <a:spcBef>
                <a:spcPts val="0"/>
              </a:spcBef>
              <a:spcAft>
                <a:spcPts val="1200"/>
              </a:spcAft>
              <a:buNone/>
            </a:pPr>
            <a:r>
              <a:rPr lang="en"/>
              <a:t>Table IV - Compare Unique Findings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Comparison of existing system</a:t>
            </a:r>
            <a:endParaRPr/>
          </a:p>
        </p:txBody>
      </p:sp>
      <p:sp>
        <p:nvSpPr>
          <p:cNvPr id="176" name="Google Shape;176;p32"/>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457200" lvl="0" indent="0" algn="l" rtl="0">
              <a:spcBef>
                <a:spcPts val="0"/>
              </a:spcBef>
              <a:spcAft>
                <a:spcPts val="1200"/>
              </a:spcAft>
              <a:buNone/>
            </a:pPr>
            <a:r>
              <a:rPr lang="en"/>
              <a:t>Table V - Final comparison table to prove the novelty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Problem Statement</a:t>
            </a:r>
            <a:endParaRPr dirty="0">
              <a:latin typeface="Times New Roman" panose="02020603050405020304" pitchFamily="18" charset="0"/>
              <a:cs typeface="Times New Roman" panose="02020603050405020304" pitchFamily="18" charset="0"/>
            </a:endParaRPr>
          </a:p>
        </p:txBody>
      </p:sp>
      <p:sp>
        <p:nvSpPr>
          <p:cNvPr id="74" name="Google Shape;74;p15"/>
          <p:cNvSpPr txBox="1">
            <a:spLocks noGrp="1"/>
          </p:cNvSpPr>
          <p:nvPr>
            <p:ph type="body" idx="1"/>
          </p:nvPr>
        </p:nvSpPr>
        <p:spPr>
          <a:xfrm>
            <a:off x="311700" y="1228675"/>
            <a:ext cx="8520600" cy="3766800"/>
          </a:xfrm>
          <a:prstGeom prst="rect">
            <a:avLst/>
          </a:prstGeom>
        </p:spPr>
        <p:txBody>
          <a:bodyPr spcFirstLastPara="1" wrap="square" lIns="91425" tIns="91425" rIns="91425" bIns="91425" anchor="t" anchorCtr="0">
            <a:normAutofit/>
          </a:bodyPr>
          <a:lstStyle/>
          <a:p>
            <a:pPr marL="114300" indent="0">
              <a:buNone/>
            </a:pPr>
            <a:r>
              <a:rPr lang="en-US" sz="18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The problem statement for the Educational Chatbot with NLP lies in addressing the limitations of traditional educational systems. Conventional methods often lack personalized assistance and struggle to engage students effectively. This educational chatbot aims to mitigate these challenges by incorporating Natural Language Processing (NLP) to comprehend and respond to user queries. The goal is to provide a dynamic, interactive learning experience, tailored to individual needs. The challenge is to develop an intelligent, user-friendly system that complements existing educational frameworks, fostering a more efficient and engaging learning environment.</a:t>
            </a:r>
            <a:endParaRPr lang="en-IN"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114300" lvl="0" indent="0" algn="l" rtl="0">
              <a:spcBef>
                <a:spcPts val="0"/>
              </a:spcBef>
              <a:spcAft>
                <a:spcPts val="0"/>
              </a:spcAft>
              <a:buSzPts val="1800"/>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3"/>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Unique Findings</a:t>
            </a:r>
            <a:endParaRPr/>
          </a:p>
        </p:txBody>
      </p:sp>
      <p:sp>
        <p:nvSpPr>
          <p:cNvPr id="182" name="Google Shape;182;p33"/>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457200" lvl="0" indent="0" algn="l" rtl="0">
              <a:spcBef>
                <a:spcPts val="0"/>
              </a:spcBef>
              <a:spcAft>
                <a:spcPts val="1200"/>
              </a:spcAft>
              <a:buNone/>
            </a:pPr>
            <a:r>
              <a:rPr lang="en"/>
              <a:t>Brief your observations or Key points identified / Gap Identified from the Literature Survey - Gap will be your aim and Objective of the project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4"/>
          <p:cNvSpPr txBox="1">
            <a:spLocks noGrp="1"/>
          </p:cNvSpPr>
          <p:nvPr>
            <p:ph type="title"/>
          </p:nvPr>
        </p:nvSpPr>
        <p:spPr>
          <a:xfrm>
            <a:off x="0" y="90196"/>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dirty="0">
                <a:latin typeface="Times New Roman" panose="02020603050405020304" pitchFamily="18" charset="0"/>
                <a:cs typeface="Times New Roman" panose="02020603050405020304" pitchFamily="18" charset="0"/>
              </a:rPr>
              <a:t>AIM &amp; Objective</a:t>
            </a:r>
            <a:endParaRPr sz="3200" dirty="0">
              <a:latin typeface="Times New Roman" panose="02020603050405020304" pitchFamily="18" charset="0"/>
              <a:cs typeface="Times New Roman" panose="02020603050405020304" pitchFamily="18" charset="0"/>
            </a:endParaRPr>
          </a:p>
        </p:txBody>
      </p:sp>
      <p:sp>
        <p:nvSpPr>
          <p:cNvPr id="188" name="Google Shape;188;p34"/>
          <p:cNvSpPr txBox="1">
            <a:spLocks noGrp="1"/>
          </p:cNvSpPr>
          <p:nvPr>
            <p:ph type="body" idx="1"/>
          </p:nvPr>
        </p:nvSpPr>
        <p:spPr>
          <a:xfrm>
            <a:off x="81643" y="800100"/>
            <a:ext cx="8956221" cy="408214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solidFill>
                  <a:schemeClr val="bg2">
                    <a:lumMod val="50000"/>
                  </a:schemeClr>
                </a:solidFill>
                <a:latin typeface="Times New Roman" panose="02020603050405020304" pitchFamily="18" charset="0"/>
                <a:cs typeface="Times New Roman" panose="02020603050405020304" pitchFamily="18" charset="0"/>
              </a:rPr>
              <a:t>AIM</a:t>
            </a:r>
            <a:endParaRPr b="1" dirty="0">
              <a:solidFill>
                <a:schemeClr val="bg2">
                  <a:lumMod val="50000"/>
                </a:schemeClr>
              </a:solidFill>
              <a:latin typeface="Times New Roman" panose="02020603050405020304" pitchFamily="18" charset="0"/>
              <a:cs typeface="Times New Roman" panose="02020603050405020304" pitchFamily="18" charset="0"/>
            </a:endParaRPr>
          </a:p>
          <a:p>
            <a:pPr lvl="0" algn="l" rtl="0">
              <a:spcBef>
                <a:spcPts val="1200"/>
              </a:spcBef>
              <a:spcAft>
                <a:spcPts val="0"/>
              </a:spcAft>
              <a:buSzPts val="1800"/>
              <a:buFont typeface="Wingdings" panose="05000000000000000000" pitchFamily="2" charset="2"/>
              <a:buChar char="v"/>
            </a:pPr>
            <a:r>
              <a:rPr lang="en-US" sz="1600" dirty="0">
                <a:solidFill>
                  <a:schemeClr val="bg2">
                    <a:lumMod val="50000"/>
                  </a:schemeClr>
                </a:solidFill>
                <a:latin typeface="Times New Roman" panose="02020603050405020304" pitchFamily="18" charset="0"/>
                <a:cs typeface="Times New Roman" panose="02020603050405020304" pitchFamily="18" charset="0"/>
              </a:rPr>
              <a:t>An Educational chatbot aims to provide personalized, accessible, and engaging learning support through interactive conversations and tailored assistance for students, educators, and stakeholders in the educational ecosystem. </a:t>
            </a:r>
          </a:p>
          <a:p>
            <a:pPr marL="114300" lvl="0" indent="0" algn="l" rtl="0">
              <a:spcBef>
                <a:spcPts val="1200"/>
              </a:spcBef>
              <a:spcAft>
                <a:spcPts val="0"/>
              </a:spcAft>
              <a:buSzPts val="1800"/>
              <a:buNone/>
            </a:pPr>
            <a:r>
              <a:rPr lang="en" b="1" dirty="0">
                <a:solidFill>
                  <a:schemeClr val="bg2">
                    <a:lumMod val="50000"/>
                  </a:schemeClr>
                </a:solidFill>
                <a:latin typeface="Times New Roman" panose="02020603050405020304" pitchFamily="18" charset="0"/>
                <a:cs typeface="Times New Roman" panose="02020603050405020304" pitchFamily="18" charset="0"/>
              </a:rPr>
              <a:t>Objectives</a:t>
            </a:r>
            <a:endParaRPr b="1" dirty="0">
              <a:solidFill>
                <a:schemeClr val="bg2">
                  <a:lumMod val="50000"/>
                </a:schemeClr>
              </a:solidFill>
              <a:latin typeface="Times New Roman" panose="02020603050405020304" pitchFamily="18" charset="0"/>
              <a:cs typeface="Times New Roman" panose="02020603050405020304" pitchFamily="18" charset="0"/>
            </a:endParaRPr>
          </a:p>
          <a:p>
            <a:pPr algn="l">
              <a:buFont typeface="+mj-lt"/>
              <a:buAutoNum type="arabicPeriod"/>
            </a:pPr>
            <a:r>
              <a:rPr lang="en-US" sz="1600" b="0" i="0" dirty="0">
                <a:solidFill>
                  <a:schemeClr val="bg2">
                    <a:lumMod val="50000"/>
                  </a:schemeClr>
                </a:solidFill>
                <a:effectLst/>
                <a:latin typeface="Times New Roman" panose="02020603050405020304" pitchFamily="18" charset="0"/>
                <a:cs typeface="Times New Roman" panose="02020603050405020304" pitchFamily="18" charset="0"/>
              </a:rPr>
              <a:t>Personalized learning: NLP-powered chatbot adapts to individual needs, offering targeted support and answering unique queries.</a:t>
            </a:r>
          </a:p>
          <a:p>
            <a:pPr algn="l">
              <a:buFont typeface="+mj-lt"/>
              <a:buAutoNum type="arabicPeriod"/>
            </a:pPr>
            <a:r>
              <a:rPr lang="en-US" sz="1600" b="0" i="0" dirty="0">
                <a:solidFill>
                  <a:schemeClr val="bg2">
                    <a:lumMod val="50000"/>
                  </a:schemeClr>
                </a:solidFill>
                <a:effectLst/>
                <a:latin typeface="Times New Roman" panose="02020603050405020304" pitchFamily="18" charset="0"/>
                <a:cs typeface="Times New Roman" panose="02020603050405020304" pitchFamily="18" charset="0"/>
              </a:rPr>
              <a:t>Dynamic engagement: Interactive conversations clarify concepts, boost engagement, and provide real-time feedback.</a:t>
            </a:r>
          </a:p>
          <a:p>
            <a:pPr algn="l">
              <a:buFont typeface="+mj-lt"/>
              <a:buAutoNum type="arabicPeriod"/>
            </a:pPr>
            <a:r>
              <a:rPr lang="en-US" sz="1600" b="0" i="0" dirty="0">
                <a:solidFill>
                  <a:schemeClr val="bg2">
                    <a:lumMod val="50000"/>
                  </a:schemeClr>
                </a:solidFill>
                <a:effectLst/>
                <a:latin typeface="Times New Roman" panose="02020603050405020304" pitchFamily="18" charset="0"/>
                <a:cs typeface="Times New Roman" panose="02020603050405020304" pitchFamily="18" charset="0"/>
              </a:rPr>
              <a:t>Accessible and efficient learning: Chatbot augments the educational journey, making it more accessible, efficient, and tailored for each student.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title"/>
          </p:nvPr>
        </p:nvSpPr>
        <p:spPr>
          <a:xfrm>
            <a:off x="311700" y="148025"/>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dirty="0">
                <a:latin typeface="Times New Roman" panose="02020603050405020304" pitchFamily="18" charset="0"/>
                <a:cs typeface="Times New Roman" panose="02020603050405020304" pitchFamily="18" charset="0"/>
              </a:rPr>
              <a:t>Tools and Data Set required for implementation</a:t>
            </a:r>
            <a:endParaRPr sz="2800" dirty="0">
              <a:latin typeface="Times New Roman" panose="02020603050405020304" pitchFamily="18" charset="0"/>
              <a:cs typeface="Times New Roman" panose="02020603050405020304" pitchFamily="18" charset="0"/>
            </a:endParaRPr>
          </a:p>
        </p:txBody>
      </p:sp>
      <p:sp>
        <p:nvSpPr>
          <p:cNvPr id="206" name="Google Shape;206;p37"/>
          <p:cNvSpPr txBox="1">
            <a:spLocks noGrp="1"/>
          </p:cNvSpPr>
          <p:nvPr>
            <p:ph type="body" idx="1"/>
          </p:nvPr>
        </p:nvSpPr>
        <p:spPr>
          <a:xfrm>
            <a:off x="246386" y="836789"/>
            <a:ext cx="8520600" cy="415868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solidFill>
                  <a:schemeClr val="bg2">
                    <a:lumMod val="50000"/>
                  </a:schemeClr>
                </a:solidFill>
                <a:latin typeface="Times New Roman" panose="02020603050405020304" pitchFamily="18" charset="0"/>
                <a:cs typeface="Times New Roman" panose="02020603050405020304" pitchFamily="18" charset="0"/>
              </a:rPr>
              <a:t>Tools</a:t>
            </a:r>
          </a:p>
          <a:p>
            <a:pPr marL="285750" indent="-285750">
              <a:buFont typeface="Wingdings" panose="05000000000000000000" pitchFamily="2" charset="2"/>
              <a:buChar char="Ø"/>
            </a:pPr>
            <a:r>
              <a:rPr lang="en" dirty="0">
                <a:solidFill>
                  <a:schemeClr val="bg2">
                    <a:lumMod val="50000"/>
                  </a:schemeClr>
                </a:solidFill>
                <a:latin typeface="Times New Roman" panose="02020603050405020304" pitchFamily="18" charset="0"/>
                <a:cs typeface="Times New Roman" panose="02020603050405020304" pitchFamily="18" charset="0"/>
              </a:rPr>
              <a:t>PyCharm</a:t>
            </a:r>
          </a:p>
          <a:p>
            <a:pPr marL="285750" indent="-285750">
              <a:buFont typeface="Wingdings" panose="05000000000000000000" pitchFamily="2" charset="2"/>
              <a:buChar char="Ø"/>
            </a:pPr>
            <a:r>
              <a:rPr lang="en" dirty="0">
                <a:solidFill>
                  <a:schemeClr val="bg2">
                    <a:lumMod val="50000"/>
                  </a:schemeClr>
                </a:solidFill>
                <a:latin typeface="Times New Roman" panose="02020603050405020304" pitchFamily="18" charset="0"/>
                <a:cs typeface="Times New Roman" panose="02020603050405020304" pitchFamily="18" charset="0"/>
              </a:rPr>
              <a:t>VS-Code</a:t>
            </a:r>
          </a:p>
          <a:p>
            <a:pPr marL="285750" indent="-285750">
              <a:buFont typeface="Wingdings" panose="05000000000000000000" pitchFamily="2" charset="2"/>
              <a:buChar char="Ø"/>
            </a:pPr>
            <a:r>
              <a:rPr lang="en" dirty="0">
                <a:solidFill>
                  <a:schemeClr val="bg2">
                    <a:lumMod val="50000"/>
                  </a:schemeClr>
                </a:solidFill>
                <a:latin typeface="Times New Roman" panose="02020603050405020304" pitchFamily="18" charset="0"/>
                <a:cs typeface="Times New Roman" panose="02020603050405020304" pitchFamily="18" charset="0"/>
              </a:rPr>
              <a:t>Python Language and Server side Scripts like HTML,CSS,JS</a:t>
            </a:r>
          </a:p>
          <a:p>
            <a:pPr marL="285750" indent="-285750">
              <a:buFont typeface="Wingdings" panose="05000000000000000000" pitchFamily="2" charset="2"/>
              <a:buChar char="Ø"/>
            </a:pPr>
            <a:endParaRPr dirty="0">
              <a:solidFill>
                <a:schemeClr val="bg2">
                  <a:lumMod val="50000"/>
                </a:schemeClr>
              </a:solidFill>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r>
              <a:rPr lang="en" b="1" dirty="0">
                <a:solidFill>
                  <a:schemeClr val="bg2">
                    <a:lumMod val="50000"/>
                  </a:schemeClr>
                </a:solidFill>
                <a:latin typeface="Times New Roman" panose="02020603050405020304" pitchFamily="18" charset="0"/>
                <a:cs typeface="Times New Roman" panose="02020603050405020304" pitchFamily="18" charset="0"/>
              </a:rPr>
              <a:t>Date Set Details</a:t>
            </a:r>
          </a:p>
          <a:p>
            <a:pPr marL="285750" lvl="0" indent="-285750" algn="l" rtl="0">
              <a:spcBef>
                <a:spcPts val="1200"/>
              </a:spcBef>
              <a:spcAft>
                <a:spcPts val="1200"/>
              </a:spcAft>
              <a:buFont typeface="Wingdings" panose="05000000000000000000" pitchFamily="2" charset="2"/>
              <a:buChar char="Ø"/>
            </a:pPr>
            <a:r>
              <a:rPr lang="en" dirty="0">
                <a:solidFill>
                  <a:schemeClr val="bg2">
                    <a:lumMod val="50000"/>
                  </a:schemeClr>
                </a:solidFill>
                <a:latin typeface="Times New Roman" panose="02020603050405020304" pitchFamily="18" charset="0"/>
                <a:cs typeface="Times New Roman" panose="02020603050405020304" pitchFamily="18" charset="0"/>
              </a:rPr>
              <a:t>Combination Datasets like </a:t>
            </a:r>
            <a:r>
              <a:rPr lang="en-IN" dirty="0">
                <a:solidFill>
                  <a:schemeClr val="bg2">
                    <a:lumMod val="50000"/>
                  </a:schemeClr>
                </a:solidFill>
                <a:latin typeface="Times New Roman" panose="02020603050405020304" pitchFamily="18" charset="0"/>
                <a:cs typeface="Times New Roman" panose="02020603050405020304" pitchFamily="18" charset="0"/>
              </a:rPr>
              <a:t>Question-answering datasets</a:t>
            </a:r>
            <a:r>
              <a:rPr lang="en" dirty="0">
                <a:solidFill>
                  <a:schemeClr val="bg2">
                    <a:lumMod val="50000"/>
                  </a:schemeClr>
                </a:solidFill>
                <a:latin typeface="Times New Roman" panose="02020603050405020304" pitchFamily="18" charset="0"/>
                <a:cs typeface="Times New Roman" panose="02020603050405020304" pitchFamily="18" charset="0"/>
              </a:rPr>
              <a:t>,</a:t>
            </a:r>
            <a:r>
              <a:rPr lang="en-IN" dirty="0">
                <a:solidFill>
                  <a:schemeClr val="bg2">
                    <a:lumMod val="50000"/>
                  </a:schemeClr>
                </a:solidFill>
                <a:latin typeface="Times New Roman" panose="02020603050405020304" pitchFamily="18" charset="0"/>
                <a:cs typeface="Times New Roman" panose="02020603050405020304" pitchFamily="18" charset="0"/>
              </a:rPr>
              <a:t> Conversational datasets</a:t>
            </a:r>
            <a:r>
              <a:rPr lang="en" dirty="0">
                <a:solidFill>
                  <a:schemeClr val="bg2">
                    <a:lumMod val="50000"/>
                  </a:schemeClr>
                </a:solidFill>
                <a:latin typeface="Times New Roman" panose="02020603050405020304" pitchFamily="18" charset="0"/>
                <a:cs typeface="Times New Roman" panose="02020603050405020304" pitchFamily="18" charset="0"/>
              </a:rPr>
              <a:t>, and </a:t>
            </a:r>
            <a:r>
              <a:rPr lang="en-IN" dirty="0">
                <a:solidFill>
                  <a:schemeClr val="bg2">
                    <a:lumMod val="50000"/>
                  </a:schemeClr>
                </a:solidFill>
                <a:latin typeface="Times New Roman" panose="02020603050405020304" pitchFamily="18" charset="0"/>
                <a:cs typeface="Times New Roman" panose="02020603050405020304" pitchFamily="18" charset="0"/>
              </a:rPr>
              <a:t>Educational content datasets considering </a:t>
            </a:r>
            <a:r>
              <a:rPr lang="en-US" dirty="0">
                <a:solidFill>
                  <a:schemeClr val="bg2">
                    <a:lumMod val="50000"/>
                  </a:schemeClr>
                </a:solidFill>
                <a:latin typeface="Times New Roman" panose="02020603050405020304" pitchFamily="18" charset="0"/>
                <a:cs typeface="Times New Roman" panose="02020603050405020304" pitchFamily="18" charset="0"/>
              </a:rPr>
              <a:t>Data quality, Data representation,               Data security</a:t>
            </a:r>
            <a:endParaRPr lang="en" dirty="0">
              <a:solidFill>
                <a:schemeClr val="bg2">
                  <a:lumMod val="50000"/>
                </a:schemeClr>
              </a:solidFill>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endParaRPr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8"/>
          <p:cNvSpPr txBox="1">
            <a:spLocks noGrp="1"/>
          </p:cNvSpPr>
          <p:nvPr>
            <p:ph type="title"/>
          </p:nvPr>
        </p:nvSpPr>
        <p:spPr>
          <a:xfrm>
            <a:off x="311700" y="148025"/>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dirty="0">
                <a:latin typeface="Times New Roman" panose="02020603050405020304" pitchFamily="18" charset="0"/>
                <a:cs typeface="Times New Roman" panose="02020603050405020304" pitchFamily="18" charset="0"/>
              </a:rPr>
              <a:t>Anticipated Outcome / Result</a:t>
            </a:r>
            <a:endParaRPr sz="2800" dirty="0">
              <a:latin typeface="Times New Roman" panose="02020603050405020304" pitchFamily="18" charset="0"/>
              <a:cs typeface="Times New Roman" panose="02020603050405020304" pitchFamily="18" charset="0"/>
            </a:endParaRPr>
          </a:p>
        </p:txBody>
      </p:sp>
      <p:sp>
        <p:nvSpPr>
          <p:cNvPr id="212" name="Google Shape;212;p38"/>
          <p:cNvSpPr txBox="1">
            <a:spLocks noGrp="1"/>
          </p:cNvSpPr>
          <p:nvPr>
            <p:ph type="body" idx="1"/>
          </p:nvPr>
        </p:nvSpPr>
        <p:spPr>
          <a:xfrm>
            <a:off x="311700" y="949024"/>
            <a:ext cx="8520600" cy="4046451"/>
          </a:xfrm>
          <a:prstGeom prst="rect">
            <a:avLst/>
          </a:prstGeom>
        </p:spPr>
        <p:txBody>
          <a:bodyPr spcFirstLastPara="1" wrap="square" lIns="91425" tIns="91425" rIns="91425" bIns="91425" anchor="t" anchorCtr="0">
            <a:normAutofit lnSpcReduction="10000"/>
          </a:bodyPr>
          <a:lstStyle/>
          <a:p>
            <a:pPr marL="285750" indent="-285750">
              <a:spcAft>
                <a:spcPts val="1200"/>
              </a:spcAft>
              <a:buFont typeface="Wingdings" panose="05000000000000000000" pitchFamily="2" charset="2"/>
              <a:buChar char="ü"/>
            </a:pPr>
            <a:r>
              <a:rPr lang="en-US" b="1" i="1" dirty="0">
                <a:solidFill>
                  <a:schemeClr val="bg2">
                    <a:lumMod val="50000"/>
                  </a:schemeClr>
                </a:solidFill>
                <a:effectLst/>
                <a:latin typeface="Times New Roman" panose="02020603050405020304" pitchFamily="18" charset="0"/>
                <a:cs typeface="Times New Roman" panose="02020603050405020304" pitchFamily="18" charset="0"/>
              </a:rPr>
              <a:t>Enhanced data collection and analysis: </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Chatbot interactions can generate valuable data for educational research and policy development.</a:t>
            </a:r>
          </a:p>
          <a:p>
            <a:pPr marL="285750" indent="-285750">
              <a:spcAft>
                <a:spcPts val="1200"/>
              </a:spcAft>
              <a:buFont typeface="Wingdings" panose="05000000000000000000" pitchFamily="2" charset="2"/>
              <a:buChar char="ü"/>
            </a:pPr>
            <a:r>
              <a:rPr lang="en-US" b="1" i="1" dirty="0">
                <a:solidFill>
                  <a:schemeClr val="bg2">
                    <a:lumMod val="50000"/>
                  </a:schemeClr>
                </a:solidFill>
                <a:effectLst/>
                <a:latin typeface="Times New Roman" panose="02020603050405020304" pitchFamily="18" charset="0"/>
                <a:cs typeface="Times New Roman" panose="02020603050405020304" pitchFamily="18" charset="0"/>
              </a:rPr>
              <a:t>Improved public perception of education: </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An innovative and accessible educational tool can boost public confidence and support for educational initiatives.</a:t>
            </a:r>
          </a:p>
          <a:p>
            <a:pPr marL="285750" indent="-285750">
              <a:spcAft>
                <a:spcPts val="1200"/>
              </a:spcAft>
              <a:buFont typeface="Wingdings" panose="05000000000000000000" pitchFamily="2" charset="2"/>
              <a:buChar char="ü"/>
            </a:pPr>
            <a:r>
              <a:rPr lang="en-US" b="1" i="1" dirty="0">
                <a:solidFill>
                  <a:schemeClr val="bg2">
                    <a:lumMod val="50000"/>
                  </a:schemeClr>
                </a:solidFill>
                <a:effectLst/>
                <a:latin typeface="Times New Roman" panose="02020603050405020304" pitchFamily="18" charset="0"/>
                <a:cs typeface="Times New Roman" panose="02020603050405020304" pitchFamily="18" charset="0"/>
              </a:rPr>
              <a:t>Improved communication and critical thinking skills: </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Through interactive conversations, students develop their ability to ask questions, analyze information, and form arguments.</a:t>
            </a:r>
          </a:p>
          <a:p>
            <a:pPr marL="285750" indent="-285750">
              <a:spcAft>
                <a:spcPts val="1200"/>
              </a:spcAft>
              <a:buFont typeface="Wingdings" panose="05000000000000000000" pitchFamily="2" charset="2"/>
              <a:buChar char="ü"/>
            </a:pPr>
            <a:r>
              <a:rPr lang="en-US" b="1" i="1" dirty="0">
                <a:solidFill>
                  <a:schemeClr val="bg2">
                    <a:lumMod val="50000"/>
                  </a:schemeClr>
                </a:solidFill>
                <a:effectLst/>
                <a:latin typeface="Times New Roman" panose="02020603050405020304" pitchFamily="18" charset="0"/>
                <a:cs typeface="Times New Roman" panose="02020603050405020304" pitchFamily="18" charset="0"/>
              </a:rPr>
              <a:t>Increased accessibility and inclusivity: </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Chatbots can provide support to students with disabilities or those in remote areas, bridging geographical and educational gaps.</a:t>
            </a:r>
          </a:p>
          <a:p>
            <a:pPr marL="114300" indent="0">
              <a:buNone/>
            </a:pPr>
            <a:br>
              <a:rPr lang="en-US" dirty="0">
                <a:solidFill>
                  <a:schemeClr val="bg2">
                    <a:lumMod val="50000"/>
                  </a:schemeClr>
                </a:solidFill>
                <a:latin typeface="Times New Roman" panose="02020603050405020304" pitchFamily="18" charset="0"/>
                <a:cs typeface="Times New Roman" panose="02020603050405020304" pitchFamily="18" charset="0"/>
              </a:rPr>
            </a:br>
            <a:endParaRPr lang="en-US" b="0" i="0" dirty="0">
              <a:solidFill>
                <a:schemeClr val="bg2">
                  <a:lumMod val="50000"/>
                </a:schemeClr>
              </a:solidFill>
              <a:effectLst/>
              <a:latin typeface="Times New Roman" panose="02020603050405020304" pitchFamily="18" charset="0"/>
              <a:cs typeface="Times New Roman" panose="02020603050405020304" pitchFamily="18" charset="0"/>
            </a:endParaRPr>
          </a:p>
          <a:p>
            <a:pPr marL="0" lvl="0" indent="0" algn="l" rtl="0">
              <a:spcBef>
                <a:spcPts val="0"/>
              </a:spcBef>
              <a:spcAft>
                <a:spcPts val="1200"/>
              </a:spcAft>
              <a:buNone/>
            </a:pPr>
            <a:endParaRPr b="1" dirty="0">
              <a:solidFill>
                <a:schemeClr val="bg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dirty="0">
                <a:latin typeface="Times New Roman" panose="02020603050405020304" pitchFamily="18" charset="0"/>
                <a:cs typeface="Times New Roman" panose="02020603050405020304" pitchFamily="18" charset="0"/>
              </a:rPr>
              <a:t>Summary of your presentation</a:t>
            </a:r>
            <a:endParaRPr sz="3200" dirty="0">
              <a:latin typeface="Times New Roman" panose="02020603050405020304" pitchFamily="18" charset="0"/>
              <a:cs typeface="Times New Roman" panose="02020603050405020304" pitchFamily="18" charset="0"/>
            </a:endParaRPr>
          </a:p>
        </p:txBody>
      </p:sp>
      <p:sp>
        <p:nvSpPr>
          <p:cNvPr id="218" name="Google Shape;218;p39"/>
          <p:cNvSpPr txBox="1">
            <a:spLocks noGrp="1"/>
          </p:cNvSpPr>
          <p:nvPr>
            <p:ph type="body" idx="1"/>
          </p:nvPr>
        </p:nvSpPr>
        <p:spPr>
          <a:xfrm>
            <a:off x="311700" y="1228674"/>
            <a:ext cx="8520600" cy="3686225"/>
          </a:xfrm>
          <a:prstGeom prst="rect">
            <a:avLst/>
          </a:prstGeom>
        </p:spPr>
        <p:txBody>
          <a:bodyPr spcFirstLastPara="1" wrap="square" lIns="91425" tIns="91425" rIns="91425" bIns="91425" anchor="t" anchorCtr="0">
            <a:normAutofit/>
          </a:bodyPr>
          <a:lstStyle/>
          <a:p>
            <a:pPr algn="l"/>
            <a:r>
              <a:rPr lang="en-US" b="0" i="0" dirty="0">
                <a:solidFill>
                  <a:schemeClr val="bg2">
                    <a:lumMod val="50000"/>
                  </a:schemeClr>
                </a:solidFill>
                <a:effectLst/>
                <a:latin typeface="Times New Roman" panose="02020603050405020304" pitchFamily="18" charset="0"/>
                <a:cs typeface="Times New Roman" panose="02020603050405020304" pitchFamily="18" charset="0"/>
              </a:rPr>
              <a:t>1. </a:t>
            </a:r>
            <a:r>
              <a:rPr lang="en-US" b="0" i="1" dirty="0">
                <a:solidFill>
                  <a:schemeClr val="bg2">
                    <a:lumMod val="50000"/>
                  </a:schemeClr>
                </a:solidFill>
                <a:effectLst/>
                <a:latin typeface="Times New Roman" panose="02020603050405020304" pitchFamily="18" charset="0"/>
                <a:cs typeface="Times New Roman" panose="02020603050405020304" pitchFamily="18" charset="0"/>
              </a:rPr>
              <a:t>Empowering learners, educators, and stakeholders: </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An educational chatbot bridges the gap, offering personalized, accessible, and engaging support for all players in the learning ecosystem.</a:t>
            </a:r>
          </a:p>
          <a:p>
            <a:pPr algn="l"/>
            <a:endParaRPr lang="en-US" b="0" i="0" dirty="0">
              <a:solidFill>
                <a:schemeClr val="bg2">
                  <a:lumMod val="50000"/>
                </a:schemeClr>
              </a:solidFill>
              <a:effectLst/>
              <a:latin typeface="Times New Roman" panose="02020603050405020304" pitchFamily="18" charset="0"/>
              <a:cs typeface="Times New Roman" panose="02020603050405020304" pitchFamily="18" charset="0"/>
            </a:endParaRPr>
          </a:p>
          <a:p>
            <a:pPr algn="l"/>
            <a:r>
              <a:rPr lang="en-US" b="0" i="0" dirty="0">
                <a:solidFill>
                  <a:schemeClr val="bg2">
                    <a:lumMod val="50000"/>
                  </a:schemeClr>
                </a:solidFill>
                <a:effectLst/>
                <a:latin typeface="Times New Roman" panose="02020603050405020304" pitchFamily="18" charset="0"/>
                <a:cs typeface="Times New Roman" panose="02020603050405020304" pitchFamily="18" charset="0"/>
              </a:rPr>
              <a:t>2. </a:t>
            </a:r>
            <a:r>
              <a:rPr lang="en-US" b="0" i="1" dirty="0">
                <a:solidFill>
                  <a:schemeClr val="bg2">
                    <a:lumMod val="50000"/>
                  </a:schemeClr>
                </a:solidFill>
                <a:effectLst/>
                <a:latin typeface="Times New Roman" panose="02020603050405020304" pitchFamily="18" charset="0"/>
                <a:cs typeface="Times New Roman" panose="02020603050405020304" pitchFamily="18" charset="0"/>
              </a:rPr>
              <a:t>Revolutionizing learning through AI: </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Personalized, interactive, and accessible, this NLP-powered chatbot transforms the learning landscape for students, educators, and stakeholders.</a:t>
            </a:r>
          </a:p>
          <a:p>
            <a:pPr algn="l"/>
            <a:endParaRPr lang="en-US" b="0" i="0" dirty="0">
              <a:solidFill>
                <a:schemeClr val="bg2">
                  <a:lumMod val="50000"/>
                </a:schemeClr>
              </a:solidFill>
              <a:effectLst/>
              <a:latin typeface="Times New Roman" panose="02020603050405020304" pitchFamily="18" charset="0"/>
              <a:cs typeface="Times New Roman" panose="02020603050405020304" pitchFamily="18" charset="0"/>
            </a:endParaRPr>
          </a:p>
          <a:p>
            <a:pPr algn="l"/>
            <a:r>
              <a:rPr lang="en-US" b="0" i="0" dirty="0">
                <a:solidFill>
                  <a:schemeClr val="bg2">
                    <a:lumMod val="50000"/>
                  </a:schemeClr>
                </a:solidFill>
                <a:effectLst/>
                <a:latin typeface="Times New Roman" panose="02020603050405020304" pitchFamily="18" charset="0"/>
                <a:cs typeface="Times New Roman" panose="02020603050405020304" pitchFamily="18" charset="0"/>
              </a:rPr>
              <a:t>3. </a:t>
            </a:r>
            <a:r>
              <a:rPr lang="en-US" b="0" i="1" dirty="0">
                <a:solidFill>
                  <a:schemeClr val="bg2">
                    <a:lumMod val="50000"/>
                  </a:schemeClr>
                </a:solidFill>
                <a:effectLst/>
                <a:latin typeface="Times New Roman" panose="02020603050405020304" pitchFamily="18" charset="0"/>
                <a:cs typeface="Times New Roman" panose="02020603050405020304" pitchFamily="18" charset="0"/>
              </a:rPr>
              <a:t>Tailor-made learning, on-demand: </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Interactive conversations and personalized assistance empower students, educators, and stakeholders to navigate the learning journey effectively.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0"/>
          <p:cNvSpPr txBox="1">
            <a:spLocks noGrp="1"/>
          </p:cNvSpPr>
          <p:nvPr>
            <p:ph type="title"/>
          </p:nvPr>
        </p:nvSpPr>
        <p:spPr>
          <a:xfrm>
            <a:off x="164743" y="174125"/>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References</a:t>
            </a:r>
            <a:endParaRPr dirty="0">
              <a:latin typeface="Times New Roman" panose="02020603050405020304" pitchFamily="18" charset="0"/>
              <a:cs typeface="Times New Roman" panose="02020603050405020304" pitchFamily="18" charset="0"/>
            </a:endParaRPr>
          </a:p>
        </p:txBody>
      </p:sp>
      <p:sp>
        <p:nvSpPr>
          <p:cNvPr id="224" name="Google Shape;224;p40"/>
          <p:cNvSpPr txBox="1">
            <a:spLocks noGrp="1"/>
          </p:cNvSpPr>
          <p:nvPr>
            <p:ph type="body" idx="1"/>
          </p:nvPr>
        </p:nvSpPr>
        <p:spPr>
          <a:xfrm>
            <a:off x="311700" y="832758"/>
            <a:ext cx="8775150" cy="4196442"/>
          </a:xfrm>
          <a:prstGeom prst="rect">
            <a:avLst/>
          </a:prstGeom>
        </p:spPr>
        <p:txBody>
          <a:bodyPr spcFirstLastPara="1" wrap="square" lIns="91425" tIns="91425" rIns="91425" bIns="91425" anchor="t" anchorCtr="0">
            <a:normAutofit fontScale="92500"/>
          </a:bodyPr>
          <a:lstStyle/>
          <a:p>
            <a:pPr marL="114300" indent="0">
              <a:buNone/>
            </a:pPr>
            <a:r>
              <a:rPr lang="en-IN" sz="1800" dirty="0">
                <a:solidFill>
                  <a:srgbClr val="000000"/>
                </a:solidFill>
                <a:effectLst/>
                <a:latin typeface="Times New Roman" panose="02020603050405020304" pitchFamily="18" charset="0"/>
              </a:rPr>
              <a:t>[1]  </a:t>
            </a:r>
            <a:r>
              <a:rPr lang="en-IN" sz="1800" dirty="0" err="1">
                <a:solidFill>
                  <a:srgbClr val="000000"/>
                </a:solidFill>
                <a:effectLst/>
                <a:latin typeface="Times New Roman" panose="02020603050405020304" pitchFamily="18" charset="0"/>
              </a:rPr>
              <a:t>Socatiyanurak</a:t>
            </a:r>
            <a:r>
              <a:rPr lang="en-IN" sz="1800" dirty="0">
                <a:solidFill>
                  <a:srgbClr val="000000"/>
                </a:solidFill>
                <a:effectLst/>
                <a:latin typeface="Times New Roman" panose="02020603050405020304" pitchFamily="18" charset="0"/>
              </a:rPr>
              <a:t>, </a:t>
            </a:r>
            <a:r>
              <a:rPr lang="en-IN" sz="1800" dirty="0" err="1">
                <a:solidFill>
                  <a:srgbClr val="000000"/>
                </a:solidFill>
                <a:effectLst/>
                <a:latin typeface="Times New Roman" panose="02020603050405020304" pitchFamily="18" charset="0"/>
              </a:rPr>
              <a:t>Vorada</a:t>
            </a:r>
            <a:r>
              <a:rPr lang="en-IN" sz="1800" dirty="0">
                <a:solidFill>
                  <a:srgbClr val="000000"/>
                </a:solidFill>
                <a:effectLst/>
                <a:latin typeface="Times New Roman" panose="02020603050405020304" pitchFamily="18" charset="0"/>
              </a:rPr>
              <a:t>, </a:t>
            </a:r>
            <a:r>
              <a:rPr lang="en-IN" sz="1800" dirty="0" err="1">
                <a:solidFill>
                  <a:srgbClr val="000000"/>
                </a:solidFill>
                <a:effectLst/>
                <a:latin typeface="Times New Roman" panose="02020603050405020304" pitchFamily="18" charset="0"/>
              </a:rPr>
              <a:t>Nittayapa</a:t>
            </a:r>
            <a:r>
              <a:rPr lang="en-IN" sz="1800" dirty="0">
                <a:solidFill>
                  <a:srgbClr val="000000"/>
                </a:solidFill>
                <a:effectLst/>
                <a:latin typeface="Times New Roman" panose="02020603050405020304" pitchFamily="18" charset="0"/>
              </a:rPr>
              <a:t> </a:t>
            </a:r>
            <a:r>
              <a:rPr lang="en-IN" sz="1800" dirty="0" err="1">
                <a:solidFill>
                  <a:srgbClr val="000000"/>
                </a:solidFill>
                <a:effectLst/>
                <a:latin typeface="Times New Roman" panose="02020603050405020304" pitchFamily="18" charset="0"/>
              </a:rPr>
              <a:t>Klangpornkun</a:t>
            </a:r>
            <a:r>
              <a:rPr lang="en-IN" sz="1800" dirty="0">
                <a:solidFill>
                  <a:srgbClr val="000000"/>
                </a:solidFill>
                <a:effectLst/>
                <a:latin typeface="Times New Roman" panose="02020603050405020304" pitchFamily="18" charset="0"/>
              </a:rPr>
              <a:t>, </a:t>
            </a:r>
            <a:r>
              <a:rPr lang="en-IN" sz="1800" dirty="0" err="1">
                <a:solidFill>
                  <a:srgbClr val="000000"/>
                </a:solidFill>
                <a:effectLst/>
                <a:latin typeface="Times New Roman" panose="02020603050405020304" pitchFamily="18" charset="0"/>
              </a:rPr>
              <a:t>Adirek</a:t>
            </a:r>
            <a:r>
              <a:rPr lang="en-IN" sz="1800" dirty="0">
                <a:solidFill>
                  <a:srgbClr val="000000"/>
                </a:solidFill>
                <a:effectLst/>
                <a:latin typeface="Times New Roman" panose="02020603050405020304" pitchFamily="18" charset="0"/>
              </a:rPr>
              <a:t> </a:t>
            </a:r>
            <a:r>
              <a:rPr lang="en-IN" sz="1800" dirty="0" err="1">
                <a:solidFill>
                  <a:srgbClr val="000000"/>
                </a:solidFill>
                <a:effectLst/>
                <a:latin typeface="Times New Roman" panose="02020603050405020304" pitchFamily="18" charset="0"/>
              </a:rPr>
              <a:t>Munthuli</a:t>
            </a:r>
            <a:r>
              <a:rPr lang="en-IN" sz="1800" dirty="0">
                <a:solidFill>
                  <a:srgbClr val="000000"/>
                </a:solidFill>
                <a:effectLst/>
                <a:latin typeface="Times New Roman" panose="02020603050405020304" pitchFamily="18" charset="0"/>
              </a:rPr>
              <a:t>, </a:t>
            </a:r>
            <a:r>
              <a:rPr lang="en-IN" sz="1800" dirty="0" err="1">
                <a:solidFill>
                  <a:srgbClr val="000000"/>
                </a:solidFill>
                <a:effectLst/>
                <a:latin typeface="Times New Roman" panose="02020603050405020304" pitchFamily="18" charset="0"/>
              </a:rPr>
              <a:t>Phongphan</a:t>
            </a:r>
            <a:r>
              <a:rPr lang="en-IN" sz="1800" dirty="0">
                <a:solidFill>
                  <a:srgbClr val="000000"/>
                </a:solidFill>
                <a:effectLst/>
                <a:latin typeface="Times New Roman" panose="02020603050405020304" pitchFamily="18" charset="0"/>
              </a:rPr>
              <a:t> </a:t>
            </a:r>
            <a:r>
              <a:rPr lang="en-IN" sz="1800" dirty="0" err="1">
                <a:solidFill>
                  <a:srgbClr val="000000"/>
                </a:solidFill>
                <a:effectLst/>
                <a:latin typeface="Times New Roman" panose="02020603050405020304" pitchFamily="18" charset="0"/>
              </a:rPr>
              <a:t>Phienphanich</a:t>
            </a:r>
            <a:r>
              <a:rPr lang="en-IN" sz="1800" dirty="0">
                <a:solidFill>
                  <a:srgbClr val="000000"/>
                </a:solidFill>
                <a:effectLst/>
                <a:latin typeface="Times New Roman" panose="02020603050405020304" pitchFamily="18" charset="0"/>
              </a:rPr>
              <a:t>, </a:t>
            </a:r>
            <a:r>
              <a:rPr lang="en-IN" sz="1800" dirty="0" err="1">
                <a:solidFill>
                  <a:srgbClr val="000000"/>
                </a:solidFill>
                <a:effectLst/>
                <a:latin typeface="Times New Roman" panose="02020603050405020304" pitchFamily="18" charset="0"/>
              </a:rPr>
              <a:t>Lalin</a:t>
            </a:r>
            <a:r>
              <a:rPr lang="en-IN" sz="1800" dirty="0">
                <a:solidFill>
                  <a:srgbClr val="000000"/>
                </a:solidFill>
                <a:effectLst/>
                <a:latin typeface="Times New Roman" panose="02020603050405020304" pitchFamily="18" charset="0"/>
              </a:rPr>
              <a:t> </a:t>
            </a:r>
            <a:r>
              <a:rPr lang="en-IN" sz="1800" dirty="0" err="1">
                <a:solidFill>
                  <a:srgbClr val="000000"/>
                </a:solidFill>
                <a:effectLst/>
                <a:latin typeface="Times New Roman" panose="02020603050405020304" pitchFamily="18" charset="0"/>
              </a:rPr>
              <a:t>Kovudhikulrungsri</a:t>
            </a:r>
            <a:r>
              <a:rPr lang="en-IN" sz="1800" dirty="0">
                <a:solidFill>
                  <a:srgbClr val="000000"/>
                </a:solidFill>
                <a:effectLst/>
                <a:latin typeface="Times New Roman" panose="02020603050405020304" pitchFamily="18" charset="0"/>
              </a:rPr>
              <a:t>, </a:t>
            </a:r>
            <a:r>
              <a:rPr lang="en-IN" sz="1800" dirty="0" err="1">
                <a:solidFill>
                  <a:srgbClr val="000000"/>
                </a:solidFill>
                <a:effectLst/>
                <a:latin typeface="Times New Roman" panose="02020603050405020304" pitchFamily="18" charset="0"/>
              </a:rPr>
              <a:t>Nantawat</a:t>
            </a:r>
            <a:r>
              <a:rPr lang="en-IN" sz="1800" dirty="0">
                <a:solidFill>
                  <a:srgbClr val="000000"/>
                </a:solidFill>
                <a:effectLst/>
                <a:latin typeface="Times New Roman" panose="02020603050405020304" pitchFamily="18" charset="0"/>
              </a:rPr>
              <a:t> </a:t>
            </a:r>
            <a:r>
              <a:rPr lang="en-IN" sz="1800" dirty="0" err="1">
                <a:solidFill>
                  <a:srgbClr val="000000"/>
                </a:solidFill>
                <a:effectLst/>
                <a:latin typeface="Times New Roman" panose="02020603050405020304" pitchFamily="18" charset="0"/>
              </a:rPr>
              <a:t>Saksakulkunakorn</a:t>
            </a:r>
            <a:r>
              <a:rPr lang="en-IN" sz="1800" dirty="0">
                <a:solidFill>
                  <a:srgbClr val="000000"/>
                </a:solidFill>
                <a:effectLst/>
                <a:latin typeface="Times New Roman" panose="02020603050405020304" pitchFamily="18" charset="0"/>
              </a:rPr>
              <a:t>, </a:t>
            </a:r>
            <a:r>
              <a:rPr lang="en-IN" sz="1800" dirty="0" err="1">
                <a:solidFill>
                  <a:srgbClr val="000000"/>
                </a:solidFill>
                <a:effectLst/>
                <a:latin typeface="Times New Roman" panose="02020603050405020304" pitchFamily="18" charset="0"/>
              </a:rPr>
              <a:t>Phonkanok</a:t>
            </a:r>
            <a:r>
              <a:rPr lang="en-IN" sz="1800" dirty="0">
                <a:solidFill>
                  <a:srgbClr val="000000"/>
                </a:solidFill>
                <a:effectLst/>
                <a:latin typeface="Times New Roman" panose="02020603050405020304" pitchFamily="18" charset="0"/>
              </a:rPr>
              <a:t> </a:t>
            </a:r>
            <a:r>
              <a:rPr lang="en-IN" sz="1800" dirty="0" err="1">
                <a:solidFill>
                  <a:srgbClr val="000000"/>
                </a:solidFill>
                <a:effectLst/>
                <a:latin typeface="Times New Roman" panose="02020603050405020304" pitchFamily="18" charset="0"/>
              </a:rPr>
              <a:t>Chairaungsri</a:t>
            </a:r>
            <a:r>
              <a:rPr lang="en-IN" sz="1800" dirty="0">
                <a:solidFill>
                  <a:srgbClr val="000000"/>
                </a:solidFill>
                <a:effectLst/>
                <a:latin typeface="Times New Roman" panose="02020603050405020304" pitchFamily="18" charset="0"/>
              </a:rPr>
              <a:t>, and </a:t>
            </a:r>
            <a:r>
              <a:rPr lang="en-IN" sz="1800" dirty="0" err="1">
                <a:solidFill>
                  <a:srgbClr val="000000"/>
                </a:solidFill>
                <a:effectLst/>
                <a:latin typeface="Times New Roman" panose="02020603050405020304" pitchFamily="18" charset="0"/>
              </a:rPr>
              <a:t>Charturong</a:t>
            </a:r>
            <a:r>
              <a:rPr lang="en-IN" sz="1800" dirty="0">
                <a:solidFill>
                  <a:srgbClr val="000000"/>
                </a:solidFill>
                <a:effectLst/>
                <a:latin typeface="Times New Roman" panose="02020603050405020304" pitchFamily="18" charset="0"/>
              </a:rPr>
              <a:t> </a:t>
            </a:r>
            <a:r>
              <a:rPr lang="en-IN" sz="1800" dirty="0" err="1">
                <a:solidFill>
                  <a:srgbClr val="000000"/>
                </a:solidFill>
                <a:effectLst/>
                <a:latin typeface="Times New Roman" panose="02020603050405020304" pitchFamily="18" charset="0"/>
              </a:rPr>
              <a:t>Tantibundhit</a:t>
            </a:r>
            <a:r>
              <a:rPr lang="en-IN" sz="1800" dirty="0">
                <a:solidFill>
                  <a:srgbClr val="000000"/>
                </a:solidFill>
                <a:effectLst/>
                <a:latin typeface="Times New Roman" panose="02020603050405020304" pitchFamily="18" charset="0"/>
              </a:rPr>
              <a:t>. "Law-u: Legal guidance through artificial intelligence chatbot for sexual violence victims and survivors." IEEE Access (2021): 131440-131461.</a:t>
            </a:r>
          </a:p>
          <a:p>
            <a:pPr marL="114300" indent="0">
              <a:buNone/>
            </a:pPr>
            <a:r>
              <a:rPr lang="en-IN" sz="1800" dirty="0">
                <a:solidFill>
                  <a:srgbClr val="000000"/>
                </a:solidFill>
                <a:effectLst/>
                <a:latin typeface="Times New Roman" panose="02020603050405020304" pitchFamily="18" charset="0"/>
              </a:rPr>
              <a:t>[2]  </a:t>
            </a:r>
            <a:r>
              <a:rPr lang="en-IN" sz="1800" dirty="0" err="1">
                <a:solidFill>
                  <a:srgbClr val="000000"/>
                </a:solidFill>
                <a:effectLst/>
                <a:latin typeface="Times New Roman" panose="02020603050405020304" pitchFamily="18" charset="0"/>
              </a:rPr>
              <a:t>Meloni</a:t>
            </a:r>
            <a:r>
              <a:rPr lang="en-IN" sz="1800" dirty="0">
                <a:solidFill>
                  <a:srgbClr val="000000"/>
                </a:solidFill>
                <a:effectLst/>
                <a:latin typeface="Times New Roman" panose="02020603050405020304" pitchFamily="18" charset="0"/>
              </a:rPr>
              <a:t>, Antonello, Simone </a:t>
            </a:r>
            <a:r>
              <a:rPr lang="en-IN" sz="1800" dirty="0" err="1">
                <a:solidFill>
                  <a:srgbClr val="000000"/>
                </a:solidFill>
                <a:effectLst/>
                <a:latin typeface="Times New Roman" panose="02020603050405020304" pitchFamily="18" charset="0"/>
              </a:rPr>
              <a:t>Angioni</a:t>
            </a:r>
            <a:r>
              <a:rPr lang="en-IN" sz="1800" dirty="0">
                <a:solidFill>
                  <a:srgbClr val="000000"/>
                </a:solidFill>
                <a:effectLst/>
                <a:latin typeface="Times New Roman" panose="02020603050405020304" pitchFamily="18" charset="0"/>
              </a:rPr>
              <a:t>, Angelo </a:t>
            </a:r>
            <a:r>
              <a:rPr lang="en-IN" sz="1800" dirty="0" err="1">
                <a:solidFill>
                  <a:srgbClr val="000000"/>
                </a:solidFill>
                <a:effectLst/>
                <a:latin typeface="Times New Roman" panose="02020603050405020304" pitchFamily="18" charset="0"/>
              </a:rPr>
              <a:t>Salatino</a:t>
            </a:r>
            <a:r>
              <a:rPr lang="en-IN" sz="1800" dirty="0">
                <a:solidFill>
                  <a:srgbClr val="000000"/>
                </a:solidFill>
                <a:effectLst/>
                <a:latin typeface="Times New Roman" panose="02020603050405020304" pitchFamily="18" charset="0"/>
              </a:rPr>
              <a:t>, Francesco Osborne, Diego </a:t>
            </a:r>
            <a:r>
              <a:rPr lang="en-IN" sz="1800" dirty="0" err="1">
                <a:solidFill>
                  <a:srgbClr val="000000"/>
                </a:solidFill>
                <a:effectLst/>
                <a:latin typeface="Times New Roman" panose="02020603050405020304" pitchFamily="18" charset="0"/>
              </a:rPr>
              <a:t>Reforgiato</a:t>
            </a:r>
            <a:r>
              <a:rPr lang="en-IN" sz="1800" dirty="0">
                <a:solidFill>
                  <a:srgbClr val="000000"/>
                </a:solidFill>
                <a:effectLst/>
                <a:latin typeface="Times New Roman" panose="02020603050405020304" pitchFamily="18" charset="0"/>
              </a:rPr>
              <a:t> </a:t>
            </a:r>
            <a:r>
              <a:rPr lang="en-IN" sz="1800" dirty="0" err="1">
                <a:solidFill>
                  <a:srgbClr val="000000"/>
                </a:solidFill>
                <a:effectLst/>
                <a:latin typeface="Times New Roman" panose="02020603050405020304" pitchFamily="18" charset="0"/>
              </a:rPr>
              <a:t>Recupero</a:t>
            </a:r>
            <a:r>
              <a:rPr lang="en-IN" sz="1800" dirty="0">
                <a:solidFill>
                  <a:srgbClr val="000000"/>
                </a:solidFill>
                <a:effectLst/>
                <a:latin typeface="Times New Roman" panose="02020603050405020304" pitchFamily="18" charset="0"/>
              </a:rPr>
              <a:t>, and Enrico Motta. "Integrating Conversational Agents and Knowledge Graphs Within the Scholarly Domain." IEEE Access 11 (2023): 22468-22489.</a:t>
            </a:r>
          </a:p>
          <a:p>
            <a:pPr marL="114300" indent="0">
              <a:buNone/>
            </a:pPr>
            <a:r>
              <a:rPr lang="en-IN" sz="1800" dirty="0">
                <a:solidFill>
                  <a:srgbClr val="000000"/>
                </a:solidFill>
                <a:effectLst/>
                <a:latin typeface="Times New Roman" panose="02020603050405020304" pitchFamily="18" charset="0"/>
              </a:rPr>
              <a:t>[3]   Chakraborty, Sanjay, Hrithik Paul, </a:t>
            </a:r>
            <a:r>
              <a:rPr lang="en-IN" sz="1800" dirty="0" err="1">
                <a:solidFill>
                  <a:srgbClr val="000000"/>
                </a:solidFill>
                <a:effectLst/>
                <a:latin typeface="Times New Roman" panose="02020603050405020304" pitchFamily="18" charset="0"/>
              </a:rPr>
              <a:t>Sayani</a:t>
            </a:r>
            <a:r>
              <a:rPr lang="en-IN" sz="1800" dirty="0">
                <a:solidFill>
                  <a:srgbClr val="000000"/>
                </a:solidFill>
                <a:effectLst/>
                <a:latin typeface="Times New Roman" panose="02020603050405020304" pitchFamily="18" charset="0"/>
              </a:rPr>
              <a:t> </a:t>
            </a:r>
            <a:r>
              <a:rPr lang="en-IN" sz="1800" dirty="0" err="1">
                <a:solidFill>
                  <a:srgbClr val="000000"/>
                </a:solidFill>
                <a:effectLst/>
                <a:latin typeface="Times New Roman" panose="02020603050405020304" pitchFamily="18" charset="0"/>
              </a:rPr>
              <a:t>Ghatak</a:t>
            </a:r>
            <a:r>
              <a:rPr lang="en-IN" sz="1800" dirty="0">
                <a:solidFill>
                  <a:srgbClr val="000000"/>
                </a:solidFill>
                <a:effectLst/>
                <a:latin typeface="Times New Roman" panose="02020603050405020304" pitchFamily="18" charset="0"/>
              </a:rPr>
              <a:t>, Saroj Kumar Pandey, Ankit Kumar, </a:t>
            </a:r>
            <a:r>
              <a:rPr lang="en-IN" sz="1800" dirty="0" err="1">
                <a:solidFill>
                  <a:srgbClr val="000000"/>
                </a:solidFill>
                <a:effectLst/>
                <a:latin typeface="Times New Roman" panose="02020603050405020304" pitchFamily="18" charset="0"/>
              </a:rPr>
              <a:t>Kamred</a:t>
            </a:r>
            <a:r>
              <a:rPr lang="en-IN" sz="1800" dirty="0">
                <a:solidFill>
                  <a:srgbClr val="000000"/>
                </a:solidFill>
                <a:effectLst/>
                <a:latin typeface="Times New Roman" panose="02020603050405020304" pitchFamily="18" charset="0"/>
              </a:rPr>
              <a:t> </a:t>
            </a:r>
            <a:r>
              <a:rPr lang="en-IN" sz="1800" dirty="0" err="1">
                <a:solidFill>
                  <a:srgbClr val="000000"/>
                </a:solidFill>
                <a:effectLst/>
                <a:latin typeface="Times New Roman" panose="02020603050405020304" pitchFamily="18" charset="0"/>
              </a:rPr>
              <a:t>Udham</a:t>
            </a:r>
            <a:r>
              <a:rPr lang="en-IN" sz="1800" dirty="0">
                <a:solidFill>
                  <a:srgbClr val="000000"/>
                </a:solidFill>
                <a:effectLst/>
                <a:latin typeface="Times New Roman" panose="02020603050405020304" pitchFamily="18" charset="0"/>
              </a:rPr>
              <a:t> Singh, and Mohd Asif Shah. "An AI-Based Medical Chatbot Model for Infectious Disease Prediction." </a:t>
            </a:r>
            <a:r>
              <a:rPr lang="en-IN" sz="1800" dirty="0" err="1">
                <a:solidFill>
                  <a:srgbClr val="000000"/>
                </a:solidFill>
                <a:effectLst/>
                <a:latin typeface="Times New Roman" panose="02020603050405020304" pitchFamily="18" charset="0"/>
              </a:rPr>
              <a:t>Ieee</a:t>
            </a:r>
            <a:r>
              <a:rPr lang="en-IN" sz="1800" dirty="0">
                <a:solidFill>
                  <a:srgbClr val="000000"/>
                </a:solidFill>
                <a:effectLst/>
                <a:latin typeface="Times New Roman" panose="02020603050405020304" pitchFamily="18" charset="0"/>
              </a:rPr>
              <a:t> Access 10 (2022): 128469-128483.</a:t>
            </a:r>
          </a:p>
          <a:p>
            <a:pPr marL="114300" indent="0">
              <a:buNone/>
            </a:pPr>
            <a:r>
              <a:rPr lang="en-IN" sz="1800" dirty="0">
                <a:solidFill>
                  <a:srgbClr val="000000"/>
                </a:solidFill>
                <a:effectLst/>
                <a:latin typeface="Times New Roman" panose="02020603050405020304" pitchFamily="18" charset="0"/>
              </a:rPr>
              <a:t>[4]   </a:t>
            </a:r>
            <a:r>
              <a:rPr lang="en-IN" sz="1800" dirty="0" err="1">
                <a:solidFill>
                  <a:srgbClr val="000000"/>
                </a:solidFill>
                <a:effectLst/>
                <a:latin typeface="Times New Roman" panose="02020603050405020304" pitchFamily="18" charset="0"/>
              </a:rPr>
              <a:t>Palasundram</a:t>
            </a:r>
            <a:r>
              <a:rPr lang="en-IN" sz="1800" dirty="0">
                <a:solidFill>
                  <a:srgbClr val="000000"/>
                </a:solidFill>
                <a:effectLst/>
                <a:latin typeface="Times New Roman" panose="02020603050405020304" pitchFamily="18" charset="0"/>
              </a:rPr>
              <a:t>, </a:t>
            </a:r>
            <a:r>
              <a:rPr lang="en-IN" sz="1800" dirty="0" err="1">
                <a:solidFill>
                  <a:srgbClr val="000000"/>
                </a:solidFill>
                <a:effectLst/>
                <a:latin typeface="Times New Roman" panose="02020603050405020304" pitchFamily="18" charset="0"/>
              </a:rPr>
              <a:t>Kulothunkan</a:t>
            </a:r>
            <a:r>
              <a:rPr lang="en-IN" sz="1800" dirty="0">
                <a:solidFill>
                  <a:srgbClr val="000000"/>
                </a:solidFill>
                <a:effectLst/>
                <a:latin typeface="Times New Roman" panose="02020603050405020304" pitchFamily="18" charset="0"/>
              </a:rPr>
              <a:t>, </a:t>
            </a:r>
            <a:r>
              <a:rPr lang="en-IN" sz="1800" dirty="0" err="1">
                <a:solidFill>
                  <a:srgbClr val="000000"/>
                </a:solidFill>
                <a:effectLst/>
                <a:latin typeface="Times New Roman" panose="02020603050405020304" pitchFamily="18" charset="0"/>
              </a:rPr>
              <a:t>Nurfadhlina</a:t>
            </a:r>
            <a:r>
              <a:rPr lang="en-IN" sz="1800" dirty="0">
                <a:solidFill>
                  <a:srgbClr val="000000"/>
                </a:solidFill>
                <a:effectLst/>
                <a:latin typeface="Times New Roman" panose="02020603050405020304" pitchFamily="18" charset="0"/>
              </a:rPr>
              <a:t> Mohd </a:t>
            </a:r>
            <a:r>
              <a:rPr lang="en-IN" sz="1800" dirty="0" err="1">
                <a:solidFill>
                  <a:srgbClr val="000000"/>
                </a:solidFill>
                <a:effectLst/>
                <a:latin typeface="Times New Roman" panose="02020603050405020304" pitchFamily="18" charset="0"/>
              </a:rPr>
              <a:t>Sharef</a:t>
            </a:r>
            <a:r>
              <a:rPr lang="en-IN" sz="1800" dirty="0">
                <a:solidFill>
                  <a:srgbClr val="000000"/>
                </a:solidFill>
                <a:effectLst/>
                <a:latin typeface="Times New Roman" panose="02020603050405020304" pitchFamily="18" charset="0"/>
              </a:rPr>
              <a:t>, Khairul Azhar </a:t>
            </a:r>
            <a:r>
              <a:rPr lang="en-IN" sz="1800" dirty="0" err="1">
                <a:solidFill>
                  <a:srgbClr val="000000"/>
                </a:solidFill>
                <a:effectLst/>
                <a:latin typeface="Times New Roman" panose="02020603050405020304" pitchFamily="18" charset="0"/>
              </a:rPr>
              <a:t>Kasmiran</a:t>
            </a:r>
            <a:r>
              <a:rPr lang="en-IN" sz="1800" dirty="0">
                <a:solidFill>
                  <a:srgbClr val="000000"/>
                </a:solidFill>
                <a:effectLst/>
                <a:latin typeface="Times New Roman" panose="02020603050405020304" pitchFamily="18" charset="0"/>
              </a:rPr>
              <a:t>, and </a:t>
            </a:r>
            <a:r>
              <a:rPr lang="en-IN" sz="1800" dirty="0" err="1">
                <a:solidFill>
                  <a:srgbClr val="000000"/>
                </a:solidFill>
                <a:effectLst/>
                <a:latin typeface="Times New Roman" panose="02020603050405020304" pitchFamily="18" charset="0"/>
              </a:rPr>
              <a:t>Azreen</a:t>
            </a:r>
            <a:r>
              <a:rPr lang="en-IN" sz="1800" dirty="0">
                <a:solidFill>
                  <a:srgbClr val="000000"/>
                </a:solidFill>
                <a:effectLst/>
                <a:latin typeface="Times New Roman" panose="02020603050405020304" pitchFamily="18" charset="0"/>
              </a:rPr>
              <a:t> Azman. "SEQ2SEQ++: A multitasking-based Seq2Seq model to generate meaningful and relevant answers." IEEE </a:t>
            </a:r>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223351B-A0EB-B113-E4AC-65166769C50E}"/>
              </a:ext>
            </a:extLst>
          </p:cNvPr>
          <p:cNvSpPr>
            <a:spLocks noGrp="1"/>
          </p:cNvSpPr>
          <p:nvPr>
            <p:ph type="body" idx="1"/>
          </p:nvPr>
        </p:nvSpPr>
        <p:spPr>
          <a:xfrm>
            <a:off x="115756" y="171450"/>
            <a:ext cx="8962929" cy="4800600"/>
          </a:xfrm>
        </p:spPr>
        <p:txBody>
          <a:bodyPr>
            <a:normAutofit fontScale="92500" lnSpcReduction="10000"/>
          </a:bodyPr>
          <a:lstStyle/>
          <a:p>
            <a:pPr marL="114300" indent="0">
              <a:buNone/>
            </a:pPr>
            <a:r>
              <a:rPr lang="en-IN" sz="1800" dirty="0">
                <a:solidFill>
                  <a:srgbClr val="000000"/>
                </a:solidFill>
                <a:effectLst/>
                <a:latin typeface="Times New Roman" panose="02020603050405020304" pitchFamily="18" charset="0"/>
              </a:rPr>
              <a:t>[5]   Access 9 (2021): 164949-164975. </a:t>
            </a:r>
            <a:r>
              <a:rPr lang="en-IN" sz="1800" dirty="0" err="1">
                <a:solidFill>
                  <a:srgbClr val="000000"/>
                </a:solidFill>
                <a:effectLst/>
                <a:latin typeface="Times New Roman" panose="02020603050405020304" pitchFamily="18" charset="0"/>
              </a:rPr>
              <a:t>Carlander-Reuterfelt</a:t>
            </a:r>
            <a:r>
              <a:rPr lang="en-IN" sz="1800" dirty="0">
                <a:solidFill>
                  <a:srgbClr val="000000"/>
                </a:solidFill>
                <a:effectLst/>
                <a:latin typeface="Times New Roman" panose="02020603050405020304" pitchFamily="18" charset="0"/>
              </a:rPr>
              <a:t>, Daniel, Álvaro Carrera, Carlos A. Iglesias, </a:t>
            </a:r>
            <a:r>
              <a:rPr lang="en-IN" sz="1800" dirty="0" err="1">
                <a:solidFill>
                  <a:srgbClr val="000000"/>
                </a:solidFill>
                <a:effectLst/>
                <a:latin typeface="Times New Roman" panose="02020603050405020304" pitchFamily="18" charset="0"/>
              </a:rPr>
              <a:t>Óscar</a:t>
            </a:r>
            <a:r>
              <a:rPr lang="en-IN" sz="1800" dirty="0">
                <a:solidFill>
                  <a:srgbClr val="000000"/>
                </a:solidFill>
                <a:effectLst/>
                <a:latin typeface="Times New Roman" panose="02020603050405020304" pitchFamily="18" charset="0"/>
              </a:rPr>
              <a:t> </a:t>
            </a:r>
            <a:r>
              <a:rPr lang="en-IN" sz="1800" dirty="0" err="1">
                <a:solidFill>
                  <a:srgbClr val="000000"/>
                </a:solidFill>
                <a:effectLst/>
                <a:latin typeface="Times New Roman" panose="02020603050405020304" pitchFamily="18" charset="0"/>
              </a:rPr>
              <a:t>Araque</a:t>
            </a:r>
            <a:r>
              <a:rPr lang="en-IN" sz="1800" dirty="0">
                <a:solidFill>
                  <a:srgbClr val="000000"/>
                </a:solidFill>
                <a:effectLst/>
                <a:latin typeface="Times New Roman" panose="02020603050405020304" pitchFamily="18" charset="0"/>
              </a:rPr>
              <a:t>, Juan Fernando Sánchez Rada, and Sergio Muñoz. "JAICOB: A data science chatbot." IEEE Access 8 (2020): 180672-180680. </a:t>
            </a:r>
          </a:p>
          <a:p>
            <a:pPr marL="114300" indent="0">
              <a:buNone/>
            </a:pPr>
            <a:r>
              <a:rPr lang="en-IN" sz="1800" dirty="0">
                <a:solidFill>
                  <a:srgbClr val="000000"/>
                </a:solidFill>
                <a:effectLst/>
                <a:latin typeface="Times New Roman" panose="02020603050405020304" pitchFamily="18" charset="0"/>
              </a:rPr>
              <a:t>[6]   Daniel, Gwendal, Jordi Cabot, Laurent </a:t>
            </a:r>
            <a:r>
              <a:rPr lang="en-IN" sz="1800" dirty="0" err="1">
                <a:solidFill>
                  <a:srgbClr val="000000"/>
                </a:solidFill>
                <a:effectLst/>
                <a:latin typeface="Times New Roman" panose="02020603050405020304" pitchFamily="18" charset="0"/>
              </a:rPr>
              <a:t>Deruelle</a:t>
            </a:r>
            <a:r>
              <a:rPr lang="en-IN" sz="1800" dirty="0">
                <a:solidFill>
                  <a:srgbClr val="000000"/>
                </a:solidFill>
                <a:effectLst/>
                <a:latin typeface="Times New Roman" panose="02020603050405020304" pitchFamily="18" charset="0"/>
              </a:rPr>
              <a:t>, and Mustapha </a:t>
            </a:r>
            <a:r>
              <a:rPr lang="en-IN" sz="1800" dirty="0" err="1">
                <a:solidFill>
                  <a:srgbClr val="000000"/>
                </a:solidFill>
                <a:effectLst/>
                <a:latin typeface="Times New Roman" panose="02020603050405020304" pitchFamily="18" charset="0"/>
              </a:rPr>
              <a:t>Derras</a:t>
            </a:r>
            <a:r>
              <a:rPr lang="en-IN" sz="1800" dirty="0">
                <a:solidFill>
                  <a:srgbClr val="000000"/>
                </a:solidFill>
                <a:effectLst/>
                <a:latin typeface="Times New Roman" panose="02020603050405020304" pitchFamily="18" charset="0"/>
              </a:rPr>
              <a:t>. "</a:t>
            </a:r>
            <a:r>
              <a:rPr lang="en-IN" sz="1800" dirty="0" err="1">
                <a:solidFill>
                  <a:srgbClr val="000000"/>
                </a:solidFill>
                <a:effectLst/>
                <a:latin typeface="Times New Roman" panose="02020603050405020304" pitchFamily="18" charset="0"/>
              </a:rPr>
              <a:t>Xatkit</a:t>
            </a:r>
            <a:r>
              <a:rPr lang="en-IN" sz="1800" dirty="0">
                <a:solidFill>
                  <a:srgbClr val="000000"/>
                </a:solidFill>
                <a:effectLst/>
                <a:latin typeface="Times New Roman" panose="02020603050405020304" pitchFamily="18" charset="0"/>
              </a:rPr>
              <a:t>: a multimodal low-code chatbot development framework." IEEE Access 8 (2020): 15332-15346.</a:t>
            </a:r>
          </a:p>
          <a:p>
            <a:pPr marL="114300" indent="0">
              <a:buNone/>
            </a:pPr>
            <a:r>
              <a:rPr lang="en-IN" sz="1800" dirty="0">
                <a:solidFill>
                  <a:srgbClr val="000000"/>
                </a:solidFill>
                <a:effectLst/>
                <a:latin typeface="Times New Roman" panose="02020603050405020304" pitchFamily="18" charset="0"/>
              </a:rPr>
              <a:t>[7]   </a:t>
            </a:r>
            <a:r>
              <a:rPr lang="en-IN" sz="1800" dirty="0" err="1">
                <a:solidFill>
                  <a:srgbClr val="000000"/>
                </a:solidFill>
                <a:effectLst/>
                <a:latin typeface="Times New Roman" panose="02020603050405020304" pitchFamily="18" charset="0"/>
              </a:rPr>
              <a:t>Palasundram</a:t>
            </a:r>
            <a:r>
              <a:rPr lang="en-IN" sz="1800" dirty="0">
                <a:solidFill>
                  <a:srgbClr val="000000"/>
                </a:solidFill>
                <a:effectLst/>
                <a:latin typeface="Times New Roman" panose="02020603050405020304" pitchFamily="18" charset="0"/>
              </a:rPr>
              <a:t>, </a:t>
            </a:r>
            <a:r>
              <a:rPr lang="en-IN" sz="1800" dirty="0" err="1">
                <a:solidFill>
                  <a:srgbClr val="000000"/>
                </a:solidFill>
                <a:effectLst/>
                <a:latin typeface="Times New Roman" panose="02020603050405020304" pitchFamily="18" charset="0"/>
              </a:rPr>
              <a:t>Kulothunkan</a:t>
            </a:r>
            <a:r>
              <a:rPr lang="en-IN" sz="1800" dirty="0">
                <a:solidFill>
                  <a:srgbClr val="000000"/>
                </a:solidFill>
                <a:effectLst/>
                <a:latin typeface="Times New Roman" panose="02020603050405020304" pitchFamily="18" charset="0"/>
              </a:rPr>
              <a:t>, </a:t>
            </a:r>
            <a:r>
              <a:rPr lang="en-IN" sz="1800" dirty="0" err="1">
                <a:solidFill>
                  <a:srgbClr val="000000"/>
                </a:solidFill>
                <a:effectLst/>
                <a:latin typeface="Times New Roman" panose="02020603050405020304" pitchFamily="18" charset="0"/>
              </a:rPr>
              <a:t>Nurfadhlina</a:t>
            </a:r>
            <a:r>
              <a:rPr lang="en-IN" sz="1800" dirty="0">
                <a:solidFill>
                  <a:srgbClr val="000000"/>
                </a:solidFill>
                <a:effectLst/>
                <a:latin typeface="Times New Roman" panose="02020603050405020304" pitchFamily="18" charset="0"/>
              </a:rPr>
              <a:t> Mohd </a:t>
            </a:r>
            <a:r>
              <a:rPr lang="en-IN" sz="1800" dirty="0" err="1">
                <a:solidFill>
                  <a:srgbClr val="000000"/>
                </a:solidFill>
                <a:effectLst/>
                <a:latin typeface="Times New Roman" panose="02020603050405020304" pitchFamily="18" charset="0"/>
              </a:rPr>
              <a:t>Sharef</a:t>
            </a:r>
            <a:r>
              <a:rPr lang="en-IN" sz="1800" dirty="0">
                <a:solidFill>
                  <a:srgbClr val="000000"/>
                </a:solidFill>
                <a:effectLst/>
                <a:latin typeface="Times New Roman" panose="02020603050405020304" pitchFamily="18" charset="0"/>
              </a:rPr>
              <a:t>, Khairul Azhar </a:t>
            </a:r>
            <a:r>
              <a:rPr lang="en-IN" sz="1800" dirty="0" err="1">
                <a:solidFill>
                  <a:srgbClr val="000000"/>
                </a:solidFill>
                <a:effectLst/>
                <a:latin typeface="Times New Roman" panose="02020603050405020304" pitchFamily="18" charset="0"/>
              </a:rPr>
              <a:t>Kasmiran</a:t>
            </a:r>
            <a:r>
              <a:rPr lang="en-IN" sz="1800" dirty="0">
                <a:solidFill>
                  <a:srgbClr val="000000"/>
                </a:solidFill>
                <a:effectLst/>
                <a:latin typeface="Times New Roman" panose="02020603050405020304" pitchFamily="18" charset="0"/>
              </a:rPr>
              <a:t>, and </a:t>
            </a:r>
            <a:r>
              <a:rPr lang="en-IN" sz="1800" dirty="0" err="1">
                <a:solidFill>
                  <a:srgbClr val="000000"/>
                </a:solidFill>
                <a:effectLst/>
                <a:latin typeface="Times New Roman" panose="02020603050405020304" pitchFamily="18" charset="0"/>
              </a:rPr>
              <a:t>Azreen</a:t>
            </a:r>
            <a:r>
              <a:rPr lang="en-IN" sz="1800" dirty="0">
                <a:solidFill>
                  <a:srgbClr val="000000"/>
                </a:solidFill>
                <a:effectLst/>
                <a:latin typeface="Times New Roman" panose="02020603050405020304" pitchFamily="18" charset="0"/>
              </a:rPr>
              <a:t> Azman. "Enhancements to the sequence-</a:t>
            </a:r>
            <a:r>
              <a:rPr lang="en-IN" sz="1800" dirty="0" err="1">
                <a:solidFill>
                  <a:srgbClr val="000000"/>
                </a:solidFill>
                <a:effectLst/>
                <a:latin typeface="Times New Roman" panose="02020603050405020304" pitchFamily="18" charset="0"/>
              </a:rPr>
              <a:t>tosequence</a:t>
            </a:r>
            <a:r>
              <a:rPr lang="en-IN" sz="1800" dirty="0">
                <a:solidFill>
                  <a:srgbClr val="000000"/>
                </a:solidFill>
                <a:effectLst/>
                <a:latin typeface="Times New Roman" panose="02020603050405020304" pitchFamily="18" charset="0"/>
              </a:rPr>
              <a:t>-based natural answer generation models." IEEE Access 8 (2020): 45738-45752</a:t>
            </a:r>
          </a:p>
          <a:p>
            <a:pPr marL="114300" indent="0">
              <a:buNone/>
            </a:pPr>
            <a:r>
              <a:rPr lang="en-IN" sz="1800" dirty="0">
                <a:solidFill>
                  <a:srgbClr val="000000"/>
                </a:solidFill>
                <a:effectLst/>
                <a:latin typeface="Times New Roman" panose="02020603050405020304" pitchFamily="18" charset="0"/>
              </a:rPr>
              <a:t>[8]   Medeiros, Lenin, Tibor </a:t>
            </a:r>
            <a:r>
              <a:rPr lang="en-IN" sz="1800" dirty="0" err="1">
                <a:solidFill>
                  <a:srgbClr val="000000"/>
                </a:solidFill>
                <a:effectLst/>
                <a:latin typeface="Times New Roman" panose="02020603050405020304" pitchFamily="18" charset="0"/>
              </a:rPr>
              <a:t>Bosse</a:t>
            </a:r>
            <a:r>
              <a:rPr lang="en-IN" sz="1800" dirty="0">
                <a:solidFill>
                  <a:srgbClr val="000000"/>
                </a:solidFill>
                <a:effectLst/>
                <a:latin typeface="Times New Roman" panose="02020603050405020304" pitchFamily="18" charset="0"/>
              </a:rPr>
              <a:t>, and Charlotte Gerritsen. "Can a chatbot comfort humans? Studying the impact of a supportive chatbot on users’ self-perceived stress." IEEE Transactions on Human-Machine Systems 52, no. 3 (2021): 343-353.</a:t>
            </a:r>
          </a:p>
          <a:p>
            <a:pPr marL="114300" indent="0">
              <a:buNone/>
            </a:pPr>
            <a:r>
              <a:rPr lang="en-IN" sz="1800" dirty="0">
                <a:solidFill>
                  <a:srgbClr val="000000"/>
                </a:solidFill>
                <a:effectLst/>
                <a:latin typeface="Times New Roman" panose="02020603050405020304" pitchFamily="18" charset="0"/>
              </a:rPr>
              <a:t>[9]   </a:t>
            </a:r>
            <a:r>
              <a:rPr lang="en-IN" sz="1800" dirty="0" err="1">
                <a:solidFill>
                  <a:srgbClr val="000000"/>
                </a:solidFill>
                <a:effectLst/>
                <a:latin typeface="Times New Roman" panose="02020603050405020304" pitchFamily="18" charset="0"/>
              </a:rPr>
              <a:t>Maddigan</a:t>
            </a:r>
            <a:r>
              <a:rPr lang="en-IN" sz="1800" dirty="0">
                <a:solidFill>
                  <a:srgbClr val="000000"/>
                </a:solidFill>
                <a:effectLst/>
                <a:latin typeface="Times New Roman" panose="02020603050405020304" pitchFamily="18" charset="0"/>
              </a:rPr>
              <a:t>, Paula, and Teo </a:t>
            </a:r>
            <a:r>
              <a:rPr lang="en-IN" sz="1800" dirty="0" err="1">
                <a:solidFill>
                  <a:srgbClr val="000000"/>
                </a:solidFill>
                <a:effectLst/>
                <a:latin typeface="Times New Roman" panose="02020603050405020304" pitchFamily="18" charset="0"/>
              </a:rPr>
              <a:t>Susnjak</a:t>
            </a:r>
            <a:r>
              <a:rPr lang="en-IN" sz="1800" dirty="0">
                <a:solidFill>
                  <a:srgbClr val="000000"/>
                </a:solidFill>
                <a:effectLst/>
                <a:latin typeface="Times New Roman" panose="02020603050405020304" pitchFamily="18" charset="0"/>
              </a:rPr>
              <a:t>. "Chat2vis: Generating data visualisations via natural language using </a:t>
            </a:r>
            <a:r>
              <a:rPr lang="en-IN" sz="1800" dirty="0" err="1">
                <a:solidFill>
                  <a:srgbClr val="000000"/>
                </a:solidFill>
                <a:effectLst/>
                <a:latin typeface="Times New Roman" panose="02020603050405020304" pitchFamily="18" charset="0"/>
              </a:rPr>
              <a:t>chatgpt</a:t>
            </a:r>
            <a:r>
              <a:rPr lang="en-IN" sz="1800" dirty="0">
                <a:solidFill>
                  <a:srgbClr val="000000"/>
                </a:solidFill>
                <a:effectLst/>
                <a:latin typeface="Times New Roman" panose="02020603050405020304" pitchFamily="18" charset="0"/>
              </a:rPr>
              <a:t>, codex and gpt-3 large language models." IEEE Access (2023).</a:t>
            </a:r>
          </a:p>
          <a:p>
            <a:pPr marL="114300" indent="0">
              <a:buNone/>
            </a:pPr>
            <a:r>
              <a:rPr lang="en-IN" sz="1800" dirty="0">
                <a:solidFill>
                  <a:srgbClr val="000000"/>
                </a:solidFill>
                <a:effectLst/>
                <a:latin typeface="Times New Roman" panose="02020603050405020304" pitchFamily="18" charset="0"/>
              </a:rPr>
              <a:t>[10]  García-Méndez, Silvia, Francisco De Arriba-Pérez, Francisco J. González-</a:t>
            </a:r>
            <a:r>
              <a:rPr lang="en-IN" sz="1800" dirty="0" err="1">
                <a:solidFill>
                  <a:srgbClr val="000000"/>
                </a:solidFill>
                <a:effectLst/>
                <a:latin typeface="Times New Roman" panose="02020603050405020304" pitchFamily="18" charset="0"/>
              </a:rPr>
              <a:t>Castaño</a:t>
            </a:r>
            <a:r>
              <a:rPr lang="en-IN" sz="1800" dirty="0">
                <a:solidFill>
                  <a:srgbClr val="000000"/>
                </a:solidFill>
                <a:effectLst/>
                <a:latin typeface="Times New Roman" panose="02020603050405020304" pitchFamily="18" charset="0"/>
              </a:rPr>
              <a:t>, </a:t>
            </a:r>
            <a:r>
              <a:rPr lang="en-IN" sz="1800" dirty="0" err="1">
                <a:solidFill>
                  <a:srgbClr val="000000"/>
                </a:solidFill>
                <a:effectLst/>
                <a:latin typeface="Times New Roman" panose="02020603050405020304" pitchFamily="18" charset="0"/>
              </a:rPr>
              <a:t>JOSé</a:t>
            </a:r>
            <a:r>
              <a:rPr lang="en-IN" sz="1800" dirty="0">
                <a:solidFill>
                  <a:srgbClr val="000000"/>
                </a:solidFill>
                <a:effectLst/>
                <a:latin typeface="Times New Roman" panose="02020603050405020304" pitchFamily="18" charset="0"/>
              </a:rPr>
              <a:t> A. </a:t>
            </a:r>
            <a:r>
              <a:rPr lang="en-IN" sz="1800" dirty="0" err="1">
                <a:solidFill>
                  <a:srgbClr val="000000"/>
                </a:solidFill>
                <a:effectLst/>
                <a:latin typeface="Times New Roman" panose="02020603050405020304" pitchFamily="18" charset="0"/>
              </a:rPr>
              <a:t>Regueiro</a:t>
            </a:r>
            <a:r>
              <a:rPr lang="en-IN" sz="1800" dirty="0">
                <a:solidFill>
                  <a:srgbClr val="000000"/>
                </a:solidFill>
                <a:effectLst/>
                <a:latin typeface="Times New Roman" panose="02020603050405020304" pitchFamily="18" charset="0"/>
              </a:rPr>
              <a:t>-Janeiro, and Felipe Gil-</a:t>
            </a:r>
            <a:r>
              <a:rPr lang="en-IN" sz="1800" dirty="0" err="1">
                <a:solidFill>
                  <a:srgbClr val="000000"/>
                </a:solidFill>
                <a:effectLst/>
                <a:latin typeface="Times New Roman" panose="02020603050405020304" pitchFamily="18" charset="0"/>
              </a:rPr>
              <a:t>Castiñeira</a:t>
            </a:r>
            <a:r>
              <a:rPr lang="en-IN" sz="1800" dirty="0">
                <a:solidFill>
                  <a:srgbClr val="000000"/>
                </a:solidFill>
                <a:effectLst/>
                <a:latin typeface="Times New Roman" panose="02020603050405020304" pitchFamily="18" charset="0"/>
              </a:rPr>
              <a:t>. "Entertainment chatbot for the digital inclusion of elderly people without abstraction capabilities." IEEE Access 9 (2021): 75878-75891. </a:t>
            </a:r>
          </a:p>
          <a:p>
            <a:endParaRPr lang="en-IN" dirty="0"/>
          </a:p>
        </p:txBody>
      </p:sp>
    </p:spTree>
    <p:extLst>
      <p:ext uri="{BB962C8B-B14F-4D97-AF65-F5344CB8AC3E}">
        <p14:creationId xmlns:p14="http://schemas.microsoft.com/office/powerpoint/2010/main" val="21953220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41"/>
          <p:cNvPicPr preferRelativeResize="0"/>
          <p:nvPr/>
        </p:nvPicPr>
        <p:blipFill>
          <a:blip r:embed="rId3">
            <a:alphaModFix/>
          </a:blip>
          <a:stretch>
            <a:fillRect/>
          </a:stretch>
        </p:blipFill>
        <p:spPr>
          <a:xfrm>
            <a:off x="4098100" y="1632050"/>
            <a:ext cx="1409700" cy="1409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Significance of the Problem</a:t>
            </a:r>
            <a:endParaRPr dirty="0">
              <a:latin typeface="Times New Roman" panose="02020603050405020304" pitchFamily="18" charset="0"/>
              <a:cs typeface="Times New Roman" panose="02020603050405020304" pitchFamily="18" charset="0"/>
            </a:endParaRPr>
          </a:p>
        </p:txBody>
      </p:sp>
      <p:sp>
        <p:nvSpPr>
          <p:cNvPr id="80" name="Google Shape;80;p16"/>
          <p:cNvSpPr txBox="1">
            <a:spLocks noGrp="1"/>
          </p:cNvSpPr>
          <p:nvPr>
            <p:ph type="body" idx="1"/>
          </p:nvPr>
        </p:nvSpPr>
        <p:spPr>
          <a:xfrm>
            <a:off x="311700" y="1228675"/>
            <a:ext cx="8520600" cy="3766800"/>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SzPts val="1800"/>
              <a:buNone/>
            </a:pPr>
            <a:r>
              <a:rPr lang="en-US" dirty="0">
                <a:solidFill>
                  <a:schemeClr val="bg2">
                    <a:lumMod val="50000"/>
                  </a:schemeClr>
                </a:solidFill>
                <a:latin typeface="Times New Roman" panose="02020603050405020304" pitchFamily="18" charset="0"/>
                <a:cs typeface="Times New Roman" panose="02020603050405020304" pitchFamily="18" charset="0"/>
              </a:rPr>
              <a:t>The proposed Educational Chatbot with NLP could significantly improve the situation:</a:t>
            </a:r>
          </a:p>
          <a:p>
            <a:pPr marL="114300" lvl="0" indent="0" algn="l" rtl="0">
              <a:spcBef>
                <a:spcPts val="0"/>
              </a:spcBef>
              <a:spcAft>
                <a:spcPts val="0"/>
              </a:spcAft>
              <a:buSzPts val="1800"/>
              <a:buNone/>
            </a:pPr>
            <a:endParaRPr lang="en-US" dirty="0">
              <a:solidFill>
                <a:schemeClr val="bg2">
                  <a:lumMod val="50000"/>
                </a:schemeClr>
              </a:solidFill>
              <a:latin typeface="Times New Roman" panose="02020603050405020304" pitchFamily="18" charset="0"/>
              <a:cs typeface="Times New Roman" panose="02020603050405020304" pitchFamily="18" charset="0"/>
            </a:endParaRPr>
          </a:p>
          <a:p>
            <a:pPr lvl="0" algn="l" rtl="0">
              <a:spcBef>
                <a:spcPts val="0"/>
              </a:spcBef>
              <a:spcAft>
                <a:spcPts val="0"/>
              </a:spcAft>
              <a:buSzPts val="1800"/>
              <a:buFont typeface="Wingdings" panose="05000000000000000000" pitchFamily="2" charset="2"/>
              <a:buChar char="q"/>
            </a:pPr>
            <a:r>
              <a:rPr lang="en-US" dirty="0">
                <a:solidFill>
                  <a:schemeClr val="bg2">
                    <a:lumMod val="50000"/>
                  </a:schemeClr>
                </a:solidFill>
                <a:latin typeface="Times New Roman" panose="02020603050405020304" pitchFamily="18" charset="0"/>
                <a:cs typeface="Times New Roman" panose="02020603050405020304" pitchFamily="18" charset="0"/>
              </a:rPr>
              <a:t>Instant Access to Information</a:t>
            </a:r>
          </a:p>
          <a:p>
            <a:pPr>
              <a:buFont typeface="Wingdings" panose="05000000000000000000" pitchFamily="2" charset="2"/>
              <a:buChar char="q"/>
            </a:pPr>
            <a:r>
              <a:rPr lang="en-US" dirty="0">
                <a:solidFill>
                  <a:schemeClr val="bg2">
                    <a:lumMod val="50000"/>
                  </a:schemeClr>
                </a:solidFill>
                <a:latin typeface="Times New Roman" panose="02020603050405020304" pitchFamily="18" charset="0"/>
                <a:cs typeface="Times New Roman" panose="02020603050405020304" pitchFamily="18" charset="0"/>
              </a:rPr>
              <a:t>24/7 Availability</a:t>
            </a:r>
          </a:p>
          <a:p>
            <a:pPr lvl="0" algn="l" rtl="0">
              <a:spcBef>
                <a:spcPts val="0"/>
              </a:spcBef>
              <a:spcAft>
                <a:spcPts val="0"/>
              </a:spcAft>
              <a:buSzPts val="1800"/>
              <a:buFont typeface="Wingdings" panose="05000000000000000000" pitchFamily="2" charset="2"/>
              <a:buChar char="q"/>
            </a:pPr>
            <a:r>
              <a:rPr lang="en-US" dirty="0">
                <a:solidFill>
                  <a:schemeClr val="bg2">
                    <a:lumMod val="50000"/>
                  </a:schemeClr>
                </a:solidFill>
                <a:latin typeface="Times New Roman" panose="02020603050405020304" pitchFamily="18" charset="0"/>
                <a:cs typeface="Times New Roman" panose="02020603050405020304" pitchFamily="18" charset="0"/>
              </a:rPr>
              <a:t>Personalized Responses</a:t>
            </a:r>
          </a:p>
          <a:p>
            <a:pPr lvl="0" algn="l" rtl="0">
              <a:spcBef>
                <a:spcPts val="0"/>
              </a:spcBef>
              <a:spcAft>
                <a:spcPts val="0"/>
              </a:spcAft>
              <a:buSzPts val="1800"/>
              <a:buFont typeface="Wingdings" panose="05000000000000000000" pitchFamily="2" charset="2"/>
              <a:buChar char="q"/>
            </a:pPr>
            <a:r>
              <a:rPr lang="en-US" dirty="0">
                <a:solidFill>
                  <a:schemeClr val="bg2">
                    <a:lumMod val="50000"/>
                  </a:schemeClr>
                </a:solidFill>
                <a:latin typeface="Times New Roman" panose="02020603050405020304" pitchFamily="18" charset="0"/>
                <a:cs typeface="Times New Roman" panose="02020603050405020304" pitchFamily="18" charset="0"/>
              </a:rPr>
              <a:t>Efficiency and Convenience the college could streamline information dissemination, enhance accessibility, and significantly improve the overall experience for individuals seeking information about the institution.</a:t>
            </a:r>
            <a:endParaRPr dirty="0">
              <a:solidFill>
                <a:schemeClr val="bg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Brief Evolution of the existing solution </a:t>
            </a:r>
            <a:endParaRPr dirty="0">
              <a:latin typeface="Times New Roman" panose="02020603050405020304" pitchFamily="18" charset="0"/>
              <a:cs typeface="Times New Roman" panose="02020603050405020304" pitchFamily="18" charset="0"/>
            </a:endParaRPr>
          </a:p>
        </p:txBody>
      </p:sp>
      <p:sp>
        <p:nvSpPr>
          <p:cNvPr id="86" name="Google Shape;86;p17"/>
          <p:cNvSpPr txBox="1">
            <a:spLocks noGrp="1"/>
          </p:cNvSpPr>
          <p:nvPr>
            <p:ph type="body" idx="1"/>
          </p:nvPr>
        </p:nvSpPr>
        <p:spPr>
          <a:xfrm>
            <a:off x="89807" y="1093850"/>
            <a:ext cx="8956221" cy="3766800"/>
          </a:xfrm>
          <a:prstGeom prst="rect">
            <a:avLst/>
          </a:prstGeom>
        </p:spPr>
        <p:txBody>
          <a:bodyPr spcFirstLastPara="1" wrap="square" lIns="91425" tIns="91425" rIns="91425" bIns="91425" anchor="t" anchorCtr="0">
            <a:normAutofit fontScale="92500" lnSpcReduction="10000"/>
          </a:bodyPr>
          <a:lstStyle/>
          <a:p>
            <a:pPr marL="114300" lvl="0" indent="0" algn="l" rtl="0">
              <a:spcBef>
                <a:spcPts val="0"/>
              </a:spcBef>
              <a:spcAft>
                <a:spcPts val="0"/>
              </a:spcAft>
              <a:buSzPts val="1800"/>
              <a:buNone/>
            </a:pPr>
            <a:r>
              <a:rPr lang="en-US" sz="1900" dirty="0">
                <a:solidFill>
                  <a:schemeClr val="bg2">
                    <a:lumMod val="50000"/>
                  </a:schemeClr>
                </a:solidFill>
                <a:latin typeface="Times New Roman" panose="02020603050405020304" pitchFamily="18" charset="0"/>
                <a:cs typeface="Times New Roman" panose="02020603050405020304" pitchFamily="18" charset="0"/>
              </a:rPr>
              <a:t>The evolution of educational information retrieval and communication methods transitioning from manual processes to more advanced and efficient solutions.</a:t>
            </a:r>
          </a:p>
          <a:p>
            <a:pPr marL="114300" lvl="0" indent="0" algn="l" rtl="0">
              <a:spcBef>
                <a:spcPts val="0"/>
              </a:spcBef>
              <a:spcAft>
                <a:spcPts val="0"/>
              </a:spcAft>
              <a:buSzPts val="1800"/>
              <a:buNone/>
            </a:pPr>
            <a:endParaRPr lang="en-US" sz="1900" dirty="0">
              <a:solidFill>
                <a:schemeClr val="bg2">
                  <a:lumMod val="50000"/>
                </a:schemeClr>
              </a:solidFill>
              <a:latin typeface="Times New Roman" panose="02020603050405020304" pitchFamily="18" charset="0"/>
              <a:cs typeface="Times New Roman" panose="02020603050405020304" pitchFamily="18" charset="0"/>
            </a:endParaRPr>
          </a:p>
          <a:p>
            <a:pPr marL="114300" lvl="0" indent="0" algn="l" rtl="0">
              <a:spcBef>
                <a:spcPts val="0"/>
              </a:spcBef>
              <a:spcAft>
                <a:spcPts val="0"/>
              </a:spcAft>
              <a:buSzPts val="1800"/>
              <a:buNone/>
            </a:pPr>
            <a:r>
              <a:rPr lang="en-US" dirty="0">
                <a:solidFill>
                  <a:schemeClr val="bg2">
                    <a:lumMod val="50000"/>
                  </a:schemeClr>
                </a:solidFill>
                <a:latin typeface="Times New Roman" panose="02020603050405020304" pitchFamily="18" charset="0"/>
                <a:cs typeface="Times New Roman" panose="02020603050405020304" pitchFamily="18" charset="0"/>
              </a:rPr>
              <a:t>1. Manual Methods (Traditional Approach)</a:t>
            </a:r>
          </a:p>
          <a:p>
            <a:pPr marL="114300" lvl="0" indent="0" algn="l" rtl="0">
              <a:spcBef>
                <a:spcPts val="0"/>
              </a:spcBef>
              <a:spcAft>
                <a:spcPts val="0"/>
              </a:spcAft>
              <a:buSzPts val="1800"/>
              <a:buNone/>
            </a:pPr>
            <a:r>
              <a:rPr lang="en-US" dirty="0">
                <a:solidFill>
                  <a:schemeClr val="bg2">
                    <a:lumMod val="50000"/>
                  </a:schemeClr>
                </a:solidFill>
                <a:latin typeface="Times New Roman" panose="02020603050405020304" pitchFamily="18" charset="0"/>
                <a:cs typeface="Times New Roman" panose="02020603050405020304" pitchFamily="18" charset="0"/>
              </a:rPr>
              <a:t>           Reference: No specific reference number, as this information is a historical progression.</a:t>
            </a:r>
          </a:p>
          <a:p>
            <a:pPr marL="114300" lvl="0" indent="0" algn="l" rtl="0">
              <a:spcBef>
                <a:spcPts val="0"/>
              </a:spcBef>
              <a:spcAft>
                <a:spcPts val="0"/>
              </a:spcAft>
              <a:buSzPts val="1800"/>
              <a:buNone/>
            </a:pPr>
            <a:r>
              <a:rPr lang="en-US" dirty="0">
                <a:solidFill>
                  <a:schemeClr val="bg2">
                    <a:lumMod val="50000"/>
                  </a:schemeClr>
                </a:solidFill>
                <a:latin typeface="Times New Roman" panose="02020603050405020304" pitchFamily="18" charset="0"/>
                <a:cs typeface="Times New Roman" panose="02020603050405020304" pitchFamily="18" charset="0"/>
              </a:rPr>
              <a:t>2. Telephone Inquiries</a:t>
            </a:r>
          </a:p>
          <a:p>
            <a:pPr marL="114300" lvl="0" indent="0" algn="l" rtl="0">
              <a:spcBef>
                <a:spcPts val="0"/>
              </a:spcBef>
              <a:spcAft>
                <a:spcPts val="0"/>
              </a:spcAft>
              <a:buSzPts val="1800"/>
              <a:buNone/>
            </a:pPr>
            <a:r>
              <a:rPr lang="en-US" dirty="0">
                <a:solidFill>
                  <a:schemeClr val="bg2">
                    <a:lumMod val="50000"/>
                  </a:schemeClr>
                </a:solidFill>
                <a:latin typeface="Times New Roman" panose="02020603050405020304" pitchFamily="18" charset="0"/>
                <a:cs typeface="Times New Roman" panose="02020603050405020304" pitchFamily="18" charset="0"/>
              </a:rPr>
              <a:t>           Reference: Using ICT in Education. Journal of Education and Learning.</a:t>
            </a:r>
          </a:p>
          <a:p>
            <a:pPr marL="114300" lvl="0" indent="0" algn="l" rtl="0">
              <a:spcBef>
                <a:spcPts val="0"/>
              </a:spcBef>
              <a:spcAft>
                <a:spcPts val="0"/>
              </a:spcAft>
              <a:buSzPts val="1800"/>
              <a:buNone/>
            </a:pPr>
            <a:r>
              <a:rPr lang="en-US" dirty="0">
                <a:solidFill>
                  <a:schemeClr val="bg2">
                    <a:lumMod val="50000"/>
                  </a:schemeClr>
                </a:solidFill>
                <a:latin typeface="Times New Roman" panose="02020603050405020304" pitchFamily="18" charset="0"/>
                <a:cs typeface="Times New Roman" panose="02020603050405020304" pitchFamily="18" charset="0"/>
              </a:rPr>
              <a:t>3. Online Information Portals</a:t>
            </a:r>
          </a:p>
          <a:p>
            <a:pPr marL="114300" lvl="0" indent="0" algn="l" rtl="0">
              <a:spcBef>
                <a:spcPts val="0"/>
              </a:spcBef>
              <a:spcAft>
                <a:spcPts val="0"/>
              </a:spcAft>
              <a:buSzPts val="1800"/>
              <a:buNone/>
            </a:pPr>
            <a:r>
              <a:rPr lang="en-US" dirty="0">
                <a:solidFill>
                  <a:schemeClr val="bg2">
                    <a:lumMod val="50000"/>
                  </a:schemeClr>
                </a:solidFill>
                <a:latin typeface="Times New Roman" panose="02020603050405020304" pitchFamily="18" charset="0"/>
                <a:cs typeface="Times New Roman" panose="02020603050405020304" pitchFamily="18" charset="0"/>
              </a:rPr>
              <a:t>           Reference: A Review and Research Agenda. International Journal of Electronic Commerce.</a:t>
            </a:r>
          </a:p>
          <a:p>
            <a:pPr marL="114300" lvl="0" indent="0" algn="l" rtl="0">
              <a:spcBef>
                <a:spcPts val="0"/>
              </a:spcBef>
              <a:spcAft>
                <a:spcPts val="0"/>
              </a:spcAft>
              <a:buSzPts val="1800"/>
              <a:buNone/>
            </a:pPr>
            <a:r>
              <a:rPr lang="en-US" dirty="0">
                <a:solidFill>
                  <a:schemeClr val="bg2">
                    <a:lumMod val="50000"/>
                  </a:schemeClr>
                </a:solidFill>
                <a:latin typeface="Times New Roman" panose="02020603050405020304" pitchFamily="18" charset="0"/>
                <a:cs typeface="Times New Roman" panose="02020603050405020304" pitchFamily="18" charset="0"/>
              </a:rPr>
              <a:t>4. Interactive Websites and FAQs</a:t>
            </a:r>
          </a:p>
          <a:p>
            <a:pPr marL="114300" lvl="0" indent="0" algn="l" rtl="0">
              <a:spcBef>
                <a:spcPts val="0"/>
              </a:spcBef>
              <a:spcAft>
                <a:spcPts val="0"/>
              </a:spcAft>
              <a:buSzPts val="1800"/>
              <a:buNone/>
            </a:pPr>
            <a:r>
              <a:rPr lang="en-US" dirty="0">
                <a:solidFill>
                  <a:schemeClr val="bg2">
                    <a:lumMod val="50000"/>
                  </a:schemeClr>
                </a:solidFill>
                <a:latin typeface="Times New Roman" panose="02020603050405020304" pitchFamily="18" charset="0"/>
                <a:cs typeface="Times New Roman" panose="02020603050405020304" pitchFamily="18" charset="0"/>
              </a:rPr>
              <a:t>           Reference:  Designing a Knowledge-based System for Providing Academic Counseling. International Journal of Information and Communication Technology Research</a:t>
            </a:r>
            <a:endParaRPr dirty="0">
              <a:solidFill>
                <a:schemeClr val="bg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238222" y="268521"/>
            <a:ext cx="8520600" cy="801000"/>
          </a:xfrm>
          <a:prstGeom prst="rect">
            <a:avLst/>
          </a:prstGeom>
        </p:spPr>
        <p:txBody>
          <a:bodyPr spcFirstLastPara="1" wrap="square" lIns="91425" tIns="91425" rIns="91425" bIns="91425" anchor="t" anchorCtr="0">
            <a:normAutofit fontScale="90000"/>
          </a:bodyPr>
          <a:lstStyle/>
          <a:p>
            <a:r>
              <a:rPr lang="en-US" sz="2700" dirty="0">
                <a:latin typeface="Times New Roman" panose="02020603050405020304" pitchFamily="18" charset="0"/>
                <a:cs typeface="Times New Roman" panose="02020603050405020304" pitchFamily="18" charset="0"/>
              </a:rPr>
              <a:t>Critical review of Existing System 1</a:t>
            </a:r>
            <a:br>
              <a:rPr lang="en-US" dirty="0"/>
            </a:br>
            <a:endParaRPr dirty="0"/>
          </a:p>
        </p:txBody>
      </p:sp>
      <p:sp>
        <p:nvSpPr>
          <p:cNvPr id="92" name="Google Shape;92;p18"/>
          <p:cNvSpPr txBox="1">
            <a:spLocks noGrp="1"/>
          </p:cNvSpPr>
          <p:nvPr>
            <p:ph type="body" idx="1"/>
          </p:nvPr>
        </p:nvSpPr>
        <p:spPr>
          <a:xfrm>
            <a:off x="311700" y="693964"/>
            <a:ext cx="8520600" cy="4335236"/>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US" sz="2000" dirty="0">
                <a:solidFill>
                  <a:schemeClr val="bg2">
                    <a:lumMod val="50000"/>
                  </a:schemeClr>
                </a:solidFill>
                <a:latin typeface="Times New Roman" panose="02020603050405020304" pitchFamily="18" charset="0"/>
                <a:cs typeface="Times New Roman" panose="02020603050405020304" pitchFamily="18" charset="0"/>
              </a:rPr>
              <a:t>LAW-U: Legal Guidance Through Artificial Intelligence Chatbot for Sexual Violence Victims and Survivors</a:t>
            </a:r>
            <a:r>
              <a:rPr lang="en" dirty="0">
                <a:solidFill>
                  <a:schemeClr val="bg2">
                    <a:lumMod val="50000"/>
                  </a:schemeClr>
                </a:solidFill>
              </a:rPr>
              <a:t>(2021)(</a:t>
            </a:r>
            <a:r>
              <a:rPr lang="en-IN" b="0" i="0" u="sng" dirty="0">
                <a:solidFill>
                  <a:schemeClr val="bg2">
                    <a:lumMod val="50000"/>
                  </a:schemeClr>
                </a:solidFill>
                <a:effectLst/>
                <a:latin typeface="HelveticaNeue Regular"/>
                <a:hlinkClick r:id="rId3">
                  <a:extLst>
                    <a:ext uri="{A12FA001-AC4F-418D-AE19-62706E023703}">
                      <ahyp:hlinkClr xmlns:ahyp="http://schemas.microsoft.com/office/drawing/2018/hyperlinkcolor" val="tx"/>
                    </a:ext>
                  </a:extLst>
                </a:hlinkClick>
              </a:rPr>
              <a:t>10.1109/ACCESS.2021.3113172</a:t>
            </a:r>
            <a:r>
              <a:rPr lang="en" dirty="0">
                <a:solidFill>
                  <a:schemeClr val="bg2">
                    <a:lumMod val="50000"/>
                  </a:schemeClr>
                </a:solidFill>
              </a:rPr>
              <a:t>)</a:t>
            </a:r>
            <a:endParaRPr dirty="0">
              <a:solidFill>
                <a:schemeClr val="bg2">
                  <a:lumMod val="50000"/>
                </a:schemeClr>
              </a:solidFill>
            </a:endParaRPr>
          </a:p>
          <a:p>
            <a:pPr marL="457200" lvl="0" indent="-342900" algn="l" rtl="0">
              <a:spcBef>
                <a:spcPts val="120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Challenges Solved  - </a:t>
            </a:r>
            <a:r>
              <a:rPr lang="en-US" dirty="0">
                <a:solidFill>
                  <a:schemeClr val="bg2">
                    <a:lumMod val="50000"/>
                  </a:schemeClr>
                </a:solidFill>
                <a:latin typeface="Times New Roman" panose="02020603050405020304" pitchFamily="18" charset="0"/>
                <a:cs typeface="Times New Roman" panose="02020603050405020304" pitchFamily="18" charset="0"/>
              </a:rPr>
              <a:t>T</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ackles hurdles related to accessible legal advice, emotional support, barriers to assistance, privacy concerns, aiming to offer survivors of sexual violence and empathetic legal support.</a:t>
            </a:r>
          </a:p>
          <a:p>
            <a:pPr marL="457200" lvl="0" indent="-342900" algn="l" rtl="0">
              <a:spcBef>
                <a:spcPts val="120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Key Idea - </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The paper's key idea proposes leveraging AI to create LAW-U, an empathetic chatbot providing accessible, immediate legal guidance to survivors of sexual violence</a:t>
            </a:r>
          </a:p>
          <a:p>
            <a:pPr marL="457200" lvl="0" indent="-342900" algn="l" rtl="0">
              <a:spcBef>
                <a:spcPts val="120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Algorithm - </a:t>
            </a:r>
            <a:r>
              <a:rPr lang="en-US" dirty="0">
                <a:solidFill>
                  <a:schemeClr val="bg2">
                    <a:lumMod val="50000"/>
                  </a:schemeClr>
                </a:solidFill>
                <a:latin typeface="Times New Roman" panose="02020603050405020304" pitchFamily="18" charset="0"/>
                <a:cs typeface="Times New Roman" panose="02020603050405020304" pitchFamily="18" charset="0"/>
              </a:rPr>
              <a:t>Tackles this problem through natural language processing (NLP) and information retrieval techniques.</a:t>
            </a:r>
            <a:endParaRPr lang="en" dirty="0">
              <a:solidFill>
                <a:schemeClr val="bg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033859-AC50-D537-05F8-D3BDF48A6A33}"/>
              </a:ext>
            </a:extLst>
          </p:cNvPr>
          <p:cNvSpPr txBox="1"/>
          <p:nvPr/>
        </p:nvSpPr>
        <p:spPr>
          <a:xfrm>
            <a:off x="122464" y="302079"/>
            <a:ext cx="8899071" cy="4524315"/>
          </a:xfrm>
          <a:prstGeom prst="rect">
            <a:avLst/>
          </a:prstGeom>
          <a:noFill/>
        </p:spPr>
        <p:txBody>
          <a:bodyPr wrap="square">
            <a:spAutoFit/>
          </a:bodyPr>
          <a:lstStyle/>
          <a:p>
            <a:pPr marL="457200" indent="-342900">
              <a:buSzPts val="1800"/>
              <a:buFont typeface="Arial"/>
              <a:buChar char="●"/>
            </a:pPr>
            <a:endParaRPr lang="en-US" sz="1800" b="0" i="0" dirty="0">
              <a:solidFill>
                <a:schemeClr val="bg2">
                  <a:lumMod val="50000"/>
                </a:schemeClr>
              </a:solidFill>
              <a:effectLst/>
              <a:latin typeface="Times New Roman" panose="02020603050405020304" pitchFamily="18" charset="0"/>
              <a:cs typeface="Times New Roman" panose="02020603050405020304" pitchFamily="18" charset="0"/>
            </a:endParaRPr>
          </a:p>
          <a:p>
            <a:pPr marL="457200" indent="-342900">
              <a:buSzPts val="1800"/>
              <a:buFont typeface="Arial"/>
              <a:buChar char="●"/>
            </a:pPr>
            <a:r>
              <a:rPr lang="en-US" sz="1800" b="1" i="1" dirty="0">
                <a:solidFill>
                  <a:schemeClr val="bg2">
                    <a:lumMod val="50000"/>
                  </a:schemeClr>
                </a:solidFill>
                <a:latin typeface="Times New Roman" panose="02020603050405020304" pitchFamily="18" charset="0"/>
                <a:cs typeface="Times New Roman" panose="02020603050405020304" pitchFamily="18" charset="0"/>
              </a:rPr>
              <a:t>Dataset - </a:t>
            </a:r>
            <a:r>
              <a:rPr lang="en-US" sz="1800" dirty="0">
                <a:solidFill>
                  <a:schemeClr val="bg2">
                    <a:lumMod val="50000"/>
                  </a:schemeClr>
                </a:solidFill>
                <a:latin typeface="Times New Roman" panose="02020603050405020304" pitchFamily="18" charset="0"/>
                <a:cs typeface="Times New Roman" panose="02020603050405020304" pitchFamily="18" charset="0"/>
              </a:rPr>
              <a:t>U</a:t>
            </a:r>
            <a:r>
              <a:rPr lang="en-US" sz="1800" b="0" i="0" dirty="0">
                <a:solidFill>
                  <a:schemeClr val="bg2">
                    <a:lumMod val="50000"/>
                  </a:schemeClr>
                </a:solidFill>
                <a:effectLst/>
                <a:latin typeface="Times New Roman" panose="02020603050405020304" pitchFamily="18" charset="0"/>
                <a:cs typeface="Times New Roman" panose="02020603050405020304" pitchFamily="18" charset="0"/>
              </a:rPr>
              <a:t>sed legal data from 182 Thai Supreme Court cases on sexual violence and expert-crafted simulated user interactions</a:t>
            </a:r>
            <a:endParaRPr lang="en-US" sz="1800" dirty="0">
              <a:solidFill>
                <a:schemeClr val="bg2">
                  <a:lumMod val="50000"/>
                </a:schemeClr>
              </a:solidFill>
              <a:latin typeface="Times New Roman" panose="02020603050405020304" pitchFamily="18" charset="0"/>
              <a:cs typeface="Times New Roman" panose="02020603050405020304" pitchFamily="18" charset="0"/>
            </a:endParaRPr>
          </a:p>
          <a:p>
            <a:pPr marL="457200" indent="-342900">
              <a:buSzPts val="1800"/>
              <a:buFont typeface="Arial"/>
              <a:buChar char="●"/>
            </a:pPr>
            <a:endParaRPr lang="en-US" sz="1800" dirty="0">
              <a:solidFill>
                <a:schemeClr val="bg2">
                  <a:lumMod val="50000"/>
                </a:schemeClr>
              </a:solidFill>
              <a:latin typeface="Times New Roman" panose="02020603050405020304" pitchFamily="18" charset="0"/>
              <a:cs typeface="Times New Roman" panose="02020603050405020304" pitchFamily="18" charset="0"/>
            </a:endParaRPr>
          </a:p>
          <a:p>
            <a:pPr marL="457200" indent="-342900">
              <a:buSzPts val="1800"/>
              <a:buFont typeface="Arial"/>
              <a:buChar char="●"/>
            </a:pPr>
            <a:r>
              <a:rPr lang="en-US" sz="1800" b="1" i="1" dirty="0">
                <a:solidFill>
                  <a:schemeClr val="bg2">
                    <a:lumMod val="50000"/>
                  </a:schemeClr>
                </a:solidFill>
                <a:latin typeface="Times New Roman" panose="02020603050405020304" pitchFamily="18" charset="0"/>
                <a:cs typeface="Times New Roman" panose="02020603050405020304" pitchFamily="18" charset="0"/>
              </a:rPr>
              <a:t>Experimental results - </a:t>
            </a:r>
            <a:r>
              <a:rPr lang="en-US" sz="1800" b="0" i="0" dirty="0">
                <a:solidFill>
                  <a:schemeClr val="bg2">
                    <a:lumMod val="50000"/>
                  </a:schemeClr>
                </a:solidFill>
                <a:effectLst/>
                <a:latin typeface="Times New Roman" panose="02020603050405020304" pitchFamily="18" charset="0"/>
                <a:cs typeface="Times New Roman" panose="02020603050405020304" pitchFamily="18" charset="0"/>
              </a:rPr>
              <a:t>LAW-U's tests showcased 92% legal accuracy, high user satisfaction, empowerment, emotional support in 20-minute sessions, aiding sexual violence victims, warranting further research for long-term impact and ethical considerations.</a:t>
            </a:r>
          </a:p>
          <a:p>
            <a:pPr marL="457200" lvl="0" indent="-342900" algn="l" rtl="0">
              <a:spcBef>
                <a:spcPts val="0"/>
              </a:spcBef>
              <a:spcAft>
                <a:spcPts val="0"/>
              </a:spcAft>
              <a:buSzPts val="1800"/>
              <a:buChar char="●"/>
            </a:pPr>
            <a:endParaRPr lang="en-US" sz="1800"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sz="1800" b="1" i="1" dirty="0">
                <a:solidFill>
                  <a:schemeClr val="bg2">
                    <a:lumMod val="50000"/>
                  </a:schemeClr>
                </a:solidFill>
                <a:latin typeface="Times New Roman" panose="02020603050405020304" pitchFamily="18" charset="0"/>
                <a:cs typeface="Times New Roman" panose="02020603050405020304" pitchFamily="18" charset="0"/>
              </a:rPr>
              <a:t>Unique findings  - </a:t>
            </a:r>
            <a:r>
              <a:rPr lang="en-US" sz="1800" b="0" i="0" dirty="0">
                <a:solidFill>
                  <a:schemeClr val="bg2">
                    <a:lumMod val="50000"/>
                  </a:schemeClr>
                </a:solidFill>
                <a:effectLst/>
                <a:latin typeface="Times New Roman" panose="02020603050405020304" pitchFamily="18" charset="0"/>
                <a:cs typeface="Times New Roman" panose="02020603050405020304" pitchFamily="18" charset="0"/>
              </a:rPr>
              <a:t>The "LAW-U" paper unveils unique findings, combining legal guidance with emotional support, ensuring user safety, tailoring information, and setting a precedent for aiding sexual violence victims and survivors.</a:t>
            </a:r>
          </a:p>
          <a:p>
            <a:pPr marL="457200" lvl="0" indent="-342900" algn="l" rtl="0">
              <a:spcBef>
                <a:spcPts val="0"/>
              </a:spcBef>
              <a:spcAft>
                <a:spcPts val="0"/>
              </a:spcAft>
              <a:buSzPts val="1800"/>
              <a:buChar char="●"/>
            </a:pPr>
            <a:endParaRPr lang="en-US" sz="1800" b="0" i="0" dirty="0">
              <a:solidFill>
                <a:schemeClr val="bg2">
                  <a:lumMod val="50000"/>
                </a:schemeClr>
              </a:solidFill>
              <a:effectLst/>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sz="1800" b="1" i="1" dirty="0">
                <a:solidFill>
                  <a:schemeClr val="bg2">
                    <a:lumMod val="50000"/>
                  </a:schemeClr>
                </a:solidFill>
                <a:latin typeface="Times New Roman" panose="02020603050405020304" pitchFamily="18" charset="0"/>
                <a:cs typeface="Times New Roman" panose="02020603050405020304" pitchFamily="18" charset="0"/>
              </a:rPr>
              <a:t>Adv/Dis - </a:t>
            </a:r>
            <a:r>
              <a:rPr lang="en-US" sz="1800" b="0" i="0" dirty="0">
                <a:solidFill>
                  <a:schemeClr val="bg2">
                    <a:lumMod val="50000"/>
                  </a:schemeClr>
                </a:solidFill>
                <a:effectLst/>
                <a:latin typeface="Times New Roman" panose="02020603050405020304" pitchFamily="18" charset="0"/>
                <a:cs typeface="Times New Roman" panose="02020603050405020304" pitchFamily="18" charset="0"/>
              </a:rPr>
              <a:t>LAW-U offers advantages with increased access, personalized guidance, empowerment, and evidence protection for sexual violence victims, yet faces limitations like restricted legal advice scope, technological constraints, and ethical concerns</a:t>
            </a:r>
            <a:r>
              <a:rPr lang="en-US" sz="1800" dirty="0">
                <a:solidFill>
                  <a:schemeClr val="bg2">
                    <a:lumMod val="50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99601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187780"/>
            <a:ext cx="5256343" cy="613386"/>
          </a:xfrm>
          <a:prstGeom prst="rect">
            <a:avLst/>
          </a:prstGeom>
        </p:spPr>
        <p:txBody>
          <a:bodyPr spcFirstLastPara="1" wrap="square" lIns="91425" tIns="91425" rIns="91425" bIns="91425" anchor="t" anchorCtr="0">
            <a:normAutofit fontScale="90000"/>
          </a:bodyPr>
          <a:lstStyle/>
          <a:p>
            <a:r>
              <a:rPr lang="en-US" sz="2700" dirty="0">
                <a:latin typeface="Times New Roman" panose="02020603050405020304" pitchFamily="18" charset="0"/>
                <a:cs typeface="Times New Roman" panose="02020603050405020304" pitchFamily="18" charset="0"/>
              </a:rPr>
              <a:t>Critical review of Existing System 2</a:t>
            </a:r>
            <a:br>
              <a:rPr lang="en-US" dirty="0"/>
            </a:br>
            <a:endParaRPr dirty="0"/>
          </a:p>
        </p:txBody>
      </p:sp>
      <p:sp>
        <p:nvSpPr>
          <p:cNvPr id="98" name="Google Shape;98;p19"/>
          <p:cNvSpPr txBox="1">
            <a:spLocks noGrp="1"/>
          </p:cNvSpPr>
          <p:nvPr>
            <p:ph type="body" idx="1"/>
          </p:nvPr>
        </p:nvSpPr>
        <p:spPr>
          <a:xfrm>
            <a:off x="311700" y="744019"/>
            <a:ext cx="8520600" cy="4154554"/>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US" sz="2200" dirty="0">
                <a:solidFill>
                  <a:schemeClr val="bg2">
                    <a:lumMod val="50000"/>
                  </a:schemeClr>
                </a:solidFill>
                <a:latin typeface="Times New Roman" panose="02020603050405020304" pitchFamily="18" charset="0"/>
                <a:cs typeface="Times New Roman" panose="02020603050405020304" pitchFamily="18" charset="0"/>
              </a:rPr>
              <a:t>Integrating Conversational Agents and Knowledge Graphs Within the Scholarly Domain </a:t>
            </a:r>
            <a:r>
              <a:rPr lang="en" sz="1900" dirty="0">
                <a:solidFill>
                  <a:schemeClr val="bg2">
                    <a:lumMod val="50000"/>
                  </a:schemeClr>
                </a:solidFill>
                <a:latin typeface="Times New Roman" panose="02020603050405020304" pitchFamily="18" charset="0"/>
                <a:cs typeface="Times New Roman" panose="02020603050405020304" pitchFamily="18" charset="0"/>
              </a:rPr>
              <a:t>(2023)(Ref. No)</a:t>
            </a:r>
            <a:endParaRPr sz="1900"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120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Challenges Solved </a:t>
            </a:r>
            <a:r>
              <a:rPr lang="en-US" dirty="0">
                <a:solidFill>
                  <a:schemeClr val="bg2">
                    <a:lumMod val="50000"/>
                  </a:schemeClr>
                </a:solidFill>
                <a:latin typeface="Times New Roman" panose="02020603050405020304" pitchFamily="18" charset="0"/>
                <a:cs typeface="Times New Roman" panose="02020603050405020304" pitchFamily="18" charset="0"/>
              </a:rPr>
              <a:t>- </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integrates conversational agents and knowledge graphs to solve scholarly challenges, offering trend analysis, venue selection, and collaboration support while addressing the absence of specialized chatbots in academia through a proposed architecture.</a:t>
            </a:r>
          </a:p>
          <a:p>
            <a:pPr marL="457200" lvl="0" indent="-342900" algn="l" rtl="0">
              <a:spcBef>
                <a:spcPts val="120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Key Idea </a:t>
            </a:r>
            <a:r>
              <a:rPr lang="en-US" dirty="0">
                <a:solidFill>
                  <a:schemeClr val="bg2">
                    <a:lumMod val="50000"/>
                  </a:schemeClr>
                </a:solidFill>
                <a:latin typeface="Times New Roman" panose="02020603050405020304" pitchFamily="18" charset="0"/>
                <a:cs typeface="Times New Roman" panose="02020603050405020304" pitchFamily="18" charset="0"/>
              </a:rPr>
              <a:t>- </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to bridge the gap in scholarly chatbots by merging conversational agents with knowledge graphs, facilitating support for researchers, students, policymakers, and companies in diverse tasks within the academic realm.</a:t>
            </a:r>
          </a:p>
          <a:p>
            <a:pPr marL="457200" lvl="0" indent="-342900" algn="l" rtl="0">
              <a:spcBef>
                <a:spcPts val="120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Algorithm</a:t>
            </a:r>
            <a:r>
              <a:rPr lang="en-US" dirty="0">
                <a:solidFill>
                  <a:schemeClr val="bg2">
                    <a:lumMod val="50000"/>
                  </a:schemeClr>
                </a:solidFill>
                <a:latin typeface="Times New Roman" panose="02020603050405020304" pitchFamily="18" charset="0"/>
                <a:cs typeface="Times New Roman" panose="02020603050405020304" pitchFamily="18" charset="0"/>
              </a:rPr>
              <a:t> - Natural Language Processing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C2EB95E-F3FD-0F8D-CFED-A14E4FA3C041}"/>
              </a:ext>
            </a:extLst>
          </p:cNvPr>
          <p:cNvSpPr>
            <a:spLocks noGrp="1"/>
          </p:cNvSpPr>
          <p:nvPr>
            <p:ph type="body" idx="1"/>
          </p:nvPr>
        </p:nvSpPr>
        <p:spPr>
          <a:xfrm>
            <a:off x="311700" y="391886"/>
            <a:ext cx="8520600" cy="4596493"/>
          </a:xfrm>
        </p:spPr>
        <p:txBody>
          <a:bodyPr>
            <a:normAutofit lnSpcReduction="10000"/>
          </a:bodyPr>
          <a:lstStyle/>
          <a:p>
            <a:pPr marL="457200" lvl="0" indent="-342900" algn="l" rtl="0">
              <a:spcBef>
                <a:spcPts val="0"/>
              </a:spcBef>
              <a:spcAft>
                <a:spcPts val="0"/>
              </a:spcAft>
              <a:buSzPts val="1800"/>
              <a:buChar char="●"/>
            </a:pPr>
            <a:r>
              <a:rPr lang="en-US" sz="1600" b="1" i="1" dirty="0">
                <a:solidFill>
                  <a:schemeClr val="bg2">
                    <a:lumMod val="50000"/>
                  </a:schemeClr>
                </a:solidFill>
                <a:latin typeface="Times New Roman" panose="02020603050405020304" pitchFamily="18" charset="0"/>
                <a:cs typeface="Times New Roman" panose="02020603050405020304" pitchFamily="18" charset="0"/>
              </a:rPr>
              <a:t>D</a:t>
            </a:r>
            <a:r>
              <a:rPr lang="en-US" sz="1700" b="1" i="1" dirty="0">
                <a:solidFill>
                  <a:schemeClr val="bg2">
                    <a:lumMod val="50000"/>
                  </a:schemeClr>
                </a:solidFill>
                <a:latin typeface="Times New Roman" panose="02020603050405020304" pitchFamily="18" charset="0"/>
                <a:cs typeface="Times New Roman" panose="02020603050405020304" pitchFamily="18" charset="0"/>
              </a:rPr>
              <a:t>ataset</a:t>
            </a:r>
            <a:r>
              <a:rPr lang="en-US" sz="1700" dirty="0">
                <a:solidFill>
                  <a:schemeClr val="bg2">
                    <a:lumMod val="50000"/>
                  </a:schemeClr>
                </a:solidFill>
                <a:latin typeface="Times New Roman" panose="02020603050405020304" pitchFamily="18" charset="0"/>
                <a:cs typeface="Times New Roman" panose="02020603050405020304" pitchFamily="18" charset="0"/>
              </a:rPr>
              <a:t> - Microsoft Academic Graph (MAG), </a:t>
            </a:r>
            <a:r>
              <a:rPr lang="en-US" sz="1700" dirty="0" err="1">
                <a:solidFill>
                  <a:schemeClr val="bg2">
                    <a:lumMod val="50000"/>
                  </a:schemeClr>
                </a:solidFill>
                <a:latin typeface="Times New Roman" panose="02020603050405020304" pitchFamily="18" charset="0"/>
                <a:cs typeface="Times New Roman" panose="02020603050405020304" pitchFamily="18" charset="0"/>
              </a:rPr>
              <a:t>OpenAIRE</a:t>
            </a:r>
            <a:r>
              <a:rPr lang="en-US" sz="1700" dirty="0">
                <a:solidFill>
                  <a:schemeClr val="bg2">
                    <a:lumMod val="50000"/>
                  </a:schemeClr>
                </a:solidFill>
                <a:latin typeface="Times New Roman" panose="02020603050405020304" pitchFamily="18" charset="0"/>
                <a:cs typeface="Times New Roman" panose="02020603050405020304" pitchFamily="18" charset="0"/>
              </a:rPr>
              <a:t> research graph, </a:t>
            </a:r>
            <a:r>
              <a:rPr lang="en-US" sz="1700" dirty="0" err="1">
                <a:solidFill>
                  <a:schemeClr val="bg2">
                    <a:lumMod val="50000"/>
                  </a:schemeClr>
                </a:solidFill>
                <a:latin typeface="Times New Roman" panose="02020603050405020304" pitchFamily="18" charset="0"/>
                <a:cs typeface="Times New Roman" panose="02020603050405020304" pitchFamily="18" charset="0"/>
              </a:rPr>
              <a:t>OpenAlex</a:t>
            </a:r>
            <a:r>
              <a:rPr lang="en-US" sz="1700" dirty="0">
                <a:solidFill>
                  <a:schemeClr val="bg2">
                    <a:lumMod val="50000"/>
                  </a:schemeClr>
                </a:solidFill>
                <a:latin typeface="Times New Roman" panose="02020603050405020304" pitchFamily="18" charset="0"/>
                <a:cs typeface="Times New Roman" panose="02020603050405020304" pitchFamily="18" charset="0"/>
              </a:rPr>
              <a:t>, </a:t>
            </a:r>
            <a:r>
              <a:rPr lang="en-US" sz="1700" dirty="0" err="1">
                <a:solidFill>
                  <a:schemeClr val="bg2">
                    <a:lumMod val="50000"/>
                  </a:schemeClr>
                </a:solidFill>
                <a:latin typeface="Times New Roman" panose="02020603050405020304" pitchFamily="18" charset="0"/>
                <a:cs typeface="Times New Roman" panose="02020603050405020304" pitchFamily="18" charset="0"/>
              </a:rPr>
              <a:t>AMiner</a:t>
            </a:r>
            <a:r>
              <a:rPr lang="en-US" sz="1700" dirty="0">
                <a:solidFill>
                  <a:schemeClr val="bg2">
                    <a:lumMod val="50000"/>
                  </a:schemeClr>
                </a:solidFill>
                <a:latin typeface="Times New Roman" panose="02020603050405020304" pitchFamily="18" charset="0"/>
                <a:cs typeface="Times New Roman" panose="02020603050405020304" pitchFamily="18" charset="0"/>
              </a:rPr>
              <a:t>, Open Research Knowledge Graph (ORKG), Artificial Intelligence Knowledge Graph (AI-KG), </a:t>
            </a:r>
            <a:r>
              <a:rPr lang="en-US" sz="1700" dirty="0" err="1">
                <a:solidFill>
                  <a:schemeClr val="bg2">
                    <a:lumMod val="50000"/>
                  </a:schemeClr>
                </a:solidFill>
                <a:latin typeface="Times New Roman" panose="02020603050405020304" pitchFamily="18" charset="0"/>
                <a:cs typeface="Times New Roman" panose="02020603050405020304" pitchFamily="18" charset="0"/>
              </a:rPr>
              <a:t>SciGraph</a:t>
            </a:r>
            <a:r>
              <a:rPr lang="en-US" sz="1700" dirty="0">
                <a:solidFill>
                  <a:schemeClr val="bg2">
                    <a:lumMod val="50000"/>
                  </a:schemeClr>
                </a:solidFill>
                <a:latin typeface="Times New Roman" panose="02020603050405020304" pitchFamily="18" charset="0"/>
                <a:cs typeface="Times New Roman" panose="02020603050405020304" pitchFamily="18" charset="0"/>
              </a:rPr>
              <a:t>, </a:t>
            </a:r>
            <a:r>
              <a:rPr lang="en-US" sz="1700" dirty="0" err="1">
                <a:solidFill>
                  <a:schemeClr val="bg2">
                    <a:lumMod val="50000"/>
                  </a:schemeClr>
                </a:solidFill>
                <a:latin typeface="Times New Roman" panose="02020603050405020304" pitchFamily="18" charset="0"/>
                <a:cs typeface="Times New Roman" panose="02020603050405020304" pitchFamily="18" charset="0"/>
              </a:rPr>
              <a:t>ScholarlyData</a:t>
            </a:r>
            <a:r>
              <a:rPr lang="en-US" sz="1700" dirty="0">
                <a:solidFill>
                  <a:schemeClr val="bg2">
                    <a:lumMod val="50000"/>
                  </a:schemeClr>
                </a:solidFill>
                <a:latin typeface="Times New Roman" panose="02020603050405020304" pitchFamily="18" charset="0"/>
                <a:cs typeface="Times New Roman" panose="02020603050405020304" pitchFamily="18" charset="0"/>
              </a:rPr>
              <a:t>, PID Graph, </a:t>
            </a:r>
            <a:r>
              <a:rPr lang="en-US" sz="1700" dirty="0" err="1">
                <a:solidFill>
                  <a:schemeClr val="bg2">
                    <a:lumMod val="50000"/>
                  </a:schemeClr>
                </a:solidFill>
                <a:latin typeface="Times New Roman" panose="02020603050405020304" pitchFamily="18" charset="0"/>
                <a:cs typeface="Times New Roman" panose="02020603050405020304" pitchFamily="18" charset="0"/>
              </a:rPr>
              <a:t>OpenCitations</a:t>
            </a:r>
            <a:r>
              <a:rPr lang="en-US" sz="1700" dirty="0">
                <a:solidFill>
                  <a:schemeClr val="bg2">
                    <a:lumMod val="50000"/>
                  </a:schemeClr>
                </a:solidFill>
                <a:latin typeface="Times New Roman" panose="02020603050405020304" pitchFamily="18" charset="0"/>
                <a:cs typeface="Times New Roman" panose="02020603050405020304" pitchFamily="18" charset="0"/>
              </a:rPr>
              <a:t>, Scopus, Semantic Scholar Open Research Corpus, DBLP, </a:t>
            </a:r>
            <a:r>
              <a:rPr lang="en-US" sz="1700" dirty="0" err="1">
                <a:solidFill>
                  <a:schemeClr val="bg2">
                    <a:lumMod val="50000"/>
                  </a:schemeClr>
                </a:solidFill>
                <a:latin typeface="Times New Roman" panose="02020603050405020304" pitchFamily="18" charset="0"/>
                <a:cs typeface="Times New Roman" panose="02020603050405020304" pitchFamily="18" charset="0"/>
              </a:rPr>
              <a:t>OpenAIRE</a:t>
            </a:r>
            <a:r>
              <a:rPr lang="en-US" sz="1700" dirty="0">
                <a:solidFill>
                  <a:schemeClr val="bg2">
                    <a:lumMod val="50000"/>
                  </a:schemeClr>
                </a:solidFill>
                <a:latin typeface="Times New Roman" panose="02020603050405020304" pitchFamily="18" charset="0"/>
                <a:cs typeface="Times New Roman" panose="02020603050405020304" pitchFamily="18" charset="0"/>
              </a:rPr>
              <a:t> dataset </a:t>
            </a:r>
            <a:r>
              <a:rPr lang="en-US" sz="1700" dirty="0" err="1">
                <a:solidFill>
                  <a:schemeClr val="bg2">
                    <a:lumMod val="50000"/>
                  </a:schemeClr>
                </a:solidFill>
                <a:latin typeface="Times New Roman" panose="02020603050405020304" pitchFamily="18" charset="0"/>
                <a:cs typeface="Times New Roman" panose="02020603050405020304" pitchFamily="18" charset="0"/>
              </a:rPr>
              <a:t>DOIboost</a:t>
            </a:r>
            <a:r>
              <a:rPr lang="en-US" sz="1700" dirty="0">
                <a:solidFill>
                  <a:schemeClr val="bg2">
                    <a:lumMod val="50000"/>
                  </a:schemeClr>
                </a:solidFill>
                <a:latin typeface="Times New Roman" panose="02020603050405020304" pitchFamily="18" charset="0"/>
                <a:cs typeface="Times New Roman" panose="02020603050405020304" pitchFamily="18" charset="0"/>
              </a:rPr>
              <a:t>, and Open Academic Graph.</a:t>
            </a:r>
          </a:p>
          <a:p>
            <a:pPr marL="457200" lvl="0" indent="-342900" algn="l" rtl="0">
              <a:spcBef>
                <a:spcPts val="0"/>
              </a:spcBef>
              <a:spcAft>
                <a:spcPts val="0"/>
              </a:spcAft>
              <a:buSzPts val="1800"/>
              <a:buChar char="●"/>
            </a:pPr>
            <a:endParaRPr lang="en-US" sz="1700"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sz="1700" b="1" i="1" dirty="0">
                <a:solidFill>
                  <a:schemeClr val="bg2">
                    <a:lumMod val="50000"/>
                  </a:schemeClr>
                </a:solidFill>
                <a:latin typeface="Times New Roman" panose="02020603050405020304" pitchFamily="18" charset="0"/>
                <a:cs typeface="Times New Roman" panose="02020603050405020304" pitchFamily="18" charset="0"/>
              </a:rPr>
              <a:t>Experimental results </a:t>
            </a:r>
            <a:r>
              <a:rPr lang="en-US" sz="1700" dirty="0">
                <a:solidFill>
                  <a:schemeClr val="bg2">
                    <a:lumMod val="50000"/>
                  </a:schemeClr>
                </a:solidFill>
                <a:latin typeface="Times New Roman" panose="02020603050405020304" pitchFamily="18" charset="0"/>
                <a:cs typeface="Times New Roman" panose="02020603050405020304" pitchFamily="18" charset="0"/>
              </a:rPr>
              <a:t>- Provides information about users requested questions.</a:t>
            </a:r>
          </a:p>
          <a:p>
            <a:pPr marL="457200" lvl="0" indent="-342900" algn="l" rtl="0">
              <a:spcBef>
                <a:spcPts val="0"/>
              </a:spcBef>
              <a:spcAft>
                <a:spcPts val="0"/>
              </a:spcAft>
              <a:buSzPts val="1800"/>
              <a:buChar char="●"/>
            </a:pPr>
            <a:endParaRPr lang="en-US" sz="1700"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sz="1700" b="1" i="1" dirty="0">
                <a:solidFill>
                  <a:schemeClr val="bg2">
                    <a:lumMod val="50000"/>
                  </a:schemeClr>
                </a:solidFill>
                <a:latin typeface="Times New Roman" panose="02020603050405020304" pitchFamily="18" charset="0"/>
                <a:cs typeface="Times New Roman" panose="02020603050405020304" pitchFamily="18" charset="0"/>
              </a:rPr>
              <a:t>Unique findings </a:t>
            </a:r>
            <a:r>
              <a:rPr lang="en-US" sz="1700" dirty="0">
                <a:solidFill>
                  <a:schemeClr val="bg2">
                    <a:lumMod val="50000"/>
                  </a:schemeClr>
                </a:solidFill>
                <a:latin typeface="Times New Roman" panose="02020603050405020304" pitchFamily="18" charset="0"/>
                <a:cs typeface="Times New Roman" panose="02020603050405020304" pitchFamily="18" charset="0"/>
              </a:rPr>
              <a:t>- The paper introduces AIDA-Bot, a conversational agent integrating with scholarly knowledge graphs, addressing the gap in chatbots targeting the scholarly domain and offering support to researchers, students, and other stakeholders.</a:t>
            </a:r>
          </a:p>
          <a:p>
            <a:pPr marL="457200" lvl="0" indent="-342900" algn="l" rtl="0">
              <a:spcBef>
                <a:spcPts val="0"/>
              </a:spcBef>
              <a:spcAft>
                <a:spcPts val="0"/>
              </a:spcAft>
              <a:buSzPts val="1800"/>
              <a:buChar char="●"/>
            </a:pPr>
            <a:endParaRPr lang="en-US" sz="1700"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sz="1700" b="1" i="1" dirty="0">
                <a:solidFill>
                  <a:schemeClr val="bg2">
                    <a:lumMod val="50000"/>
                  </a:schemeClr>
                </a:solidFill>
                <a:latin typeface="Times New Roman" panose="02020603050405020304" pitchFamily="18" charset="0"/>
                <a:cs typeface="Times New Roman" panose="02020603050405020304" pitchFamily="18" charset="0"/>
              </a:rPr>
              <a:t>Adv/Dis </a:t>
            </a:r>
            <a:r>
              <a:rPr lang="en-US" sz="1700" dirty="0">
                <a:solidFill>
                  <a:schemeClr val="bg2">
                    <a:lumMod val="50000"/>
                  </a:schemeClr>
                </a:solidFill>
                <a:latin typeface="Times New Roman" panose="02020603050405020304" pitchFamily="18" charset="0"/>
                <a:cs typeface="Times New Roman" panose="02020603050405020304" pitchFamily="18" charset="0"/>
              </a:rPr>
              <a:t>- The system offers tailored scholarly support and flexible information retrieval but depends on the knowledge graph’s quality, presents technical challenges, and is domain-specific.</a:t>
            </a:r>
          </a:p>
          <a:p>
            <a:endParaRPr lang="en-IN" dirty="0"/>
          </a:p>
        </p:txBody>
      </p:sp>
    </p:spTree>
    <p:extLst>
      <p:ext uri="{BB962C8B-B14F-4D97-AF65-F5344CB8AC3E}">
        <p14:creationId xmlns:p14="http://schemas.microsoft.com/office/powerpoint/2010/main" val="2868994086"/>
      </p:ext>
    </p:extLst>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470</TotalTime>
  <Words>3062</Words>
  <Application>Microsoft Office PowerPoint</Application>
  <PresentationFormat>On-screen Show (16:9)</PresentationFormat>
  <Paragraphs>228</Paragraphs>
  <Slides>37</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Calibri</vt:lpstr>
      <vt:lpstr>Wingdings</vt:lpstr>
      <vt:lpstr>Amatic SC</vt:lpstr>
      <vt:lpstr>Open Sans</vt:lpstr>
      <vt:lpstr>HelveticaNeue Regular</vt:lpstr>
      <vt:lpstr>Times New Roman</vt:lpstr>
      <vt:lpstr>Source Code Pro</vt:lpstr>
      <vt:lpstr>Arial</vt:lpstr>
      <vt:lpstr>Beach Day</vt:lpstr>
      <vt:lpstr>Educational Chatbot With Nlp</vt:lpstr>
      <vt:lpstr>List of Contents</vt:lpstr>
      <vt:lpstr>Problem Statement</vt:lpstr>
      <vt:lpstr>Significance of the Problem</vt:lpstr>
      <vt:lpstr>Brief Evolution of the existing solution </vt:lpstr>
      <vt:lpstr>Critical review of Existing System 1 </vt:lpstr>
      <vt:lpstr>PowerPoint Presentation</vt:lpstr>
      <vt:lpstr>Critical review of Existing System 2 </vt:lpstr>
      <vt:lpstr>PowerPoint Presentation</vt:lpstr>
      <vt:lpstr>Critical review of Existing System 3 </vt:lpstr>
      <vt:lpstr>PowerPoint Presentation</vt:lpstr>
      <vt:lpstr>Critical review of Existing System 4 </vt:lpstr>
      <vt:lpstr>Critical review of Existing System 5 </vt:lpstr>
      <vt:lpstr>PowerPoint Presentation</vt:lpstr>
      <vt:lpstr>Critical review of Existing System 6</vt:lpstr>
      <vt:lpstr>PowerPoint Presentation</vt:lpstr>
      <vt:lpstr>Critical review of Existing System 7</vt:lpstr>
      <vt:lpstr>PowerPoint Presentation</vt:lpstr>
      <vt:lpstr>Critical review of Existing System 8</vt:lpstr>
      <vt:lpstr>PowerPoint Presentation</vt:lpstr>
      <vt:lpstr>Critical review of Existing System 9</vt:lpstr>
      <vt:lpstr>PowerPoint Presentation</vt:lpstr>
      <vt:lpstr>Critical review of Existing System 10</vt:lpstr>
      <vt:lpstr>PowerPoint Presentation</vt:lpstr>
      <vt:lpstr>Comparison of existing system</vt:lpstr>
      <vt:lpstr>Comparison of existing system</vt:lpstr>
      <vt:lpstr>Comparison of existing system</vt:lpstr>
      <vt:lpstr>Comparison of existing system</vt:lpstr>
      <vt:lpstr>Comparison of existing system</vt:lpstr>
      <vt:lpstr>Unique Findings</vt:lpstr>
      <vt:lpstr>AIM &amp; Objective</vt:lpstr>
      <vt:lpstr>Tools and Data Set required for implementation</vt:lpstr>
      <vt:lpstr>Anticipated Outcome / Result</vt:lpstr>
      <vt:lpstr>Summary of your presentation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Tentative Title of the Project</dc:title>
  <dc:creator>Bhavani</dc:creator>
  <cp:lastModifiedBy>sankar raju</cp:lastModifiedBy>
  <cp:revision>6</cp:revision>
  <dcterms:modified xsi:type="dcterms:W3CDTF">2023-12-16T09:50:12Z</dcterms:modified>
</cp:coreProperties>
</file>