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9144000" cy="5143500" type="screen16x9"/>
  <p:notesSz cx="6858000" cy="9144000"/>
  <p:embeddedFontLst>
    <p:embeddedFont>
      <p:font typeface="Amatic SC" panose="00000500000000000000" pitchFamily="2" charset="-79"/>
      <p:regular r:id="rId16"/>
      <p:bold r:id="rId17"/>
    </p:embeddedFon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
      <p:font typeface="Spectral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3" d="100"/>
          <a:sy n="83" d="100"/>
        </p:scale>
        <p:origin x="7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2204f69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2204f69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02204f69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02204f69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02204f69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02204f69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02204f69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02204f6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997f05e8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997f05e8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2204f6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2204f6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997f05e8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997f05e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997f05e8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997f05e8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02204f69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02204f69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02204f6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02204f6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997f05e8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997f05e8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2204f6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2204f6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0" y="0"/>
            <a:ext cx="9144024" cy="1390900"/>
          </a:xfrm>
          <a:prstGeom prst="rect">
            <a:avLst/>
          </a:prstGeom>
        </p:spPr>
        <p:txBody>
          <a:bodyPr spcFirstLastPara="1" wrap="square" lIns="91425" tIns="91425" rIns="91425" bIns="91425" anchor="ctr" anchorCtr="0">
            <a:noAutofit/>
          </a:bodyPr>
          <a:lstStyle/>
          <a:p>
            <a:pPr>
              <a:buSzPts val="990"/>
            </a:pPr>
            <a:r>
              <a:rPr lang="en-US" sz="2800" dirty="0">
                <a:latin typeface="Spectral SemiBold" panose="020B0604020202020204" charset="0"/>
              </a:rPr>
              <a:t>A Survey on </a:t>
            </a:r>
            <a:r>
              <a:rPr lang="en-IN" sz="2800" b="1" kern="100" dirty="0">
                <a:solidFill>
                  <a:srgbClr val="212121"/>
                </a:solidFill>
                <a:effectLst/>
                <a:latin typeface="Spectral SemiBold" panose="020B0604020202020204" charset="0"/>
                <a:ea typeface="Calibri" panose="020F0502020204030204" pitchFamily="34" charset="0"/>
              </a:rPr>
              <a:t>Educational</a:t>
            </a:r>
            <a:r>
              <a:rPr lang="en-IN" sz="2800" b="1" kern="100" spc="90" dirty="0">
                <a:solidFill>
                  <a:srgbClr val="212121"/>
                </a:solidFill>
                <a:effectLst/>
                <a:latin typeface="Spectral SemiBold" panose="020B0604020202020204" charset="0"/>
                <a:ea typeface="Calibri" panose="020F0502020204030204" pitchFamily="34" charset="0"/>
              </a:rPr>
              <a:t> </a:t>
            </a:r>
            <a:r>
              <a:rPr lang="en-IN" sz="2800" b="1" kern="100" dirty="0">
                <a:solidFill>
                  <a:srgbClr val="212121"/>
                </a:solidFill>
                <a:effectLst/>
                <a:latin typeface="Spectral SemiBold" panose="020B0604020202020204" charset="0"/>
                <a:ea typeface="Calibri" panose="020F0502020204030204" pitchFamily="34" charset="0"/>
              </a:rPr>
              <a:t>Chatbot</a:t>
            </a:r>
            <a:br>
              <a:rPr lang="en-IN" sz="1800" kern="100" dirty="0">
                <a:solidFill>
                  <a:srgbClr val="000000"/>
                </a:solidFill>
                <a:effectLst/>
                <a:latin typeface="Calibri" panose="020F0502020204030204" pitchFamily="34" charset="0"/>
                <a:ea typeface="Calibri" panose="020F0502020204030204" pitchFamily="34" charset="0"/>
              </a:rPr>
            </a:br>
            <a:endParaRPr lang="en-US" sz="2800" b="0" dirty="0">
              <a:latin typeface="Spectral SemiBold" panose="020B0604020202020204" charset="0"/>
              <a:ea typeface="Spectral SemiBold"/>
              <a:cs typeface="Spectral SemiBold"/>
              <a:sym typeface="Spectral SemiBold"/>
            </a:endParaRPr>
          </a:p>
        </p:txBody>
      </p:sp>
      <p:sp>
        <p:nvSpPr>
          <p:cNvPr id="57" name="Google Shape;57;p13"/>
          <p:cNvSpPr txBox="1">
            <a:spLocks noGrp="1"/>
          </p:cNvSpPr>
          <p:nvPr>
            <p:ph type="subTitle" idx="1"/>
          </p:nvPr>
        </p:nvSpPr>
        <p:spPr>
          <a:xfrm>
            <a:off x="3155625" y="1390900"/>
            <a:ext cx="3048600" cy="60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Presentation 0</a:t>
            </a:r>
            <a:endParaRPr/>
          </a:p>
        </p:txBody>
      </p:sp>
      <p:sp>
        <p:nvSpPr>
          <p:cNvPr id="58" name="Google Shape;58;p13"/>
          <p:cNvSpPr txBox="1">
            <a:spLocks noGrp="1"/>
          </p:cNvSpPr>
          <p:nvPr>
            <p:ph type="subTitle" idx="1"/>
          </p:nvPr>
        </p:nvSpPr>
        <p:spPr>
          <a:xfrm>
            <a:off x="2799725" y="1938175"/>
            <a:ext cx="3702000" cy="510000"/>
          </a:xfrm>
          <a:prstGeom prst="rect">
            <a:avLst/>
          </a:prstGeom>
        </p:spPr>
        <p:txBody>
          <a:bodyPr spcFirstLastPara="1" wrap="square" lIns="91425" tIns="91425" rIns="91425" bIns="91425" anchor="ctr" anchorCtr="0">
            <a:normAutofit/>
          </a:bodyPr>
          <a:lstStyle/>
          <a:p>
            <a:pPr marL="0" lvl="0" indent="0" algn="ctr" rtl="0">
              <a:lnSpc>
                <a:spcPct val="80000"/>
              </a:lnSpc>
              <a:spcBef>
                <a:spcPts val="0"/>
              </a:spcBef>
              <a:spcAft>
                <a:spcPts val="0"/>
              </a:spcAft>
              <a:buNone/>
            </a:pPr>
            <a:r>
              <a:rPr lang="en" sz="2000" dirty="0"/>
              <a:t>Batch Number:20CSEA003</a:t>
            </a:r>
            <a:endParaRPr sz="2000" dirty="0"/>
          </a:p>
        </p:txBody>
      </p:sp>
      <p:sp>
        <p:nvSpPr>
          <p:cNvPr id="59" name="Google Shape;59;p13"/>
          <p:cNvSpPr txBox="1"/>
          <p:nvPr/>
        </p:nvSpPr>
        <p:spPr>
          <a:xfrm>
            <a:off x="2335950" y="2571750"/>
            <a:ext cx="47007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Department of Computer Science and Engineering</a:t>
            </a:r>
            <a:endParaRPr b="1">
              <a:latin typeface="Open Sans"/>
              <a:ea typeface="Open Sans"/>
              <a:cs typeface="Open Sans"/>
              <a:sym typeface="Open Sans"/>
            </a:endParaRPr>
          </a:p>
        </p:txBody>
      </p:sp>
      <p:sp>
        <p:nvSpPr>
          <p:cNvPr id="60" name="Google Shape;60;p13"/>
          <p:cNvSpPr txBox="1"/>
          <p:nvPr/>
        </p:nvSpPr>
        <p:spPr>
          <a:xfrm>
            <a:off x="322024" y="3552775"/>
            <a:ext cx="3956062"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Team Members:</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Venkata Sai Anuhya(19K61A05G8)</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Ganga Bhavani(20K61A05G9)</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K. Manasa Lakshmi (20K61a0571)</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S. Venkateswara Rao(20K61A05F3)</a:t>
            </a:r>
          </a:p>
          <a:p>
            <a:pPr marL="0" lvl="0" indent="0" algn="l" rtl="0">
              <a:spcBef>
                <a:spcPts val="0"/>
              </a:spcBef>
              <a:spcAft>
                <a:spcPts val="0"/>
              </a:spcAft>
              <a:buNone/>
            </a:pPr>
            <a:r>
              <a:rPr lang="en" dirty="0">
                <a:latin typeface="Open Sans"/>
                <a:ea typeface="Open Sans"/>
                <a:cs typeface="Open Sans"/>
                <a:sym typeface="Open Sans"/>
              </a:rPr>
              <a:t>.</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61" name="Google Shape;61;p13"/>
          <p:cNvSpPr txBox="1"/>
          <p:nvPr/>
        </p:nvSpPr>
        <p:spPr>
          <a:xfrm>
            <a:off x="6808050" y="1806725"/>
            <a:ext cx="227499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Source Code Pro"/>
                <a:ea typeface="Source Code Pro"/>
                <a:cs typeface="Source Code Pro"/>
                <a:sym typeface="Source Code Pro"/>
              </a:rPr>
              <a:t>Date:01/12/2023</a:t>
            </a:r>
            <a:endParaRPr sz="1800" dirty="0">
              <a:solidFill>
                <a:schemeClr val="dk2"/>
              </a:solidFill>
              <a:latin typeface="Source Code Pro"/>
              <a:ea typeface="Source Code Pro"/>
              <a:cs typeface="Source Code Pro"/>
              <a:sym typeface="Source Code Pro"/>
            </a:endParaRPr>
          </a:p>
        </p:txBody>
      </p:sp>
      <p:sp>
        <p:nvSpPr>
          <p:cNvPr id="62" name="Google Shape;62;p13"/>
          <p:cNvSpPr txBox="1"/>
          <p:nvPr/>
        </p:nvSpPr>
        <p:spPr>
          <a:xfrm>
            <a:off x="5253875" y="3646450"/>
            <a:ext cx="3890100"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Supervisor</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0" algn="l" rtl="0">
              <a:spcBef>
                <a:spcPts val="0"/>
              </a:spcBef>
              <a:spcAft>
                <a:spcPts val="0"/>
              </a:spcAft>
              <a:buNone/>
            </a:pPr>
            <a:r>
              <a:rPr lang="pt-BR" b="1" dirty="0">
                <a:latin typeface="Open Sans"/>
                <a:ea typeface="Open Sans"/>
                <a:cs typeface="Open Sans"/>
                <a:sym typeface="Open Sans"/>
              </a:rPr>
              <a:t>Dr. A V S Siva Rama Rao</a:t>
            </a:r>
          </a:p>
          <a:p>
            <a:pPr marL="457200" lvl="0" indent="0" algn="l" rtl="0">
              <a:spcBef>
                <a:spcPts val="0"/>
              </a:spcBef>
              <a:spcAft>
                <a:spcPts val="0"/>
              </a:spcAft>
              <a:buNone/>
            </a:pPr>
            <a:r>
              <a:rPr lang="pt-BR" dirty="0">
                <a:latin typeface="Open Sans"/>
                <a:ea typeface="Open Sans"/>
                <a:cs typeface="Open Sans"/>
                <a:sym typeface="Open Sans"/>
              </a:rPr>
              <a:t>Associate Professor</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Dataset</a:t>
            </a:r>
            <a:endParaRPr sz="2800" dirty="0">
              <a:latin typeface="Times New Roman" panose="02020603050405020304" pitchFamily="18" charset="0"/>
              <a:cs typeface="Times New Roman" panose="02020603050405020304" pitchFamily="18" charset="0"/>
            </a:endParaRPr>
          </a:p>
        </p:txBody>
      </p:sp>
      <p:sp>
        <p:nvSpPr>
          <p:cNvPr id="116" name="Google Shape;116;p22"/>
          <p:cNvSpPr txBox="1">
            <a:spLocks noGrp="1"/>
          </p:cNvSpPr>
          <p:nvPr>
            <p:ph type="body" idx="1"/>
          </p:nvPr>
        </p:nvSpPr>
        <p:spPr>
          <a:xfrm>
            <a:off x="184417" y="1270583"/>
            <a:ext cx="8583065" cy="3475025"/>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To train the educational chat a large amount of data is required </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Educational datasets for chatbot development can be found on platforms like Kaggle, UCI Machine Learning Repository, educational institutions' databases, government data portals, and through research publications or EdTech companies.</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The dataset from Kaggle include JSON file contain information about University Inquiry and also consists of two Excel sheets that contain two columns one is text and another is intent.</a:t>
            </a:r>
          </a:p>
          <a:p>
            <a:pPr marL="285750" lvl="0" indent="-285750" algn="just" rtl="0">
              <a:spcBef>
                <a:spcPts val="0"/>
              </a:spcBef>
              <a:spcAft>
                <a:spcPts val="1200"/>
              </a:spcAft>
              <a:buFont typeface="Wingdings" panose="05000000000000000000" pitchFamily="2" charset="2"/>
              <a:buChar char="Ø"/>
            </a:pPr>
            <a:endParaRPr dirty="0">
              <a:solidFill>
                <a:schemeClr val="accent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AC76C2-68C6-87B6-0509-5E5884866C2F}"/>
              </a:ext>
            </a:extLst>
          </p:cNvPr>
          <p:cNvPicPr>
            <a:picLocks noChangeAspect="1"/>
          </p:cNvPicPr>
          <p:nvPr/>
        </p:nvPicPr>
        <p:blipFill>
          <a:blip r:embed="rId3"/>
          <a:stretch>
            <a:fillRect/>
          </a:stretch>
        </p:blipFill>
        <p:spPr>
          <a:xfrm>
            <a:off x="6435000" y="-213064"/>
            <a:ext cx="3420152" cy="19204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Novelty</a:t>
            </a:r>
            <a:endParaRPr sz="2800" dirty="0">
              <a:latin typeface="Times New Roman" panose="02020603050405020304" pitchFamily="18" charset="0"/>
              <a:cs typeface="Times New Roman" panose="02020603050405020304" pitchFamily="18" charset="0"/>
            </a:endParaRPr>
          </a:p>
        </p:txBody>
      </p:sp>
      <p:sp>
        <p:nvSpPr>
          <p:cNvPr id="128" name="Google Shape;128;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Novelty indicates that the proposed method introduces something new from existing approaches.</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Versatile Teaching Assistants: Beyond exam support, chatbots act as intelligent teaching  assistants, providing real-time assistance and personalized guidance.</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 Integrated Solutions: Chatbots seamlessly integrate across multiple educational functions,      offering a holistic approach to challenges.</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Efficient Admissions Assistance: In the admissions process, chatbots efficiently guide prospective students with course details and application procedures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Summary</a:t>
            </a:r>
            <a:endParaRPr sz="2800" dirty="0">
              <a:latin typeface="Times New Roman" panose="02020603050405020304" pitchFamily="18" charset="0"/>
              <a:cs typeface="Times New Roman" panose="02020603050405020304" pitchFamily="18" charset="0"/>
            </a:endParaRPr>
          </a:p>
        </p:txBody>
      </p:sp>
      <p:sp>
        <p:nvSpPr>
          <p:cNvPr id="122" name="Google Shape;122;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a:bodyPr>
          <a:lstStyle/>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Chatbots revolutionize education by assisting students in exam preparation, offering instant feedback, and automating grading. </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Serving as virtual teaching assistants, they answer questions, provide resources, and guide students through problem-solving. </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 In admissions, they assist prospective students with course details and application processes.</a:t>
            </a:r>
          </a:p>
          <a:p>
            <a:pPr marL="285750" lvl="0" indent="-285750" algn="just"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Additionally, chatbots contribute to personalized learning by tailoring materials to individual preferences, creating a more efficient and student-centric educational environment</a:t>
            </a:r>
            <a:endParaRPr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4F1EFE-3B05-1EA5-6AA3-4D848B1A54B9}"/>
              </a:ext>
            </a:extLst>
          </p:cNvPr>
          <p:cNvPicPr>
            <a:picLocks noChangeAspect="1"/>
          </p:cNvPicPr>
          <p:nvPr/>
        </p:nvPicPr>
        <p:blipFill>
          <a:blip r:embed="rId3"/>
          <a:stretch>
            <a:fillRect/>
          </a:stretch>
        </p:blipFill>
        <p:spPr>
          <a:xfrm>
            <a:off x="7699207" y="-149872"/>
            <a:ext cx="1963842" cy="11026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4098100" y="1632050"/>
            <a:ext cx="1409700" cy="140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Problem Statement</a:t>
            </a:r>
            <a:endParaRPr sz="2800" dirty="0">
              <a:latin typeface="Times New Roman" panose="02020603050405020304" pitchFamily="18" charset="0"/>
              <a:cs typeface="Times New Roman" panose="02020603050405020304" pitchFamily="18" charset="0"/>
            </a:endParaRPr>
          </a:p>
        </p:txBody>
      </p:sp>
      <p:sp>
        <p:nvSpPr>
          <p:cNvPr id="6" name="Google Shape;74;p15">
            <a:extLst>
              <a:ext uri="{FF2B5EF4-FFF2-40B4-BE49-F238E27FC236}">
                <a16:creationId xmlns:a16="http://schemas.microsoft.com/office/drawing/2014/main" id="{C52F9EC4-A198-BFFD-6B79-186CEDC9ECDC}"/>
              </a:ext>
            </a:extLst>
          </p:cNvPr>
          <p:cNvSpPr txBox="1">
            <a:spLocks noGrp="1"/>
          </p:cNvSpPr>
          <p:nvPr>
            <p:ph type="body" idx="1"/>
          </p:nvPr>
        </p:nvSpPr>
        <p:spPr>
          <a:xfrm>
            <a:off x="311700" y="1529123"/>
            <a:ext cx="8520600" cy="3466352"/>
          </a:xfrm>
          <a:prstGeom prst="rect">
            <a:avLst/>
          </a:prstGeom>
        </p:spPr>
        <p:txBody>
          <a:bodyPr spcFirstLastPara="1" wrap="square" lIns="91425" tIns="91425" rIns="91425" bIns="91425" anchor="t" anchorCtr="0">
            <a:normAutofit/>
          </a:bodyPr>
          <a:lstStyle/>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Problems of Lack of Interaction and Engagement in Education</a:t>
            </a:r>
            <a:r>
              <a:rPr lang="en-IN" dirty="0">
                <a:solidFill>
                  <a:schemeClr val="accent1"/>
                </a:solidFill>
                <a:latin typeface="Times New Roman" panose="02020603050405020304" pitchFamily="18" charset="0"/>
                <a:cs typeface="Times New Roman" panose="02020603050405020304" pitchFamily="18" charset="0"/>
              </a:rPr>
              <a:t>.</a:t>
            </a:r>
          </a:p>
          <a:p>
            <a:pPr lvl="0" algn="just" rtl="0">
              <a:spcBef>
                <a:spcPts val="0"/>
              </a:spcBef>
              <a:spcAft>
                <a:spcPts val="0"/>
              </a:spcAft>
              <a:buSzPts val="1800"/>
              <a:buFont typeface="Wingdings" panose="05000000000000000000" pitchFamily="2" charset="2"/>
              <a:buChar char="Ø"/>
            </a:pPr>
            <a:endParaRPr lang="en-IN" dirty="0">
              <a:solidFill>
                <a:schemeClr val="accent1"/>
              </a:solidFill>
              <a:latin typeface="Times New Roman" panose="02020603050405020304" pitchFamily="18" charset="0"/>
              <a:cs typeface="Times New Roman" panose="02020603050405020304" pitchFamily="18" charset="0"/>
            </a:endParaRP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To addresses the </a:t>
            </a:r>
            <a:r>
              <a:rPr lang="en-US" dirty="0" err="1">
                <a:solidFill>
                  <a:schemeClr val="accent1"/>
                </a:solidFill>
                <a:latin typeface="Times New Roman" panose="02020603050405020304" pitchFamily="18" charset="0"/>
                <a:cs typeface="Times New Roman" panose="02020603050405020304" pitchFamily="18" charset="0"/>
              </a:rPr>
              <a:t>challanges</a:t>
            </a:r>
            <a:r>
              <a:rPr lang="en-US" dirty="0">
                <a:solidFill>
                  <a:schemeClr val="accent1"/>
                </a:solidFill>
                <a:latin typeface="Times New Roman" panose="02020603050405020304" pitchFamily="18" charset="0"/>
                <a:cs typeface="Times New Roman" panose="02020603050405020304" pitchFamily="18" charset="0"/>
              </a:rPr>
              <a:t> faced by students in comprehending complex academic concepts, admissions process </a:t>
            </a:r>
            <a:r>
              <a:rPr lang="en-US" dirty="0" err="1">
                <a:solidFill>
                  <a:schemeClr val="accent1"/>
                </a:solidFill>
                <a:latin typeface="Times New Roman" panose="02020603050405020304" pitchFamily="18" charset="0"/>
                <a:cs typeface="Times New Roman" panose="02020603050405020304" pitchFamily="18" charset="0"/>
              </a:rPr>
              <a:t>etc</a:t>
            </a:r>
            <a:endParaRPr lang="en-US" dirty="0">
              <a:solidFill>
                <a:schemeClr val="accent1"/>
              </a:solidFill>
              <a:latin typeface="Times New Roman" panose="02020603050405020304" pitchFamily="18" charset="0"/>
              <a:cs typeface="Times New Roman" panose="02020603050405020304" pitchFamily="18" charset="0"/>
            </a:endParaRPr>
          </a:p>
          <a:p>
            <a:pPr lvl="0" algn="just" rtl="0">
              <a:spcBef>
                <a:spcPts val="0"/>
              </a:spcBef>
              <a:spcAft>
                <a:spcPts val="0"/>
              </a:spcAft>
              <a:buSzPts val="1800"/>
              <a:buFont typeface="Wingdings" panose="05000000000000000000" pitchFamily="2" charset="2"/>
              <a:buChar char="Ø"/>
            </a:pPr>
            <a:endParaRPr lang="en-US" dirty="0">
              <a:solidFill>
                <a:schemeClr val="accent1"/>
              </a:solidFill>
              <a:latin typeface="Times New Roman" panose="02020603050405020304" pitchFamily="18" charset="0"/>
              <a:cs typeface="Times New Roman" panose="02020603050405020304" pitchFamily="18" charset="0"/>
            </a:endParaRP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An Educational chatbot offers a wide array of services as like assistance in Education </a:t>
            </a:r>
          </a:p>
        </p:txBody>
      </p:sp>
      <p:pic>
        <p:nvPicPr>
          <p:cNvPr id="4" name="Picture 3">
            <a:extLst>
              <a:ext uri="{FF2B5EF4-FFF2-40B4-BE49-F238E27FC236}">
                <a16:creationId xmlns:a16="http://schemas.microsoft.com/office/drawing/2014/main" id="{DCF7C6EA-5638-4083-6230-82FD0864DEA5}"/>
              </a:ext>
            </a:extLst>
          </p:cNvPr>
          <p:cNvPicPr>
            <a:picLocks noChangeAspect="1"/>
          </p:cNvPicPr>
          <p:nvPr/>
        </p:nvPicPr>
        <p:blipFill>
          <a:blip r:embed="rId3"/>
          <a:stretch>
            <a:fillRect/>
          </a:stretch>
        </p:blipFill>
        <p:spPr>
          <a:xfrm>
            <a:off x="6619416" y="-266853"/>
            <a:ext cx="3420152" cy="19204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Purpose of the project</a:t>
            </a:r>
            <a:endParaRPr sz="2800" dirty="0">
              <a:latin typeface="Times New Roman" panose="02020603050405020304" pitchFamily="18" charset="0"/>
              <a:cs typeface="Times New Roman" panose="02020603050405020304" pitchFamily="18" charset="0"/>
            </a:endParaRPr>
          </a:p>
        </p:txBody>
      </p:sp>
      <p:sp>
        <p:nvSpPr>
          <p:cNvPr id="74" name="Google Shape;74;p15"/>
          <p:cNvSpPr txBox="1">
            <a:spLocks noGrp="1"/>
          </p:cNvSpPr>
          <p:nvPr>
            <p:ph type="body" idx="1"/>
          </p:nvPr>
        </p:nvSpPr>
        <p:spPr>
          <a:xfrm>
            <a:off x="311700" y="1421545"/>
            <a:ext cx="8520600" cy="3573929"/>
          </a:xfrm>
          <a:prstGeom prst="rect">
            <a:avLst/>
          </a:prstGeom>
        </p:spPr>
        <p:txBody>
          <a:bodyPr spcFirstLastPara="1" wrap="square" lIns="91425" tIns="91425" rIns="91425" bIns="91425" anchor="t" anchorCtr="0">
            <a:normAutofit/>
          </a:bodyPr>
          <a:lstStyle/>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The purpose of a educational chat is to  providing answers to student's questions within seconds.</a:t>
            </a:r>
          </a:p>
          <a:p>
            <a:pPr lvl="0" algn="just" rtl="0">
              <a:spcBef>
                <a:spcPts val="0"/>
              </a:spcBef>
              <a:spcAft>
                <a:spcPts val="0"/>
              </a:spcAft>
              <a:buSzPts val="1800"/>
              <a:buFont typeface="Wingdings" panose="05000000000000000000" pitchFamily="2" charset="2"/>
              <a:buChar char="Ø"/>
            </a:pPr>
            <a:endParaRPr lang="en-US" dirty="0">
              <a:solidFill>
                <a:schemeClr val="accent1"/>
              </a:solidFill>
              <a:latin typeface="Times New Roman" panose="02020603050405020304" pitchFamily="18" charset="0"/>
              <a:cs typeface="Times New Roman" panose="02020603050405020304" pitchFamily="18" charset="0"/>
            </a:endParaRP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 Offer instant responses to queries</a:t>
            </a: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Access to Educational information and resources 24/7</a:t>
            </a: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Assist with administrative tasks within educational institutions</a:t>
            </a: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Can handle multiple user requests at once</a:t>
            </a:r>
          </a:p>
          <a:p>
            <a:pPr lvl="0" algn="just" rtl="0">
              <a:spcBef>
                <a:spcPts val="0"/>
              </a:spcBef>
              <a:spcAft>
                <a:spcPts val="0"/>
              </a:spcAft>
              <a:buSzPts val="1800"/>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Saves the time</a:t>
            </a:r>
          </a:p>
        </p:txBody>
      </p:sp>
      <p:pic>
        <p:nvPicPr>
          <p:cNvPr id="2" name="Picture 1">
            <a:extLst>
              <a:ext uri="{FF2B5EF4-FFF2-40B4-BE49-F238E27FC236}">
                <a16:creationId xmlns:a16="http://schemas.microsoft.com/office/drawing/2014/main" id="{CA1703B7-3F5F-222D-6F93-FADED0FD637D}"/>
              </a:ext>
            </a:extLst>
          </p:cNvPr>
          <p:cNvPicPr>
            <a:picLocks noChangeAspect="1"/>
          </p:cNvPicPr>
          <p:nvPr/>
        </p:nvPicPr>
        <p:blipFill>
          <a:blip r:embed="rId3"/>
          <a:stretch>
            <a:fillRect/>
          </a:stretch>
        </p:blipFill>
        <p:spPr>
          <a:xfrm>
            <a:off x="6527208" y="-366746"/>
            <a:ext cx="3420152" cy="19204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636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Challenges available in solving the problem</a:t>
            </a:r>
            <a:endParaRPr sz="2800" dirty="0">
              <a:latin typeface="Times New Roman" panose="02020603050405020304" pitchFamily="18" charset="0"/>
              <a:cs typeface="Times New Roman" panose="02020603050405020304" pitchFamily="18" charset="0"/>
            </a:endParaRPr>
          </a:p>
        </p:txBody>
      </p:sp>
      <p:sp>
        <p:nvSpPr>
          <p:cNvPr id="2" name="Google Shape;74;p15">
            <a:extLst>
              <a:ext uri="{FF2B5EF4-FFF2-40B4-BE49-F238E27FC236}">
                <a16:creationId xmlns:a16="http://schemas.microsoft.com/office/drawing/2014/main" id="{EE7805E8-7AE0-C172-3DB8-E5326CA78BF3}"/>
              </a:ext>
            </a:extLst>
          </p:cNvPr>
          <p:cNvSpPr txBox="1">
            <a:spLocks noGrp="1"/>
          </p:cNvSpPr>
          <p:nvPr>
            <p:ph type="body" idx="1"/>
          </p:nvPr>
        </p:nvSpPr>
        <p:spPr>
          <a:xfrm>
            <a:off x="365488" y="1244813"/>
            <a:ext cx="8520600" cy="3389512"/>
          </a:xfrm>
          <a:prstGeom prst="rect">
            <a:avLst/>
          </a:prstGeom>
        </p:spPr>
        <p:txBody>
          <a:bodyPr spcFirstLastPara="1" wrap="square" lIns="91425" tIns="91425" rIns="91425" bIns="91425" anchor="t" anchorCtr="0">
            <a:normAutofit/>
          </a:bodyPr>
          <a:lstStyle/>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a:t>
            </a:r>
            <a:r>
              <a:rPr lang="en-US" b="1" i="1" dirty="0">
                <a:solidFill>
                  <a:schemeClr val="accent1"/>
                </a:solidFill>
                <a:latin typeface="Times New Roman" panose="02020603050405020304" pitchFamily="18" charset="0"/>
                <a:cs typeface="Times New Roman" panose="02020603050405020304" pitchFamily="18" charset="0"/>
              </a:rPr>
              <a:t>Accuracy:</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Chatbots must be accurate in their responses. If they provide inaccurate </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information, it can lead to confusion and frustration for students.</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a:t>
            </a:r>
            <a:r>
              <a:rPr lang="en-US" b="1" i="1" dirty="0">
                <a:solidFill>
                  <a:schemeClr val="accent1"/>
                </a:solidFill>
                <a:latin typeface="Times New Roman" panose="02020603050405020304" pitchFamily="18" charset="0"/>
                <a:cs typeface="Times New Roman" panose="02020603050405020304" pitchFamily="18" charset="0"/>
              </a:rPr>
              <a:t>Relevance:</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Chatbots must be relevant to the students' needs. If they are not relevant, </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students will not be engaged and they will not learn.</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a:t>
            </a:r>
            <a:r>
              <a:rPr lang="en-US" b="1" i="1" dirty="0">
                <a:solidFill>
                  <a:schemeClr val="accent1"/>
                </a:solidFill>
                <a:latin typeface="Times New Roman" panose="02020603050405020304" pitchFamily="18" charset="0"/>
                <a:cs typeface="Times New Roman" panose="02020603050405020304" pitchFamily="18" charset="0"/>
              </a:rPr>
              <a:t>Acceptance:</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Chatbots must be accepted by students. If students do not trust or like the </a:t>
            </a:r>
          </a:p>
          <a:p>
            <a:pPr marL="114300" indent="0" algn="just">
              <a:buNone/>
            </a:pPr>
            <a:r>
              <a:rPr lang="en-US" dirty="0">
                <a:solidFill>
                  <a:schemeClr val="accent1"/>
                </a:solidFill>
                <a:latin typeface="Times New Roman" panose="02020603050405020304" pitchFamily="18" charset="0"/>
                <a:cs typeface="Times New Roman" panose="02020603050405020304" pitchFamily="18" charset="0"/>
              </a:rPr>
              <a:t>         chatbot, they will not use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Existing solutions - Challenges already addressed</a:t>
            </a:r>
            <a:endParaRPr sz="2800" dirty="0">
              <a:latin typeface="Times New Roman" panose="02020603050405020304" pitchFamily="18" charset="0"/>
              <a:cs typeface="Times New Roman" panose="02020603050405020304" pitchFamily="18" charset="0"/>
            </a:endParaRPr>
          </a:p>
        </p:txBody>
      </p:sp>
      <p:sp>
        <p:nvSpPr>
          <p:cNvPr id="86" name="Google Shape;86;p17"/>
          <p:cNvSpPr txBox="1">
            <a:spLocks noGrp="1"/>
          </p:cNvSpPr>
          <p:nvPr>
            <p:ph type="body" idx="1"/>
          </p:nvPr>
        </p:nvSpPr>
        <p:spPr>
          <a:xfrm>
            <a:off x="837560" y="829876"/>
            <a:ext cx="7994740" cy="3539214"/>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endParaRPr lang="en" dirty="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Traditional textbooks and lectures</a:t>
            </a: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One-on-one tutoring</a:t>
            </a: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Discussion groups</a:t>
            </a: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Online learning</a:t>
            </a: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Self-paced learning</a:t>
            </a:r>
          </a:p>
          <a:p>
            <a:pPr marL="0" lvl="0" indent="0" algn="just"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   Virtual classrooms</a:t>
            </a:r>
          </a:p>
        </p:txBody>
      </p:sp>
      <p:pic>
        <p:nvPicPr>
          <p:cNvPr id="3" name="Picture 2">
            <a:extLst>
              <a:ext uri="{FF2B5EF4-FFF2-40B4-BE49-F238E27FC236}">
                <a16:creationId xmlns:a16="http://schemas.microsoft.com/office/drawing/2014/main" id="{49AED7FA-CFF4-A636-6E41-06AE5B2FDAC5}"/>
              </a:ext>
            </a:extLst>
          </p:cNvPr>
          <p:cNvPicPr>
            <a:picLocks noChangeAspect="1"/>
          </p:cNvPicPr>
          <p:nvPr/>
        </p:nvPicPr>
        <p:blipFill>
          <a:blip r:embed="rId3"/>
          <a:stretch>
            <a:fillRect/>
          </a:stretch>
        </p:blipFill>
        <p:spPr>
          <a:xfrm>
            <a:off x="5449700" y="972971"/>
            <a:ext cx="1984339" cy="2436859"/>
          </a:xfrm>
          <a:prstGeom prst="rect">
            <a:avLst/>
          </a:prstGeom>
        </p:spPr>
      </p:pic>
      <p:pic>
        <p:nvPicPr>
          <p:cNvPr id="4" name="Picture 3">
            <a:extLst>
              <a:ext uri="{FF2B5EF4-FFF2-40B4-BE49-F238E27FC236}">
                <a16:creationId xmlns:a16="http://schemas.microsoft.com/office/drawing/2014/main" id="{EAF3C4D8-D89A-51F2-3A63-148394A1175B}"/>
              </a:ext>
            </a:extLst>
          </p:cNvPr>
          <p:cNvPicPr>
            <a:picLocks noChangeAspect="1"/>
          </p:cNvPicPr>
          <p:nvPr/>
        </p:nvPicPr>
        <p:blipFill>
          <a:blip r:embed="rId4"/>
          <a:stretch>
            <a:fillRect/>
          </a:stretch>
        </p:blipFill>
        <p:spPr>
          <a:xfrm>
            <a:off x="5242986" y="2720093"/>
            <a:ext cx="2191597" cy="2167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Unaddressed challenges</a:t>
            </a:r>
            <a:endParaRPr sz="2800" dirty="0">
              <a:latin typeface="Times New Roman" panose="02020603050405020304" pitchFamily="18" charset="0"/>
              <a:cs typeface="Times New Roman" panose="02020603050405020304" pitchFamily="18" charset="0"/>
            </a:endParaRPr>
          </a:p>
        </p:txBody>
      </p:sp>
      <p:sp>
        <p:nvSpPr>
          <p:cNvPr id="92" name="Google Shape;92;p18"/>
          <p:cNvSpPr txBox="1">
            <a:spLocks noGrp="1"/>
          </p:cNvSpPr>
          <p:nvPr>
            <p:ph type="body" idx="1"/>
          </p:nvPr>
        </p:nvSpPr>
        <p:spPr>
          <a:xfrm>
            <a:off x="311700" y="1228674"/>
            <a:ext cx="8520600" cy="3735211"/>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Wingdings" panose="05000000000000000000" pitchFamily="2" charset="2"/>
              <a:buChar char="v"/>
            </a:pPr>
            <a:r>
              <a:rPr lang="en-US" dirty="0">
                <a:solidFill>
                  <a:schemeClr val="accent1"/>
                </a:solidFill>
                <a:latin typeface="Times New Roman" panose="02020603050405020304" pitchFamily="18" charset="0"/>
                <a:cs typeface="Times New Roman" panose="02020603050405020304" pitchFamily="18" charset="0"/>
              </a:rPr>
              <a:t>Understanding Emotions</a:t>
            </a:r>
          </a:p>
          <a:p>
            <a:pPr marL="0" lvl="0" indent="0" algn="l"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Incorporating emotional intelligence into chatbot interactions to detect and appropriately respond to users' emotions, providing empathetic support where necessary. </a:t>
            </a:r>
          </a:p>
          <a:p>
            <a:pPr marL="0" lvl="0" indent="0" algn="l" rtl="0">
              <a:spcBef>
                <a:spcPts val="0"/>
              </a:spcBef>
              <a:spcAft>
                <a:spcPts val="1200"/>
              </a:spcAft>
              <a:buNone/>
            </a:pPr>
            <a:endParaRPr lang="en-US" dirty="0">
              <a:solidFill>
                <a:schemeClr val="accent1"/>
              </a:solidFill>
              <a:latin typeface="Times New Roman" panose="02020603050405020304" pitchFamily="18" charset="0"/>
              <a:cs typeface="Times New Roman" panose="02020603050405020304" pitchFamily="18" charset="0"/>
            </a:endParaRPr>
          </a:p>
          <a:p>
            <a:pPr marL="342900" lvl="0" algn="l" rtl="0">
              <a:spcBef>
                <a:spcPts val="0"/>
              </a:spcBef>
              <a:spcAft>
                <a:spcPts val="1200"/>
              </a:spcAft>
              <a:buFont typeface="Wingdings" panose="05000000000000000000" pitchFamily="2" charset="2"/>
              <a:buChar char="v"/>
            </a:pPr>
            <a:r>
              <a:rPr lang="en-US" dirty="0">
                <a:solidFill>
                  <a:schemeClr val="accent1"/>
                </a:solidFill>
                <a:latin typeface="Times New Roman" panose="02020603050405020304" pitchFamily="18" charset="0"/>
                <a:cs typeface="Times New Roman" panose="02020603050405020304" pitchFamily="18" charset="0"/>
              </a:rPr>
              <a:t>Multilingual and Multicultural Support</a:t>
            </a:r>
          </a:p>
          <a:p>
            <a:pPr marL="0" lvl="0" indent="0" algn="l" rtl="0">
              <a:spcBef>
                <a:spcPts val="0"/>
              </a:spcBef>
              <a:spcAft>
                <a:spcPts val="1200"/>
              </a:spcAft>
              <a:buNone/>
            </a:pPr>
            <a:r>
              <a:rPr lang="en-US" dirty="0">
                <a:solidFill>
                  <a:schemeClr val="accent1"/>
                </a:solidFill>
                <a:latin typeface="Times New Roman" panose="02020603050405020304" pitchFamily="18" charset="0"/>
                <a:cs typeface="Times New Roman" panose="02020603050405020304" pitchFamily="18" charset="0"/>
              </a:rPr>
              <a:t>Even if the proposed method is effective in predicting driver drowsiness, it may not be widely adopted if drivers are not willing to use it or if it is too intrusive.</a:t>
            </a:r>
            <a:endParaRPr dirty="0">
              <a:solidFill>
                <a:schemeClr val="accent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1660C5C-A16D-3BDC-400B-30FE0CDF173F}"/>
              </a:ext>
            </a:extLst>
          </p:cNvPr>
          <p:cNvPicPr>
            <a:picLocks noChangeAspect="1"/>
          </p:cNvPicPr>
          <p:nvPr/>
        </p:nvPicPr>
        <p:blipFill>
          <a:blip r:embed="rId3"/>
          <a:stretch>
            <a:fillRect/>
          </a:stretch>
        </p:blipFill>
        <p:spPr>
          <a:xfrm>
            <a:off x="6619416" y="-266853"/>
            <a:ext cx="3420152" cy="19204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1636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AIM &amp; Objective</a:t>
            </a:r>
            <a:endParaRPr sz="2800" dirty="0">
              <a:latin typeface="Times New Roman" panose="02020603050405020304" pitchFamily="18" charset="0"/>
              <a:cs typeface="Times New Roman" panose="02020603050405020304" pitchFamily="18" charset="0"/>
            </a:endParaRPr>
          </a:p>
        </p:txBody>
      </p:sp>
      <p:sp>
        <p:nvSpPr>
          <p:cNvPr id="98" name="Google Shape;98;p19"/>
          <p:cNvSpPr txBox="1">
            <a:spLocks noGrp="1"/>
          </p:cNvSpPr>
          <p:nvPr>
            <p:ph type="body" idx="1"/>
          </p:nvPr>
        </p:nvSpPr>
        <p:spPr>
          <a:xfrm>
            <a:off x="311700" y="874643"/>
            <a:ext cx="8520600" cy="4120832"/>
          </a:xfrm>
          <a:prstGeom prst="rect">
            <a:avLst/>
          </a:prstGeom>
        </p:spPr>
        <p:txBody>
          <a:bodyPr spcFirstLastPara="1" wrap="square" lIns="91425" tIns="91425" rIns="91425" bIns="91425" anchor="t" anchorCtr="0">
            <a:normAutofit/>
          </a:bodyPr>
          <a:lstStyle/>
          <a:p>
            <a:pPr marL="0" indent="0">
              <a:buNone/>
            </a:pPr>
            <a:r>
              <a:rPr lang="en" b="1" dirty="0">
                <a:solidFill>
                  <a:schemeClr val="accent1"/>
                </a:solidFill>
                <a:latin typeface="Times New Roman" panose="02020603050405020304" pitchFamily="18" charset="0"/>
                <a:cs typeface="Times New Roman" panose="02020603050405020304" pitchFamily="18" charset="0"/>
              </a:rPr>
              <a:t>AIM</a:t>
            </a:r>
          </a:p>
          <a:p>
            <a:pPr marL="0" indent="0" algn="just">
              <a:buNone/>
            </a:pPr>
            <a:r>
              <a:rPr lang="en-US" dirty="0">
                <a:solidFill>
                  <a:schemeClr val="accent1"/>
                </a:solidFill>
                <a:latin typeface="Times New Roman" panose="02020603050405020304" pitchFamily="18" charset="0"/>
                <a:cs typeface="Times New Roman" panose="02020603050405020304" pitchFamily="18" charset="0"/>
              </a:rPr>
              <a:t>      The aim of an educational chatbot is to provide personalized, accessible, and engaging learning support through interactive conversations for users in the educational ecosystem.</a:t>
            </a:r>
            <a:endParaRPr lang="en" dirty="0">
              <a:solidFill>
                <a:schemeClr val="accent1"/>
              </a:solidFill>
              <a:latin typeface="Times New Roman" panose="02020603050405020304" pitchFamily="18" charset="0"/>
              <a:cs typeface="Times New Roman" panose="02020603050405020304" pitchFamily="18" charset="0"/>
            </a:endParaRPr>
          </a:p>
          <a:p>
            <a:pPr marL="0" indent="0">
              <a:buNone/>
            </a:pPr>
            <a:endParaRPr b="1"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b="1" dirty="0">
                <a:solidFill>
                  <a:schemeClr val="accent1"/>
                </a:solidFill>
                <a:latin typeface="Times New Roman" panose="02020603050405020304" pitchFamily="18" charset="0"/>
                <a:cs typeface="Times New Roman" panose="02020603050405020304" pitchFamily="18" charset="0"/>
              </a:rPr>
              <a:t>Objectives</a:t>
            </a:r>
          </a:p>
          <a:p>
            <a:pPr marL="285750" lvl="0" indent="-285750" algn="just" rtl="0">
              <a:spcBef>
                <a:spcPts val="1200"/>
              </a:spcBef>
              <a:spcAft>
                <a:spcPts val="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24/7 Personalized assistance accessibility</a:t>
            </a:r>
          </a:p>
          <a:p>
            <a:pPr marL="285750" lvl="0" indent="-285750" algn="just" rtl="0">
              <a:spcBef>
                <a:spcPts val="1200"/>
              </a:spcBef>
              <a:spcAft>
                <a:spcPts val="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Continuous Improvement of student</a:t>
            </a:r>
          </a:p>
          <a:p>
            <a:pPr marL="285750" lvl="0" indent="-285750" algn="just" rtl="0">
              <a:spcBef>
                <a:spcPts val="1200"/>
              </a:spcBef>
              <a:spcAft>
                <a:spcPts val="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Ethical and Inclusive Learning</a:t>
            </a:r>
          </a:p>
          <a:p>
            <a:pPr marL="285750" lvl="0" indent="-285750" algn="just" rtl="0">
              <a:spcBef>
                <a:spcPts val="1200"/>
              </a:spcBef>
              <a:spcAft>
                <a:spcPts val="0"/>
              </a:spcAft>
              <a:buFont typeface="Wingdings" panose="05000000000000000000" pitchFamily="2" charset="2"/>
              <a:buChar char="Ø"/>
            </a:pP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3E0CEE-7DBE-C222-6E23-B016E1771F0A}"/>
              </a:ext>
            </a:extLst>
          </p:cNvPr>
          <p:cNvPicPr>
            <a:picLocks noChangeAspect="1"/>
          </p:cNvPicPr>
          <p:nvPr/>
        </p:nvPicPr>
        <p:blipFill>
          <a:blip r:embed="rId3"/>
          <a:stretch>
            <a:fillRect/>
          </a:stretch>
        </p:blipFill>
        <p:spPr>
          <a:xfrm>
            <a:off x="7560350" y="-194412"/>
            <a:ext cx="2064279" cy="11590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Applications</a:t>
            </a:r>
            <a:endParaRPr sz="2800" dirty="0">
              <a:latin typeface="Times New Roman" panose="02020603050405020304" pitchFamily="18" charset="0"/>
              <a:cs typeface="Times New Roman" panose="02020603050405020304" pitchFamily="18" charset="0"/>
            </a:endParaRPr>
          </a:p>
        </p:txBody>
      </p:sp>
      <p:sp>
        <p:nvSpPr>
          <p:cNvPr id="104" name="Google Shape;104;p20"/>
          <p:cNvSpPr txBox="1">
            <a:spLocks noGrp="1"/>
          </p:cNvSpPr>
          <p:nvPr>
            <p:ph type="body" idx="1"/>
          </p:nvPr>
        </p:nvSpPr>
        <p:spPr>
          <a:xfrm>
            <a:off x="311700" y="1183341"/>
            <a:ext cx="8520600" cy="3488551"/>
          </a:xfrm>
          <a:prstGeom prst="rect">
            <a:avLst/>
          </a:prstGeom>
        </p:spPr>
        <p:txBody>
          <a:bodyPr spcFirstLastPara="1" wrap="square" lIns="91425" tIns="91425" rIns="91425" bIns="91425" anchor="t" anchorCtr="0">
            <a:normAutofit/>
          </a:bodyPr>
          <a:lstStyle/>
          <a:p>
            <a:pPr marL="285750" indent="-285750" algn="just">
              <a:spcAft>
                <a:spcPts val="1200"/>
              </a:spcAft>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Teaching</a:t>
            </a:r>
            <a:r>
              <a:rPr lang="en-US" i="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Assistants: Assisting educators with resources, teaching strategies, and information related to professional development and training.</a:t>
            </a:r>
          </a:p>
          <a:p>
            <a:pPr marL="285750" lvl="0" indent="-285750" algn="just" rtl="0">
              <a:spcBef>
                <a:spcPts val="0"/>
              </a:spcBef>
              <a:spcAft>
                <a:spcPts val="1200"/>
              </a:spcAft>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Course</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Scheduling: Assisting college or university students with course selection, academic guidance, and career-related queries</a:t>
            </a:r>
            <a:r>
              <a:rPr lang="en-US" b="1" dirty="0">
                <a:solidFill>
                  <a:schemeClr val="accent1"/>
                </a:solidFill>
                <a:latin typeface="Times New Roman" panose="02020603050405020304" pitchFamily="18" charset="0"/>
                <a:cs typeface="Times New Roman" panose="02020603050405020304" pitchFamily="18" charset="0"/>
              </a:rPr>
              <a:t>.</a:t>
            </a:r>
          </a:p>
          <a:p>
            <a:pPr marL="285750" indent="-285750" algn="just">
              <a:spcAft>
                <a:spcPts val="1200"/>
              </a:spcAft>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Admission process: Aiding with administrative tasks such as course enrollment, scheduling, and providing information about educational programs or resources.</a:t>
            </a:r>
          </a:p>
          <a:p>
            <a:pPr marL="342900" algn="just">
              <a:spcAft>
                <a:spcPts val="1200"/>
              </a:spcAft>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Exam Preparation: Offering practice tests, quizzes, and feedback to help students prepare for exams or assessments.</a:t>
            </a:r>
          </a:p>
        </p:txBody>
      </p:sp>
      <p:pic>
        <p:nvPicPr>
          <p:cNvPr id="2" name="Picture 1">
            <a:extLst>
              <a:ext uri="{FF2B5EF4-FFF2-40B4-BE49-F238E27FC236}">
                <a16:creationId xmlns:a16="http://schemas.microsoft.com/office/drawing/2014/main" id="{B86C439A-6B09-A041-999C-589584E6DC24}"/>
              </a:ext>
            </a:extLst>
          </p:cNvPr>
          <p:cNvPicPr>
            <a:picLocks noChangeAspect="1"/>
          </p:cNvPicPr>
          <p:nvPr/>
        </p:nvPicPr>
        <p:blipFill>
          <a:blip r:embed="rId3"/>
          <a:stretch>
            <a:fillRect/>
          </a:stretch>
        </p:blipFill>
        <p:spPr>
          <a:xfrm>
            <a:off x="6619416" y="-266853"/>
            <a:ext cx="3420152" cy="19204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Significance </a:t>
            </a:r>
            <a:endParaRPr sz="2800" dirty="0">
              <a:latin typeface="Times New Roman" panose="02020603050405020304" pitchFamily="18" charset="0"/>
              <a:cs typeface="Times New Roman" panose="02020603050405020304" pitchFamily="18" charset="0"/>
            </a:endParaRPr>
          </a:p>
        </p:txBody>
      </p:sp>
      <p:sp>
        <p:nvSpPr>
          <p:cNvPr id="110" name="Google Shape;110;p21"/>
          <p:cNvSpPr txBox="1">
            <a:spLocks noGrp="1"/>
          </p:cNvSpPr>
          <p:nvPr>
            <p:ph type="body" idx="1"/>
          </p:nvPr>
        </p:nvSpPr>
        <p:spPr>
          <a:xfrm>
            <a:off x="1052712" y="1290147"/>
            <a:ext cx="7518330" cy="3340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Motivation and encouragement</a:t>
            </a:r>
          </a:p>
          <a:p>
            <a:pPr marL="285750" lvl="0" indent="-285750" algn="l"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This application saves time</a:t>
            </a:r>
          </a:p>
          <a:p>
            <a:pPr marL="285750" lvl="0" indent="-285750" algn="l"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 Chatbots are easy to use and convenient</a:t>
            </a:r>
          </a:p>
          <a:p>
            <a:pPr marL="285750" lvl="0" indent="-285750" algn="l"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Personalized learning experiences</a:t>
            </a:r>
          </a:p>
          <a:p>
            <a:pPr marL="285750" lvl="0" indent="-285750" algn="l" rtl="0">
              <a:spcBef>
                <a:spcPts val="0"/>
              </a:spcBef>
              <a:spcAft>
                <a:spcPts val="1200"/>
              </a:spcAft>
              <a:buFont typeface="Wingdings" panose="05000000000000000000" pitchFamily="2" charset="2"/>
              <a:buChar char="Ø"/>
            </a:pPr>
            <a:r>
              <a:rPr lang="en-US" dirty="0">
                <a:solidFill>
                  <a:schemeClr val="accent1"/>
                </a:solidFill>
                <a:latin typeface="Times New Roman" panose="02020603050405020304" pitchFamily="18" charset="0"/>
                <a:cs typeface="Times New Roman" panose="02020603050405020304" pitchFamily="18" charset="0"/>
              </a:rPr>
              <a:t>Can handle multiple customer requests at once</a:t>
            </a:r>
          </a:p>
          <a:p>
            <a:pPr marL="0" lvl="0" indent="0" algn="l" rtl="0">
              <a:spcBef>
                <a:spcPts val="0"/>
              </a:spcBef>
              <a:spcAft>
                <a:spcPts val="1200"/>
              </a:spcAft>
              <a:buNone/>
            </a:pPr>
            <a:endParaRPr dirty="0">
              <a:solidFill>
                <a:schemeClr val="accent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8605B18-573F-364E-2AA3-AEDDEBE02D98}"/>
              </a:ext>
            </a:extLst>
          </p:cNvPr>
          <p:cNvPicPr>
            <a:picLocks noChangeAspect="1"/>
          </p:cNvPicPr>
          <p:nvPr/>
        </p:nvPicPr>
        <p:blipFill>
          <a:blip r:embed="rId3"/>
          <a:stretch>
            <a:fillRect/>
          </a:stretch>
        </p:blipFill>
        <p:spPr>
          <a:xfrm>
            <a:off x="6860966" y="-363764"/>
            <a:ext cx="3420152" cy="1920406"/>
          </a:xfrm>
          <a:prstGeom prst="rect">
            <a:avLst/>
          </a:prstGeom>
        </p:spPr>
      </p:pic>
      <p:pic>
        <p:nvPicPr>
          <p:cNvPr id="3" name="Picture 2">
            <a:extLst>
              <a:ext uri="{FF2B5EF4-FFF2-40B4-BE49-F238E27FC236}">
                <a16:creationId xmlns:a16="http://schemas.microsoft.com/office/drawing/2014/main" id="{28543ECD-129A-4378-93A2-85400A9D2D63}"/>
              </a:ext>
            </a:extLst>
          </p:cNvPr>
          <p:cNvPicPr>
            <a:picLocks noChangeAspect="1"/>
          </p:cNvPicPr>
          <p:nvPr/>
        </p:nvPicPr>
        <p:blipFill>
          <a:blip r:embed="rId3"/>
          <a:stretch>
            <a:fillRect/>
          </a:stretch>
        </p:blipFill>
        <p:spPr>
          <a:xfrm>
            <a:off x="8053339" y="1265674"/>
            <a:ext cx="1476482" cy="829041"/>
          </a:xfrm>
          <a:prstGeom prst="rect">
            <a:avLst/>
          </a:prstGeom>
        </p:spPr>
      </p:pic>
      <p:pic>
        <p:nvPicPr>
          <p:cNvPr id="4" name="Picture 3">
            <a:extLst>
              <a:ext uri="{FF2B5EF4-FFF2-40B4-BE49-F238E27FC236}">
                <a16:creationId xmlns:a16="http://schemas.microsoft.com/office/drawing/2014/main" id="{5B5F43B8-70F9-C9EE-5E89-56ADC29FD8E9}"/>
              </a:ext>
            </a:extLst>
          </p:cNvPr>
          <p:cNvPicPr>
            <a:picLocks noChangeAspect="1"/>
          </p:cNvPicPr>
          <p:nvPr/>
        </p:nvPicPr>
        <p:blipFill>
          <a:blip r:embed="rId3"/>
          <a:stretch>
            <a:fillRect/>
          </a:stretch>
        </p:blipFill>
        <p:spPr>
          <a:xfrm>
            <a:off x="6840185" y="-83594"/>
            <a:ext cx="1254692" cy="704506"/>
          </a:xfrm>
          <a:prstGeom prst="rect">
            <a:avLst/>
          </a:prstGeom>
        </p:spPr>
      </p:pic>
      <p:pic>
        <p:nvPicPr>
          <p:cNvPr id="5" name="Picture 4">
            <a:extLst>
              <a:ext uri="{FF2B5EF4-FFF2-40B4-BE49-F238E27FC236}">
                <a16:creationId xmlns:a16="http://schemas.microsoft.com/office/drawing/2014/main" id="{D3DCA8BD-BF6B-C1B7-B05B-7BDC80DB87B3}"/>
              </a:ext>
            </a:extLst>
          </p:cNvPr>
          <p:cNvPicPr>
            <a:picLocks noChangeAspect="1"/>
          </p:cNvPicPr>
          <p:nvPr/>
        </p:nvPicPr>
        <p:blipFill>
          <a:blip r:embed="rId3"/>
          <a:stretch>
            <a:fillRect/>
          </a:stretch>
        </p:blipFill>
        <p:spPr>
          <a:xfrm>
            <a:off x="8094877" y="4541336"/>
            <a:ext cx="1350400" cy="758246"/>
          </a:xfrm>
          <a:prstGeom prst="rect">
            <a:avLst/>
          </a:prstGeom>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728</Words>
  <Application>Microsoft Office PowerPoint</Application>
  <PresentationFormat>On-screen Show (16:9)</PresentationFormat>
  <Paragraphs>87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Arial</vt:lpstr>
      <vt:lpstr>Spectral SemiBold</vt:lpstr>
      <vt:lpstr>Amatic SC</vt:lpstr>
      <vt:lpstr>Wingdings</vt:lpstr>
      <vt:lpstr>Open Sans</vt:lpstr>
      <vt:lpstr>Times New Roman</vt:lpstr>
      <vt:lpstr>Source Code Pro</vt:lpstr>
      <vt:lpstr>Beach Day</vt:lpstr>
      <vt:lpstr>A Survey on Educational Chatbot </vt:lpstr>
      <vt:lpstr>Problem Statement</vt:lpstr>
      <vt:lpstr>Purpose of the project</vt:lpstr>
      <vt:lpstr>Challenges available in solving the problem</vt:lpstr>
      <vt:lpstr>Existing solutions - Challenges already addressed</vt:lpstr>
      <vt:lpstr>Unaddressed challenges</vt:lpstr>
      <vt:lpstr>AIM &amp; Objective</vt:lpstr>
      <vt:lpstr>Applications</vt:lpstr>
      <vt:lpstr>Significance </vt:lpstr>
      <vt:lpstr>Dataset</vt:lpstr>
      <vt:lpstr>Novelty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Tentative Title of the Project</dc:title>
  <dc:creator>Dr. P. Sivakumar</dc:creator>
  <cp:lastModifiedBy>sankar raju</cp:lastModifiedBy>
  <cp:revision>5</cp:revision>
  <dcterms:modified xsi:type="dcterms:W3CDTF">2023-11-30T15:34:11Z</dcterms:modified>
</cp:coreProperties>
</file>