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7" r:id="rId6"/>
    <p:sldId id="278" r:id="rId7"/>
    <p:sldId id="280" r:id="rId8"/>
    <p:sldId id="260" r:id="rId9"/>
    <p:sldId id="261" r:id="rId10"/>
    <p:sldId id="262" r:id="rId11"/>
    <p:sldId id="263" r:id="rId12"/>
    <p:sldId id="264" r:id="rId13"/>
    <p:sldId id="265" r:id="rId14"/>
    <p:sldId id="281" r:id="rId15"/>
    <p:sldId id="266" r:id="rId16"/>
    <p:sldId id="267" r:id="rId17"/>
    <p:sldId id="268"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F5D69-E2D8-41C3-85B1-CE4D03C6D257}"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13DFA-9C1F-4CE5-82CB-AC0AB6CD335F}" type="slidenum">
              <a:rPr lang="en-IN" smtClean="0"/>
              <a:t>‹#›</a:t>
            </a:fld>
            <a:endParaRPr lang="en-IN"/>
          </a:p>
        </p:txBody>
      </p:sp>
    </p:spTree>
    <p:extLst>
      <p:ext uri="{BB962C8B-B14F-4D97-AF65-F5344CB8AC3E}">
        <p14:creationId xmlns:p14="http://schemas.microsoft.com/office/powerpoint/2010/main" val="187780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8850-6934-E02F-8475-C98957468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4F1309-5B49-39AA-F3BE-6CC77D3C6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B8BDB6-00CD-888B-1122-DB822AFAAE12}"/>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5" name="Footer Placeholder 4">
            <a:extLst>
              <a:ext uri="{FF2B5EF4-FFF2-40B4-BE49-F238E27FC236}">
                <a16:creationId xmlns:a16="http://schemas.microsoft.com/office/drawing/2014/main" id="{CC33C839-E42E-6821-79B9-10B39858F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F5839-B586-C47D-09B8-C7743BFA5B78}"/>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8605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6852-8EA2-BB68-8084-A186308389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611FE-5DC9-E3AB-E684-4D9BA6CFE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91B42-4E24-D130-43AE-B50C1FDAB63A}"/>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5" name="Footer Placeholder 4">
            <a:extLst>
              <a:ext uri="{FF2B5EF4-FFF2-40B4-BE49-F238E27FC236}">
                <a16:creationId xmlns:a16="http://schemas.microsoft.com/office/drawing/2014/main" id="{E6523C4A-73CD-16CE-E4FC-AA329F7EC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B2765-1593-E6A3-D704-5B52ED84DD3D}"/>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2889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F6041-87FB-704E-1835-A1E3FBBFA5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0369C6-F62F-489B-A2EC-90F80745F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5A90F-AE49-E14C-7B19-9B66E532A642}"/>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5" name="Footer Placeholder 4">
            <a:extLst>
              <a:ext uri="{FF2B5EF4-FFF2-40B4-BE49-F238E27FC236}">
                <a16:creationId xmlns:a16="http://schemas.microsoft.com/office/drawing/2014/main" id="{5375E88D-5FCC-3799-8817-CF57F4BE7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53C38-7FC6-7145-6EF4-46294C234790}"/>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73939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7529-1A72-CA02-E868-ACE8215434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1BCAA-9D3E-0B92-0B0D-E577236DD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8B381-656B-2E9D-AADA-F7075D0456C9}"/>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5" name="Footer Placeholder 4">
            <a:extLst>
              <a:ext uri="{FF2B5EF4-FFF2-40B4-BE49-F238E27FC236}">
                <a16:creationId xmlns:a16="http://schemas.microsoft.com/office/drawing/2014/main" id="{07DFBC35-6A82-342B-6583-A4559676F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C606F-926C-1677-F6AA-B0E81071F3B7}"/>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14388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1A07-2357-FC6E-4943-7A8F6315A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0C20D7-F90A-8683-D610-F9BC9C602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06827-ECF4-F4AA-FEE6-FA67A92FFA94}"/>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5" name="Footer Placeholder 4">
            <a:extLst>
              <a:ext uri="{FF2B5EF4-FFF2-40B4-BE49-F238E27FC236}">
                <a16:creationId xmlns:a16="http://schemas.microsoft.com/office/drawing/2014/main" id="{70073628-49E3-EFB5-B38E-5EDEF7E22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5DF45-1CA2-0CC0-04D9-8DADFEF96BAF}"/>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32076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2303-7A97-A59A-36F6-CBE39D813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FC4DB-DEBF-7D13-3285-900149818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9CC9F8-A2EB-DABC-DABD-456EA21F2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408A1A-5369-3840-A44E-027C095BDF99}"/>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6" name="Footer Placeholder 5">
            <a:extLst>
              <a:ext uri="{FF2B5EF4-FFF2-40B4-BE49-F238E27FC236}">
                <a16:creationId xmlns:a16="http://schemas.microsoft.com/office/drawing/2014/main" id="{18469504-08C4-5A37-2D94-7A87BF378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5450A-44D6-B96B-8632-CEDA170A0F5A}"/>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9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FA2E-1F83-A100-3BB9-0FB212A6FE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A1E21-E8F7-11B5-1989-EABE0B14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94071-DE39-B85B-B791-707DD4C9C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DAB5C-CF78-BC58-DA41-0E1367106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3B349-A485-8346-B72D-1888BE6D8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291C84-48AD-3B5E-4A13-1FC7C3CAC305}"/>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8" name="Footer Placeholder 7">
            <a:extLst>
              <a:ext uri="{FF2B5EF4-FFF2-40B4-BE49-F238E27FC236}">
                <a16:creationId xmlns:a16="http://schemas.microsoft.com/office/drawing/2014/main" id="{886FAB1B-0515-F195-C496-75FB710FF8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F443FD-4B5B-67E4-6BA0-7EAF15C3857B}"/>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45870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0A94-400C-9E50-33B1-745A63476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550B9-6F3F-05F0-9F4A-3B85957C2DE9}"/>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4" name="Footer Placeholder 3">
            <a:extLst>
              <a:ext uri="{FF2B5EF4-FFF2-40B4-BE49-F238E27FC236}">
                <a16:creationId xmlns:a16="http://schemas.microsoft.com/office/drawing/2014/main" id="{ED0490CC-8D07-D4F1-5D02-1C9AC009B3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48E21A-B2BF-F3F7-3118-5E08201058D1}"/>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97016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A9741-D9E0-78B9-7481-F2C79616B3AD}"/>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3" name="Footer Placeholder 2">
            <a:extLst>
              <a:ext uri="{FF2B5EF4-FFF2-40B4-BE49-F238E27FC236}">
                <a16:creationId xmlns:a16="http://schemas.microsoft.com/office/drawing/2014/main" id="{5B903746-9CC7-73A3-9F11-FD626BEB2E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4B4E79-1A4B-5EE3-90F7-F9E0D26D1E31}"/>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403298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2179-22DC-C348-3C67-2E952BA3D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7D59C2-2ABF-EC4B-EA85-D9F587C40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047050-EDE4-CDEB-17C6-0A40EB036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75643-4311-42CB-7115-2F69D4F11447}"/>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6" name="Footer Placeholder 5">
            <a:extLst>
              <a:ext uri="{FF2B5EF4-FFF2-40B4-BE49-F238E27FC236}">
                <a16:creationId xmlns:a16="http://schemas.microsoft.com/office/drawing/2014/main" id="{A30A4AD0-8447-2022-CC96-583D27FAC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02B19-1C89-8683-9CC3-2BACF65CF3B5}"/>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59231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D938-641D-BA78-D39E-E469FC07E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1DDC1F-027E-8F1B-742B-B6BFD409D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89DBE-13A8-A778-106F-EB837A321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CA2D-D6AA-B50A-66C0-82AE2E1CA751}"/>
              </a:ext>
            </a:extLst>
          </p:cNvPr>
          <p:cNvSpPr>
            <a:spLocks noGrp="1"/>
          </p:cNvSpPr>
          <p:nvPr>
            <p:ph type="dt" sz="half" idx="10"/>
          </p:nvPr>
        </p:nvSpPr>
        <p:spPr/>
        <p:txBody>
          <a:bodyPr/>
          <a:lstStyle/>
          <a:p>
            <a:fld id="{D676E5E9-4396-4749-8C38-F538DE689E85}" type="datetimeFigureOut">
              <a:rPr lang="en-IN" smtClean="0"/>
              <a:t>12-02-2024</a:t>
            </a:fld>
            <a:endParaRPr lang="en-IN"/>
          </a:p>
        </p:txBody>
      </p:sp>
      <p:sp>
        <p:nvSpPr>
          <p:cNvPr id="6" name="Footer Placeholder 5">
            <a:extLst>
              <a:ext uri="{FF2B5EF4-FFF2-40B4-BE49-F238E27FC236}">
                <a16:creationId xmlns:a16="http://schemas.microsoft.com/office/drawing/2014/main" id="{CA46B8DE-A933-8DF8-D80D-4E52F55BF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CFB43-E287-2E52-FDE5-F1BD723849B8}"/>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93913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D7C08-858E-DB74-665D-7A0E26914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9AE611-CC9A-EF44-D2E3-E32F6D42C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28BC9-4749-7AB0-6B2B-8ABA89D78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6E5E9-4396-4749-8C38-F538DE689E85}" type="datetimeFigureOut">
              <a:rPr lang="en-IN" smtClean="0"/>
              <a:t>12-02-2024</a:t>
            </a:fld>
            <a:endParaRPr lang="en-IN"/>
          </a:p>
        </p:txBody>
      </p:sp>
      <p:sp>
        <p:nvSpPr>
          <p:cNvPr id="5" name="Footer Placeholder 4">
            <a:extLst>
              <a:ext uri="{FF2B5EF4-FFF2-40B4-BE49-F238E27FC236}">
                <a16:creationId xmlns:a16="http://schemas.microsoft.com/office/drawing/2014/main" id="{72572B32-3089-39E0-881A-F24A1F222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A99DF0-BBC7-1CDA-3EDC-17E734BFC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1B0D6-B4ED-4C4D-884E-D26CC227F007}" type="slidenum">
              <a:rPr lang="en-IN" smtClean="0"/>
              <a:t>‹#›</a:t>
            </a:fld>
            <a:endParaRPr lang="en-IN"/>
          </a:p>
        </p:txBody>
      </p:sp>
    </p:spTree>
    <p:extLst>
      <p:ext uri="{BB962C8B-B14F-4D97-AF65-F5344CB8AC3E}">
        <p14:creationId xmlns:p14="http://schemas.microsoft.com/office/powerpoint/2010/main" val="160319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01EBF8-01EA-39C7-2B28-6BEFCD352C5E}"/>
              </a:ext>
            </a:extLst>
          </p:cNvPr>
          <p:cNvSpPr txBox="1"/>
          <p:nvPr/>
        </p:nvSpPr>
        <p:spPr>
          <a:xfrm>
            <a:off x="0" y="1120912"/>
            <a:ext cx="121920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Educational Chatbot With NLP</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7CB641-96FE-1319-1470-4CCB1954733C}"/>
              </a:ext>
            </a:extLst>
          </p:cNvPr>
          <p:cNvSpPr txBox="1"/>
          <p:nvPr/>
        </p:nvSpPr>
        <p:spPr>
          <a:xfrm>
            <a:off x="497840" y="4324588"/>
            <a:ext cx="576072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Team Members:</a:t>
            </a:r>
          </a:p>
          <a:p>
            <a:r>
              <a:rPr lang="en-US" sz="2400" dirty="0">
                <a:latin typeface="Times New Roman" panose="02020603050405020304" pitchFamily="18" charset="0"/>
                <a:cs typeface="Times New Roman" panose="02020603050405020304" pitchFamily="18" charset="0"/>
              </a:rPr>
              <a:t> V. Venkata Sai Anuhya(19K61A05G8)</a:t>
            </a:r>
          </a:p>
          <a:p>
            <a:r>
              <a:rPr lang="en-US" sz="2400" dirty="0">
                <a:latin typeface="Times New Roman" panose="02020603050405020304" pitchFamily="18" charset="0"/>
                <a:cs typeface="Times New Roman" panose="02020603050405020304" pitchFamily="18" charset="0"/>
              </a:rPr>
              <a:t> V. Ganga Bhavani(20K61A05G9)</a:t>
            </a:r>
          </a:p>
          <a:p>
            <a:r>
              <a:rPr lang="en-US" sz="2400" dirty="0">
                <a:latin typeface="Times New Roman" panose="02020603050405020304" pitchFamily="18" charset="0"/>
                <a:cs typeface="Times New Roman" panose="02020603050405020304" pitchFamily="18" charset="0"/>
              </a:rPr>
              <a:t> K. Manasa Lakshmi (20K61A0571)</a:t>
            </a:r>
          </a:p>
          <a:p>
            <a:r>
              <a:rPr lang="en-US" sz="2400" dirty="0">
                <a:latin typeface="Times New Roman" panose="02020603050405020304" pitchFamily="18" charset="0"/>
                <a:cs typeface="Times New Roman" panose="02020603050405020304" pitchFamily="18" charset="0"/>
              </a:rPr>
              <a:t> S. Venkateswara Rao(20K61A05F3)</a:t>
            </a:r>
          </a:p>
        </p:txBody>
      </p:sp>
      <p:sp>
        <p:nvSpPr>
          <p:cNvPr id="7" name="TextBox 6">
            <a:extLst>
              <a:ext uri="{FF2B5EF4-FFF2-40B4-BE49-F238E27FC236}">
                <a16:creationId xmlns:a16="http://schemas.microsoft.com/office/drawing/2014/main" id="{5CE74C1E-92B5-5E4B-3D75-A157F7F420D3}"/>
              </a:ext>
            </a:extLst>
          </p:cNvPr>
          <p:cNvSpPr txBox="1"/>
          <p:nvPr/>
        </p:nvSpPr>
        <p:spPr>
          <a:xfrm>
            <a:off x="0" y="2650271"/>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Batch Number – 20CSEA003</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977584-181E-082A-5502-0A390CE242F5}"/>
              </a:ext>
            </a:extLst>
          </p:cNvPr>
          <p:cNvSpPr txBox="1"/>
          <p:nvPr/>
        </p:nvSpPr>
        <p:spPr>
          <a:xfrm>
            <a:off x="0" y="3111936"/>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911FB0B-2472-616B-D317-5B406A1B95F3}"/>
              </a:ext>
            </a:extLst>
          </p:cNvPr>
          <p:cNvSpPr txBox="1"/>
          <p:nvPr/>
        </p:nvSpPr>
        <p:spPr>
          <a:xfrm>
            <a:off x="7874000" y="4838247"/>
            <a:ext cx="3820160"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Supervisor</a:t>
            </a:r>
          </a:p>
          <a:p>
            <a:pPr algn="ctr"/>
            <a:r>
              <a:rPr lang="pt-BR" sz="2400" b="1" dirty="0">
                <a:latin typeface="Times New Roman" panose="02020603050405020304" pitchFamily="18" charset="0"/>
                <a:cs typeface="Times New Roman" panose="02020603050405020304" pitchFamily="18" charset="0"/>
              </a:rPr>
              <a:t>Dr. A V S Siva Rama Rao</a:t>
            </a:r>
          </a:p>
          <a:p>
            <a:pPr algn="ctr"/>
            <a:r>
              <a:rPr lang="pt-BR" sz="2400" dirty="0">
                <a:latin typeface="Times New Roman" panose="02020603050405020304" pitchFamily="18" charset="0"/>
                <a:cs typeface="Times New Roman" panose="02020603050405020304" pitchFamily="18" charset="0"/>
              </a:rPr>
              <a:t>Associate Professor</a:t>
            </a:r>
          </a:p>
        </p:txBody>
      </p:sp>
      <p:sp>
        <p:nvSpPr>
          <p:cNvPr id="2" name="TextBox 1">
            <a:extLst>
              <a:ext uri="{FF2B5EF4-FFF2-40B4-BE49-F238E27FC236}">
                <a16:creationId xmlns:a16="http://schemas.microsoft.com/office/drawing/2014/main" id="{95468B3A-B774-048A-EEAA-43BA540A0DEC}"/>
              </a:ext>
            </a:extLst>
          </p:cNvPr>
          <p:cNvSpPr txBox="1"/>
          <p:nvPr/>
        </p:nvSpPr>
        <p:spPr>
          <a:xfrm>
            <a:off x="0" y="2241231"/>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Review</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C875CB-53BA-15B0-52B6-0A3E9B415E0D}"/>
              </a:ext>
            </a:extLst>
          </p:cNvPr>
          <p:cNvSpPr txBox="1"/>
          <p:nvPr/>
        </p:nvSpPr>
        <p:spPr>
          <a:xfrm>
            <a:off x="9184640" y="659247"/>
            <a:ext cx="27635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Date : 12-02-2024</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8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AC97-C1D1-D2F2-C691-21FD02B71D2D}"/>
              </a:ext>
            </a:extLst>
          </p:cNvPr>
          <p:cNvSpPr>
            <a:spLocks noGrp="1"/>
          </p:cNvSpPr>
          <p:nvPr>
            <p:ph type="title"/>
          </p:nvPr>
        </p:nvSpPr>
        <p:spPr>
          <a:xfrm>
            <a:off x="665480" y="375921"/>
            <a:ext cx="10515600" cy="975359"/>
          </a:xfrm>
        </p:spPr>
        <p:txBody>
          <a:bodyPr>
            <a:normAutofit/>
          </a:bodyPr>
          <a:lstStyle/>
          <a:p>
            <a:pPr>
              <a:lnSpc>
                <a:spcPct val="150000"/>
              </a:lnSpc>
            </a:pPr>
            <a:r>
              <a:rPr lang="en-US" sz="2800" b="1" dirty="0">
                <a:latin typeface="Times New Roman" panose="02020603050405020304" pitchFamily="18" charset="0"/>
                <a:cs typeface="Times New Roman" panose="02020603050405020304" pitchFamily="18" charset="0"/>
              </a:rPr>
              <a:t>Significance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80E93-2D37-F9E9-E8A7-F9BA5BE07E8F}"/>
              </a:ext>
            </a:extLst>
          </p:cNvPr>
          <p:cNvSpPr>
            <a:spLocks noGrp="1"/>
          </p:cNvSpPr>
          <p:nvPr>
            <p:ph idx="1"/>
          </p:nvPr>
        </p:nvSpPr>
        <p:spPr>
          <a:xfrm>
            <a:off x="665480" y="1351280"/>
            <a:ext cx="10515600" cy="4998720"/>
          </a:xfrm>
        </p:spPr>
        <p:txBody>
          <a:bodyPr>
            <a:normAutofit fontScale="925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The proposed Educational Chatbot with NLP could significantly improve the situation:</a:t>
            </a:r>
          </a:p>
          <a:p>
            <a:pPr>
              <a:lnSpc>
                <a:spcPct val="150000"/>
              </a:lnSpc>
            </a:pPr>
            <a:r>
              <a:rPr lang="en-US" sz="2400" dirty="0">
                <a:latin typeface="Times New Roman" panose="02020603050405020304" pitchFamily="18" charset="0"/>
                <a:cs typeface="Times New Roman" panose="02020603050405020304" pitchFamily="18" charset="0"/>
              </a:rPr>
              <a:t>Instant Access to Information</a:t>
            </a:r>
          </a:p>
          <a:p>
            <a:pPr>
              <a:lnSpc>
                <a:spcPct val="150000"/>
              </a:lnSpc>
            </a:pPr>
            <a:r>
              <a:rPr lang="en-US" sz="2400" dirty="0">
                <a:latin typeface="Times New Roman" panose="02020603050405020304" pitchFamily="18" charset="0"/>
                <a:cs typeface="Times New Roman" panose="02020603050405020304" pitchFamily="18" charset="0"/>
              </a:rPr>
              <a:t>24/7 Availability</a:t>
            </a:r>
          </a:p>
          <a:p>
            <a:pPr>
              <a:lnSpc>
                <a:spcPct val="150000"/>
              </a:lnSpc>
            </a:pPr>
            <a:r>
              <a:rPr lang="en-US" sz="2400" dirty="0">
                <a:latin typeface="Times New Roman" panose="02020603050405020304" pitchFamily="18" charset="0"/>
                <a:cs typeface="Times New Roman" panose="02020603050405020304" pitchFamily="18" charset="0"/>
              </a:rPr>
              <a:t>Can access from anywhere</a:t>
            </a:r>
          </a:p>
          <a:p>
            <a:pPr>
              <a:lnSpc>
                <a:spcPct val="150000"/>
              </a:lnSpc>
            </a:pPr>
            <a:r>
              <a:rPr lang="en-US" sz="2400" dirty="0">
                <a:latin typeface="Times New Roman" panose="02020603050405020304" pitchFamily="18" charset="0"/>
                <a:cs typeface="Times New Roman" panose="02020603050405020304" pitchFamily="18" charset="0"/>
              </a:rPr>
              <a:t>No Need to visit various websites</a:t>
            </a:r>
          </a:p>
          <a:p>
            <a:pPr>
              <a:lnSpc>
                <a:spcPct val="150000"/>
              </a:lnSpc>
            </a:pPr>
            <a:r>
              <a:rPr lang="en-US" sz="2400" dirty="0">
                <a:latin typeface="Times New Roman" panose="02020603050405020304" pitchFamily="18" charset="0"/>
                <a:cs typeface="Times New Roman" panose="02020603050405020304" pitchFamily="18" charset="0"/>
              </a:rPr>
              <a:t>Efficiency and Convenience the college could streamline information dissemination, enhance accessibility, and significantly improve the overall experience for individuals seeking information about the institution.</a:t>
            </a:r>
          </a:p>
        </p:txBody>
      </p:sp>
    </p:spTree>
    <p:extLst>
      <p:ext uri="{BB962C8B-B14F-4D97-AF65-F5344CB8AC3E}">
        <p14:creationId xmlns:p14="http://schemas.microsoft.com/office/powerpoint/2010/main" val="308765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767D-DAB8-BBD2-D04C-2A62424316E6}"/>
              </a:ext>
            </a:extLst>
          </p:cNvPr>
          <p:cNvSpPr>
            <a:spLocks noGrp="1"/>
          </p:cNvSpPr>
          <p:nvPr>
            <p:ph type="title"/>
          </p:nvPr>
        </p:nvSpPr>
        <p:spPr>
          <a:xfrm>
            <a:off x="838200" y="386081"/>
            <a:ext cx="10515600" cy="751840"/>
          </a:xfrm>
        </p:spPr>
        <p:txBody>
          <a:bodyPr>
            <a:normAutofit/>
          </a:bodyPr>
          <a:lstStyle/>
          <a:p>
            <a:r>
              <a:rPr lang="en-US" sz="2800" b="1" dirty="0">
                <a:latin typeface="Times New Roman" panose="02020603050405020304" pitchFamily="18" charset="0"/>
                <a:cs typeface="Times New Roman" panose="02020603050405020304" pitchFamily="18" charset="0"/>
              </a:rPr>
              <a:t>Dataset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C12E9C-68BB-6087-0CCC-85A5DFA64A87}"/>
              </a:ext>
            </a:extLst>
          </p:cNvPr>
          <p:cNvSpPr>
            <a:spLocks noGrp="1"/>
          </p:cNvSpPr>
          <p:nvPr>
            <p:ph idx="1"/>
          </p:nvPr>
        </p:nvSpPr>
        <p:spPr>
          <a:xfrm>
            <a:off x="838200" y="1137921"/>
            <a:ext cx="10515600" cy="533399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Combining datasets involves integrating various types of data, including question-answering datasets, conversational datasets, and educational content datasets. This process encompasses careful considerations of data quality, ensuring that the information within the datasets is accurate, reliable, and up-to-date. </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Additionally, data representation is a crucial aspect, ensuring that the data is structured in a coherent and understandable manner for analysis and interpretation.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73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DED0-B8AB-2483-F5F9-2395F78D1CA1}"/>
              </a:ext>
            </a:extLst>
          </p:cNvPr>
          <p:cNvSpPr>
            <a:spLocks noGrp="1"/>
          </p:cNvSpPr>
          <p:nvPr>
            <p:ph type="title"/>
          </p:nvPr>
        </p:nvSpPr>
        <p:spPr>
          <a:xfrm>
            <a:off x="838200" y="212725"/>
            <a:ext cx="10515600" cy="732155"/>
          </a:xfrm>
        </p:spPr>
        <p:txBody>
          <a:bodyPr>
            <a:normAutofit/>
          </a:bodyPr>
          <a:lstStyle/>
          <a:p>
            <a:r>
              <a:rPr lang="en-US" sz="2800" b="1" dirty="0">
                <a:latin typeface="Times New Roman" panose="02020603050405020304" pitchFamily="18" charset="0"/>
                <a:cs typeface="Times New Roman" panose="02020603050405020304" pitchFamily="18" charset="0"/>
              </a:rPr>
              <a:t>Proposed Method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FD1EDB-AFCE-D627-0DCD-5304C008EFDD}"/>
              </a:ext>
            </a:extLst>
          </p:cNvPr>
          <p:cNvSpPr>
            <a:spLocks noGrp="1"/>
          </p:cNvSpPr>
          <p:nvPr>
            <p:ph idx="1"/>
          </p:nvPr>
        </p:nvSpPr>
        <p:spPr>
          <a:xfrm>
            <a:off x="838200" y="1178560"/>
            <a:ext cx="10855960" cy="4836160"/>
          </a:xfrm>
        </p:spPr>
        <p:txBody>
          <a:bodyPr>
            <a:noAutofit/>
          </a:bodyPr>
          <a:lstStyle/>
          <a:p>
            <a:pPr algn="just">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Existing Systems were based on either rule based or neural networks but rasa brings best of both worlds. It uses both rule based engines and neural networks based models to deliver output and produce user-like conversations.</a:t>
            </a:r>
          </a:p>
          <a:p>
            <a:pPr algn="just">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In proposed </a:t>
            </a:r>
            <a:r>
              <a:rPr lang="en-US" sz="2200" dirty="0" err="1">
                <a:latin typeface="Times New Roman" panose="02020603050405020304" pitchFamily="18" charset="0"/>
                <a:cs typeface="Times New Roman" panose="02020603050405020304" pitchFamily="18" charset="0"/>
              </a:rPr>
              <a:t>system,the</a:t>
            </a:r>
            <a:r>
              <a:rPr lang="en-US" sz="2200" dirty="0">
                <a:latin typeface="Times New Roman" panose="02020603050405020304" pitchFamily="18" charset="0"/>
                <a:cs typeface="Times New Roman" panose="02020603050405020304" pitchFamily="18" charset="0"/>
              </a:rPr>
              <a:t> students no need to go to college to get the all information about collage and facilities. The web based Chabot can provide information anywhere anytime with the help of the internet. It takes less time to train as we are using pre-trained neural network and using transfer learning on them.</a:t>
            </a:r>
          </a:p>
        </p:txBody>
      </p:sp>
    </p:spTree>
    <p:extLst>
      <p:ext uri="{BB962C8B-B14F-4D97-AF65-F5344CB8AC3E}">
        <p14:creationId xmlns:p14="http://schemas.microsoft.com/office/powerpoint/2010/main" val="51595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92E07B09-E15F-8F49-AC1D-01E02A0B3CE6}"/>
              </a:ext>
            </a:extLst>
          </p:cNvPr>
          <p:cNvGrpSpPr/>
          <p:nvPr/>
        </p:nvGrpSpPr>
        <p:grpSpPr>
          <a:xfrm>
            <a:off x="283143" y="365760"/>
            <a:ext cx="11625713" cy="5709920"/>
            <a:chOff x="375920" y="767111"/>
            <a:chExt cx="11625713" cy="4770090"/>
          </a:xfrm>
        </p:grpSpPr>
        <p:grpSp>
          <p:nvGrpSpPr>
            <p:cNvPr id="14" name="Group 13">
              <a:extLst>
                <a:ext uri="{FF2B5EF4-FFF2-40B4-BE49-F238E27FC236}">
                  <a16:creationId xmlns:a16="http://schemas.microsoft.com/office/drawing/2014/main" id="{103D3C59-03FC-E2E8-F337-D19B083062D3}"/>
                </a:ext>
              </a:extLst>
            </p:cNvPr>
            <p:cNvGrpSpPr/>
            <p:nvPr/>
          </p:nvGrpSpPr>
          <p:grpSpPr>
            <a:xfrm>
              <a:off x="375920" y="1838967"/>
              <a:ext cx="11625713" cy="3698234"/>
              <a:chOff x="457200" y="1869447"/>
              <a:chExt cx="11303267" cy="3698234"/>
            </a:xfrm>
          </p:grpSpPr>
          <p:cxnSp>
            <p:nvCxnSpPr>
              <p:cNvPr id="6" name="Straight Arrow Connector 5">
                <a:extLst>
                  <a:ext uri="{FF2B5EF4-FFF2-40B4-BE49-F238E27FC236}">
                    <a16:creationId xmlns:a16="http://schemas.microsoft.com/office/drawing/2014/main" id="{5DC7A794-D3BA-F666-3D69-9406C09B5931}"/>
                  </a:ext>
                </a:extLst>
              </p:cNvPr>
              <p:cNvCxnSpPr/>
              <p:nvPr/>
            </p:nvCxnSpPr>
            <p:spPr>
              <a:xfrm>
                <a:off x="2129644" y="2512364"/>
                <a:ext cx="7433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EBF44C8-58CD-AE23-C532-5542BCEC501E}"/>
                  </a:ext>
                </a:extLst>
              </p:cNvPr>
              <p:cNvCxnSpPr/>
              <p:nvPr/>
            </p:nvCxnSpPr>
            <p:spPr>
              <a:xfrm>
                <a:off x="5059516" y="2512364"/>
                <a:ext cx="699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7DEB0B9-B71F-DC3E-56F5-296367186328}"/>
                  </a:ext>
                </a:extLst>
              </p:cNvPr>
              <p:cNvSpPr/>
              <p:nvPr/>
            </p:nvSpPr>
            <p:spPr>
              <a:xfrm>
                <a:off x="5759465" y="1869447"/>
                <a:ext cx="2731653" cy="11683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Rasa</a:t>
                </a:r>
              </a:p>
            </p:txBody>
          </p:sp>
          <p:sp>
            <p:nvSpPr>
              <p:cNvPr id="13" name="Rectangle 12">
                <a:extLst>
                  <a:ext uri="{FF2B5EF4-FFF2-40B4-BE49-F238E27FC236}">
                    <a16:creationId xmlns:a16="http://schemas.microsoft.com/office/drawing/2014/main" id="{FEC1B2D3-201B-42E7-DCA4-36C613C33BCA}"/>
                  </a:ext>
                </a:extLst>
              </p:cNvPr>
              <p:cNvSpPr/>
              <p:nvPr/>
            </p:nvSpPr>
            <p:spPr>
              <a:xfrm>
                <a:off x="9389286" y="1869448"/>
                <a:ext cx="2371181" cy="1164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Backend</a:t>
                </a:r>
                <a:endParaRPr lang="en-IN" sz="2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4F27096-EC0E-0DD5-839A-44788C7EB929}"/>
                  </a:ext>
                </a:extLst>
              </p:cNvPr>
              <p:cNvSpPr/>
              <p:nvPr/>
            </p:nvSpPr>
            <p:spPr>
              <a:xfrm>
                <a:off x="9389286" y="4259207"/>
                <a:ext cx="2371181" cy="1308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Database</a:t>
                </a:r>
                <a:endParaRPr lang="en-IN"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63F5EDE-1FD7-210E-402E-E942C532DCD8}"/>
                  </a:ext>
                </a:extLst>
              </p:cNvPr>
              <p:cNvSpPr/>
              <p:nvPr/>
            </p:nvSpPr>
            <p:spPr>
              <a:xfrm>
                <a:off x="457200" y="1869447"/>
                <a:ext cx="1672444" cy="11683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User</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0E2D9B5-46D6-0B59-D221-DB31C34AA0DA}"/>
                  </a:ext>
                </a:extLst>
              </p:cNvPr>
              <p:cNvSpPr/>
              <p:nvPr/>
            </p:nvSpPr>
            <p:spPr>
              <a:xfrm>
                <a:off x="2872952" y="1869448"/>
                <a:ext cx="2186564" cy="11683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Frontend</a:t>
                </a:r>
                <a:endParaRPr lang="en-IN" sz="2400" dirty="0">
                  <a:latin typeface="Times New Roman" panose="02020603050405020304" pitchFamily="18" charset="0"/>
                  <a:cs typeface="Times New Roman" panose="02020603050405020304" pitchFamily="18" charset="0"/>
                </a:endParaRPr>
              </a:p>
            </p:txBody>
          </p:sp>
        </p:grpSp>
        <p:sp>
          <p:nvSpPr>
            <p:cNvPr id="24" name="TextBox 23">
              <a:extLst>
                <a:ext uri="{FF2B5EF4-FFF2-40B4-BE49-F238E27FC236}">
                  <a16:creationId xmlns:a16="http://schemas.microsoft.com/office/drawing/2014/main" id="{2749C783-9085-9F77-42EF-4909D3ED02D2}"/>
                </a:ext>
              </a:extLst>
            </p:cNvPr>
            <p:cNvSpPr txBox="1"/>
            <p:nvPr/>
          </p:nvSpPr>
          <p:spPr>
            <a:xfrm>
              <a:off x="1016000" y="767111"/>
              <a:ext cx="101600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Block Diagram</a:t>
              </a:r>
              <a:endParaRPr lang="en-IN" sz="2800" b="1"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4EFDE591-228F-DD9C-3678-A6FE754F8045}"/>
                </a:ext>
              </a:extLst>
            </p:cNvPr>
            <p:cNvCxnSpPr>
              <a:stCxn id="10" idx="3"/>
              <a:endCxn id="13" idx="1"/>
            </p:cNvCxnSpPr>
            <p:nvPr/>
          </p:nvCxnSpPr>
          <p:spPr>
            <a:xfrm flipV="1">
              <a:off x="8639020" y="2421331"/>
              <a:ext cx="923790" cy="1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B69B02A-3366-1783-4C4C-3D84366060B3}"/>
                </a:ext>
              </a:extLst>
            </p:cNvPr>
            <p:cNvCxnSpPr>
              <a:stCxn id="13" idx="2"/>
              <a:endCxn id="17" idx="0"/>
            </p:cNvCxnSpPr>
            <p:nvPr/>
          </p:nvCxnSpPr>
          <p:spPr>
            <a:xfrm>
              <a:off x="10782222" y="3003694"/>
              <a:ext cx="0" cy="1225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2987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BB7E-DC50-D1BE-44E8-29B9D5C46005}"/>
              </a:ext>
            </a:extLst>
          </p:cNvPr>
          <p:cNvSpPr>
            <a:spLocks noGrp="1"/>
          </p:cNvSpPr>
          <p:nvPr>
            <p:ph type="title"/>
          </p:nvPr>
        </p:nvSpPr>
        <p:spPr>
          <a:xfrm>
            <a:off x="746760" y="157797"/>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Results and Discussion</a:t>
            </a:r>
            <a:endParaRPr lang="en-IN" sz="2800" dirty="0"/>
          </a:p>
        </p:txBody>
      </p:sp>
      <p:sp>
        <p:nvSpPr>
          <p:cNvPr id="3" name="Content Placeholder 2">
            <a:extLst>
              <a:ext uri="{FF2B5EF4-FFF2-40B4-BE49-F238E27FC236}">
                <a16:creationId xmlns:a16="http://schemas.microsoft.com/office/drawing/2014/main" id="{C071C776-EDC1-BDCC-9B32-E9FE2CF54020}"/>
              </a:ext>
            </a:extLst>
          </p:cNvPr>
          <p:cNvSpPr>
            <a:spLocks noGrp="1"/>
          </p:cNvSpPr>
          <p:nvPr>
            <p:ph idx="1"/>
          </p:nvPr>
        </p:nvSpPr>
        <p:spPr>
          <a:xfrm>
            <a:off x="939800" y="1706880"/>
            <a:ext cx="10774680" cy="4693603"/>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Enhanced data collection and analysis: Chatbot interactions can generate valuable data for educational research and policy development.</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Improved public perception of education: An innovative and accessible educational tool can boost public confidence and support for educational initiatives.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Improved communication and critical thinking skills: Through interactive conversations, students develop their ability to ask questions, analyze information, and form arguments.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Increased accessibility and inclusivity: Chatbots can provide support to students with disabilities or those in remote areas, bridging geographical and educational gaps.</a:t>
            </a:r>
          </a:p>
          <a:p>
            <a:endParaRPr lang="en-IN" dirty="0"/>
          </a:p>
        </p:txBody>
      </p:sp>
    </p:spTree>
    <p:extLst>
      <p:ext uri="{BB962C8B-B14F-4D97-AF65-F5344CB8AC3E}">
        <p14:creationId xmlns:p14="http://schemas.microsoft.com/office/powerpoint/2010/main" val="24261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8BA8-A9F7-CC8F-57C6-05401C77B0B7}"/>
              </a:ext>
            </a:extLst>
          </p:cNvPr>
          <p:cNvSpPr>
            <a:spLocks noGrp="1"/>
          </p:cNvSpPr>
          <p:nvPr>
            <p:ph type="title"/>
          </p:nvPr>
        </p:nvSpPr>
        <p:spPr>
          <a:xfrm>
            <a:off x="655320" y="426721"/>
            <a:ext cx="10515600" cy="640079"/>
          </a:xfrm>
        </p:spPr>
        <p:txBody>
          <a:bodyPr>
            <a:normAutofit/>
          </a:bodyPr>
          <a:lstStyle/>
          <a:p>
            <a:r>
              <a:rPr lang="en-US" sz="2800" b="1" dirty="0">
                <a:latin typeface="Times New Roman" panose="02020603050405020304" pitchFamily="18" charset="0"/>
                <a:cs typeface="Times New Roman" panose="02020603050405020304" pitchFamily="18" charset="0"/>
              </a:rPr>
              <a:t>Discussion</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40791A-E3A9-4BB8-3C0D-296739AD9B01}"/>
              </a:ext>
            </a:extLst>
          </p:cNvPr>
          <p:cNvSpPr txBox="1"/>
          <p:nvPr/>
        </p:nvSpPr>
        <p:spPr>
          <a:xfrm>
            <a:off x="655320" y="1066800"/>
            <a:ext cx="1088136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The Educational Chatbot with NLP (Natural Language Processing) integrates advanced language understanding and processing techniques Here's a summary of its results and discussions: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educational chatbot integrates NLP algorithms to comprehend user queries, employing techniques like tokenization, part-of-speech tagging, and named entity recognition to extract key information.</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Leveraging NLP, it delivers educational content interactively, responding to user questions and requests with tailored explanations. </a:t>
            </a:r>
          </a:p>
        </p:txBody>
      </p:sp>
    </p:spTree>
    <p:extLst>
      <p:ext uri="{BB962C8B-B14F-4D97-AF65-F5344CB8AC3E}">
        <p14:creationId xmlns:p14="http://schemas.microsoft.com/office/powerpoint/2010/main" val="147223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F65D7-363D-7069-22E8-388F035C6A0D}"/>
              </a:ext>
            </a:extLst>
          </p:cNvPr>
          <p:cNvSpPr>
            <a:spLocks noGrp="1"/>
          </p:cNvSpPr>
          <p:nvPr>
            <p:ph idx="1"/>
          </p:nvPr>
        </p:nvSpPr>
        <p:spPr>
          <a:xfrm>
            <a:off x="523240" y="413384"/>
            <a:ext cx="11038840" cy="5743575"/>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Additionally, the chatbot employs NLP-based adaptive learning algorithms to personalize the learning experience based on individual preferences and performance, gathering insights through sentiment analysis and feedback processing to provide constructive feedback and assess learning progress. </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Continuous improvement is facilitated through the chatbot's NLP capabilities, enabling it to analyze user interactions and feedback, update its knowledge base, and refine its language understanding models over time.</a:t>
            </a:r>
            <a:endParaRPr lang="en-IN" dirty="0"/>
          </a:p>
        </p:txBody>
      </p:sp>
    </p:spTree>
    <p:extLst>
      <p:ext uri="{BB962C8B-B14F-4D97-AF65-F5344CB8AC3E}">
        <p14:creationId xmlns:p14="http://schemas.microsoft.com/office/powerpoint/2010/main" val="2061297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9C24-6D1A-7B7E-124D-EC785C62D98B}"/>
              </a:ext>
            </a:extLst>
          </p:cNvPr>
          <p:cNvSpPr>
            <a:spLocks noGrp="1"/>
          </p:cNvSpPr>
          <p:nvPr>
            <p:ph type="title"/>
          </p:nvPr>
        </p:nvSpPr>
        <p:spPr>
          <a:xfrm>
            <a:off x="736600" y="456565"/>
            <a:ext cx="10515600" cy="915035"/>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805175-A7A8-F8C2-DC62-5BD50AFF533F}"/>
              </a:ext>
            </a:extLst>
          </p:cNvPr>
          <p:cNvSpPr txBox="1"/>
          <p:nvPr/>
        </p:nvSpPr>
        <p:spPr>
          <a:xfrm>
            <a:off x="736600" y="1361440"/>
            <a:ext cx="10916920" cy="501194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Empowering learners, educators, and stakeholders: </a:t>
            </a:r>
            <a:r>
              <a:rPr lang="en-US" sz="2400" dirty="0">
                <a:latin typeface="Times New Roman" panose="02020603050405020304" pitchFamily="18" charset="0"/>
                <a:cs typeface="Times New Roman" panose="02020603050405020304" pitchFamily="18" charset="0"/>
              </a:rPr>
              <a:t>An educational chatbot bridges the gap, offering personalized, accessible, and engaging support for all players in the learning ecosystem.</a:t>
            </a:r>
          </a:p>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Revolutionizing learning through AI: </a:t>
            </a:r>
            <a:r>
              <a:rPr lang="en-US" sz="2400" dirty="0">
                <a:latin typeface="Times New Roman" panose="02020603050405020304" pitchFamily="18" charset="0"/>
                <a:cs typeface="Times New Roman" panose="02020603050405020304" pitchFamily="18" charset="0"/>
              </a:rPr>
              <a:t>Personalized, interactive, and accessible, this NLP-powered chatbot transforms the learning landscape for students, educators, and stakeholders.</a:t>
            </a:r>
          </a:p>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Tailor-made learning, on-demand: </a:t>
            </a:r>
            <a:r>
              <a:rPr lang="en-US" sz="2400" dirty="0">
                <a:latin typeface="Times New Roman" panose="02020603050405020304" pitchFamily="18" charset="0"/>
                <a:cs typeface="Times New Roman" panose="02020603050405020304" pitchFamily="18" charset="0"/>
              </a:rPr>
              <a:t>Interactive conversations and personalized assistance empower students, educators, and stakeholders to navigate the learning journey effectively.</a:t>
            </a:r>
          </a:p>
        </p:txBody>
      </p:sp>
    </p:spTree>
    <p:extLst>
      <p:ext uri="{BB962C8B-B14F-4D97-AF65-F5344CB8AC3E}">
        <p14:creationId xmlns:p14="http://schemas.microsoft.com/office/powerpoint/2010/main" val="60287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03FB-860D-B8FD-975A-FE39BE2DCA88}"/>
              </a:ext>
            </a:extLst>
          </p:cNvPr>
          <p:cNvSpPr>
            <a:spLocks noGrp="1"/>
          </p:cNvSpPr>
          <p:nvPr>
            <p:ph type="title"/>
          </p:nvPr>
        </p:nvSpPr>
        <p:spPr>
          <a:xfrm>
            <a:off x="325120" y="0"/>
            <a:ext cx="10515600" cy="873760"/>
          </a:xfrm>
        </p:spPr>
        <p:txBody>
          <a:bodyPr>
            <a:normAutofit/>
          </a:bodyPr>
          <a:lstStyle/>
          <a:p>
            <a:pPr>
              <a:lnSpc>
                <a:spcPct val="150000"/>
              </a:lnSpc>
            </a:pPr>
            <a:r>
              <a:rPr lang="en-IN" sz="28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D3406DBC-4F1E-BA00-1C01-533BD7902926}"/>
              </a:ext>
            </a:extLst>
          </p:cNvPr>
          <p:cNvSpPr txBox="1"/>
          <p:nvPr/>
        </p:nvSpPr>
        <p:spPr>
          <a:xfrm>
            <a:off x="396240" y="680720"/>
            <a:ext cx="11663680" cy="4519186"/>
          </a:xfrm>
          <a:prstGeom prst="rect">
            <a:avLst/>
          </a:prstGeom>
          <a:noFill/>
        </p:spPr>
        <p:txBody>
          <a:bodyPr wrap="square" rtlCol="0">
            <a:spAutoFit/>
          </a:bodyPr>
          <a:lstStyle/>
          <a:p>
            <a:pPr marR="26035" algn="just">
              <a:lnSpc>
                <a:spcPct val="150000"/>
              </a:lnSpc>
              <a:spcAft>
                <a:spcPts val="800"/>
              </a:spcAft>
              <a:tabLst>
                <a:tab pos="1280795" algn="l"/>
              </a:tabLst>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Socatiyanurak</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Vorada</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Nittayapa</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Klangpornkun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Adirek</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Munthuli</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Phongphan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Phienphanich</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Lalin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Kovudhikulrungsri</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Nantawat</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Saksakulkunakorn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Phonkanok</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Chairaungsri</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Charturong</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Tantibundhit</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"Law-u: Legal guidance through artificial intelligence chatbot for sexual violence victims and survivors." IEEE Access (2021): 131440-131461.</a:t>
            </a:r>
          </a:p>
          <a:p>
            <a:pPr marR="26035" algn="just">
              <a:lnSpc>
                <a:spcPct val="150000"/>
              </a:lnSpc>
              <a:spcAft>
                <a:spcPts val="800"/>
              </a:spcAft>
              <a:tabLst>
                <a:tab pos="1280795" algn="l"/>
              </a:tabLst>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Chakraborty, Sanjay, Hrithik Paul,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Sayani</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Ghatak</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Saroj Kumar Pandey, Ankit Kumar,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Kamred</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Udham</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and Mohd Asif Shah. "An AI-Based Medical Chatbot Model for Infectious Disease Prediction."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Access 10 (2022): 128469-128483.</a:t>
            </a:r>
          </a:p>
          <a:p>
            <a:pPr marR="26035" algn="just">
              <a:lnSpc>
                <a:spcPct val="150000"/>
              </a:lnSpc>
              <a:spcAft>
                <a:spcPts val="800"/>
              </a:spcAft>
              <a:tabLst>
                <a:tab pos="1280795" algn="l"/>
              </a:tabLst>
            </a:pP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Palasundram</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Kulothunkan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Nurfadhlina</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Mohd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Sharef</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Khairul Azhar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Kasmiran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Azreen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Azman. "SEQ2SEQ++: A multitasking-based Seq2Seq model to generate meaningful and relevant answers." IEEE </a:t>
            </a:r>
          </a:p>
          <a:p>
            <a:pPr marR="26035" algn="just">
              <a:lnSpc>
                <a:spcPct val="150000"/>
              </a:lnSpc>
              <a:spcAft>
                <a:spcPts val="800"/>
              </a:spcAft>
              <a:tabLst>
                <a:tab pos="1280795" algn="l"/>
              </a:tabLst>
            </a:pPr>
            <a:endPar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6027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A6B6D9-2738-DE11-6331-AF06ADAF7669}"/>
              </a:ext>
            </a:extLst>
          </p:cNvPr>
          <p:cNvSpPr txBox="1"/>
          <p:nvPr/>
        </p:nvSpPr>
        <p:spPr>
          <a:xfrm>
            <a:off x="3860800" y="2198886"/>
            <a:ext cx="6583680" cy="1555234"/>
          </a:xfrm>
          <a:prstGeom prst="rect">
            <a:avLst/>
          </a:prstGeom>
          <a:noFill/>
          <a:effectLst>
            <a:outerShdw blurRad="50800" dist="38100" dir="16200000" rotWithShape="0">
              <a:prstClr val="black">
                <a:alpha val="40000"/>
              </a:prstClr>
            </a:outerShdw>
          </a:effectLst>
        </p:spPr>
        <p:txBody>
          <a:bodyPr wrap="square">
            <a:spAutoFit/>
          </a:bodyPr>
          <a:lstStyle/>
          <a:p>
            <a:pPr marR="26035" algn="just">
              <a:lnSpc>
                <a:spcPct val="150000"/>
              </a:lnSpc>
              <a:spcAft>
                <a:spcPts val="800"/>
              </a:spcAft>
              <a:tabLst>
                <a:tab pos="1280795" algn="l"/>
              </a:tabLst>
            </a:pPr>
            <a:r>
              <a:rPr lang="en-US"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98660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965B-0927-F77D-8185-1CB348D2E3AC}"/>
              </a:ext>
            </a:extLst>
          </p:cNvPr>
          <p:cNvSpPr>
            <a:spLocks noGrp="1"/>
          </p:cNvSpPr>
          <p:nvPr>
            <p:ph type="title"/>
          </p:nvPr>
        </p:nvSpPr>
        <p:spPr>
          <a:xfrm>
            <a:off x="838200" y="396557"/>
            <a:ext cx="10515600" cy="761683"/>
          </a:xfrm>
        </p:spPr>
        <p:txBody>
          <a:bodyPr>
            <a:normAutofit/>
          </a:bodyPr>
          <a:lstStyle/>
          <a:p>
            <a:r>
              <a:rPr lang="en-US" sz="2800" b="1" dirty="0">
                <a:latin typeface="Times New Roman" panose="02020603050405020304" pitchFamily="18" charset="0"/>
                <a:cs typeface="Times New Roman" panose="02020603050405020304" pitchFamily="18" charset="0"/>
              </a:rPr>
              <a:t>List of Contents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6D4B62-4BBB-D3AD-41EC-99A2EC597494}"/>
              </a:ext>
            </a:extLst>
          </p:cNvPr>
          <p:cNvSpPr>
            <a:spLocks noGrp="1"/>
          </p:cNvSpPr>
          <p:nvPr>
            <p:ph idx="1"/>
          </p:nvPr>
        </p:nvSpPr>
        <p:spPr>
          <a:xfrm>
            <a:off x="838200" y="1195704"/>
            <a:ext cx="10515600" cy="5387975"/>
          </a:xfrm>
        </p:spPr>
        <p:txBody>
          <a:bodyPr numCol="2">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Comparison Table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Statement</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Aim &amp; Objective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Significance</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Set Details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Method</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Block Diagram</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 &amp; Discussion</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9522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A3EA-9825-F8AF-EDB3-DE07C05A07E3}"/>
              </a:ext>
            </a:extLst>
          </p:cNvPr>
          <p:cNvSpPr>
            <a:spLocks noGrp="1"/>
          </p:cNvSpPr>
          <p:nvPr>
            <p:ph type="title"/>
          </p:nvPr>
        </p:nvSpPr>
        <p:spPr>
          <a:xfrm>
            <a:off x="416560" y="325595"/>
            <a:ext cx="10937240" cy="710883"/>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C2FC92C-9A42-47D2-32D5-54AFC12E69F2}"/>
              </a:ext>
            </a:extLst>
          </p:cNvPr>
          <p:cNvSpPr>
            <a:spLocks noGrp="1"/>
          </p:cNvSpPr>
          <p:nvPr>
            <p:ph idx="1"/>
          </p:nvPr>
        </p:nvSpPr>
        <p:spPr>
          <a:xfrm>
            <a:off x="529389" y="1036478"/>
            <a:ext cx="11246051" cy="5638642"/>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abstract highlights advancements in AI, Big Data, and IoT, emphasizing their diverse applications, including chatbots.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study introduces a web-based chatbot named "College Chatbot," created for the education sector using Rasa technology.</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Evaluation metrics such as Precision, Accuracy, and F1 Score are used to assess the chatbot's performance, showing promising results.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chatbot's accuracy, 24/7 accessibility, and low maintenance present opportunities for implementation not only in education but also in other sectors where inquiries are cumbersome.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22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298216" y="182245"/>
            <a:ext cx="10984464" cy="742315"/>
          </a:xfrm>
        </p:spPr>
        <p:txBody>
          <a:bodyPr>
            <a:normAutofit/>
          </a:bodyPr>
          <a:lstStyle/>
          <a:p>
            <a:r>
              <a:rPr lang="en-US" sz="3200" b="1" dirty="0">
                <a:latin typeface="Times New Roman" panose="02020603050405020304" pitchFamily="18" charset="0"/>
                <a:cs typeface="Times New Roman" panose="02020603050405020304" pitchFamily="18" charset="0"/>
              </a:rPr>
              <a:t>Literature Review-1</a:t>
            </a:r>
            <a:endParaRPr lang="en-IN" sz="3200" b="1"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4C87CB08-01B0-BE54-4A1E-F2922D2D6BBB}"/>
              </a:ext>
            </a:extLst>
          </p:cNvPr>
          <p:cNvSpPr>
            <a:spLocks noGrp="1"/>
          </p:cNvSpPr>
          <p:nvPr>
            <p:ph idx="1"/>
          </p:nvPr>
        </p:nvSpPr>
        <p:spPr>
          <a:xfrm>
            <a:off x="595864" y="772318"/>
            <a:ext cx="11297920" cy="5821522"/>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LAW-U: Legal Guidance Through Artificial Intelligence Chatbot for Sexual Violence Victims and Survivors(2022)(</a:t>
            </a:r>
            <a:r>
              <a:rPr lang="en-IN" sz="2200" b="1" dirty="0">
                <a:latin typeface="Times New Roman" panose="02020603050405020304" pitchFamily="18" charset="0"/>
                <a:cs typeface="Times New Roman" panose="02020603050405020304" pitchFamily="18" charset="0"/>
              </a:rPr>
              <a:t>10.1109/ACCESS.2021.3113172)</a:t>
            </a:r>
          </a:p>
          <a:p>
            <a:pPr marL="285750" indent="-285750" algn="just"/>
            <a:r>
              <a:rPr lang="en-US" sz="2200" b="1" dirty="0">
                <a:latin typeface="Times New Roman" panose="02020603050405020304" pitchFamily="18" charset="0"/>
                <a:cs typeface="Times New Roman" panose="02020603050405020304" pitchFamily="18" charset="0"/>
              </a:rPr>
              <a:t>challenge solved </a:t>
            </a:r>
            <a:r>
              <a:rPr lang="en-US" sz="2200" dirty="0">
                <a:latin typeface="Times New Roman" panose="02020603050405020304" pitchFamily="18" charset="0"/>
                <a:cs typeface="Times New Roman" panose="02020603050405020304" pitchFamily="18" charset="0"/>
              </a:rPr>
              <a:t>- </a:t>
            </a:r>
            <a:r>
              <a:rPr lang="en-US" sz="2200" dirty="0">
                <a:solidFill>
                  <a:srgbClr val="111111"/>
                </a:solidFill>
                <a:latin typeface="Times New Roman" panose="02020603050405020304" pitchFamily="18" charset="0"/>
                <a:cs typeface="Times New Roman" panose="02020603050405020304" pitchFamily="18" charset="0"/>
              </a:rPr>
              <a:t>Tackles hurdles related to accessible legal advice, aiming to offer survivors of sexual violence and empathetic legal support.</a:t>
            </a:r>
            <a:endParaRPr lang="en-US" sz="2200" dirty="0">
              <a:latin typeface="Times New Roman" panose="02020603050405020304" pitchFamily="18" charset="0"/>
              <a:cs typeface="Times New Roman" panose="02020603050405020304" pitchFamily="18" charset="0"/>
            </a:endParaRPr>
          </a:p>
          <a:p>
            <a:pPr marL="285750" indent="-285750" algn="just"/>
            <a:r>
              <a:rPr lang="en-US" sz="2200" b="1" dirty="0">
                <a:latin typeface="Times New Roman" panose="02020603050405020304" pitchFamily="18" charset="0"/>
                <a:cs typeface="Times New Roman" panose="02020603050405020304" pitchFamily="18" charset="0"/>
              </a:rPr>
              <a:t>key idea </a:t>
            </a:r>
            <a:r>
              <a:rPr lang="en-US" sz="2200" dirty="0">
                <a:latin typeface="Times New Roman" panose="02020603050405020304" pitchFamily="18" charset="0"/>
                <a:cs typeface="Times New Roman" panose="02020603050405020304" pitchFamily="18" charset="0"/>
              </a:rPr>
              <a:t>- </a:t>
            </a:r>
            <a:r>
              <a:rPr lang="en-US" sz="2200" dirty="0">
                <a:solidFill>
                  <a:srgbClr val="111111"/>
                </a:solidFill>
                <a:latin typeface="Times New Roman" panose="02020603050405020304" pitchFamily="18" charset="0"/>
                <a:cs typeface="Times New Roman" panose="02020603050405020304" pitchFamily="18" charset="0"/>
              </a:rPr>
              <a:t>Proposes leveraging AI to create LAW-U, an empathetic chatbot providing accessible, immediate legal guidance to survivors of sexual violence</a:t>
            </a:r>
          </a:p>
          <a:p>
            <a:pPr marL="285750" indent="-285750" algn="just"/>
            <a:r>
              <a:rPr lang="en-US" sz="2200" b="1" dirty="0">
                <a:latin typeface="Times New Roman" panose="02020603050405020304" pitchFamily="18" charset="0"/>
                <a:cs typeface="Times New Roman" panose="02020603050405020304" pitchFamily="18" charset="0"/>
              </a:rPr>
              <a:t>algorithm </a:t>
            </a:r>
            <a:r>
              <a:rPr lang="en-US" sz="2200" dirty="0">
                <a:latin typeface="Times New Roman" panose="02020603050405020304" pitchFamily="18" charset="0"/>
                <a:cs typeface="Times New Roman" panose="02020603050405020304" pitchFamily="18" charset="0"/>
              </a:rPr>
              <a:t>- Natural Language Processing (NLP) and information retrieval techniques.</a:t>
            </a:r>
          </a:p>
          <a:p>
            <a:pPr marL="285750" indent="-285750" algn="just"/>
            <a:r>
              <a:rPr lang="en-US" sz="2200" b="1" dirty="0">
                <a:latin typeface="Times New Roman" panose="02020603050405020304" pitchFamily="18" charset="0"/>
                <a:cs typeface="Times New Roman" panose="02020603050405020304" pitchFamily="18" charset="0"/>
              </a:rPr>
              <a:t>dataset</a:t>
            </a:r>
            <a:r>
              <a:rPr lang="en-US" sz="2200" dirty="0">
                <a:latin typeface="Times New Roman" panose="02020603050405020304" pitchFamily="18" charset="0"/>
                <a:cs typeface="Times New Roman" panose="02020603050405020304" pitchFamily="18" charset="0"/>
              </a:rPr>
              <a:t> -  Used legal data from 182 Thai Supreme Court cases </a:t>
            </a:r>
          </a:p>
          <a:p>
            <a:pPr marL="285750" indent="-285750" algn="just"/>
            <a:r>
              <a:rPr lang="en-US" sz="2200" b="1" dirty="0">
                <a:latin typeface="Times New Roman" panose="02020603050405020304" pitchFamily="18" charset="0"/>
                <a:cs typeface="Times New Roman" panose="02020603050405020304" pitchFamily="18" charset="0"/>
              </a:rPr>
              <a:t>experimental results </a:t>
            </a:r>
            <a:r>
              <a:rPr lang="en-US" sz="2200" dirty="0">
                <a:latin typeface="Times New Roman" panose="02020603050405020304" pitchFamily="18" charset="0"/>
                <a:cs typeface="Times New Roman" panose="02020603050405020304" pitchFamily="18" charset="0"/>
              </a:rPr>
              <a:t>- LAW-U's tests showcased 92% legal accuracy, emotional support in 20-minute sessions</a:t>
            </a:r>
          </a:p>
          <a:p>
            <a:pPr marL="285750" indent="-285750" algn="just"/>
            <a:r>
              <a:rPr lang="en-US" sz="2200" b="1" dirty="0">
                <a:latin typeface="Times New Roman" panose="02020603050405020304" pitchFamily="18" charset="0"/>
                <a:cs typeface="Times New Roman" panose="02020603050405020304" pitchFamily="18" charset="0"/>
              </a:rPr>
              <a:t>unique findings </a:t>
            </a:r>
            <a:r>
              <a:rPr lang="en-US" sz="2200" dirty="0">
                <a:latin typeface="Times New Roman" panose="02020603050405020304" pitchFamily="18" charset="0"/>
                <a:cs typeface="Times New Roman" panose="02020603050405020304" pitchFamily="18" charset="0"/>
              </a:rPr>
              <a:t>- </a:t>
            </a:r>
            <a:r>
              <a:rPr lang="en-US" sz="2200" dirty="0">
                <a:solidFill>
                  <a:srgbClr val="111111"/>
                </a:solidFill>
                <a:latin typeface="Times New Roman" panose="02020603050405020304" pitchFamily="18" charset="0"/>
                <a:cs typeface="Times New Roman" panose="02020603050405020304" pitchFamily="18" charset="0"/>
              </a:rPr>
              <a:t>Combining legal guidance with emotional support, ensuring user safety</a:t>
            </a:r>
            <a:endParaRPr lang="en-US" sz="2200" dirty="0">
              <a:latin typeface="Times New Roman" panose="02020603050405020304" pitchFamily="18" charset="0"/>
              <a:cs typeface="Times New Roman" panose="02020603050405020304" pitchFamily="18" charset="0"/>
            </a:endParaRPr>
          </a:p>
          <a:p>
            <a:pPr marL="285750" indent="-285750" algn="just"/>
            <a:r>
              <a:rPr lang="en-US" sz="2200" b="1" dirty="0">
                <a:latin typeface="Times New Roman" panose="02020603050405020304" pitchFamily="18" charset="0"/>
                <a:cs typeface="Times New Roman" panose="02020603050405020304" pitchFamily="18" charset="0"/>
              </a:rPr>
              <a:t>advantages </a:t>
            </a:r>
            <a:r>
              <a:rPr lang="en-US" sz="2200" dirty="0">
                <a:latin typeface="Times New Roman" panose="02020603050405020304" pitchFamily="18" charset="0"/>
                <a:cs typeface="Times New Roman" panose="02020603050405020304" pitchFamily="18" charset="0"/>
              </a:rPr>
              <a:t>- </a:t>
            </a:r>
            <a:r>
              <a:rPr lang="en-US" sz="2200" dirty="0">
                <a:solidFill>
                  <a:srgbClr val="111111"/>
                </a:solidFill>
                <a:latin typeface="Times New Roman" panose="02020603050405020304" pitchFamily="18" charset="0"/>
                <a:cs typeface="Times New Roman" panose="02020603050405020304" pitchFamily="18" charset="0"/>
              </a:rPr>
              <a:t>I</a:t>
            </a:r>
            <a:r>
              <a:rPr lang="en-US" sz="2200" i="0" dirty="0">
                <a:solidFill>
                  <a:srgbClr val="111111"/>
                </a:solidFill>
                <a:effectLst/>
                <a:latin typeface="Times New Roman" panose="02020603050405020304" pitchFamily="18" charset="0"/>
                <a:cs typeface="Times New Roman" panose="02020603050405020304" pitchFamily="18" charset="0"/>
              </a:rPr>
              <a:t>ncreased access, personalized guidance, and evidence protection for sexual violence victims</a:t>
            </a:r>
          </a:p>
          <a:p>
            <a:pPr marL="285750" indent="-285750" algn="just"/>
            <a:r>
              <a:rPr lang="en-US" sz="2200" b="1" dirty="0">
                <a:latin typeface="Times New Roman" panose="02020603050405020304" pitchFamily="18" charset="0"/>
                <a:cs typeface="Times New Roman" panose="02020603050405020304" pitchFamily="18" charset="0"/>
              </a:rPr>
              <a:t>limitations</a:t>
            </a:r>
            <a:r>
              <a:rPr lang="en-US" sz="2200" dirty="0">
                <a:latin typeface="Times New Roman" panose="02020603050405020304" pitchFamily="18" charset="0"/>
                <a:cs typeface="Times New Roman" panose="02020603050405020304" pitchFamily="18" charset="0"/>
              </a:rPr>
              <a:t> - </a:t>
            </a:r>
            <a:r>
              <a:rPr lang="en-IN" sz="2200" dirty="0">
                <a:solidFill>
                  <a:srgbClr val="111111"/>
                </a:solidFill>
                <a:latin typeface="Times New Roman" panose="02020603050405020304" pitchFamily="18" charset="0"/>
                <a:cs typeface="Times New Roman" panose="02020603050405020304" pitchFamily="18" charset="0"/>
              </a:rPr>
              <a:t>R</a:t>
            </a:r>
            <a:r>
              <a:rPr lang="en-IN" sz="2200" i="0" dirty="0">
                <a:solidFill>
                  <a:srgbClr val="111111"/>
                </a:solidFill>
                <a:effectLst/>
                <a:latin typeface="Times New Roman" panose="02020603050405020304" pitchFamily="18" charset="0"/>
                <a:cs typeface="Times New Roman" panose="02020603050405020304" pitchFamily="18" charset="0"/>
              </a:rPr>
              <a:t>estricted legal advice scope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80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318536" y="212725"/>
            <a:ext cx="10984464" cy="742315"/>
          </a:xfrm>
        </p:spPr>
        <p:txBody>
          <a:bodyPr>
            <a:normAutofit/>
          </a:bodyPr>
          <a:lstStyle/>
          <a:p>
            <a:r>
              <a:rPr lang="en-US" sz="3200" b="1" dirty="0">
                <a:latin typeface="Times New Roman" panose="02020603050405020304" pitchFamily="18" charset="0"/>
                <a:cs typeface="Times New Roman" panose="02020603050405020304" pitchFamily="18" charset="0"/>
              </a:rPr>
              <a:t>Literature Review-2</a:t>
            </a:r>
            <a:endParaRPr lang="en-IN" sz="3200" b="1"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4C87CB08-01B0-BE54-4A1E-F2922D2D6BBB}"/>
              </a:ext>
            </a:extLst>
          </p:cNvPr>
          <p:cNvSpPr>
            <a:spLocks noGrp="1"/>
          </p:cNvSpPr>
          <p:nvPr>
            <p:ph idx="1"/>
          </p:nvPr>
        </p:nvSpPr>
        <p:spPr>
          <a:xfrm>
            <a:off x="447040" y="914400"/>
            <a:ext cx="11297920" cy="5821522"/>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AI-Based Medical Chatbot Model for Infectious Disease Prediction (2022)(10.1109/ACCESS.2022.3227208</a:t>
            </a:r>
            <a:r>
              <a:rPr lang="en-IN" sz="2200" b="1" dirty="0">
                <a:latin typeface="Times New Roman" panose="02020603050405020304" pitchFamily="18" charset="0"/>
                <a:cs typeface="Times New Roman" panose="02020603050405020304" pitchFamily="18" charset="0"/>
              </a:rPr>
              <a:t>)</a:t>
            </a:r>
          </a:p>
          <a:p>
            <a:pPr marL="285750" indent="-285750" algn="just"/>
            <a:r>
              <a:rPr lang="en-US" sz="2200" b="1" dirty="0">
                <a:latin typeface="Times New Roman" panose="02020603050405020304" pitchFamily="18" charset="0"/>
                <a:cs typeface="Times New Roman" panose="02020603050405020304" pitchFamily="18" charset="0"/>
              </a:rPr>
              <a:t>challenge solved </a:t>
            </a:r>
            <a:r>
              <a:rPr lang="en-US" sz="2200" dirty="0">
                <a:latin typeface="Times New Roman" panose="02020603050405020304" pitchFamily="18" charset="0"/>
                <a:cs typeface="Times New Roman" panose="02020603050405020304" pitchFamily="18" charset="0"/>
              </a:rPr>
              <a:t>– </a:t>
            </a:r>
            <a:r>
              <a:rPr lang="en-US" sz="2200" dirty="0">
                <a:solidFill>
                  <a:srgbClr val="111111"/>
                </a:solidFill>
                <a:latin typeface="Times New Roman" panose="02020603050405020304" pitchFamily="18" charset="0"/>
                <a:cs typeface="Times New Roman" panose="02020603050405020304" pitchFamily="18" charset="0"/>
              </a:rPr>
              <a:t>Creating a precise AI-driven medical chatbot for early infectious disease prediction.</a:t>
            </a:r>
            <a:endParaRPr lang="en-US" sz="220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r>
              <a:rPr lang="en-US" sz="2200" b="1" dirty="0">
                <a:latin typeface="Times New Roman" panose="02020603050405020304" pitchFamily="18" charset="0"/>
                <a:cs typeface="Times New Roman" panose="02020603050405020304" pitchFamily="18" charset="0"/>
              </a:rPr>
              <a:t>key idea </a:t>
            </a:r>
            <a:r>
              <a:rPr lang="en-US" sz="2200" dirty="0">
                <a:latin typeface="Times New Roman" panose="02020603050405020304" pitchFamily="18" charset="0"/>
                <a:cs typeface="Times New Roman" panose="02020603050405020304" pitchFamily="18" charset="0"/>
              </a:rPr>
              <a:t>-  </a:t>
            </a:r>
            <a:r>
              <a:rPr lang="en-US" sz="2200" dirty="0">
                <a:solidFill>
                  <a:srgbClr val="111111"/>
                </a:solidFill>
                <a:latin typeface="Times New Roman" panose="02020603050405020304" pitchFamily="18" charset="0"/>
                <a:cs typeface="Times New Roman" panose="02020603050405020304" pitchFamily="18" charset="0"/>
              </a:rPr>
              <a:t>Devise an AI medical chatbot predicting infectious diseases by using varied user symptom inputs while ensuring ethics.</a:t>
            </a:r>
          </a:p>
          <a:p>
            <a:pPr marL="285750" indent="-285750" algn="just"/>
            <a:r>
              <a:rPr lang="en-US" sz="2200" b="1" dirty="0">
                <a:latin typeface="Times New Roman" panose="02020603050405020304" pitchFamily="18" charset="0"/>
                <a:cs typeface="Times New Roman" panose="02020603050405020304" pitchFamily="18" charset="0"/>
              </a:rPr>
              <a:t>algorithm </a:t>
            </a:r>
            <a:r>
              <a:rPr lang="en-US" sz="2200" dirty="0">
                <a:latin typeface="Times New Roman" panose="02020603050405020304" pitchFamily="18" charset="0"/>
                <a:cs typeface="Times New Roman" panose="02020603050405020304" pitchFamily="18" charset="0"/>
              </a:rPr>
              <a:t>– Deep learning methods like RNNs, LSTMs.</a:t>
            </a:r>
          </a:p>
          <a:p>
            <a:pPr marL="285750" indent="-285750" algn="just"/>
            <a:r>
              <a:rPr lang="en-US" sz="2200" b="1" dirty="0">
                <a:latin typeface="Times New Roman" panose="02020603050405020304" pitchFamily="18" charset="0"/>
                <a:cs typeface="Times New Roman" panose="02020603050405020304" pitchFamily="18" charset="0"/>
              </a:rPr>
              <a:t>dataset</a:t>
            </a:r>
            <a:r>
              <a:rPr lang="en-US" sz="2200" dirty="0">
                <a:latin typeface="Times New Roman" panose="02020603050405020304" pitchFamily="18" charset="0"/>
                <a:cs typeface="Times New Roman" panose="02020603050405020304" pitchFamily="18" charset="0"/>
              </a:rPr>
              <a:t> -  Utilized diverse datasets encompassing symptoms, demographics.</a:t>
            </a:r>
          </a:p>
          <a:p>
            <a:pPr marL="285750" indent="-285750" algn="just"/>
            <a:r>
              <a:rPr lang="en-US" sz="2200" b="1" dirty="0">
                <a:latin typeface="Times New Roman" panose="02020603050405020304" pitchFamily="18" charset="0"/>
                <a:cs typeface="Times New Roman" panose="02020603050405020304" pitchFamily="18" charset="0"/>
              </a:rPr>
              <a:t>experimental results </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achieved 88.32% accuracy predicting diseases from user symptoms</a:t>
            </a:r>
            <a:endParaRPr lang="en-IN" sz="2400" dirty="0">
              <a:latin typeface="Times New Roman" panose="02020603050405020304" pitchFamily="18" charset="0"/>
              <a:cs typeface="Times New Roman" panose="02020603050405020304" pitchFamily="18" charset="0"/>
            </a:endParaRPr>
          </a:p>
          <a:p>
            <a:pPr marL="285750" indent="-285750" algn="just"/>
            <a:r>
              <a:rPr lang="en-US" sz="2200" b="1" dirty="0">
                <a:latin typeface="Times New Roman" panose="02020603050405020304" pitchFamily="18" charset="0"/>
                <a:cs typeface="Times New Roman" panose="02020603050405020304" pitchFamily="18" charset="0"/>
              </a:rPr>
              <a:t>unique findings </a:t>
            </a:r>
            <a:r>
              <a:rPr lang="en-US" sz="2200" dirty="0">
                <a:latin typeface="Times New Roman" panose="02020603050405020304" pitchFamily="18" charset="0"/>
                <a:cs typeface="Times New Roman" panose="02020603050405020304" pitchFamily="18" charset="0"/>
              </a:rPr>
              <a:t>– </a:t>
            </a:r>
            <a:r>
              <a:rPr lang="en-US" sz="2200" b="0" i="0" dirty="0">
                <a:solidFill>
                  <a:srgbClr val="111111"/>
                </a:solidFill>
                <a:effectLst/>
                <a:latin typeface="Times New Roman" panose="02020603050405020304" pitchFamily="18" charset="0"/>
                <a:cs typeface="Times New Roman" panose="02020603050405020304" pitchFamily="18" charset="0"/>
              </a:rPr>
              <a:t>Offer early detection, improved healthcare access, and cost reduction potentials, warranting further scrutiny on accuracy.</a:t>
            </a:r>
            <a:endParaRPr lang="en-US" sz="2200" dirty="0">
              <a:latin typeface="Times New Roman" panose="02020603050405020304" pitchFamily="18" charset="0"/>
              <a:cs typeface="Times New Roman" panose="02020603050405020304" pitchFamily="18" charset="0"/>
            </a:endParaRPr>
          </a:p>
          <a:p>
            <a:pPr marL="285750" indent="-285750" algn="just"/>
            <a:r>
              <a:rPr lang="en-US" sz="2200" b="1" dirty="0">
                <a:latin typeface="Times New Roman" panose="02020603050405020304" pitchFamily="18" charset="0"/>
                <a:cs typeface="Times New Roman" panose="02020603050405020304" pitchFamily="18" charset="0"/>
              </a:rPr>
              <a:t>advantages </a:t>
            </a:r>
            <a:r>
              <a:rPr lang="en-US" sz="2200" dirty="0">
                <a:latin typeface="Times New Roman" panose="02020603050405020304" pitchFamily="18" charset="0"/>
                <a:cs typeface="Times New Roman" panose="02020603050405020304" pitchFamily="18" charset="0"/>
              </a:rPr>
              <a:t>– </a:t>
            </a:r>
            <a:r>
              <a:rPr lang="en-US" sz="2200" i="0" dirty="0">
                <a:solidFill>
                  <a:srgbClr val="111111"/>
                </a:solidFill>
                <a:effectLst/>
                <a:latin typeface="Times New Roman" panose="02020603050405020304" pitchFamily="18" charset="0"/>
                <a:cs typeface="Times New Roman" panose="02020603050405020304" pitchFamily="18" charset="0"/>
              </a:rPr>
              <a:t>AI-based medical chatbots offer early disease detection and improved access. </a:t>
            </a:r>
          </a:p>
          <a:p>
            <a:pPr marL="285750" indent="-285750" algn="just"/>
            <a:r>
              <a:rPr lang="en-US" sz="2200" b="1" dirty="0">
                <a:latin typeface="Times New Roman" panose="02020603050405020304" pitchFamily="18" charset="0"/>
                <a:cs typeface="Times New Roman" panose="02020603050405020304" pitchFamily="18" charset="0"/>
              </a:rPr>
              <a:t>limitations</a:t>
            </a:r>
            <a:r>
              <a:rPr lang="en-US" sz="2200" dirty="0">
                <a:latin typeface="Times New Roman" panose="02020603050405020304" pitchFamily="18" charset="0"/>
                <a:cs typeface="Times New Roman" panose="02020603050405020304" pitchFamily="18" charset="0"/>
              </a:rPr>
              <a:t> - Face data, privacy, accuracy, and empathy hurdles.</a:t>
            </a: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47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369336" y="212725"/>
            <a:ext cx="10984464" cy="742315"/>
          </a:xfrm>
        </p:spPr>
        <p:txBody>
          <a:bodyPr>
            <a:normAutofit/>
          </a:bodyPr>
          <a:lstStyle/>
          <a:p>
            <a:r>
              <a:rPr lang="en-US" sz="3200" b="1" dirty="0">
                <a:latin typeface="Times New Roman" panose="02020603050405020304" pitchFamily="18" charset="0"/>
                <a:cs typeface="Times New Roman" panose="02020603050405020304" pitchFamily="18" charset="0"/>
              </a:rPr>
              <a:t>Literature Review-3</a:t>
            </a:r>
            <a:endParaRPr lang="en-IN" sz="3200" b="1"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4C87CB08-01B0-BE54-4A1E-F2922D2D6BBB}"/>
              </a:ext>
            </a:extLst>
          </p:cNvPr>
          <p:cNvSpPr>
            <a:spLocks noGrp="1"/>
          </p:cNvSpPr>
          <p:nvPr>
            <p:ph idx="1"/>
          </p:nvPr>
        </p:nvSpPr>
        <p:spPr>
          <a:xfrm>
            <a:off x="369336" y="955040"/>
            <a:ext cx="11406105" cy="5456397"/>
          </a:xfrm>
        </p:spPr>
        <p:txBody>
          <a:bodyPr>
            <a:no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SEQ2SEQ++: A Multitasking-Based Seq2seq Model to Generate Meaningful and Relevant Answers(2021)(10.1109/ACCESS.2021.3133495)</a:t>
            </a:r>
          </a:p>
          <a:p>
            <a:pPr marL="285750" indent="-285750" algn="just"/>
            <a:r>
              <a:rPr lang="en-US" sz="2400" b="1" dirty="0">
                <a:latin typeface="Times New Roman" panose="02020603050405020304" pitchFamily="18" charset="0"/>
                <a:cs typeface="Times New Roman" panose="02020603050405020304" pitchFamily="18" charset="0"/>
              </a:rPr>
              <a:t>challenge solved </a:t>
            </a:r>
            <a:r>
              <a:rPr lang="en-US" sz="2400" dirty="0">
                <a:latin typeface="Times New Roman" panose="02020603050405020304" pitchFamily="18" charset="0"/>
                <a:cs typeface="Times New Roman" panose="02020603050405020304" pitchFamily="18" charset="0"/>
              </a:rPr>
              <a:t>– </a:t>
            </a:r>
            <a:r>
              <a:rPr lang="en-US" sz="2400" b="0" i="0" dirty="0">
                <a:solidFill>
                  <a:srgbClr val="111111"/>
                </a:solidFill>
                <a:effectLst/>
                <a:latin typeface="-apple-system"/>
              </a:rPr>
              <a:t> </a:t>
            </a:r>
            <a:r>
              <a:rPr lang="en-US" sz="2400" dirty="0">
                <a:solidFill>
                  <a:srgbClr val="111111"/>
                </a:solidFill>
                <a:latin typeface="Times New Roman" panose="02020603050405020304" pitchFamily="18" charset="0"/>
                <a:cs typeface="Times New Roman" panose="02020603050405020304" pitchFamily="18" charset="0"/>
              </a:rPr>
              <a:t>Answer relevance, Overfitting, multitask learning.</a:t>
            </a:r>
          </a:p>
          <a:p>
            <a:pPr marL="285750" indent="-285750" algn="just"/>
            <a:r>
              <a:rPr lang="en-US" sz="2400" b="1" dirty="0">
                <a:latin typeface="Times New Roman" panose="02020603050405020304" pitchFamily="18" charset="0"/>
                <a:cs typeface="Times New Roman" panose="02020603050405020304" pitchFamily="18" charset="0"/>
              </a:rPr>
              <a:t>key idea </a:t>
            </a:r>
            <a:r>
              <a:rPr lang="en-US" sz="2400" dirty="0">
                <a:latin typeface="Times New Roman" panose="02020603050405020304" pitchFamily="18" charset="0"/>
                <a:cs typeface="Times New Roman" panose="02020603050405020304" pitchFamily="18" charset="0"/>
              </a:rPr>
              <a:t>-  </a:t>
            </a:r>
            <a:r>
              <a:rPr lang="en-US" sz="2400" dirty="0">
                <a:solidFill>
                  <a:srgbClr val="111111"/>
                </a:solidFill>
                <a:latin typeface="Times New Roman" panose="02020603050405020304" pitchFamily="18" charset="0"/>
                <a:cs typeface="Times New Roman" panose="02020603050405020304" pitchFamily="18" charset="0"/>
              </a:rPr>
              <a:t>To generate meaningful and relevant answers in natural language processing tasks.</a:t>
            </a:r>
          </a:p>
          <a:p>
            <a:pPr marL="285750" indent="-285750" algn="just"/>
            <a:r>
              <a:rPr lang="en-US" sz="2400" b="1" dirty="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SEQ2SEQ++ </a:t>
            </a:r>
          </a:p>
          <a:p>
            <a:pPr marL="285750" indent="-285750" algn="just"/>
            <a:r>
              <a:rPr lang="en-US" sz="2400" b="1" dirty="0">
                <a:latin typeface="Times New Roman" panose="02020603050405020304" pitchFamily="18" charset="0"/>
                <a:cs typeface="Times New Roman" panose="02020603050405020304" pitchFamily="18" charset="0"/>
              </a:rPr>
              <a:t>dataset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NarrativeQA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SQuAD</a:t>
            </a:r>
            <a:r>
              <a:rPr lang="en-US" sz="2400" dirty="0">
                <a:latin typeface="Times New Roman" panose="02020603050405020304" pitchFamily="18" charset="0"/>
                <a:cs typeface="Times New Roman" panose="02020603050405020304" pitchFamily="18" charset="0"/>
              </a:rPr>
              <a:t>.</a:t>
            </a:r>
          </a:p>
          <a:p>
            <a:pPr marL="285750" indent="-285750" algn="just"/>
            <a:r>
              <a:rPr lang="en-US" sz="2400" b="1" dirty="0">
                <a:latin typeface="Times New Roman" panose="02020603050405020304" pitchFamily="18" charset="0"/>
                <a:cs typeface="Times New Roman" panose="02020603050405020304" pitchFamily="18" charset="0"/>
              </a:rPr>
              <a:t>experimental results </a:t>
            </a:r>
            <a:r>
              <a:rPr lang="en-US" sz="2400" dirty="0">
                <a:latin typeface="Times New Roman" panose="02020603050405020304" pitchFamily="18" charset="0"/>
                <a:cs typeface="Times New Roman" panose="02020603050405020304" pitchFamily="18" charset="0"/>
              </a:rPr>
              <a:t>– Generating meaningful and relevant answers to users. </a:t>
            </a:r>
            <a:endParaRPr lang="en-IN" sz="2400" dirty="0">
              <a:latin typeface="Times New Roman" panose="02020603050405020304" pitchFamily="18" charset="0"/>
              <a:cs typeface="Times New Roman" panose="02020603050405020304" pitchFamily="18" charset="0"/>
            </a:endParaRPr>
          </a:p>
          <a:p>
            <a:pPr marL="285750" indent="-285750" algn="just"/>
            <a:r>
              <a:rPr lang="en-US" sz="2400" b="1" dirty="0">
                <a:latin typeface="Times New Roman" panose="02020603050405020304" pitchFamily="18" charset="0"/>
                <a:cs typeface="Times New Roman" panose="02020603050405020304" pitchFamily="18" charset="0"/>
              </a:rPr>
              <a:t>unique findings </a:t>
            </a:r>
            <a:r>
              <a:rPr lang="en-US" sz="2400" dirty="0">
                <a:latin typeface="Times New Roman" panose="02020603050405020304" pitchFamily="18" charset="0"/>
                <a:cs typeface="Times New Roman" panose="02020603050405020304" pitchFamily="18" charset="0"/>
              </a:rPr>
              <a:t>– </a:t>
            </a:r>
            <a:r>
              <a:rPr lang="en-US" sz="2400" b="0" i="0" dirty="0">
                <a:solidFill>
                  <a:srgbClr val="111111"/>
                </a:solidFill>
                <a:effectLst/>
                <a:latin typeface="Times New Roman" panose="02020603050405020304" pitchFamily="18" charset="0"/>
                <a:cs typeface="Times New Roman" panose="02020603050405020304" pitchFamily="18" charset="0"/>
              </a:rPr>
              <a:t>Multitask-based testing, performance improvement </a:t>
            </a:r>
            <a:endParaRPr lang="en-US" sz="240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r>
              <a:rPr lang="en-US" sz="2400" b="1" dirty="0">
                <a:latin typeface="Times New Roman" panose="02020603050405020304" pitchFamily="18" charset="0"/>
                <a:cs typeface="Times New Roman" panose="02020603050405020304" pitchFamily="18" charset="0"/>
              </a:rPr>
              <a:t>Adv/Dis - </a:t>
            </a:r>
            <a:r>
              <a:rPr lang="en-US" sz="2400" dirty="0">
                <a:latin typeface="Times New Roman" panose="02020603050405020304" pitchFamily="18" charset="0"/>
                <a:cs typeface="Times New Roman" panose="02020603050405020304" pitchFamily="18" charset="0"/>
              </a:rPr>
              <a:t>Limited generalization, computational efficiency</a:t>
            </a:r>
          </a:p>
        </p:txBody>
      </p:sp>
    </p:spTree>
    <p:extLst>
      <p:ext uri="{BB962C8B-B14F-4D97-AF65-F5344CB8AC3E}">
        <p14:creationId xmlns:p14="http://schemas.microsoft.com/office/powerpoint/2010/main" val="201669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328696" y="273685"/>
            <a:ext cx="10984464" cy="742315"/>
          </a:xfrm>
        </p:spPr>
        <p:txBody>
          <a:bodyPr>
            <a:normAutofit/>
          </a:bodyPr>
          <a:lstStyle/>
          <a:p>
            <a:r>
              <a:rPr lang="en-US" sz="3200" b="1" dirty="0">
                <a:latin typeface="Times New Roman" panose="02020603050405020304" pitchFamily="18" charset="0"/>
                <a:cs typeface="Times New Roman" panose="02020603050405020304" pitchFamily="18" charset="0"/>
              </a:rPr>
              <a:t>Comparison Table</a:t>
            </a:r>
            <a:endParaRPr lang="en-IN" sz="32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CF21664-8930-D6BD-3373-8EDB560ED945}"/>
              </a:ext>
            </a:extLst>
          </p:cNvPr>
          <p:cNvGraphicFramePr>
            <a:graphicFrameLocks noGrp="1"/>
          </p:cNvGraphicFramePr>
          <p:nvPr>
            <p:extLst>
              <p:ext uri="{D42A27DB-BD31-4B8C-83A1-F6EECF244321}">
                <p14:modId xmlns:p14="http://schemas.microsoft.com/office/powerpoint/2010/main" val="1813766356"/>
              </p:ext>
            </p:extLst>
          </p:nvPr>
        </p:nvGraphicFramePr>
        <p:xfrm>
          <a:off x="568960" y="1107440"/>
          <a:ext cx="11253705" cy="5294724"/>
        </p:xfrm>
        <a:graphic>
          <a:graphicData uri="http://schemas.openxmlformats.org/drawingml/2006/table">
            <a:tbl>
              <a:tblPr firstRow="1" bandRow="1">
                <a:tableStyleId>{5C22544A-7EE6-4342-B048-85BDC9FD1C3A}</a:tableStyleId>
              </a:tblPr>
              <a:tblGrid>
                <a:gridCol w="2250741">
                  <a:extLst>
                    <a:ext uri="{9D8B030D-6E8A-4147-A177-3AD203B41FA5}">
                      <a16:colId xmlns:a16="http://schemas.microsoft.com/office/drawing/2014/main" val="1100784116"/>
                    </a:ext>
                  </a:extLst>
                </a:gridCol>
                <a:gridCol w="2250741">
                  <a:extLst>
                    <a:ext uri="{9D8B030D-6E8A-4147-A177-3AD203B41FA5}">
                      <a16:colId xmlns:a16="http://schemas.microsoft.com/office/drawing/2014/main" val="1766795599"/>
                    </a:ext>
                  </a:extLst>
                </a:gridCol>
                <a:gridCol w="2250741">
                  <a:extLst>
                    <a:ext uri="{9D8B030D-6E8A-4147-A177-3AD203B41FA5}">
                      <a16:colId xmlns:a16="http://schemas.microsoft.com/office/drawing/2014/main" val="3856998357"/>
                    </a:ext>
                  </a:extLst>
                </a:gridCol>
                <a:gridCol w="2250741">
                  <a:extLst>
                    <a:ext uri="{9D8B030D-6E8A-4147-A177-3AD203B41FA5}">
                      <a16:colId xmlns:a16="http://schemas.microsoft.com/office/drawing/2014/main" val="24623833"/>
                    </a:ext>
                  </a:extLst>
                </a:gridCol>
                <a:gridCol w="2250741">
                  <a:extLst>
                    <a:ext uri="{9D8B030D-6E8A-4147-A177-3AD203B41FA5}">
                      <a16:colId xmlns:a16="http://schemas.microsoft.com/office/drawing/2014/main" val="857251767"/>
                    </a:ext>
                  </a:extLst>
                </a:gridCol>
              </a:tblGrid>
              <a:tr h="883920">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SNO</a:t>
                      </a:r>
                    </a:p>
                  </a:txBody>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Dataset Used</a:t>
                      </a:r>
                    </a:p>
                  </a:txBody>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Algorithm Used</a:t>
                      </a:r>
                    </a:p>
                  </a:txBody>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Detection Accuracy</a:t>
                      </a:r>
                    </a:p>
                  </a:txBody>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Unique Findings</a:t>
                      </a:r>
                    </a:p>
                  </a:txBody>
                  <a:tcPr/>
                </a:tc>
                <a:extLst>
                  <a:ext uri="{0D108BD9-81ED-4DB2-BD59-A6C34878D82A}">
                    <a16:rowId xmlns:a16="http://schemas.microsoft.com/office/drawing/2014/main" val="1022878075"/>
                  </a:ext>
                </a:extLst>
              </a:tr>
              <a:tr h="1320800">
                <a:tc>
                  <a:txBody>
                    <a:bodyPr/>
                    <a:lstStyle/>
                    <a:p>
                      <a:pPr algn="ctr"/>
                      <a:r>
                        <a:rPr lang="en-IN" sz="18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Used legal data from 182 Thai Supreme Court cases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Natural Language Processing (NLP) and information retrieval techniques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92%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solidFill>
                            <a:srgbClr val="111111"/>
                          </a:solidFill>
                          <a:latin typeface="Times New Roman" panose="02020603050405020304" pitchFamily="18" charset="0"/>
                          <a:cs typeface="Times New Roman" panose="02020603050405020304" pitchFamily="18" charset="0"/>
                        </a:rPr>
                        <a:t>Combining legal guidance with emotional support, ensuring user safety.</a:t>
                      </a:r>
                      <a:r>
                        <a:rPr lang="en-US" sz="1800" b="0" i="0" dirty="0">
                          <a:solidFill>
                            <a:srgbClr val="111111"/>
                          </a:solidFill>
                          <a:effectLst/>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5258344"/>
                  </a:ext>
                </a:extLst>
              </a:tr>
              <a:tr h="1448184">
                <a:tc>
                  <a:txBody>
                    <a:bodyPr/>
                    <a:lstStyle/>
                    <a:p>
                      <a:pPr algn="ctr"/>
                      <a:r>
                        <a:rPr lang="en-IN" sz="1800"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Utilized diverse datasets encompassing symptoms, demographics.</a:t>
                      </a:r>
                    </a:p>
                  </a:txBody>
                  <a:tcPr/>
                </a:tc>
                <a:tc>
                  <a:txBody>
                    <a:bodyPr/>
                    <a:lstStyle/>
                    <a:p>
                      <a:pPr marL="285750" indent="-285750" algn="ctr"/>
                      <a:r>
                        <a:rPr lang="en-US" sz="1800" dirty="0">
                          <a:latin typeface="Times New Roman" panose="02020603050405020304" pitchFamily="18" charset="0"/>
                          <a:cs typeface="Times New Roman" panose="02020603050405020304" pitchFamily="18" charset="0"/>
                        </a:rPr>
                        <a:t>Deep learning methods like RNNs, LSTMs.</a:t>
                      </a: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88.32</a:t>
                      </a:r>
                      <a:r>
                        <a:rPr lang="en-IN" sz="1800" dirty="0">
                          <a:latin typeface="Times New Roman" panose="02020603050405020304" pitchFamily="18" charset="0"/>
                          <a:cs typeface="Times New Roman" panose="02020603050405020304" pitchFamily="18" charset="0"/>
                        </a:rPr>
                        <a:t>% </a:t>
                      </a:r>
                    </a:p>
                  </a:txBody>
                  <a:tcPr/>
                </a:tc>
                <a:tc>
                  <a:txBody>
                    <a:bodyPr/>
                    <a:lstStyle/>
                    <a:p>
                      <a:pPr algn="ctr"/>
                      <a:r>
                        <a:rPr lang="en-US" sz="1800" b="0" i="0" dirty="0">
                          <a:solidFill>
                            <a:srgbClr val="111111"/>
                          </a:solidFill>
                          <a:effectLst/>
                          <a:latin typeface="Times New Roman" panose="02020603050405020304" pitchFamily="18" charset="0"/>
                          <a:cs typeface="Times New Roman" panose="02020603050405020304" pitchFamily="18" charset="0"/>
                        </a:rPr>
                        <a:t>Offer early detection, improved healthcare access, and cost reduction potentials, warranting further scrutiny on accuracy.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6260604"/>
                  </a:ext>
                </a:extLst>
              </a:tr>
              <a:tr h="1352644">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285750" indent="-285750" algn="just"/>
                      <a:r>
                        <a:rPr lang="en-US" sz="1800" dirty="0" err="1">
                          <a:latin typeface="Times New Roman" panose="02020603050405020304" pitchFamily="18" charset="0"/>
                          <a:cs typeface="Times New Roman" panose="02020603050405020304" pitchFamily="18" charset="0"/>
                        </a:rPr>
                        <a:t>NarrativeQA</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SQuAD</a:t>
                      </a:r>
                      <a:r>
                        <a:rPr lang="en-US" sz="1800" dirty="0">
                          <a:latin typeface="Times New Roman" panose="02020603050405020304" pitchFamily="18" charset="0"/>
                          <a:cs typeface="Times New Roman" panose="02020603050405020304" pitchFamily="18" charset="0"/>
                        </a:rPr>
                        <a:t>.</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SEQ2SEQ++</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89.34%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111111"/>
                          </a:solidFill>
                          <a:effectLst/>
                          <a:latin typeface="Times New Roman" panose="02020603050405020304" pitchFamily="18" charset="0"/>
                          <a:cs typeface="Times New Roman" panose="02020603050405020304" pitchFamily="18" charset="0"/>
                        </a:rPr>
                        <a:t>Multitask-based testing, performance improvement </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9809811"/>
                  </a:ext>
                </a:extLst>
              </a:tr>
            </a:tbl>
          </a:graphicData>
        </a:graphic>
      </p:graphicFrame>
    </p:spTree>
    <p:extLst>
      <p:ext uri="{BB962C8B-B14F-4D97-AF65-F5344CB8AC3E}">
        <p14:creationId xmlns:p14="http://schemas.microsoft.com/office/powerpoint/2010/main" val="42785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7110-9001-8891-C441-FD2FCF7F73EF}"/>
              </a:ext>
            </a:extLst>
          </p:cNvPr>
          <p:cNvSpPr>
            <a:spLocks noGrp="1"/>
          </p:cNvSpPr>
          <p:nvPr>
            <p:ph type="title"/>
          </p:nvPr>
        </p:nvSpPr>
        <p:spPr>
          <a:xfrm>
            <a:off x="838200" y="365125"/>
            <a:ext cx="10515600" cy="925195"/>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31C8A5-2F6D-994E-B63E-2444CD0F696D}"/>
              </a:ext>
            </a:extLst>
          </p:cNvPr>
          <p:cNvSpPr>
            <a:spLocks noGrp="1"/>
          </p:cNvSpPr>
          <p:nvPr>
            <p:ph idx="1"/>
          </p:nvPr>
        </p:nvSpPr>
        <p:spPr>
          <a:xfrm>
            <a:off x="838200" y="1209040"/>
            <a:ext cx="10515600" cy="5090160"/>
          </a:xfrm>
        </p:spPr>
        <p:txBody>
          <a:bodyPr>
            <a:normAutofit lnSpcReduction="10000"/>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problem statement for the Educational Chatbot with NLP lies in addressing the limitations of traditional educational systems. </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educational chatbot aims to mitigate these challenges by incorporating Natural Language Processing (NLP) to comprehend and respond to user queries. The goal is to provide a dynamic, interactive learning experience, tailored to individual needs. </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challenge is to develop an intelligent, user-friendly system that complements existing educational frameworks, fostering a more efficient and engaging learning environment.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29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400A-2451-AA35-8C66-B3CB2629E8C2}"/>
              </a:ext>
            </a:extLst>
          </p:cNvPr>
          <p:cNvSpPr>
            <a:spLocks noGrp="1"/>
          </p:cNvSpPr>
          <p:nvPr>
            <p:ph type="title"/>
          </p:nvPr>
        </p:nvSpPr>
        <p:spPr>
          <a:xfrm>
            <a:off x="838200" y="314960"/>
            <a:ext cx="10515600" cy="650240"/>
          </a:xfrm>
        </p:spPr>
        <p:txBody>
          <a:bodyPr>
            <a:normAutofit/>
          </a:bodyPr>
          <a:lstStyle/>
          <a:p>
            <a:r>
              <a:rPr lang="en-US" sz="2800" b="1" dirty="0">
                <a:latin typeface="Times New Roman" panose="02020603050405020304" pitchFamily="18" charset="0"/>
                <a:cs typeface="Times New Roman" panose="02020603050405020304" pitchFamily="18" charset="0"/>
              </a:rPr>
              <a:t>AIM &amp; Objective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4C7D74-48A1-AC96-5E3B-15F174500029}"/>
              </a:ext>
            </a:extLst>
          </p:cNvPr>
          <p:cNvSpPr>
            <a:spLocks noGrp="1"/>
          </p:cNvSpPr>
          <p:nvPr>
            <p:ph idx="1"/>
          </p:nvPr>
        </p:nvSpPr>
        <p:spPr>
          <a:xfrm>
            <a:off x="838200" y="894080"/>
            <a:ext cx="10515600" cy="5811520"/>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AIM</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Educational chatbot aims to provide personalized, accessible, and engaging learning support through interactive conversations and tailored assistance for students, educators, and stakeholders in the educational ecosystem. </a:t>
            </a:r>
          </a:p>
          <a:p>
            <a:pPr marL="0" indent="0">
              <a:lnSpc>
                <a:spcPct val="150000"/>
              </a:lnSpc>
              <a:buNone/>
            </a:pPr>
            <a:r>
              <a:rPr lang="en-US" sz="2400" b="1" dirty="0">
                <a:latin typeface="Times New Roman" panose="02020603050405020304" pitchFamily="18" charset="0"/>
                <a:cs typeface="Times New Roman" panose="02020603050405020304" pitchFamily="18" charset="0"/>
              </a:rPr>
              <a:t>Objective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Personalized learning: NLP-powered chatbot adapts to individual needs, offering targeted support and answering unique queries.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Dynamic engagement: Interactive conversations clarify concepts, boost engagement, and provide real-time feedback.</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Accessible and efficient learning: Chatbot augments the educational journey, making it more accessible, efficient, and tailored for each student.</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592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1530</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Times New Roman</vt:lpstr>
      <vt:lpstr>Wingdings</vt:lpstr>
      <vt:lpstr>Office Theme</vt:lpstr>
      <vt:lpstr>PowerPoint Presentation</vt:lpstr>
      <vt:lpstr>List of Contents</vt:lpstr>
      <vt:lpstr>Abstract</vt:lpstr>
      <vt:lpstr>Literature Review-1</vt:lpstr>
      <vt:lpstr>Literature Review-2</vt:lpstr>
      <vt:lpstr>Literature Review-3</vt:lpstr>
      <vt:lpstr>Comparison Table</vt:lpstr>
      <vt:lpstr>Problem Statement</vt:lpstr>
      <vt:lpstr>AIM &amp; Objective</vt:lpstr>
      <vt:lpstr>Significance</vt:lpstr>
      <vt:lpstr>Dataset</vt:lpstr>
      <vt:lpstr>Proposed Method</vt:lpstr>
      <vt:lpstr>PowerPoint Presentation</vt:lpstr>
      <vt:lpstr>Results and Discussion</vt:lpstr>
      <vt:lpstr>Discussion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Siram</dc:creator>
  <cp:lastModifiedBy>sankar raju</cp:lastModifiedBy>
  <cp:revision>10</cp:revision>
  <dcterms:created xsi:type="dcterms:W3CDTF">2024-02-08T06:59:31Z</dcterms:created>
  <dcterms:modified xsi:type="dcterms:W3CDTF">2024-02-12T01:02:44Z</dcterms:modified>
</cp:coreProperties>
</file>