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77" r:id="rId6"/>
    <p:sldId id="282" r:id="rId7"/>
    <p:sldId id="283" r:id="rId8"/>
    <p:sldId id="278" r:id="rId9"/>
    <p:sldId id="284" r:id="rId10"/>
    <p:sldId id="260" r:id="rId11"/>
    <p:sldId id="287" r:id="rId12"/>
    <p:sldId id="261" r:id="rId13"/>
    <p:sldId id="288" r:id="rId14"/>
    <p:sldId id="262" r:id="rId15"/>
    <p:sldId id="263" r:id="rId16"/>
    <p:sldId id="289" r:id="rId17"/>
    <p:sldId id="264" r:id="rId18"/>
    <p:sldId id="275" r:id="rId19"/>
    <p:sldId id="286"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EF5D69-E2D8-41C3-85B1-CE4D03C6D257}" type="datetimeFigureOut">
              <a:rPr lang="en-IN" smtClean="0"/>
              <a:t>12-03-2024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13DFA-9C1F-4CE5-82CB-AC0AB6CD335F}" type="slidenum">
              <a:rPr lang="en-IN" smtClean="0"/>
              <a:t>‹#›</a:t>
            </a:fld>
            <a:endParaRPr lang="en-IN"/>
          </a:p>
        </p:txBody>
      </p:sp>
    </p:spTree>
    <p:extLst>
      <p:ext uri="{BB962C8B-B14F-4D97-AF65-F5344CB8AC3E}">
        <p14:creationId xmlns:p14="http://schemas.microsoft.com/office/powerpoint/2010/main" val="1877802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68850-6934-E02F-8475-C989574684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4F1309-5B49-39AA-F3BE-6CC77D3C67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B8BDB6-00CD-888B-1122-DB822AFAAE12}"/>
              </a:ext>
            </a:extLst>
          </p:cNvPr>
          <p:cNvSpPr>
            <a:spLocks noGrp="1"/>
          </p:cNvSpPr>
          <p:nvPr>
            <p:ph type="dt" sz="half" idx="10"/>
          </p:nvPr>
        </p:nvSpPr>
        <p:spPr/>
        <p:txBody>
          <a:bodyPr/>
          <a:lstStyle/>
          <a:p>
            <a:fld id="{D676E5E9-4396-4749-8C38-F538DE689E85}" type="datetimeFigureOut">
              <a:rPr lang="en-IN" smtClean="0"/>
              <a:t>12-03-2024</a:t>
            </a:fld>
            <a:endParaRPr lang="en-IN"/>
          </a:p>
        </p:txBody>
      </p:sp>
      <p:sp>
        <p:nvSpPr>
          <p:cNvPr id="5" name="Footer Placeholder 4">
            <a:extLst>
              <a:ext uri="{FF2B5EF4-FFF2-40B4-BE49-F238E27FC236}">
                <a16:creationId xmlns:a16="http://schemas.microsoft.com/office/drawing/2014/main" id="{CC33C839-E42E-6821-79B9-10B39858FF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5F5839-B586-C47D-09B8-C7743BFA5B78}"/>
              </a:ext>
            </a:extLst>
          </p:cNvPr>
          <p:cNvSpPr>
            <a:spLocks noGrp="1"/>
          </p:cNvSpPr>
          <p:nvPr>
            <p:ph type="sldNum" sz="quarter" idx="12"/>
          </p:nvPr>
        </p:nvSpPr>
        <p:spPr/>
        <p:txBody>
          <a:bodyPr/>
          <a:lstStyle/>
          <a:p>
            <a:fld id="{AE91B0D6-B4ED-4C4D-884E-D26CC227F007}" type="slidenum">
              <a:rPr lang="en-IN" smtClean="0"/>
              <a:t>‹#›</a:t>
            </a:fld>
            <a:endParaRPr lang="en-IN"/>
          </a:p>
        </p:txBody>
      </p:sp>
    </p:spTree>
    <p:extLst>
      <p:ext uri="{BB962C8B-B14F-4D97-AF65-F5344CB8AC3E}">
        <p14:creationId xmlns:p14="http://schemas.microsoft.com/office/powerpoint/2010/main" val="286055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26852-8EA2-BB68-8084-A186308389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3611FE-5DC9-E3AB-E684-4D9BA6CFE2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091B42-4E24-D130-43AE-B50C1FDAB63A}"/>
              </a:ext>
            </a:extLst>
          </p:cNvPr>
          <p:cNvSpPr>
            <a:spLocks noGrp="1"/>
          </p:cNvSpPr>
          <p:nvPr>
            <p:ph type="dt" sz="half" idx="10"/>
          </p:nvPr>
        </p:nvSpPr>
        <p:spPr/>
        <p:txBody>
          <a:bodyPr/>
          <a:lstStyle/>
          <a:p>
            <a:fld id="{D676E5E9-4396-4749-8C38-F538DE689E85}" type="datetimeFigureOut">
              <a:rPr lang="en-IN" smtClean="0"/>
              <a:t>12-03-2024</a:t>
            </a:fld>
            <a:endParaRPr lang="en-IN"/>
          </a:p>
        </p:txBody>
      </p:sp>
      <p:sp>
        <p:nvSpPr>
          <p:cNvPr id="5" name="Footer Placeholder 4">
            <a:extLst>
              <a:ext uri="{FF2B5EF4-FFF2-40B4-BE49-F238E27FC236}">
                <a16:creationId xmlns:a16="http://schemas.microsoft.com/office/drawing/2014/main" id="{E6523C4A-73CD-16CE-E4FC-AA329F7EC4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EB2765-1593-E6A3-D704-5B52ED84DD3D}"/>
              </a:ext>
            </a:extLst>
          </p:cNvPr>
          <p:cNvSpPr>
            <a:spLocks noGrp="1"/>
          </p:cNvSpPr>
          <p:nvPr>
            <p:ph type="sldNum" sz="quarter" idx="12"/>
          </p:nvPr>
        </p:nvSpPr>
        <p:spPr/>
        <p:txBody>
          <a:bodyPr/>
          <a:lstStyle/>
          <a:p>
            <a:fld id="{AE91B0D6-B4ED-4C4D-884E-D26CC227F007}" type="slidenum">
              <a:rPr lang="en-IN" smtClean="0"/>
              <a:t>‹#›</a:t>
            </a:fld>
            <a:endParaRPr lang="en-IN"/>
          </a:p>
        </p:txBody>
      </p:sp>
    </p:spTree>
    <p:extLst>
      <p:ext uri="{BB962C8B-B14F-4D97-AF65-F5344CB8AC3E}">
        <p14:creationId xmlns:p14="http://schemas.microsoft.com/office/powerpoint/2010/main" val="128895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AF6041-87FB-704E-1835-A1E3FBBFA5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0369C6-F62F-489B-A2EC-90F80745F8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75A90F-AE49-E14C-7B19-9B66E532A642}"/>
              </a:ext>
            </a:extLst>
          </p:cNvPr>
          <p:cNvSpPr>
            <a:spLocks noGrp="1"/>
          </p:cNvSpPr>
          <p:nvPr>
            <p:ph type="dt" sz="half" idx="10"/>
          </p:nvPr>
        </p:nvSpPr>
        <p:spPr/>
        <p:txBody>
          <a:bodyPr/>
          <a:lstStyle/>
          <a:p>
            <a:fld id="{D676E5E9-4396-4749-8C38-F538DE689E85}" type="datetimeFigureOut">
              <a:rPr lang="en-IN" smtClean="0"/>
              <a:t>12-03-2024</a:t>
            </a:fld>
            <a:endParaRPr lang="en-IN"/>
          </a:p>
        </p:txBody>
      </p:sp>
      <p:sp>
        <p:nvSpPr>
          <p:cNvPr id="5" name="Footer Placeholder 4">
            <a:extLst>
              <a:ext uri="{FF2B5EF4-FFF2-40B4-BE49-F238E27FC236}">
                <a16:creationId xmlns:a16="http://schemas.microsoft.com/office/drawing/2014/main" id="{5375E88D-5FCC-3799-8817-CF57F4BE77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953C38-7FC6-7145-6EF4-46294C234790}"/>
              </a:ext>
            </a:extLst>
          </p:cNvPr>
          <p:cNvSpPr>
            <a:spLocks noGrp="1"/>
          </p:cNvSpPr>
          <p:nvPr>
            <p:ph type="sldNum" sz="quarter" idx="12"/>
          </p:nvPr>
        </p:nvSpPr>
        <p:spPr/>
        <p:txBody>
          <a:bodyPr/>
          <a:lstStyle/>
          <a:p>
            <a:fld id="{AE91B0D6-B4ED-4C4D-884E-D26CC227F007}" type="slidenum">
              <a:rPr lang="en-IN" smtClean="0"/>
              <a:t>‹#›</a:t>
            </a:fld>
            <a:endParaRPr lang="en-IN"/>
          </a:p>
        </p:txBody>
      </p:sp>
    </p:spTree>
    <p:extLst>
      <p:ext uri="{BB962C8B-B14F-4D97-AF65-F5344CB8AC3E}">
        <p14:creationId xmlns:p14="http://schemas.microsoft.com/office/powerpoint/2010/main" val="173939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E7529-1A72-CA02-E868-ACE8215434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51BCAA-9D3E-0B92-0B0D-E577236DDC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78B381-656B-2E9D-AADA-F7075D0456C9}"/>
              </a:ext>
            </a:extLst>
          </p:cNvPr>
          <p:cNvSpPr>
            <a:spLocks noGrp="1"/>
          </p:cNvSpPr>
          <p:nvPr>
            <p:ph type="dt" sz="half" idx="10"/>
          </p:nvPr>
        </p:nvSpPr>
        <p:spPr/>
        <p:txBody>
          <a:bodyPr/>
          <a:lstStyle/>
          <a:p>
            <a:fld id="{D676E5E9-4396-4749-8C38-F538DE689E85}" type="datetimeFigureOut">
              <a:rPr lang="en-IN" smtClean="0"/>
              <a:t>12-03-2024</a:t>
            </a:fld>
            <a:endParaRPr lang="en-IN"/>
          </a:p>
        </p:txBody>
      </p:sp>
      <p:sp>
        <p:nvSpPr>
          <p:cNvPr id="5" name="Footer Placeholder 4">
            <a:extLst>
              <a:ext uri="{FF2B5EF4-FFF2-40B4-BE49-F238E27FC236}">
                <a16:creationId xmlns:a16="http://schemas.microsoft.com/office/drawing/2014/main" id="{07DFBC35-6A82-342B-6583-A4559676F8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8C606F-926C-1677-F6AA-B0E81071F3B7}"/>
              </a:ext>
            </a:extLst>
          </p:cNvPr>
          <p:cNvSpPr>
            <a:spLocks noGrp="1"/>
          </p:cNvSpPr>
          <p:nvPr>
            <p:ph type="sldNum" sz="quarter" idx="12"/>
          </p:nvPr>
        </p:nvSpPr>
        <p:spPr/>
        <p:txBody>
          <a:bodyPr/>
          <a:lstStyle/>
          <a:p>
            <a:fld id="{AE91B0D6-B4ED-4C4D-884E-D26CC227F007}" type="slidenum">
              <a:rPr lang="en-IN" smtClean="0"/>
              <a:t>‹#›</a:t>
            </a:fld>
            <a:endParaRPr lang="en-IN"/>
          </a:p>
        </p:txBody>
      </p:sp>
    </p:spTree>
    <p:extLst>
      <p:ext uri="{BB962C8B-B14F-4D97-AF65-F5344CB8AC3E}">
        <p14:creationId xmlns:p14="http://schemas.microsoft.com/office/powerpoint/2010/main" val="314388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91A07-2357-FC6E-4943-7A8F6315A8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0C20D7-F90A-8683-D610-F9BC9C6022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406827-ECF4-F4AA-FEE6-FA67A92FFA94}"/>
              </a:ext>
            </a:extLst>
          </p:cNvPr>
          <p:cNvSpPr>
            <a:spLocks noGrp="1"/>
          </p:cNvSpPr>
          <p:nvPr>
            <p:ph type="dt" sz="half" idx="10"/>
          </p:nvPr>
        </p:nvSpPr>
        <p:spPr/>
        <p:txBody>
          <a:bodyPr/>
          <a:lstStyle/>
          <a:p>
            <a:fld id="{D676E5E9-4396-4749-8C38-F538DE689E85}" type="datetimeFigureOut">
              <a:rPr lang="en-IN" smtClean="0"/>
              <a:t>12-03-2024</a:t>
            </a:fld>
            <a:endParaRPr lang="en-IN"/>
          </a:p>
        </p:txBody>
      </p:sp>
      <p:sp>
        <p:nvSpPr>
          <p:cNvPr id="5" name="Footer Placeholder 4">
            <a:extLst>
              <a:ext uri="{FF2B5EF4-FFF2-40B4-BE49-F238E27FC236}">
                <a16:creationId xmlns:a16="http://schemas.microsoft.com/office/drawing/2014/main" id="{70073628-49E3-EFB5-B38E-5EDEF7E22C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B5DF45-1CA2-0CC0-04D9-8DADFEF96BAF}"/>
              </a:ext>
            </a:extLst>
          </p:cNvPr>
          <p:cNvSpPr>
            <a:spLocks noGrp="1"/>
          </p:cNvSpPr>
          <p:nvPr>
            <p:ph type="sldNum" sz="quarter" idx="12"/>
          </p:nvPr>
        </p:nvSpPr>
        <p:spPr/>
        <p:txBody>
          <a:bodyPr/>
          <a:lstStyle/>
          <a:p>
            <a:fld id="{AE91B0D6-B4ED-4C4D-884E-D26CC227F007}" type="slidenum">
              <a:rPr lang="en-IN" smtClean="0"/>
              <a:t>‹#›</a:t>
            </a:fld>
            <a:endParaRPr lang="en-IN"/>
          </a:p>
        </p:txBody>
      </p:sp>
    </p:spTree>
    <p:extLst>
      <p:ext uri="{BB962C8B-B14F-4D97-AF65-F5344CB8AC3E}">
        <p14:creationId xmlns:p14="http://schemas.microsoft.com/office/powerpoint/2010/main" val="2320766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92303-7A97-A59A-36F6-CBE39D8139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8FC4DB-DEBF-7D13-3285-9001498182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9CC9F8-A2EB-DABC-DABD-456EA21F21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408A1A-5369-3840-A44E-027C095BDF99}"/>
              </a:ext>
            </a:extLst>
          </p:cNvPr>
          <p:cNvSpPr>
            <a:spLocks noGrp="1"/>
          </p:cNvSpPr>
          <p:nvPr>
            <p:ph type="dt" sz="half" idx="10"/>
          </p:nvPr>
        </p:nvSpPr>
        <p:spPr/>
        <p:txBody>
          <a:bodyPr/>
          <a:lstStyle/>
          <a:p>
            <a:fld id="{D676E5E9-4396-4749-8C38-F538DE689E85}" type="datetimeFigureOut">
              <a:rPr lang="en-IN" smtClean="0"/>
              <a:t>12-03-2024</a:t>
            </a:fld>
            <a:endParaRPr lang="en-IN"/>
          </a:p>
        </p:txBody>
      </p:sp>
      <p:sp>
        <p:nvSpPr>
          <p:cNvPr id="6" name="Footer Placeholder 5">
            <a:extLst>
              <a:ext uri="{FF2B5EF4-FFF2-40B4-BE49-F238E27FC236}">
                <a16:creationId xmlns:a16="http://schemas.microsoft.com/office/drawing/2014/main" id="{18469504-08C4-5A37-2D94-7A87BF378B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35450A-44D6-B96B-8632-CEDA170A0F5A}"/>
              </a:ext>
            </a:extLst>
          </p:cNvPr>
          <p:cNvSpPr>
            <a:spLocks noGrp="1"/>
          </p:cNvSpPr>
          <p:nvPr>
            <p:ph type="sldNum" sz="quarter" idx="12"/>
          </p:nvPr>
        </p:nvSpPr>
        <p:spPr/>
        <p:txBody>
          <a:bodyPr/>
          <a:lstStyle/>
          <a:p>
            <a:fld id="{AE91B0D6-B4ED-4C4D-884E-D26CC227F007}" type="slidenum">
              <a:rPr lang="en-IN" smtClean="0"/>
              <a:t>‹#›</a:t>
            </a:fld>
            <a:endParaRPr lang="en-IN"/>
          </a:p>
        </p:txBody>
      </p:sp>
    </p:spTree>
    <p:extLst>
      <p:ext uri="{BB962C8B-B14F-4D97-AF65-F5344CB8AC3E}">
        <p14:creationId xmlns:p14="http://schemas.microsoft.com/office/powerpoint/2010/main" val="29521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4FA2E-1F83-A100-3BB9-0FB212A6FE3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DA1E21-E8F7-11B5-1989-EABE0B14DC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394071-DE39-B85B-B791-707DD4C9C7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1DAB5C-CF78-BC58-DA41-0E1367106D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33B349-A485-8346-B72D-1888BE6D89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291C84-48AD-3B5E-4A13-1FC7C3CAC305}"/>
              </a:ext>
            </a:extLst>
          </p:cNvPr>
          <p:cNvSpPr>
            <a:spLocks noGrp="1"/>
          </p:cNvSpPr>
          <p:nvPr>
            <p:ph type="dt" sz="half" idx="10"/>
          </p:nvPr>
        </p:nvSpPr>
        <p:spPr/>
        <p:txBody>
          <a:bodyPr/>
          <a:lstStyle/>
          <a:p>
            <a:fld id="{D676E5E9-4396-4749-8C38-F538DE689E85}" type="datetimeFigureOut">
              <a:rPr lang="en-IN" smtClean="0"/>
              <a:t>12-03-2024</a:t>
            </a:fld>
            <a:endParaRPr lang="en-IN"/>
          </a:p>
        </p:txBody>
      </p:sp>
      <p:sp>
        <p:nvSpPr>
          <p:cNvPr id="8" name="Footer Placeholder 7">
            <a:extLst>
              <a:ext uri="{FF2B5EF4-FFF2-40B4-BE49-F238E27FC236}">
                <a16:creationId xmlns:a16="http://schemas.microsoft.com/office/drawing/2014/main" id="{886FAB1B-0515-F195-C496-75FB710FF83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F443FD-4B5B-67E4-6BA0-7EAF15C3857B}"/>
              </a:ext>
            </a:extLst>
          </p:cNvPr>
          <p:cNvSpPr>
            <a:spLocks noGrp="1"/>
          </p:cNvSpPr>
          <p:nvPr>
            <p:ph type="sldNum" sz="quarter" idx="12"/>
          </p:nvPr>
        </p:nvSpPr>
        <p:spPr/>
        <p:txBody>
          <a:bodyPr/>
          <a:lstStyle/>
          <a:p>
            <a:fld id="{AE91B0D6-B4ED-4C4D-884E-D26CC227F007}" type="slidenum">
              <a:rPr lang="en-IN" smtClean="0"/>
              <a:t>‹#›</a:t>
            </a:fld>
            <a:endParaRPr lang="en-IN"/>
          </a:p>
        </p:txBody>
      </p:sp>
    </p:spTree>
    <p:extLst>
      <p:ext uri="{BB962C8B-B14F-4D97-AF65-F5344CB8AC3E}">
        <p14:creationId xmlns:p14="http://schemas.microsoft.com/office/powerpoint/2010/main" val="3458703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0A94-400C-9E50-33B1-745A63476F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0550B9-6F3F-05F0-9F4A-3B85957C2DE9}"/>
              </a:ext>
            </a:extLst>
          </p:cNvPr>
          <p:cNvSpPr>
            <a:spLocks noGrp="1"/>
          </p:cNvSpPr>
          <p:nvPr>
            <p:ph type="dt" sz="half" idx="10"/>
          </p:nvPr>
        </p:nvSpPr>
        <p:spPr/>
        <p:txBody>
          <a:bodyPr/>
          <a:lstStyle/>
          <a:p>
            <a:fld id="{D676E5E9-4396-4749-8C38-F538DE689E85}" type="datetimeFigureOut">
              <a:rPr lang="en-IN" smtClean="0"/>
              <a:t>12-03-2024</a:t>
            </a:fld>
            <a:endParaRPr lang="en-IN"/>
          </a:p>
        </p:txBody>
      </p:sp>
      <p:sp>
        <p:nvSpPr>
          <p:cNvPr id="4" name="Footer Placeholder 3">
            <a:extLst>
              <a:ext uri="{FF2B5EF4-FFF2-40B4-BE49-F238E27FC236}">
                <a16:creationId xmlns:a16="http://schemas.microsoft.com/office/drawing/2014/main" id="{ED0490CC-8D07-D4F1-5D02-1C9AC009B3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48E21A-B2BF-F3F7-3118-5E08201058D1}"/>
              </a:ext>
            </a:extLst>
          </p:cNvPr>
          <p:cNvSpPr>
            <a:spLocks noGrp="1"/>
          </p:cNvSpPr>
          <p:nvPr>
            <p:ph type="sldNum" sz="quarter" idx="12"/>
          </p:nvPr>
        </p:nvSpPr>
        <p:spPr/>
        <p:txBody>
          <a:bodyPr/>
          <a:lstStyle/>
          <a:p>
            <a:fld id="{AE91B0D6-B4ED-4C4D-884E-D26CC227F007}" type="slidenum">
              <a:rPr lang="en-IN" smtClean="0"/>
              <a:t>‹#›</a:t>
            </a:fld>
            <a:endParaRPr lang="en-IN"/>
          </a:p>
        </p:txBody>
      </p:sp>
    </p:spTree>
    <p:extLst>
      <p:ext uri="{BB962C8B-B14F-4D97-AF65-F5344CB8AC3E}">
        <p14:creationId xmlns:p14="http://schemas.microsoft.com/office/powerpoint/2010/main" val="1970165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1A9741-D9E0-78B9-7481-F2C79616B3AD}"/>
              </a:ext>
            </a:extLst>
          </p:cNvPr>
          <p:cNvSpPr>
            <a:spLocks noGrp="1"/>
          </p:cNvSpPr>
          <p:nvPr>
            <p:ph type="dt" sz="half" idx="10"/>
          </p:nvPr>
        </p:nvSpPr>
        <p:spPr/>
        <p:txBody>
          <a:bodyPr/>
          <a:lstStyle/>
          <a:p>
            <a:fld id="{D676E5E9-4396-4749-8C38-F538DE689E85}" type="datetimeFigureOut">
              <a:rPr lang="en-IN" smtClean="0"/>
              <a:t>12-03-2024</a:t>
            </a:fld>
            <a:endParaRPr lang="en-IN"/>
          </a:p>
        </p:txBody>
      </p:sp>
      <p:sp>
        <p:nvSpPr>
          <p:cNvPr id="3" name="Footer Placeholder 2">
            <a:extLst>
              <a:ext uri="{FF2B5EF4-FFF2-40B4-BE49-F238E27FC236}">
                <a16:creationId xmlns:a16="http://schemas.microsoft.com/office/drawing/2014/main" id="{5B903746-9CC7-73A3-9F11-FD626BEB2E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4B4E79-1A4B-5EE3-90F7-F9E0D26D1E31}"/>
              </a:ext>
            </a:extLst>
          </p:cNvPr>
          <p:cNvSpPr>
            <a:spLocks noGrp="1"/>
          </p:cNvSpPr>
          <p:nvPr>
            <p:ph type="sldNum" sz="quarter" idx="12"/>
          </p:nvPr>
        </p:nvSpPr>
        <p:spPr/>
        <p:txBody>
          <a:bodyPr/>
          <a:lstStyle/>
          <a:p>
            <a:fld id="{AE91B0D6-B4ED-4C4D-884E-D26CC227F007}" type="slidenum">
              <a:rPr lang="en-IN" smtClean="0"/>
              <a:t>‹#›</a:t>
            </a:fld>
            <a:endParaRPr lang="en-IN"/>
          </a:p>
        </p:txBody>
      </p:sp>
    </p:spTree>
    <p:extLst>
      <p:ext uri="{BB962C8B-B14F-4D97-AF65-F5344CB8AC3E}">
        <p14:creationId xmlns:p14="http://schemas.microsoft.com/office/powerpoint/2010/main" val="4032984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2179-22DC-C348-3C67-2E952BA3DA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7D59C2-2ABF-EC4B-EA85-D9F587C408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047050-EDE4-CDEB-17C6-0A40EB036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175643-4311-42CB-7115-2F69D4F11447}"/>
              </a:ext>
            </a:extLst>
          </p:cNvPr>
          <p:cNvSpPr>
            <a:spLocks noGrp="1"/>
          </p:cNvSpPr>
          <p:nvPr>
            <p:ph type="dt" sz="half" idx="10"/>
          </p:nvPr>
        </p:nvSpPr>
        <p:spPr/>
        <p:txBody>
          <a:bodyPr/>
          <a:lstStyle/>
          <a:p>
            <a:fld id="{D676E5E9-4396-4749-8C38-F538DE689E85}" type="datetimeFigureOut">
              <a:rPr lang="en-IN" smtClean="0"/>
              <a:t>12-03-2024</a:t>
            </a:fld>
            <a:endParaRPr lang="en-IN"/>
          </a:p>
        </p:txBody>
      </p:sp>
      <p:sp>
        <p:nvSpPr>
          <p:cNvPr id="6" name="Footer Placeholder 5">
            <a:extLst>
              <a:ext uri="{FF2B5EF4-FFF2-40B4-BE49-F238E27FC236}">
                <a16:creationId xmlns:a16="http://schemas.microsoft.com/office/drawing/2014/main" id="{A30A4AD0-8447-2022-CC96-583D27FAC5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202B19-1C89-8683-9CC3-2BACF65CF3B5}"/>
              </a:ext>
            </a:extLst>
          </p:cNvPr>
          <p:cNvSpPr>
            <a:spLocks noGrp="1"/>
          </p:cNvSpPr>
          <p:nvPr>
            <p:ph type="sldNum" sz="quarter" idx="12"/>
          </p:nvPr>
        </p:nvSpPr>
        <p:spPr/>
        <p:txBody>
          <a:bodyPr/>
          <a:lstStyle/>
          <a:p>
            <a:fld id="{AE91B0D6-B4ED-4C4D-884E-D26CC227F007}" type="slidenum">
              <a:rPr lang="en-IN" smtClean="0"/>
              <a:t>‹#›</a:t>
            </a:fld>
            <a:endParaRPr lang="en-IN"/>
          </a:p>
        </p:txBody>
      </p:sp>
    </p:spTree>
    <p:extLst>
      <p:ext uri="{BB962C8B-B14F-4D97-AF65-F5344CB8AC3E}">
        <p14:creationId xmlns:p14="http://schemas.microsoft.com/office/powerpoint/2010/main" val="592315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D938-641D-BA78-D39E-E469FC07E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1DDC1F-027E-8F1B-742B-B6BFD409D2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889DBE-13A8-A778-106F-EB837A321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71CA2D-D6AA-B50A-66C0-82AE2E1CA751}"/>
              </a:ext>
            </a:extLst>
          </p:cNvPr>
          <p:cNvSpPr>
            <a:spLocks noGrp="1"/>
          </p:cNvSpPr>
          <p:nvPr>
            <p:ph type="dt" sz="half" idx="10"/>
          </p:nvPr>
        </p:nvSpPr>
        <p:spPr/>
        <p:txBody>
          <a:bodyPr/>
          <a:lstStyle/>
          <a:p>
            <a:fld id="{D676E5E9-4396-4749-8C38-F538DE689E85}" type="datetimeFigureOut">
              <a:rPr lang="en-IN" smtClean="0"/>
              <a:t>12-03-2024</a:t>
            </a:fld>
            <a:endParaRPr lang="en-IN"/>
          </a:p>
        </p:txBody>
      </p:sp>
      <p:sp>
        <p:nvSpPr>
          <p:cNvPr id="6" name="Footer Placeholder 5">
            <a:extLst>
              <a:ext uri="{FF2B5EF4-FFF2-40B4-BE49-F238E27FC236}">
                <a16:creationId xmlns:a16="http://schemas.microsoft.com/office/drawing/2014/main" id="{CA46B8DE-A933-8DF8-D80D-4E52F55BF7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3CFB43-E287-2E52-FDE5-F1BD723849B8}"/>
              </a:ext>
            </a:extLst>
          </p:cNvPr>
          <p:cNvSpPr>
            <a:spLocks noGrp="1"/>
          </p:cNvSpPr>
          <p:nvPr>
            <p:ph type="sldNum" sz="quarter" idx="12"/>
          </p:nvPr>
        </p:nvSpPr>
        <p:spPr/>
        <p:txBody>
          <a:bodyPr/>
          <a:lstStyle/>
          <a:p>
            <a:fld id="{AE91B0D6-B4ED-4C4D-884E-D26CC227F007}" type="slidenum">
              <a:rPr lang="en-IN" smtClean="0"/>
              <a:t>‹#›</a:t>
            </a:fld>
            <a:endParaRPr lang="en-IN"/>
          </a:p>
        </p:txBody>
      </p:sp>
    </p:spTree>
    <p:extLst>
      <p:ext uri="{BB962C8B-B14F-4D97-AF65-F5344CB8AC3E}">
        <p14:creationId xmlns:p14="http://schemas.microsoft.com/office/powerpoint/2010/main" val="3939134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4D7C08-858E-DB74-665D-7A0E26914E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9AE611-CC9A-EF44-D2E3-E32F6D42C9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628BC9-4749-7AB0-6B2B-8ABA89D784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6E5E9-4396-4749-8C38-F538DE689E85}" type="datetimeFigureOut">
              <a:rPr lang="en-IN" smtClean="0"/>
              <a:t>12-03-2024</a:t>
            </a:fld>
            <a:endParaRPr lang="en-IN"/>
          </a:p>
        </p:txBody>
      </p:sp>
      <p:sp>
        <p:nvSpPr>
          <p:cNvPr id="5" name="Footer Placeholder 4">
            <a:extLst>
              <a:ext uri="{FF2B5EF4-FFF2-40B4-BE49-F238E27FC236}">
                <a16:creationId xmlns:a16="http://schemas.microsoft.com/office/drawing/2014/main" id="{72572B32-3089-39E0-881A-F24A1F222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A99DF0-BBC7-1CDA-3EDC-17E734BFC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91B0D6-B4ED-4C4D-884E-D26CC227F007}" type="slidenum">
              <a:rPr lang="en-IN" smtClean="0"/>
              <a:t>‹#›</a:t>
            </a:fld>
            <a:endParaRPr lang="en-IN"/>
          </a:p>
        </p:txBody>
      </p:sp>
    </p:spTree>
    <p:extLst>
      <p:ext uri="{BB962C8B-B14F-4D97-AF65-F5344CB8AC3E}">
        <p14:creationId xmlns:p14="http://schemas.microsoft.com/office/powerpoint/2010/main" val="1603193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01EBF8-01EA-39C7-2B28-6BEFCD352C5E}"/>
              </a:ext>
            </a:extLst>
          </p:cNvPr>
          <p:cNvSpPr txBox="1"/>
          <p:nvPr/>
        </p:nvSpPr>
        <p:spPr>
          <a:xfrm>
            <a:off x="0" y="1120912"/>
            <a:ext cx="1219200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Educational Chatbot With NLP</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D7CB641-96FE-1319-1470-4CCB1954733C}"/>
              </a:ext>
            </a:extLst>
          </p:cNvPr>
          <p:cNvSpPr txBox="1"/>
          <p:nvPr/>
        </p:nvSpPr>
        <p:spPr>
          <a:xfrm>
            <a:off x="497840" y="4324588"/>
            <a:ext cx="576072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Team Members:</a:t>
            </a:r>
          </a:p>
          <a:p>
            <a:r>
              <a:rPr lang="en-US" sz="2400" dirty="0">
                <a:latin typeface="Times New Roman" panose="02020603050405020304" pitchFamily="18" charset="0"/>
                <a:cs typeface="Times New Roman" panose="02020603050405020304" pitchFamily="18" charset="0"/>
              </a:rPr>
              <a:t>V. Ganga Bhavani(20K61A05G9)</a:t>
            </a:r>
          </a:p>
          <a:p>
            <a:r>
              <a:rPr lang="en-US" sz="2400" dirty="0">
                <a:latin typeface="Times New Roman" panose="02020603050405020304" pitchFamily="18" charset="0"/>
                <a:cs typeface="Times New Roman" panose="02020603050405020304" pitchFamily="18" charset="0"/>
              </a:rPr>
              <a:t>K. Manasa Lakshmi (20K61A0571)</a:t>
            </a:r>
          </a:p>
          <a:p>
            <a:r>
              <a:rPr lang="en-US" sz="2400" dirty="0">
                <a:latin typeface="Times New Roman" panose="02020603050405020304" pitchFamily="18" charset="0"/>
                <a:cs typeface="Times New Roman" panose="02020603050405020304" pitchFamily="18" charset="0"/>
              </a:rPr>
              <a:t>S. Venkateswara Rao(20K61A05F3)</a:t>
            </a:r>
          </a:p>
          <a:p>
            <a:r>
              <a:rPr lang="en-US" sz="2400" dirty="0">
                <a:latin typeface="Times New Roman" panose="02020603050405020304" pitchFamily="18" charset="0"/>
                <a:cs typeface="Times New Roman" panose="02020603050405020304" pitchFamily="18" charset="0"/>
              </a:rPr>
              <a:t>V. Venkata Sai Anuhya(19K61A05G8)</a:t>
            </a:r>
          </a:p>
          <a:p>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CE74C1E-92B5-5E4B-3D75-A157F7F420D3}"/>
              </a:ext>
            </a:extLst>
          </p:cNvPr>
          <p:cNvSpPr txBox="1"/>
          <p:nvPr/>
        </p:nvSpPr>
        <p:spPr>
          <a:xfrm>
            <a:off x="0" y="2650271"/>
            <a:ext cx="121920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Batch Number – 20CSEA003</a:t>
            </a:r>
            <a:endParaRPr lang="en-IN"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5977584-181E-082A-5502-0A390CE242F5}"/>
              </a:ext>
            </a:extLst>
          </p:cNvPr>
          <p:cNvSpPr txBox="1"/>
          <p:nvPr/>
        </p:nvSpPr>
        <p:spPr>
          <a:xfrm>
            <a:off x="0" y="3111936"/>
            <a:ext cx="121920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Department of Computer Science and Engineering</a:t>
            </a:r>
            <a:endParaRPr lang="en-IN"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911FB0B-2472-616B-D317-5B406A1B95F3}"/>
              </a:ext>
            </a:extLst>
          </p:cNvPr>
          <p:cNvSpPr txBox="1"/>
          <p:nvPr/>
        </p:nvSpPr>
        <p:spPr>
          <a:xfrm>
            <a:off x="7874000" y="4838247"/>
            <a:ext cx="3820160" cy="1200329"/>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Supervisor</a:t>
            </a:r>
          </a:p>
          <a:p>
            <a:pPr algn="ctr"/>
            <a:r>
              <a:rPr lang="pt-BR" sz="2400" b="1" dirty="0">
                <a:latin typeface="Times New Roman" panose="02020603050405020304" pitchFamily="18" charset="0"/>
                <a:cs typeface="Times New Roman" panose="02020603050405020304" pitchFamily="18" charset="0"/>
              </a:rPr>
              <a:t>Dr. A V S Siva Rama Rao</a:t>
            </a:r>
          </a:p>
          <a:p>
            <a:pPr algn="ctr"/>
            <a:r>
              <a:rPr lang="pt-BR" sz="2400" dirty="0">
                <a:latin typeface="Times New Roman" panose="02020603050405020304" pitchFamily="18" charset="0"/>
                <a:cs typeface="Times New Roman" panose="02020603050405020304" pitchFamily="18" charset="0"/>
              </a:rPr>
              <a:t>Associate Professor</a:t>
            </a:r>
          </a:p>
        </p:txBody>
      </p:sp>
      <p:sp>
        <p:nvSpPr>
          <p:cNvPr id="2" name="TextBox 1">
            <a:extLst>
              <a:ext uri="{FF2B5EF4-FFF2-40B4-BE49-F238E27FC236}">
                <a16:creationId xmlns:a16="http://schemas.microsoft.com/office/drawing/2014/main" id="{95468B3A-B774-048A-EEAA-43BA540A0DEC}"/>
              </a:ext>
            </a:extLst>
          </p:cNvPr>
          <p:cNvSpPr txBox="1"/>
          <p:nvPr/>
        </p:nvSpPr>
        <p:spPr>
          <a:xfrm>
            <a:off x="0" y="2241231"/>
            <a:ext cx="121920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4</a:t>
            </a:r>
            <a:r>
              <a:rPr lang="en-US" sz="2400" b="1" baseline="30000" dirty="0">
                <a:latin typeface="Times New Roman" panose="02020603050405020304" pitchFamily="18" charset="0"/>
                <a:cs typeface="Times New Roman" panose="02020603050405020304" pitchFamily="18" charset="0"/>
              </a:rPr>
              <a:t>rd</a:t>
            </a:r>
            <a:r>
              <a:rPr lang="en-US" sz="2400" b="1" dirty="0">
                <a:latin typeface="Times New Roman" panose="02020603050405020304" pitchFamily="18" charset="0"/>
                <a:cs typeface="Times New Roman" panose="02020603050405020304" pitchFamily="18" charset="0"/>
              </a:rPr>
              <a:t> Review</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C875CB-53BA-15B0-52B6-0A3E9B415E0D}"/>
              </a:ext>
            </a:extLst>
          </p:cNvPr>
          <p:cNvSpPr txBox="1"/>
          <p:nvPr/>
        </p:nvSpPr>
        <p:spPr>
          <a:xfrm>
            <a:off x="9184640" y="659247"/>
            <a:ext cx="276352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Date : 14-03-2024</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3806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D7110-9001-8891-C441-FD2FCF7F73EF}"/>
              </a:ext>
            </a:extLst>
          </p:cNvPr>
          <p:cNvSpPr>
            <a:spLocks noGrp="1"/>
          </p:cNvSpPr>
          <p:nvPr>
            <p:ph type="title"/>
          </p:nvPr>
        </p:nvSpPr>
        <p:spPr>
          <a:xfrm>
            <a:off x="350520" y="283845"/>
            <a:ext cx="10515600" cy="925195"/>
          </a:xfrm>
        </p:spPr>
        <p:txBody>
          <a:bodyPr>
            <a:normAutofit/>
          </a:bodyPr>
          <a:lstStyle/>
          <a:p>
            <a:r>
              <a:rPr lang="en-US" sz="2800" b="1" dirty="0">
                <a:solidFill>
                  <a:srgbClr val="000000"/>
                </a:solidFill>
                <a:effectLst/>
                <a:latin typeface="Times New Roman" panose="02020603050405020304" pitchFamily="18" charset="0"/>
                <a:ea typeface="Calibri" panose="020F0502020204030204" pitchFamily="34" charset="0"/>
              </a:rPr>
              <a:t>Experimental Results</a:t>
            </a:r>
            <a:endParaRPr lang="en-IN" sz="2800" b="1" dirty="0">
              <a:latin typeface="Times New Roman" panose="02020603050405020304" pitchFamily="18" charset="0"/>
              <a:cs typeface="Times New Roman" panose="02020603050405020304" pitchFamily="18" charset="0"/>
            </a:endParaRPr>
          </a:p>
        </p:txBody>
      </p:sp>
      <p:sp>
        <p:nvSpPr>
          <p:cNvPr id="5" name="AutoShape 4" descr="User">
            <a:extLst>
              <a:ext uri="{FF2B5EF4-FFF2-40B4-BE49-F238E27FC236}">
                <a16:creationId xmlns:a16="http://schemas.microsoft.com/office/drawing/2014/main" id="{7D071728-E161-F515-6E6F-2FA031E885A7}"/>
              </a:ext>
            </a:extLst>
          </p:cNvPr>
          <p:cNvSpPr>
            <a:spLocks noGrp="1" noChangeAspect="1" noChangeArrowheads="1"/>
          </p:cNvSpPr>
          <p:nvPr>
            <p:ph idx="1"/>
          </p:nvPr>
        </p:nvSpPr>
        <p:spPr bwMode="auto">
          <a:xfrm>
            <a:off x="838200" y="1209675"/>
            <a:ext cx="10515600" cy="5089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buNone/>
            </a:pPr>
            <a:r>
              <a:rPr lang="en-US" sz="2000" dirty="0">
                <a:latin typeface="Times New Roman" panose="02020603050405020304" pitchFamily="18" charset="0"/>
                <a:cs typeface="Times New Roman" panose="02020603050405020304" pitchFamily="18" charset="0"/>
              </a:rPr>
              <a:t>The experimental evaluation of the Rasa chatbot demonstrates exceptional performance:</a:t>
            </a:r>
          </a:p>
          <a:p>
            <a:pPr>
              <a:lnSpc>
                <a:spcPct val="150000"/>
              </a:lnSpc>
            </a:pPr>
            <a:r>
              <a:rPr lang="en-US" sz="2000" dirty="0">
                <a:latin typeface="Times New Roman" panose="02020603050405020304" pitchFamily="18" charset="0"/>
                <a:cs typeface="Times New Roman" panose="02020603050405020304" pitchFamily="18" charset="0"/>
              </a:rPr>
              <a:t>Accuracy: The chatbot achieved a remarkable accuracy of 98% in correctly handling all 7 evaluated stories. This indicates that the chatbot successfully understood and responded to all scenarios presented in the test cases.</a:t>
            </a:r>
          </a:p>
          <a:p>
            <a:pPr>
              <a:lnSpc>
                <a:spcPct val="150000"/>
              </a:lnSpc>
            </a:pPr>
            <a:r>
              <a:rPr lang="en-US" sz="2000" dirty="0">
                <a:latin typeface="Times New Roman" panose="02020603050405020304" pitchFamily="18" charset="0"/>
                <a:cs typeface="Times New Roman" panose="02020603050405020304" pitchFamily="18" charset="0"/>
              </a:rPr>
              <a:t>Robustness: The chatbot's robustness is evident from its ability to handle a diverse range of conversation flows without errors or misinterpretations.</a:t>
            </a:r>
          </a:p>
          <a:p>
            <a:pPr>
              <a:lnSpc>
                <a:spcPct val="150000"/>
              </a:lnSpc>
            </a:pPr>
            <a:r>
              <a:rPr lang="en-US" sz="2000" dirty="0">
                <a:latin typeface="Times New Roman" panose="02020603050405020304" pitchFamily="18" charset="0"/>
                <a:cs typeface="Times New Roman" panose="02020603050405020304" pitchFamily="18" charset="0"/>
              </a:rPr>
              <a:t>Effectiveness: With a perfect accuracy score, the chatbot showcases its effectiveness in providing accurate and relevant responses to user queries and prompts.</a:t>
            </a:r>
          </a:p>
          <a:p>
            <a:pPr>
              <a:lnSpc>
                <a:spcPct val="150000"/>
              </a:lnSpc>
              <a:buFont typeface="Wingdings" panose="05000000000000000000" pitchFamily="2" charset="2"/>
              <a:buChar char="ü"/>
            </a:pPr>
            <a:r>
              <a:rPr lang="en-IN" sz="2000" b="0" i="0" dirty="0">
                <a:solidFill>
                  <a:srgbClr val="0D0D0D"/>
                </a:solidFill>
                <a:effectLst/>
                <a:latin typeface="Times New Roman" panose="02020603050405020304" pitchFamily="18" charset="0"/>
                <a:cs typeface="Times New Roman" panose="02020603050405020304" pitchFamily="18" charset="0"/>
              </a:rPr>
              <a:t>rasa. core. test - Correct: 7 / 7</a:t>
            </a:r>
          </a:p>
          <a:p>
            <a:pPr>
              <a:lnSpc>
                <a:spcPct val="150000"/>
              </a:lnSpc>
              <a:buFont typeface="Wingdings" panose="05000000000000000000" pitchFamily="2" charset="2"/>
              <a:buChar char="ü"/>
            </a:pPr>
            <a:r>
              <a:rPr lang="en-IN" sz="2000" b="0" i="0" dirty="0">
                <a:solidFill>
                  <a:srgbClr val="0D0D0D"/>
                </a:solidFill>
                <a:effectLst/>
                <a:latin typeface="Times New Roman" panose="02020603050405020304" pitchFamily="18" charset="0"/>
                <a:cs typeface="Times New Roman" panose="02020603050405020304" pitchFamily="18" charset="0"/>
              </a:rPr>
              <a:t>rasa. core. test - Accuracy: 1.000</a:t>
            </a:r>
          </a:p>
        </p:txBody>
      </p:sp>
    </p:spTree>
    <p:extLst>
      <p:ext uri="{BB962C8B-B14F-4D97-AF65-F5344CB8AC3E}">
        <p14:creationId xmlns:p14="http://schemas.microsoft.com/office/powerpoint/2010/main" val="462290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F0DE28-EA89-42E2-9538-FBFCCF79B9FE}"/>
              </a:ext>
            </a:extLst>
          </p:cNvPr>
          <p:cNvSpPr>
            <a:spLocks noGrp="1"/>
          </p:cNvSpPr>
          <p:nvPr>
            <p:ph idx="1"/>
          </p:nvPr>
        </p:nvSpPr>
        <p:spPr>
          <a:xfrm>
            <a:off x="426720" y="487680"/>
            <a:ext cx="10927080" cy="5689283"/>
          </a:xfrm>
        </p:spPr>
        <p:txBody>
          <a:bodyPr>
            <a:normAutofit/>
          </a:bodyPr>
          <a:lstStyle/>
          <a:p>
            <a:pPr>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This college chatbot responding to  the user Quires regarding </a:t>
            </a:r>
            <a:r>
              <a:rPr lang="en-IN" sz="2400" dirty="0" err="1">
                <a:latin typeface="Times New Roman" panose="02020603050405020304" pitchFamily="18" charset="0"/>
                <a:cs typeface="Times New Roman" panose="02020603050405020304" pitchFamily="18" charset="0"/>
              </a:rPr>
              <a:t>Sasi</a:t>
            </a:r>
            <a:r>
              <a:rPr lang="en-IN" sz="2400" dirty="0">
                <a:latin typeface="Times New Roman" panose="02020603050405020304" pitchFamily="18" charset="0"/>
                <a:cs typeface="Times New Roman" panose="02020603050405020304" pitchFamily="18" charset="0"/>
              </a:rPr>
              <a:t> college</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B5A93B8-94A1-63CF-A0C2-E9095E3B8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320" y="1254548"/>
            <a:ext cx="9576117" cy="4574752"/>
          </a:xfrm>
          <a:prstGeom prst="rect">
            <a:avLst/>
          </a:prstGeom>
        </p:spPr>
      </p:pic>
    </p:spTree>
    <p:extLst>
      <p:ext uri="{BB962C8B-B14F-4D97-AF65-F5344CB8AC3E}">
        <p14:creationId xmlns:p14="http://schemas.microsoft.com/office/powerpoint/2010/main" val="822482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400A-2451-AA35-8C66-B3CB2629E8C2}"/>
              </a:ext>
            </a:extLst>
          </p:cNvPr>
          <p:cNvSpPr>
            <a:spLocks noGrp="1"/>
          </p:cNvSpPr>
          <p:nvPr>
            <p:ph type="title"/>
          </p:nvPr>
        </p:nvSpPr>
        <p:spPr>
          <a:xfrm>
            <a:off x="838200" y="314960"/>
            <a:ext cx="10515600" cy="650240"/>
          </a:xfrm>
        </p:spPr>
        <p:txBody>
          <a:bodyPr>
            <a:normAutofit/>
          </a:bodyPr>
          <a:lstStyle/>
          <a:p>
            <a:r>
              <a:rPr lang="en-US" sz="2800" b="1" dirty="0">
                <a:latin typeface="Times New Roman" panose="02020603050405020304" pitchFamily="18" charset="0"/>
                <a:cs typeface="Times New Roman" panose="02020603050405020304" pitchFamily="18" charset="0"/>
              </a:rPr>
              <a:t>Performance Evaluation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4C7D74-48A1-AC96-5E3B-15F174500029}"/>
              </a:ext>
            </a:extLst>
          </p:cNvPr>
          <p:cNvSpPr>
            <a:spLocks noGrp="1"/>
          </p:cNvSpPr>
          <p:nvPr>
            <p:ph idx="1"/>
          </p:nvPr>
        </p:nvSpPr>
        <p:spPr>
          <a:xfrm>
            <a:off x="838200" y="883920"/>
            <a:ext cx="10236200" cy="5659120"/>
          </a:xfrm>
        </p:spPr>
        <p:txBody>
          <a:bodyPr>
            <a:normAutofit/>
          </a:bodyPr>
          <a:lstStyle/>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Correct:          35 / 35</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F1-Score:         1.000</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Precision:        1.000</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Accuracy:         1.000</a:t>
            </a:r>
          </a:p>
          <a:p>
            <a:pPr marL="0" indent="0">
              <a:buNone/>
            </a:pPr>
            <a:endParaRPr lang="en-US" sz="2400" dirty="0">
              <a:latin typeface="Times New Roman" panose="02020603050405020304" pitchFamily="18" charset="0"/>
              <a:cs typeface="Times New Roman" panose="02020603050405020304" pitchFamily="18" charset="0"/>
            </a:endParaRPr>
          </a:p>
          <a:p>
            <a:pPr algn="just"/>
            <a:r>
              <a:rPr lang="en-US" sz="2000" b="0" i="0" dirty="0">
                <a:solidFill>
                  <a:srgbClr val="0D0D0D"/>
                </a:solidFill>
                <a:effectLst/>
                <a:latin typeface="Times New Roman" panose="02020603050405020304" pitchFamily="18" charset="0"/>
                <a:cs typeface="Times New Roman" panose="02020603050405020304" pitchFamily="18" charset="0"/>
              </a:rPr>
              <a:t>Confusion matrix says there are no negative values on the diagonal and no off-diagonal elements in the confusion matrix, </a:t>
            </a:r>
            <a:r>
              <a:rPr lang="en-US" sz="2000" dirty="0">
                <a:solidFill>
                  <a:srgbClr val="0D0D0D"/>
                </a:solidFill>
                <a:latin typeface="Times New Roman" panose="02020603050405020304" pitchFamily="18" charset="0"/>
                <a:cs typeface="Times New Roman" panose="02020603050405020304" pitchFamily="18" charset="0"/>
              </a:rPr>
              <a:t>which</a:t>
            </a:r>
            <a:r>
              <a:rPr lang="en-US" sz="2000" b="0" i="0" dirty="0">
                <a:solidFill>
                  <a:srgbClr val="0D0D0D"/>
                </a:solidFill>
                <a:effectLst/>
                <a:latin typeface="Times New Roman" panose="02020603050405020304" pitchFamily="18" charset="0"/>
                <a:cs typeface="Times New Roman" panose="02020603050405020304" pitchFamily="18" charset="0"/>
              </a:rPr>
              <a:t> suggests that the model has achieved perfect performance on the evaluated dataset.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These evaluation metrics collectively indicate the exceptional performance and effectiveness of the Rasa college chatbot. With perfect scores across all metrics, the chatbot demonstrates its ability to accurately understand and respond to user inputs, making it a highly reliable tool for assisting college students with various queries and tasks.</a:t>
            </a:r>
          </a:p>
        </p:txBody>
      </p:sp>
      <p:pic>
        <p:nvPicPr>
          <p:cNvPr id="13" name="Picture 12">
            <a:extLst>
              <a:ext uri="{FF2B5EF4-FFF2-40B4-BE49-F238E27FC236}">
                <a16:creationId xmlns:a16="http://schemas.microsoft.com/office/drawing/2014/main" id="{3393932B-6501-8B59-C5B7-897DAB45C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7380" y="1030981"/>
            <a:ext cx="2831147" cy="1910774"/>
          </a:xfrm>
          <a:prstGeom prst="rect">
            <a:avLst/>
          </a:prstGeom>
        </p:spPr>
      </p:pic>
    </p:spTree>
    <p:extLst>
      <p:ext uri="{BB962C8B-B14F-4D97-AF65-F5344CB8AC3E}">
        <p14:creationId xmlns:p14="http://schemas.microsoft.com/office/powerpoint/2010/main" val="1902592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DDED3A62-747E-99A1-9A7A-DD826E7585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1979" y="294640"/>
            <a:ext cx="5781344" cy="6258560"/>
          </a:xfrm>
        </p:spPr>
      </p:pic>
    </p:spTree>
    <p:extLst>
      <p:ext uri="{BB962C8B-B14F-4D97-AF65-F5344CB8AC3E}">
        <p14:creationId xmlns:p14="http://schemas.microsoft.com/office/powerpoint/2010/main" val="2011163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1AC97-C1D1-D2F2-C691-21FD02B71D2D}"/>
              </a:ext>
            </a:extLst>
          </p:cNvPr>
          <p:cNvSpPr>
            <a:spLocks noGrp="1"/>
          </p:cNvSpPr>
          <p:nvPr>
            <p:ph type="title"/>
          </p:nvPr>
        </p:nvSpPr>
        <p:spPr>
          <a:xfrm>
            <a:off x="452120" y="172721"/>
            <a:ext cx="10515600" cy="975359"/>
          </a:xfrm>
        </p:spPr>
        <p:txBody>
          <a:bodyPr>
            <a:normAutofit/>
          </a:bodyPr>
          <a:lstStyle/>
          <a:p>
            <a:pPr>
              <a:lnSpc>
                <a:spcPct val="150000"/>
              </a:lnSpc>
            </a:pPr>
            <a:r>
              <a:rPr lang="en-US" sz="2800" b="1" dirty="0">
                <a:latin typeface="Times New Roman" panose="02020603050405020304" pitchFamily="18" charset="0"/>
                <a:cs typeface="Times New Roman" panose="02020603050405020304" pitchFamily="18" charset="0"/>
              </a:rPr>
              <a:t>Result Analysis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680E93-2D37-F9E9-E8A7-F9BA5BE07E8F}"/>
              </a:ext>
            </a:extLst>
          </p:cNvPr>
          <p:cNvSpPr>
            <a:spLocks noGrp="1"/>
          </p:cNvSpPr>
          <p:nvPr>
            <p:ph idx="1"/>
          </p:nvPr>
        </p:nvSpPr>
        <p:spPr>
          <a:xfrm>
            <a:off x="665480" y="1259840"/>
            <a:ext cx="6143412" cy="5090160"/>
          </a:xfrm>
        </p:spPr>
        <p:txBody>
          <a:bodyPr>
            <a:normAutofit/>
          </a:bodyPr>
          <a:lstStyle/>
          <a:p>
            <a:pPr marL="0" indent="0" algn="just">
              <a:lnSpc>
                <a:spcPct val="150000"/>
              </a:lnSpc>
              <a:buNone/>
            </a:pPr>
            <a:r>
              <a:rPr lang="en-US" sz="2000" b="0" i="0" dirty="0">
                <a:solidFill>
                  <a:srgbClr val="1F1F1F"/>
                </a:solidFill>
                <a:effectLst/>
                <a:latin typeface="Times New Roman" panose="02020603050405020304" pitchFamily="18" charset="0"/>
                <a:cs typeface="Times New Roman" panose="02020603050405020304" pitchFamily="18" charset="0"/>
              </a:rPr>
              <a:t>These histogram results are promising, with a significant concentration of predictions exhibiting high confidence scores. This indicates the chatbot's ability to make confident and accurate predictions in a majority of cases. However, there's also a presence of predictions with lower confidence scores. This could be attributed to: Limited Training Data and model Complexity. Overall, the chatbot demonstrates a strong performance with a high degree of confidence in its predictions. However, there's always room for improvement by gathering more training data or exploring more complex model architectures.</a:t>
            </a:r>
            <a:endParaRPr lang="en-US"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DBB5B57-D14E-6B02-05AC-F963EB97D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012" y="1390014"/>
            <a:ext cx="4717628" cy="4584065"/>
          </a:xfrm>
          <a:prstGeom prst="rect">
            <a:avLst/>
          </a:prstGeom>
        </p:spPr>
      </p:pic>
    </p:spTree>
    <p:extLst>
      <p:ext uri="{BB962C8B-B14F-4D97-AF65-F5344CB8AC3E}">
        <p14:creationId xmlns:p14="http://schemas.microsoft.com/office/powerpoint/2010/main" val="3087650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767D-DAB8-BBD2-D04C-2A62424316E6}"/>
              </a:ext>
            </a:extLst>
          </p:cNvPr>
          <p:cNvSpPr>
            <a:spLocks noGrp="1"/>
          </p:cNvSpPr>
          <p:nvPr>
            <p:ph type="title"/>
          </p:nvPr>
        </p:nvSpPr>
        <p:spPr>
          <a:xfrm>
            <a:off x="350520" y="264161"/>
            <a:ext cx="10515600" cy="751840"/>
          </a:xfrm>
        </p:spPr>
        <p:txBody>
          <a:bodyPr>
            <a:normAutofit/>
          </a:bodyPr>
          <a:lstStyle/>
          <a:p>
            <a:r>
              <a:rPr lang="en-US" sz="2800" b="1" dirty="0">
                <a:latin typeface="Times New Roman" panose="02020603050405020304" pitchFamily="18" charset="0"/>
                <a:cs typeface="Times New Roman" panose="02020603050405020304" pitchFamily="18" charset="0"/>
              </a:rPr>
              <a:t>Comparison with Existing system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C12E9C-68BB-6087-0CCC-85A5DFA64A87}"/>
              </a:ext>
            </a:extLst>
          </p:cNvPr>
          <p:cNvSpPr>
            <a:spLocks noGrp="1"/>
          </p:cNvSpPr>
          <p:nvPr>
            <p:ph idx="1"/>
          </p:nvPr>
        </p:nvSpPr>
        <p:spPr>
          <a:xfrm>
            <a:off x="838200" y="1137921"/>
            <a:ext cx="10515600" cy="5252719"/>
          </a:xfrm>
        </p:spPr>
        <p:txBody>
          <a:bodyPr>
            <a:noAutofit/>
          </a:bodyPr>
          <a:lstStyle/>
          <a:p>
            <a:pPr algn="just">
              <a:lnSpc>
                <a:spcPct val="150000"/>
              </a:lnSpc>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Existing Systems were based on either rule-based or neural networks but rasa brings the best of both worlds. It uses both rule-based engines and neural networks-based models to deliver output and produce user-like conversations.</a:t>
            </a:r>
          </a:p>
          <a:p>
            <a:pPr algn="just">
              <a:lnSpc>
                <a:spcPct val="150000"/>
              </a:lnSpc>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In the proposed system, the students do not need to go to college to get the all information about collage and facilities. It takes less time to train as we are using pre-trained neural networks and transfer learning on them.</a:t>
            </a:r>
            <a:endParaRPr lang="en-US" sz="2000" dirty="0">
              <a:solidFill>
                <a:srgbClr val="0D0D0D"/>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This solution eliminates the need for physical visits, streamlining the process and enhancing overall efficiency. Additionally, the chatbot ensures prompt responses and 24/7 availability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732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3D64A75C-10C2-2DC4-CAAA-F60AA9082ECF}"/>
              </a:ext>
            </a:extLst>
          </p:cNvPr>
          <p:cNvGraphicFramePr>
            <a:graphicFrameLocks noGrp="1"/>
          </p:cNvGraphicFramePr>
          <p:nvPr>
            <p:extLst>
              <p:ext uri="{D42A27DB-BD31-4B8C-83A1-F6EECF244321}">
                <p14:modId xmlns:p14="http://schemas.microsoft.com/office/powerpoint/2010/main" val="988349668"/>
              </p:ext>
            </p:extLst>
          </p:nvPr>
        </p:nvGraphicFramePr>
        <p:xfrm>
          <a:off x="1026160" y="477520"/>
          <a:ext cx="9936480" cy="5295559"/>
        </p:xfrm>
        <a:graphic>
          <a:graphicData uri="http://schemas.openxmlformats.org/drawingml/2006/table">
            <a:tbl>
              <a:tblPr firstRow="1" bandRow="1">
                <a:tableStyleId>{5C22544A-7EE6-4342-B048-85BDC9FD1C3A}</a:tableStyleId>
              </a:tblPr>
              <a:tblGrid>
                <a:gridCol w="1036320">
                  <a:extLst>
                    <a:ext uri="{9D8B030D-6E8A-4147-A177-3AD203B41FA5}">
                      <a16:colId xmlns:a16="http://schemas.microsoft.com/office/drawing/2014/main" val="2637012974"/>
                    </a:ext>
                  </a:extLst>
                </a:gridCol>
                <a:gridCol w="2824480">
                  <a:extLst>
                    <a:ext uri="{9D8B030D-6E8A-4147-A177-3AD203B41FA5}">
                      <a16:colId xmlns:a16="http://schemas.microsoft.com/office/drawing/2014/main" val="563222233"/>
                    </a:ext>
                  </a:extLst>
                </a:gridCol>
                <a:gridCol w="1422400">
                  <a:extLst>
                    <a:ext uri="{9D8B030D-6E8A-4147-A177-3AD203B41FA5}">
                      <a16:colId xmlns:a16="http://schemas.microsoft.com/office/drawing/2014/main" val="499072089"/>
                    </a:ext>
                  </a:extLst>
                </a:gridCol>
                <a:gridCol w="1574800">
                  <a:extLst>
                    <a:ext uri="{9D8B030D-6E8A-4147-A177-3AD203B41FA5}">
                      <a16:colId xmlns:a16="http://schemas.microsoft.com/office/drawing/2014/main" val="3316499275"/>
                    </a:ext>
                  </a:extLst>
                </a:gridCol>
                <a:gridCol w="1422400">
                  <a:extLst>
                    <a:ext uri="{9D8B030D-6E8A-4147-A177-3AD203B41FA5}">
                      <a16:colId xmlns:a16="http://schemas.microsoft.com/office/drawing/2014/main" val="4200867944"/>
                    </a:ext>
                  </a:extLst>
                </a:gridCol>
                <a:gridCol w="1656080">
                  <a:extLst>
                    <a:ext uri="{9D8B030D-6E8A-4147-A177-3AD203B41FA5}">
                      <a16:colId xmlns:a16="http://schemas.microsoft.com/office/drawing/2014/main" val="3043710602"/>
                    </a:ext>
                  </a:extLst>
                </a:gridCol>
              </a:tblGrid>
              <a:tr h="845062">
                <a:tc>
                  <a:txBody>
                    <a:bodyPr/>
                    <a:lstStyle/>
                    <a:p>
                      <a:pPr algn="ctr">
                        <a:lnSpc>
                          <a:spcPct val="150000"/>
                        </a:lnSpc>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 NO</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Methods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Accuracy</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Progress Tracking</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24/7 Availability</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Multilingual Support</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08210552"/>
                  </a:ext>
                </a:extLst>
              </a:tr>
              <a:tr h="841498">
                <a:tc>
                  <a:txBody>
                    <a:bodyPr/>
                    <a:lstStyle/>
                    <a:p>
                      <a:pPr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Recurrent Neural Network</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78.0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dirty="0">
                          <a:effectLst/>
                          <a:latin typeface="Wingdings" panose="05000000000000000000" pitchFamily="2" charset="2"/>
                          <a:ea typeface="Times New Roman" panose="02020603050405020304" pitchFamily="18" charset="0"/>
                          <a:cs typeface="Times New Roman" panose="02020603050405020304" pitchFamily="18" charset="0"/>
                        </a:rPr>
                        <a:t>ü</a:t>
                      </a:r>
                      <a:endParaRPr lang="en-IN" sz="1800" dirty="0">
                        <a:effectLst/>
                        <a:latin typeface="Wingdings" panose="05000000000000000000" pitchFamily="2" charset="2"/>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dirty="0">
                          <a:effectLst/>
                          <a:latin typeface="Wingdings" panose="05000000000000000000" pitchFamily="2" charset="2"/>
                          <a:ea typeface="Times New Roman" panose="02020603050405020304" pitchFamily="18" charset="0"/>
                          <a:cs typeface="Times New Roman" panose="02020603050405020304" pitchFamily="18" charset="0"/>
                        </a:rPr>
                        <a:t>û</a:t>
                      </a:r>
                      <a:endParaRPr lang="en-IN" sz="1800" dirty="0">
                        <a:effectLst/>
                        <a:latin typeface="Wingdings" panose="05000000000000000000" pitchFamily="2" charset="2"/>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a:effectLst/>
                          <a:latin typeface="Wingdings" panose="05000000000000000000" pitchFamily="2" charset="2"/>
                          <a:ea typeface="Times New Roman" panose="02020603050405020304" pitchFamily="18" charset="0"/>
                          <a:cs typeface="Times New Roman" panose="02020603050405020304" pitchFamily="18" charset="0"/>
                        </a:rPr>
                        <a:t>û</a:t>
                      </a:r>
                      <a:endParaRPr lang="en-IN" sz="1800">
                        <a:effectLst/>
                        <a:latin typeface="Wingdings" panose="05000000000000000000" pitchFamily="2" charset="2"/>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63581465"/>
                  </a:ext>
                </a:extLst>
              </a:tr>
              <a:tr h="845062">
                <a:tc>
                  <a:txBody>
                    <a:bodyPr/>
                    <a:lstStyle/>
                    <a:p>
                      <a:pPr algn="ctr">
                        <a:lnSpc>
                          <a:spcPct val="150000"/>
                        </a:lnSpc>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Long Short-Term Memory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77.0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dirty="0">
                          <a:effectLst/>
                          <a:latin typeface="Wingdings" panose="05000000000000000000" pitchFamily="2" charset="2"/>
                          <a:ea typeface="Times New Roman" panose="02020603050405020304" pitchFamily="18" charset="0"/>
                          <a:cs typeface="Times New Roman" panose="02020603050405020304" pitchFamily="18" charset="0"/>
                        </a:rPr>
                        <a:t>ü</a:t>
                      </a:r>
                      <a:endParaRPr lang="en-IN" sz="1800" dirty="0">
                        <a:effectLst/>
                        <a:latin typeface="Wingdings" panose="05000000000000000000" pitchFamily="2" charset="2"/>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dirty="0">
                          <a:effectLst/>
                          <a:latin typeface="Wingdings" panose="05000000000000000000" pitchFamily="2" charset="2"/>
                          <a:ea typeface="Times New Roman" panose="02020603050405020304" pitchFamily="18" charset="0"/>
                          <a:cs typeface="Times New Roman" panose="02020603050405020304" pitchFamily="18" charset="0"/>
                        </a:rPr>
                        <a:t>û</a:t>
                      </a:r>
                      <a:endParaRPr lang="en-IN" sz="1800" dirty="0">
                        <a:effectLst/>
                        <a:latin typeface="Wingdings" panose="05000000000000000000" pitchFamily="2" charset="2"/>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a:effectLst/>
                          <a:latin typeface="Wingdings" panose="05000000000000000000" pitchFamily="2" charset="2"/>
                          <a:ea typeface="Times New Roman" panose="02020603050405020304" pitchFamily="18" charset="0"/>
                          <a:cs typeface="Times New Roman" panose="02020603050405020304" pitchFamily="18" charset="0"/>
                        </a:rPr>
                        <a:t>û</a:t>
                      </a:r>
                      <a:endParaRPr lang="en-IN" sz="1800">
                        <a:effectLst/>
                        <a:latin typeface="Wingdings" panose="05000000000000000000" pitchFamily="2" charset="2"/>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32649229"/>
                  </a:ext>
                </a:extLst>
              </a:tr>
              <a:tr h="406817">
                <a:tc>
                  <a:txBody>
                    <a:bodyPr/>
                    <a:lstStyle/>
                    <a:p>
                      <a:pPr algn="ctr">
                        <a:lnSpc>
                          <a:spcPct val="150000"/>
                        </a:lnSpc>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SLR Method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65.0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dirty="0">
                          <a:effectLst/>
                          <a:latin typeface="Wingdings" panose="05000000000000000000" pitchFamily="2" charset="2"/>
                          <a:ea typeface="Times New Roman" panose="02020603050405020304" pitchFamily="18" charset="0"/>
                          <a:cs typeface="Times New Roman" panose="02020603050405020304" pitchFamily="18" charset="0"/>
                        </a:rPr>
                        <a:t>ü</a:t>
                      </a:r>
                      <a:endParaRPr lang="en-IN" sz="1800" dirty="0">
                        <a:effectLst/>
                        <a:latin typeface="Wingdings" panose="05000000000000000000" pitchFamily="2" charset="2"/>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a:effectLst/>
                          <a:latin typeface="Wingdings" panose="05000000000000000000" pitchFamily="2" charset="2"/>
                          <a:ea typeface="Times New Roman" panose="02020603050405020304" pitchFamily="18" charset="0"/>
                          <a:cs typeface="Times New Roman" panose="02020603050405020304" pitchFamily="18" charset="0"/>
                        </a:rPr>
                        <a:t>û</a:t>
                      </a:r>
                      <a:endParaRPr lang="en-IN" sz="1800">
                        <a:effectLst/>
                        <a:latin typeface="Wingdings" panose="05000000000000000000" pitchFamily="2" charset="2"/>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a:effectLst/>
                          <a:latin typeface="Wingdings" panose="05000000000000000000" pitchFamily="2" charset="2"/>
                          <a:ea typeface="Times New Roman" panose="02020603050405020304" pitchFamily="18" charset="0"/>
                          <a:cs typeface="Times New Roman" panose="02020603050405020304" pitchFamily="18" charset="0"/>
                        </a:rPr>
                        <a:t>û</a:t>
                      </a:r>
                      <a:endParaRPr lang="en-IN" sz="1800">
                        <a:effectLst/>
                        <a:latin typeface="Wingdings" panose="05000000000000000000" pitchFamily="2" charset="2"/>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6660712"/>
                  </a:ext>
                </a:extLst>
              </a:tr>
              <a:tr h="406817">
                <a:tc>
                  <a:txBody>
                    <a:bodyPr/>
                    <a:lstStyle/>
                    <a:p>
                      <a:pPr algn="ctr">
                        <a:lnSpc>
                          <a:spcPct val="150000"/>
                        </a:lnSpc>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Naïve Bayes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69.0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dirty="0">
                          <a:effectLst/>
                          <a:latin typeface="Wingdings" panose="05000000000000000000" pitchFamily="2" charset="2"/>
                          <a:ea typeface="Times New Roman" panose="02020603050405020304" pitchFamily="18" charset="0"/>
                          <a:cs typeface="Times New Roman" panose="02020603050405020304" pitchFamily="18" charset="0"/>
                        </a:rPr>
                        <a:t>û</a:t>
                      </a:r>
                      <a:endParaRPr lang="en-IN" sz="1800" dirty="0">
                        <a:effectLst/>
                        <a:latin typeface="Wingdings" panose="05000000000000000000" pitchFamily="2" charset="2"/>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dirty="0">
                          <a:effectLst/>
                          <a:latin typeface="Wingdings" panose="05000000000000000000" pitchFamily="2" charset="2"/>
                          <a:ea typeface="Times New Roman" panose="02020603050405020304" pitchFamily="18" charset="0"/>
                          <a:cs typeface="Times New Roman" panose="02020603050405020304" pitchFamily="18" charset="0"/>
                        </a:rPr>
                        <a:t>û</a:t>
                      </a:r>
                      <a:endParaRPr lang="en-IN" sz="1800" dirty="0">
                        <a:effectLst/>
                        <a:latin typeface="Wingdings" panose="05000000000000000000" pitchFamily="2" charset="2"/>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a:effectLst/>
                          <a:latin typeface="Wingdings" panose="05000000000000000000" pitchFamily="2" charset="2"/>
                          <a:ea typeface="Times New Roman" panose="02020603050405020304" pitchFamily="18" charset="0"/>
                          <a:cs typeface="Times New Roman" panose="02020603050405020304" pitchFamily="18" charset="0"/>
                        </a:rPr>
                        <a:t>û</a:t>
                      </a:r>
                      <a:endParaRPr lang="en-IN" sz="1800">
                        <a:effectLst/>
                        <a:latin typeface="Wingdings" panose="05000000000000000000" pitchFamily="2" charset="2"/>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58529764"/>
                  </a:ext>
                </a:extLst>
              </a:tr>
              <a:tr h="698424">
                <a:tc>
                  <a:txBody>
                    <a:bodyPr/>
                    <a:lstStyle/>
                    <a:p>
                      <a:pPr algn="ctr">
                        <a:lnSpc>
                          <a:spcPct val="150000"/>
                        </a:lnSpc>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Deep Neural Network</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dirty="0">
                          <a:effectLst/>
                          <a:latin typeface="Wingdings" panose="05000000000000000000" pitchFamily="2" charset="2"/>
                          <a:ea typeface="Times New Roman" panose="02020603050405020304" pitchFamily="18" charset="0"/>
                          <a:cs typeface="Times New Roman" panose="02020603050405020304" pitchFamily="18" charset="0"/>
                        </a:rPr>
                        <a:t>ü</a:t>
                      </a:r>
                      <a:endParaRPr lang="en-IN" sz="1800" dirty="0">
                        <a:effectLst/>
                        <a:latin typeface="Wingdings" panose="05000000000000000000" pitchFamily="2" charset="2"/>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dirty="0">
                          <a:effectLst/>
                          <a:latin typeface="Wingdings" panose="05000000000000000000" pitchFamily="2" charset="2"/>
                          <a:ea typeface="Times New Roman" panose="02020603050405020304" pitchFamily="18" charset="0"/>
                          <a:cs typeface="Times New Roman" panose="02020603050405020304" pitchFamily="18" charset="0"/>
                        </a:rPr>
                        <a:t>û</a:t>
                      </a:r>
                      <a:endParaRPr lang="en-IN" sz="1800" dirty="0">
                        <a:effectLst/>
                        <a:latin typeface="Wingdings" panose="05000000000000000000" pitchFamily="2" charset="2"/>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dirty="0">
                          <a:effectLst/>
                          <a:latin typeface="Wingdings" panose="05000000000000000000" pitchFamily="2" charset="2"/>
                          <a:ea typeface="Times New Roman" panose="02020603050405020304" pitchFamily="18" charset="0"/>
                          <a:cs typeface="Times New Roman" panose="02020603050405020304" pitchFamily="18" charset="0"/>
                        </a:rPr>
                        <a:t>û</a:t>
                      </a:r>
                      <a:endParaRPr lang="en-IN" sz="1800" dirty="0">
                        <a:effectLst/>
                        <a:latin typeface="Wingdings" panose="05000000000000000000" pitchFamily="2" charset="2"/>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10820002"/>
                  </a:ext>
                </a:extLst>
              </a:tr>
              <a:tr h="845062">
                <a:tc>
                  <a:txBody>
                    <a:bodyPr/>
                    <a:lstStyle/>
                    <a:p>
                      <a:pPr algn="ctr">
                        <a:lnSpc>
                          <a:spcPct val="150000"/>
                        </a:lnSpc>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Convolutional Neural Network</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75.0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dirty="0">
                          <a:effectLst/>
                          <a:latin typeface="Wingdings" panose="05000000000000000000" pitchFamily="2" charset="2"/>
                          <a:ea typeface="Times New Roman" panose="02020603050405020304" pitchFamily="18" charset="0"/>
                          <a:cs typeface="Times New Roman" panose="02020603050405020304" pitchFamily="18" charset="0"/>
                        </a:rPr>
                        <a:t>û</a:t>
                      </a:r>
                      <a:endParaRPr lang="en-IN" sz="1800" dirty="0">
                        <a:effectLst/>
                        <a:latin typeface="Wingdings" panose="05000000000000000000" pitchFamily="2" charset="2"/>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dirty="0">
                          <a:effectLst/>
                          <a:latin typeface="Wingdings" panose="05000000000000000000" pitchFamily="2" charset="2"/>
                          <a:ea typeface="Times New Roman" panose="02020603050405020304" pitchFamily="18" charset="0"/>
                          <a:cs typeface="Times New Roman" panose="02020603050405020304" pitchFamily="18" charset="0"/>
                        </a:rPr>
                        <a:t>ü</a:t>
                      </a:r>
                      <a:endParaRPr lang="en-IN" sz="1800" dirty="0">
                        <a:effectLst/>
                        <a:latin typeface="Wingdings" panose="05000000000000000000" pitchFamily="2" charset="2"/>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dirty="0">
                          <a:effectLst/>
                          <a:latin typeface="Wingdings" panose="05000000000000000000" pitchFamily="2" charset="2"/>
                          <a:ea typeface="Times New Roman" panose="02020603050405020304" pitchFamily="18" charset="0"/>
                          <a:cs typeface="Times New Roman" panose="02020603050405020304" pitchFamily="18" charset="0"/>
                        </a:rPr>
                        <a:t>û</a:t>
                      </a:r>
                      <a:endParaRPr lang="en-IN" sz="1800" dirty="0">
                        <a:effectLst/>
                        <a:latin typeface="Wingdings" panose="05000000000000000000" pitchFamily="2" charset="2"/>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42872744"/>
                  </a:ext>
                </a:extLst>
              </a:tr>
              <a:tr h="406817">
                <a:tc>
                  <a:txBody>
                    <a:bodyPr/>
                    <a:lstStyle/>
                    <a:p>
                      <a:pPr algn="ctr">
                        <a:lnSpc>
                          <a:spcPct val="150000"/>
                        </a:lnSpc>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Rasa framework</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97.0</a:t>
                      </a:r>
                    </a:p>
                  </a:txBody>
                  <a:tcPr marL="68580" marR="68580" marT="0" marB="0"/>
                </a:tc>
                <a:tc>
                  <a:txBody>
                    <a:bodyPr/>
                    <a:lstStyle/>
                    <a:p>
                      <a:pPr algn="ctr">
                        <a:lnSpc>
                          <a:spcPct val="150000"/>
                        </a:lnSpc>
                      </a:pPr>
                      <a:r>
                        <a:rPr lang="en-US" sz="1800">
                          <a:effectLst/>
                          <a:latin typeface="Wingdings" panose="05000000000000000000" pitchFamily="2" charset="2"/>
                          <a:ea typeface="Times New Roman" panose="02020603050405020304" pitchFamily="18" charset="0"/>
                          <a:cs typeface="Times New Roman" panose="02020603050405020304" pitchFamily="18" charset="0"/>
                        </a:rPr>
                        <a:t>ü</a:t>
                      </a:r>
                      <a:endParaRPr lang="en-IN" sz="1800">
                        <a:effectLst/>
                        <a:latin typeface="Wingdings" panose="05000000000000000000" pitchFamily="2" charset="2"/>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dirty="0">
                          <a:effectLst/>
                          <a:latin typeface="Wingdings" panose="05000000000000000000" pitchFamily="2" charset="2"/>
                          <a:ea typeface="Times New Roman" panose="02020603050405020304" pitchFamily="18" charset="0"/>
                          <a:cs typeface="Times New Roman" panose="02020603050405020304" pitchFamily="18" charset="0"/>
                        </a:rPr>
                        <a:t>ü</a:t>
                      </a:r>
                      <a:endParaRPr lang="en-IN" sz="1800" dirty="0">
                        <a:effectLst/>
                        <a:latin typeface="Wingdings" panose="05000000000000000000" pitchFamily="2" charset="2"/>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dirty="0">
                          <a:effectLst/>
                          <a:latin typeface="Wingdings" panose="05000000000000000000" pitchFamily="2" charset="2"/>
                          <a:ea typeface="Times New Roman" panose="02020603050405020304" pitchFamily="18" charset="0"/>
                          <a:cs typeface="Times New Roman" panose="02020603050405020304" pitchFamily="18" charset="0"/>
                        </a:rPr>
                        <a:t>û</a:t>
                      </a:r>
                      <a:endParaRPr lang="en-IN" sz="1800" dirty="0">
                        <a:effectLst/>
                        <a:latin typeface="Wingdings" panose="05000000000000000000" pitchFamily="2" charset="2"/>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07862975"/>
                  </a:ext>
                </a:extLst>
              </a:tr>
            </a:tbl>
          </a:graphicData>
        </a:graphic>
      </p:graphicFrame>
      <p:sp>
        <p:nvSpPr>
          <p:cNvPr id="12" name="TextBox 11">
            <a:extLst>
              <a:ext uri="{FF2B5EF4-FFF2-40B4-BE49-F238E27FC236}">
                <a16:creationId xmlns:a16="http://schemas.microsoft.com/office/drawing/2014/main" id="{86B5F628-80BD-3422-1E04-4EB4C1520522}"/>
              </a:ext>
            </a:extLst>
          </p:cNvPr>
          <p:cNvSpPr txBox="1"/>
          <p:nvPr/>
        </p:nvSpPr>
        <p:spPr>
          <a:xfrm>
            <a:off x="1198880" y="6057314"/>
            <a:ext cx="10535920" cy="400110"/>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When compared to the remaining methods rasa framework overcame most of the limitations</a:t>
            </a:r>
          </a:p>
        </p:txBody>
      </p:sp>
    </p:spTree>
    <p:extLst>
      <p:ext uri="{BB962C8B-B14F-4D97-AF65-F5344CB8AC3E}">
        <p14:creationId xmlns:p14="http://schemas.microsoft.com/office/powerpoint/2010/main" val="2522053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FDED0-B8AB-2483-F5F9-2395F78D1CA1}"/>
              </a:ext>
            </a:extLst>
          </p:cNvPr>
          <p:cNvSpPr>
            <a:spLocks noGrp="1"/>
          </p:cNvSpPr>
          <p:nvPr>
            <p:ph type="title"/>
          </p:nvPr>
        </p:nvSpPr>
        <p:spPr>
          <a:xfrm>
            <a:off x="838200" y="212725"/>
            <a:ext cx="10515600" cy="732155"/>
          </a:xfrm>
        </p:spPr>
        <p:txBody>
          <a:bodyPr>
            <a:normAutofit/>
          </a:bodyPr>
          <a:lstStyle/>
          <a:p>
            <a:r>
              <a:rPr lang="en-US" sz="2800" b="1" dirty="0">
                <a:latin typeface="Times New Roman" panose="02020603050405020304" pitchFamily="18" charset="0"/>
                <a:cs typeface="Times New Roman" panose="02020603050405020304" pitchFamily="18" charset="0"/>
              </a:rPr>
              <a:t>Conclusions and scope for future work</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FD1EDB-AFCE-D627-0DCD-5304C008EFDD}"/>
              </a:ext>
            </a:extLst>
          </p:cNvPr>
          <p:cNvSpPr>
            <a:spLocks noGrp="1"/>
          </p:cNvSpPr>
          <p:nvPr>
            <p:ph idx="1"/>
          </p:nvPr>
        </p:nvSpPr>
        <p:spPr>
          <a:xfrm>
            <a:off x="838200" y="1178559"/>
            <a:ext cx="10855960" cy="5466715"/>
          </a:xfrm>
        </p:spPr>
        <p:txBody>
          <a:bodyPr>
            <a:noAutofit/>
          </a:bodyPr>
          <a:lstStyle/>
          <a:p>
            <a:pPr algn="just">
              <a:lnSpc>
                <a:spcPct val="150000"/>
              </a:lnSpc>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The Educational chatbot provides comprehensive assistance to students, eliminating the need for physical visits by offering information on admissions, facilities, specializations, infrastructure, placements, events, achievements, and more.</a:t>
            </a:r>
            <a:endParaRPr lang="en-US" sz="2000" dirty="0">
              <a:solidFill>
                <a:srgbClr val="0D0D0D"/>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The scope for future work in Rasa chatbot development includes integrating with emerging technologies like augmented reality (AR) and virtual reality (VR) for richer user experiences</a:t>
            </a:r>
          </a:p>
          <a:p>
            <a:pPr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Expanding multilingual support, leveraging data analytics for better user insights and personalization for seamless integration across various platforms and devices</a:t>
            </a:r>
          </a:p>
          <a:p>
            <a:pPr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Enhancing multi-turn interactions, integrating advanced AI techniques like reinforcement learning, and expanding support for multiple languages and domains.</a:t>
            </a:r>
          </a:p>
        </p:txBody>
      </p:sp>
    </p:spTree>
    <p:extLst>
      <p:ext uri="{BB962C8B-B14F-4D97-AF65-F5344CB8AC3E}">
        <p14:creationId xmlns:p14="http://schemas.microsoft.com/office/powerpoint/2010/main" val="515954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F03FB-860D-B8FD-975A-FE39BE2DCA88}"/>
              </a:ext>
            </a:extLst>
          </p:cNvPr>
          <p:cNvSpPr>
            <a:spLocks noGrp="1"/>
          </p:cNvSpPr>
          <p:nvPr>
            <p:ph type="title"/>
          </p:nvPr>
        </p:nvSpPr>
        <p:spPr>
          <a:xfrm>
            <a:off x="325120" y="0"/>
            <a:ext cx="10515600" cy="873760"/>
          </a:xfrm>
        </p:spPr>
        <p:txBody>
          <a:bodyPr>
            <a:normAutofit/>
          </a:bodyPr>
          <a:lstStyle/>
          <a:p>
            <a:pPr>
              <a:lnSpc>
                <a:spcPct val="150000"/>
              </a:lnSpc>
            </a:pPr>
            <a:r>
              <a:rPr lang="en-IN" sz="3200" b="1" dirty="0">
                <a:latin typeface="Times New Roman" panose="02020603050405020304" pitchFamily="18" charset="0"/>
                <a:cs typeface="Times New Roman" panose="02020603050405020304" pitchFamily="18" charset="0"/>
              </a:rPr>
              <a:t>References</a:t>
            </a:r>
          </a:p>
        </p:txBody>
      </p:sp>
      <p:sp>
        <p:nvSpPr>
          <p:cNvPr id="4" name="TextBox 3">
            <a:extLst>
              <a:ext uri="{FF2B5EF4-FFF2-40B4-BE49-F238E27FC236}">
                <a16:creationId xmlns:a16="http://schemas.microsoft.com/office/drawing/2014/main" id="{D3406DBC-4F1E-BA00-1C01-533BD7902926}"/>
              </a:ext>
            </a:extLst>
          </p:cNvPr>
          <p:cNvSpPr txBox="1"/>
          <p:nvPr/>
        </p:nvSpPr>
        <p:spPr>
          <a:xfrm>
            <a:off x="762000" y="1036320"/>
            <a:ext cx="11257280" cy="6065763"/>
          </a:xfrm>
          <a:prstGeom prst="rect">
            <a:avLst/>
          </a:prstGeom>
          <a:noFill/>
        </p:spPr>
        <p:txBody>
          <a:bodyPr wrap="square" rtlCol="0">
            <a:spAutoFit/>
          </a:bodyPr>
          <a:lstStyle/>
          <a:p>
            <a:pPr marL="0" lvl="0" indent="0" algn="just">
              <a:lnSpc>
                <a:spcPct val="150000"/>
              </a:lnSpc>
              <a:spcAft>
                <a:spcPts val="250"/>
              </a:spcAft>
              <a:buSzPts val="800"/>
              <a:buNone/>
              <a:tabLst>
                <a:tab pos="3198495" algn="l"/>
              </a:tabLst>
            </a:pPr>
            <a:r>
              <a:rPr lang="en-IN" sz="18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[1] </a:t>
            </a:r>
            <a:r>
              <a:rPr lang="en-US" sz="18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Hill, Jennifer, W. Randolph Ford, and Ingrid G. </a:t>
            </a:r>
            <a:r>
              <a:rPr lang="en-US" sz="18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Farreras</a:t>
            </a:r>
            <a:r>
              <a:rPr lang="en-US" sz="18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"Real conversations with artificial intelligence: A comparison between human–human online conversations and human–chatbot conversations." Computers in human behavior 49 (2015): 245-250.</a:t>
            </a:r>
            <a:endParaRPr lang="en-IN" sz="18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lvl="0" indent="0" algn="just">
              <a:lnSpc>
                <a:spcPct val="150000"/>
              </a:lnSpc>
              <a:spcAft>
                <a:spcPts val="250"/>
              </a:spcAft>
              <a:buSzPts val="800"/>
              <a:buNone/>
              <a:tabLst>
                <a:tab pos="3198495" algn="l"/>
              </a:tabLst>
            </a:pPr>
            <a:r>
              <a:rPr lang="en-US" sz="18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[2] Kowalski, Stewart, Katarina </a:t>
            </a:r>
            <a:r>
              <a:rPr lang="en-US" sz="18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Pavlovska</a:t>
            </a:r>
            <a:r>
              <a:rPr lang="en-US" sz="18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and Mikael Goldstein. "Two case studies in using chatbots for security training." Revised Selected Papers 8, pp. 265-272. Springer Berlin Heidelberg, 2013.</a:t>
            </a:r>
            <a:endParaRPr lang="en-IN" sz="18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lvl="0" indent="0" algn="just">
              <a:lnSpc>
                <a:spcPct val="150000"/>
              </a:lnSpc>
              <a:spcAft>
                <a:spcPts val="250"/>
              </a:spcAft>
              <a:buSzPts val="800"/>
              <a:buNone/>
              <a:tabLst>
                <a:tab pos="3198495" algn="l"/>
              </a:tabLst>
            </a:pPr>
            <a:r>
              <a:rPr lang="en-US" sz="18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[3] Kowalski, Stewart, Katarina </a:t>
            </a:r>
            <a:r>
              <a:rPr lang="en-US" sz="18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Pavlovska</a:t>
            </a:r>
            <a:r>
              <a:rPr lang="en-US" sz="18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and Mikael Goldstein. "Two case studies in using chatbots for security training." Revised Selected Papers 8, pp. 265-272. Springer Berlin Heidelberg, 2013.</a:t>
            </a:r>
            <a:endParaRPr lang="en-IN" sz="18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lvl="0" indent="0" algn="just">
              <a:lnSpc>
                <a:spcPct val="150000"/>
              </a:lnSpc>
              <a:spcAft>
                <a:spcPts val="250"/>
              </a:spcAft>
              <a:buSzPts val="800"/>
              <a:buNone/>
              <a:tabLst>
                <a:tab pos="3198495" algn="l"/>
              </a:tabLst>
            </a:pPr>
            <a:r>
              <a:rPr lang="en-US" sz="18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[4] Jin, S. Venus, and </a:t>
            </a:r>
            <a:r>
              <a:rPr lang="en-US" sz="18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Seounmi</a:t>
            </a:r>
            <a:r>
              <a:rPr lang="en-US" sz="18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Youn</a:t>
            </a:r>
            <a:r>
              <a:rPr lang="en-US" sz="18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"Social presence and imagery processing as predictors of chatbot continuance intention in human-AI-interaction." International Journal of Human–Computer Interaction 39, no. 9 (2023): 1874-1886. </a:t>
            </a:r>
            <a:endParaRPr lang="en-IN" sz="18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lvl="0" indent="0" algn="just">
              <a:lnSpc>
                <a:spcPct val="150000"/>
              </a:lnSpc>
              <a:spcAft>
                <a:spcPts val="250"/>
              </a:spcAft>
              <a:buSzPts val="800"/>
              <a:buNone/>
              <a:tabLst>
                <a:tab pos="3198495" algn="l"/>
              </a:tabLst>
            </a:pPr>
            <a:r>
              <a:rPr lang="en-US" sz="18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[5] Chakraborty, Sanjay, Hrithik Paul, </a:t>
            </a:r>
            <a:r>
              <a:rPr lang="en-US" sz="18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Sayani</a:t>
            </a:r>
            <a:r>
              <a:rPr lang="en-US" sz="18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Ghatak</a:t>
            </a:r>
            <a:r>
              <a:rPr lang="en-US" sz="18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Saroj Kumar Pandey, Ankit Kumar, </a:t>
            </a:r>
            <a:r>
              <a:rPr lang="en-US" sz="18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Kamred</a:t>
            </a:r>
            <a:r>
              <a:rPr lang="en-US" sz="18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Udham</a:t>
            </a:r>
            <a:r>
              <a:rPr lang="en-US" sz="18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Singh, and Mohd Asif Shah. "An AI-Based Medical Chatbot Model for Infectious Disease Prediction." </a:t>
            </a:r>
            <a:r>
              <a:rPr lang="en-US" sz="18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Ieee</a:t>
            </a:r>
            <a:r>
              <a:rPr lang="en-US" sz="18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Access 10 (2022): 128469-128483. </a:t>
            </a:r>
            <a:endParaRPr lang="en-IN" sz="18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R="26035" algn="just">
              <a:lnSpc>
                <a:spcPct val="150000"/>
              </a:lnSpc>
              <a:spcAft>
                <a:spcPts val="800"/>
              </a:spcAft>
              <a:tabLst>
                <a:tab pos="1280795" algn="l"/>
              </a:tabLst>
            </a:pPr>
            <a:endPar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96027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E45E41-6310-09DC-6346-BDCA91E6AFD7}"/>
              </a:ext>
            </a:extLst>
          </p:cNvPr>
          <p:cNvSpPr>
            <a:spLocks noGrp="1"/>
          </p:cNvSpPr>
          <p:nvPr>
            <p:ph idx="1"/>
          </p:nvPr>
        </p:nvSpPr>
        <p:spPr>
          <a:xfrm>
            <a:off x="619760" y="812641"/>
            <a:ext cx="10744200" cy="5232718"/>
          </a:xfrm>
        </p:spPr>
        <p:txBody>
          <a:bodyPr>
            <a:noAutofit/>
          </a:bodyPr>
          <a:lstStyle/>
          <a:p>
            <a:pPr marL="0" lvl="0" indent="0" algn="just">
              <a:lnSpc>
                <a:spcPct val="100000"/>
              </a:lnSpc>
              <a:spcAft>
                <a:spcPts val="250"/>
              </a:spcAft>
              <a:buSzPts val="800"/>
              <a:buNone/>
              <a:tabLst>
                <a:tab pos="3198495" algn="l"/>
              </a:tabLst>
            </a:pPr>
            <a:r>
              <a:rPr lang="en-US" sz="1800" dirty="0">
                <a:solidFill>
                  <a:srgbClr val="000000"/>
                </a:solidFill>
                <a:effectLst/>
                <a:latin typeface="Times New Roman" panose="02020603050405020304" pitchFamily="18" charset="0"/>
                <a:ea typeface="MS Mincho" panose="02020609040205080304" pitchFamily="49" charset="-128"/>
              </a:rPr>
              <a:t>[6] </a:t>
            </a:r>
            <a:r>
              <a:rPr lang="en-US" sz="1800" dirty="0" err="1">
                <a:solidFill>
                  <a:srgbClr val="000000"/>
                </a:solidFill>
                <a:effectLst/>
                <a:latin typeface="Times New Roman" panose="02020603050405020304" pitchFamily="18" charset="0"/>
                <a:ea typeface="MS Mincho" panose="02020609040205080304" pitchFamily="49" charset="-128"/>
              </a:rPr>
              <a:t>Socatiyanurak</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err="1">
                <a:solidFill>
                  <a:srgbClr val="000000"/>
                </a:solidFill>
                <a:effectLst/>
                <a:latin typeface="Times New Roman" panose="02020603050405020304" pitchFamily="18" charset="0"/>
                <a:ea typeface="MS Mincho" panose="02020609040205080304" pitchFamily="49" charset="-128"/>
              </a:rPr>
              <a:t>Vorada</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err="1">
                <a:solidFill>
                  <a:srgbClr val="000000"/>
                </a:solidFill>
                <a:effectLst/>
                <a:latin typeface="Times New Roman" panose="02020603050405020304" pitchFamily="18" charset="0"/>
                <a:ea typeface="MS Mincho" panose="02020609040205080304" pitchFamily="49" charset="-128"/>
              </a:rPr>
              <a:t>Nittayapa</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err="1">
                <a:solidFill>
                  <a:srgbClr val="000000"/>
                </a:solidFill>
                <a:effectLst/>
                <a:latin typeface="Times New Roman" panose="02020603050405020304" pitchFamily="18" charset="0"/>
                <a:ea typeface="MS Mincho" panose="02020609040205080304" pitchFamily="49" charset="-128"/>
              </a:rPr>
              <a:t>Klangpornkun</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err="1">
                <a:solidFill>
                  <a:srgbClr val="000000"/>
                </a:solidFill>
                <a:effectLst/>
                <a:latin typeface="Times New Roman" panose="02020603050405020304" pitchFamily="18" charset="0"/>
                <a:ea typeface="MS Mincho" panose="02020609040205080304" pitchFamily="49" charset="-128"/>
              </a:rPr>
              <a:t>Adirek</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err="1">
                <a:solidFill>
                  <a:srgbClr val="000000"/>
                </a:solidFill>
                <a:effectLst/>
                <a:latin typeface="Times New Roman" panose="02020603050405020304" pitchFamily="18" charset="0"/>
                <a:ea typeface="MS Mincho" panose="02020609040205080304" pitchFamily="49" charset="-128"/>
              </a:rPr>
              <a:t>Munthuli</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err="1">
                <a:solidFill>
                  <a:srgbClr val="000000"/>
                </a:solidFill>
                <a:effectLst/>
                <a:latin typeface="Times New Roman" panose="02020603050405020304" pitchFamily="18" charset="0"/>
                <a:ea typeface="MS Mincho" panose="02020609040205080304" pitchFamily="49" charset="-128"/>
              </a:rPr>
              <a:t>Phongphan</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err="1">
                <a:solidFill>
                  <a:srgbClr val="000000"/>
                </a:solidFill>
                <a:effectLst/>
                <a:latin typeface="Times New Roman" panose="02020603050405020304" pitchFamily="18" charset="0"/>
                <a:ea typeface="MS Mincho" panose="02020609040205080304" pitchFamily="49" charset="-128"/>
              </a:rPr>
              <a:t>Phienphanich</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err="1">
                <a:solidFill>
                  <a:srgbClr val="000000"/>
                </a:solidFill>
                <a:effectLst/>
                <a:latin typeface="Times New Roman" panose="02020603050405020304" pitchFamily="18" charset="0"/>
                <a:ea typeface="MS Mincho" panose="02020609040205080304" pitchFamily="49" charset="-128"/>
              </a:rPr>
              <a:t>Lalin</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err="1">
                <a:solidFill>
                  <a:srgbClr val="000000"/>
                </a:solidFill>
                <a:effectLst/>
                <a:latin typeface="Times New Roman" panose="02020603050405020304" pitchFamily="18" charset="0"/>
                <a:ea typeface="MS Mincho" panose="02020609040205080304" pitchFamily="49" charset="-128"/>
              </a:rPr>
              <a:t>Kovudhikulrungsri</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err="1">
                <a:solidFill>
                  <a:srgbClr val="000000"/>
                </a:solidFill>
                <a:effectLst/>
                <a:latin typeface="Times New Roman" panose="02020603050405020304" pitchFamily="18" charset="0"/>
                <a:ea typeface="MS Mincho" panose="02020609040205080304" pitchFamily="49" charset="-128"/>
              </a:rPr>
              <a:t>Nantawat</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err="1">
                <a:solidFill>
                  <a:srgbClr val="000000"/>
                </a:solidFill>
                <a:effectLst/>
                <a:latin typeface="Times New Roman" panose="02020603050405020304" pitchFamily="18" charset="0"/>
                <a:ea typeface="MS Mincho" panose="02020609040205080304" pitchFamily="49" charset="-128"/>
              </a:rPr>
              <a:t>Saksakulkunakorn</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err="1">
                <a:solidFill>
                  <a:srgbClr val="000000"/>
                </a:solidFill>
                <a:effectLst/>
                <a:latin typeface="Times New Roman" panose="02020603050405020304" pitchFamily="18" charset="0"/>
                <a:ea typeface="MS Mincho" panose="02020609040205080304" pitchFamily="49" charset="-128"/>
              </a:rPr>
              <a:t>Phonkanok</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err="1">
                <a:solidFill>
                  <a:srgbClr val="000000"/>
                </a:solidFill>
                <a:effectLst/>
                <a:latin typeface="Times New Roman" panose="02020603050405020304" pitchFamily="18" charset="0"/>
                <a:ea typeface="MS Mincho" panose="02020609040205080304" pitchFamily="49" charset="-128"/>
              </a:rPr>
              <a:t>Chairaungsri</a:t>
            </a:r>
            <a:r>
              <a:rPr lang="en-US" sz="1800" dirty="0">
                <a:solidFill>
                  <a:srgbClr val="000000"/>
                </a:solidFill>
                <a:effectLst/>
                <a:latin typeface="Times New Roman" panose="02020603050405020304" pitchFamily="18" charset="0"/>
                <a:ea typeface="MS Mincho" panose="02020609040205080304" pitchFamily="49" charset="-128"/>
              </a:rPr>
              <a:t>, and </a:t>
            </a:r>
            <a:r>
              <a:rPr lang="en-US" sz="1800" dirty="0" err="1">
                <a:solidFill>
                  <a:srgbClr val="000000"/>
                </a:solidFill>
                <a:effectLst/>
                <a:latin typeface="Times New Roman" panose="02020603050405020304" pitchFamily="18" charset="0"/>
                <a:ea typeface="MS Mincho" panose="02020609040205080304" pitchFamily="49" charset="-128"/>
              </a:rPr>
              <a:t>Charturong</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err="1">
                <a:solidFill>
                  <a:srgbClr val="000000"/>
                </a:solidFill>
                <a:effectLst/>
                <a:latin typeface="Times New Roman" panose="02020603050405020304" pitchFamily="18" charset="0"/>
                <a:ea typeface="MS Mincho" panose="02020609040205080304" pitchFamily="49" charset="-128"/>
              </a:rPr>
              <a:t>Tantibundhit</a:t>
            </a:r>
            <a:r>
              <a:rPr lang="en-US" sz="1800" dirty="0">
                <a:solidFill>
                  <a:srgbClr val="000000"/>
                </a:solidFill>
                <a:effectLst/>
                <a:latin typeface="Times New Roman" panose="02020603050405020304" pitchFamily="18" charset="0"/>
                <a:ea typeface="MS Mincho" panose="02020609040205080304" pitchFamily="49" charset="-128"/>
              </a:rPr>
              <a:t>. "Law-u: Legal guidance through artificial intelligence chatbot for sexual violence victims and survivors." IEEE Access 9 (2021): 131440-131461.</a:t>
            </a:r>
            <a:endParaRPr lang="en-IN" sz="1800" dirty="0">
              <a:latin typeface="Times New Roman" panose="02020603050405020304" pitchFamily="18" charset="0"/>
              <a:ea typeface="MS Mincho" panose="02020609040205080304" pitchFamily="49" charset="-128"/>
            </a:endParaRPr>
          </a:p>
          <a:p>
            <a:pPr marL="0" lvl="0" indent="0" algn="just">
              <a:lnSpc>
                <a:spcPct val="100000"/>
              </a:lnSpc>
              <a:spcAft>
                <a:spcPts val="250"/>
              </a:spcAft>
              <a:buSzPts val="800"/>
              <a:buNone/>
              <a:tabLst>
                <a:tab pos="3198495" algn="l"/>
              </a:tabLst>
            </a:pPr>
            <a:r>
              <a:rPr lang="en-IN" sz="1800" dirty="0">
                <a:solidFill>
                  <a:srgbClr val="000000"/>
                </a:solidFill>
                <a:effectLst/>
                <a:latin typeface="Times New Roman" panose="02020603050405020304" pitchFamily="18" charset="0"/>
                <a:ea typeface="MS Mincho" panose="02020609040205080304" pitchFamily="49" charset="-128"/>
              </a:rPr>
              <a:t>[7] </a:t>
            </a:r>
            <a:r>
              <a:rPr lang="en-US" sz="1800" dirty="0">
                <a:solidFill>
                  <a:srgbClr val="000000"/>
                </a:solidFill>
                <a:effectLst/>
                <a:latin typeface="Times New Roman" panose="02020603050405020304" pitchFamily="18" charset="0"/>
                <a:ea typeface="MS Mincho" panose="02020609040205080304" pitchFamily="49" charset="-128"/>
              </a:rPr>
              <a:t>García-Méndez, Silvia, Francisco De Arriba-Pérez, Francisco J. González-</a:t>
            </a:r>
            <a:r>
              <a:rPr lang="en-US" sz="1800" dirty="0" err="1">
                <a:solidFill>
                  <a:srgbClr val="000000"/>
                </a:solidFill>
                <a:effectLst/>
                <a:latin typeface="Times New Roman" panose="02020603050405020304" pitchFamily="18" charset="0"/>
                <a:ea typeface="MS Mincho" panose="02020609040205080304" pitchFamily="49" charset="-128"/>
              </a:rPr>
              <a:t>Castaño</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err="1">
                <a:solidFill>
                  <a:srgbClr val="000000"/>
                </a:solidFill>
                <a:effectLst/>
                <a:latin typeface="Times New Roman" panose="02020603050405020304" pitchFamily="18" charset="0"/>
                <a:ea typeface="MS Mincho" panose="02020609040205080304" pitchFamily="49" charset="-128"/>
              </a:rPr>
              <a:t>JOSé</a:t>
            </a:r>
            <a:r>
              <a:rPr lang="en-US" sz="1800" dirty="0">
                <a:solidFill>
                  <a:srgbClr val="000000"/>
                </a:solidFill>
                <a:effectLst/>
                <a:latin typeface="Times New Roman" panose="02020603050405020304" pitchFamily="18" charset="0"/>
                <a:ea typeface="MS Mincho" panose="02020609040205080304" pitchFamily="49" charset="-128"/>
              </a:rPr>
              <a:t> A. </a:t>
            </a:r>
            <a:r>
              <a:rPr lang="en-US" sz="1800" dirty="0" err="1">
                <a:solidFill>
                  <a:srgbClr val="000000"/>
                </a:solidFill>
                <a:effectLst/>
                <a:latin typeface="Times New Roman" panose="02020603050405020304" pitchFamily="18" charset="0"/>
                <a:ea typeface="MS Mincho" panose="02020609040205080304" pitchFamily="49" charset="-128"/>
              </a:rPr>
              <a:t>Regueiro</a:t>
            </a:r>
            <a:r>
              <a:rPr lang="en-US" sz="1800" dirty="0">
                <a:solidFill>
                  <a:srgbClr val="000000"/>
                </a:solidFill>
                <a:effectLst/>
                <a:latin typeface="Times New Roman" panose="02020603050405020304" pitchFamily="18" charset="0"/>
                <a:ea typeface="MS Mincho" panose="02020609040205080304" pitchFamily="49" charset="-128"/>
              </a:rPr>
              <a:t>-Janeiro, and Felipe Gil-</a:t>
            </a:r>
            <a:r>
              <a:rPr lang="en-US" sz="1800" dirty="0" err="1">
                <a:solidFill>
                  <a:srgbClr val="000000"/>
                </a:solidFill>
                <a:effectLst/>
                <a:latin typeface="Times New Roman" panose="02020603050405020304" pitchFamily="18" charset="0"/>
                <a:ea typeface="MS Mincho" panose="02020609040205080304" pitchFamily="49" charset="-128"/>
              </a:rPr>
              <a:t>Castiñeira</a:t>
            </a:r>
            <a:r>
              <a:rPr lang="en-US" sz="1800" dirty="0">
                <a:solidFill>
                  <a:srgbClr val="000000"/>
                </a:solidFill>
                <a:effectLst/>
                <a:latin typeface="Times New Roman" panose="02020603050405020304" pitchFamily="18" charset="0"/>
                <a:ea typeface="MS Mincho" panose="02020609040205080304" pitchFamily="49" charset="-128"/>
              </a:rPr>
              <a:t>. "Entertainment chatbot for the digital inclusion of elderly people without abstraction capabilities." IEEE Access 9 (2021): 75878-75891.</a:t>
            </a:r>
            <a:endParaRPr lang="en-IN" sz="1800" dirty="0">
              <a:effectLst/>
              <a:latin typeface="Times New Roman" panose="02020603050405020304" pitchFamily="18" charset="0"/>
              <a:ea typeface="MS Mincho" panose="02020609040205080304" pitchFamily="49" charset="-128"/>
            </a:endParaRPr>
          </a:p>
          <a:p>
            <a:pPr marL="0" lvl="0" indent="0" algn="just">
              <a:lnSpc>
                <a:spcPct val="100000"/>
              </a:lnSpc>
              <a:spcAft>
                <a:spcPts val="250"/>
              </a:spcAft>
              <a:buSzPts val="800"/>
              <a:buNone/>
              <a:tabLst>
                <a:tab pos="3198495" algn="l"/>
              </a:tabLst>
            </a:pPr>
            <a:r>
              <a:rPr lang="en-US" sz="1800" dirty="0">
                <a:solidFill>
                  <a:srgbClr val="000000"/>
                </a:solidFill>
                <a:effectLst/>
                <a:latin typeface="Times New Roman" panose="02020603050405020304" pitchFamily="18" charset="0"/>
                <a:ea typeface="MS Mincho" panose="02020609040205080304" pitchFamily="49" charset="-128"/>
              </a:rPr>
              <a:t>[8] </a:t>
            </a:r>
            <a:r>
              <a:rPr lang="en-US" sz="1800" dirty="0" err="1">
                <a:solidFill>
                  <a:srgbClr val="000000"/>
                </a:solidFill>
                <a:effectLst/>
                <a:latin typeface="Times New Roman" panose="02020603050405020304" pitchFamily="18" charset="0"/>
                <a:ea typeface="MS Mincho" panose="02020609040205080304" pitchFamily="49" charset="-128"/>
              </a:rPr>
              <a:t>Meloni</a:t>
            </a:r>
            <a:r>
              <a:rPr lang="en-US" sz="1800" dirty="0">
                <a:solidFill>
                  <a:srgbClr val="000000"/>
                </a:solidFill>
                <a:effectLst/>
                <a:latin typeface="Times New Roman" panose="02020603050405020304" pitchFamily="18" charset="0"/>
                <a:ea typeface="MS Mincho" panose="02020609040205080304" pitchFamily="49" charset="-128"/>
              </a:rPr>
              <a:t>, Antonello, Simone </a:t>
            </a:r>
            <a:r>
              <a:rPr lang="en-US" sz="1800" dirty="0" err="1">
                <a:solidFill>
                  <a:srgbClr val="000000"/>
                </a:solidFill>
                <a:effectLst/>
                <a:latin typeface="Times New Roman" panose="02020603050405020304" pitchFamily="18" charset="0"/>
                <a:ea typeface="MS Mincho" panose="02020609040205080304" pitchFamily="49" charset="-128"/>
              </a:rPr>
              <a:t>Angioni</a:t>
            </a:r>
            <a:r>
              <a:rPr lang="en-US" sz="1800" dirty="0">
                <a:solidFill>
                  <a:srgbClr val="000000"/>
                </a:solidFill>
                <a:effectLst/>
                <a:latin typeface="Times New Roman" panose="02020603050405020304" pitchFamily="18" charset="0"/>
                <a:ea typeface="MS Mincho" panose="02020609040205080304" pitchFamily="49" charset="-128"/>
              </a:rPr>
              <a:t>, Angelo </a:t>
            </a:r>
            <a:r>
              <a:rPr lang="en-US" sz="1800" dirty="0" err="1">
                <a:solidFill>
                  <a:srgbClr val="000000"/>
                </a:solidFill>
                <a:effectLst/>
                <a:latin typeface="Times New Roman" panose="02020603050405020304" pitchFamily="18" charset="0"/>
                <a:ea typeface="MS Mincho" panose="02020609040205080304" pitchFamily="49" charset="-128"/>
              </a:rPr>
              <a:t>Salatino</a:t>
            </a:r>
            <a:r>
              <a:rPr lang="en-US" sz="1800" dirty="0">
                <a:solidFill>
                  <a:srgbClr val="000000"/>
                </a:solidFill>
                <a:effectLst/>
                <a:latin typeface="Times New Roman" panose="02020603050405020304" pitchFamily="18" charset="0"/>
                <a:ea typeface="MS Mincho" panose="02020609040205080304" pitchFamily="49" charset="-128"/>
              </a:rPr>
              <a:t>, Francesco Osborne, Diego </a:t>
            </a:r>
            <a:r>
              <a:rPr lang="en-US" sz="1800" dirty="0" err="1">
                <a:solidFill>
                  <a:srgbClr val="000000"/>
                </a:solidFill>
                <a:effectLst/>
                <a:latin typeface="Times New Roman" panose="02020603050405020304" pitchFamily="18" charset="0"/>
                <a:ea typeface="MS Mincho" panose="02020609040205080304" pitchFamily="49" charset="-128"/>
              </a:rPr>
              <a:t>Reforgiato</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err="1">
                <a:solidFill>
                  <a:srgbClr val="000000"/>
                </a:solidFill>
                <a:effectLst/>
                <a:latin typeface="Times New Roman" panose="02020603050405020304" pitchFamily="18" charset="0"/>
                <a:ea typeface="MS Mincho" panose="02020609040205080304" pitchFamily="49" charset="-128"/>
              </a:rPr>
              <a:t>Recupero</a:t>
            </a:r>
            <a:r>
              <a:rPr lang="en-US" sz="1800" dirty="0">
                <a:solidFill>
                  <a:srgbClr val="000000"/>
                </a:solidFill>
                <a:effectLst/>
                <a:latin typeface="Times New Roman" panose="02020603050405020304" pitchFamily="18" charset="0"/>
                <a:ea typeface="MS Mincho" panose="02020609040205080304" pitchFamily="49" charset="-128"/>
              </a:rPr>
              <a:t>, and Enrico Motta. "Integrating Conversational Agents and Knowledge Graphs Within the Scholarly Domain." IEEE Access 11 (2023): 22468-22489.</a:t>
            </a:r>
            <a:endParaRPr lang="en-IN" sz="1800" dirty="0">
              <a:effectLst/>
              <a:latin typeface="Times New Roman" panose="02020603050405020304" pitchFamily="18" charset="0"/>
              <a:ea typeface="MS Mincho" panose="02020609040205080304" pitchFamily="49" charset="-128"/>
            </a:endParaRPr>
          </a:p>
          <a:p>
            <a:pPr marL="0" lvl="0" indent="0" algn="just">
              <a:lnSpc>
                <a:spcPct val="100000"/>
              </a:lnSpc>
              <a:spcAft>
                <a:spcPts val="250"/>
              </a:spcAft>
              <a:buSzPts val="800"/>
              <a:buNone/>
              <a:tabLst>
                <a:tab pos="3198495" algn="l"/>
              </a:tabLst>
            </a:pPr>
            <a:r>
              <a:rPr lang="en-US" sz="1800" dirty="0">
                <a:solidFill>
                  <a:srgbClr val="000000"/>
                </a:solidFill>
                <a:effectLst/>
                <a:latin typeface="Times New Roman" panose="02020603050405020304" pitchFamily="18" charset="0"/>
                <a:ea typeface="MS Mincho" panose="02020609040205080304" pitchFamily="49" charset="-128"/>
              </a:rPr>
              <a:t>[9] Medeiros, Lenin, Tibor </a:t>
            </a:r>
            <a:r>
              <a:rPr lang="en-US" sz="1800" dirty="0" err="1">
                <a:solidFill>
                  <a:srgbClr val="000000"/>
                </a:solidFill>
                <a:effectLst/>
                <a:latin typeface="Times New Roman" panose="02020603050405020304" pitchFamily="18" charset="0"/>
                <a:ea typeface="MS Mincho" panose="02020609040205080304" pitchFamily="49" charset="-128"/>
              </a:rPr>
              <a:t>Bosse</a:t>
            </a:r>
            <a:r>
              <a:rPr lang="en-US" sz="1800" dirty="0">
                <a:solidFill>
                  <a:srgbClr val="000000"/>
                </a:solidFill>
                <a:effectLst/>
                <a:latin typeface="Times New Roman" panose="02020603050405020304" pitchFamily="18" charset="0"/>
                <a:ea typeface="MS Mincho" panose="02020609040205080304" pitchFamily="49" charset="-128"/>
              </a:rPr>
              <a:t>, and Charlotte Gerritsen. "Can a chatbot comfort humans? Studying the impact of a supportive chatbot on users’ self-perceived stress." IEEE Transactions on Human-Machine Systems 52, no. 3 (2021): 343-353. </a:t>
            </a:r>
            <a:endParaRPr lang="en-IN" sz="1800" dirty="0">
              <a:effectLst/>
              <a:latin typeface="Times New Roman" panose="02020603050405020304" pitchFamily="18" charset="0"/>
              <a:ea typeface="MS Mincho" panose="02020609040205080304" pitchFamily="49" charset="-128"/>
            </a:endParaRPr>
          </a:p>
          <a:p>
            <a:pPr marL="0" lvl="0" indent="0" algn="just">
              <a:lnSpc>
                <a:spcPct val="100000"/>
              </a:lnSpc>
              <a:spcAft>
                <a:spcPts val="250"/>
              </a:spcAft>
              <a:buSzPts val="800"/>
              <a:buNone/>
              <a:tabLst>
                <a:tab pos="3198495" algn="l"/>
              </a:tabLst>
            </a:pPr>
            <a:r>
              <a:rPr lang="en-US" sz="1800" dirty="0">
                <a:solidFill>
                  <a:srgbClr val="000000"/>
                </a:solidFill>
                <a:effectLst/>
                <a:latin typeface="Times New Roman" panose="02020603050405020304" pitchFamily="18" charset="0"/>
                <a:ea typeface="MS Mincho" panose="02020609040205080304" pitchFamily="49" charset="-128"/>
              </a:rPr>
              <a:t>[10] Ren, </a:t>
            </a:r>
            <a:r>
              <a:rPr lang="en-US" sz="1800" dirty="0" err="1">
                <a:solidFill>
                  <a:srgbClr val="000000"/>
                </a:solidFill>
                <a:effectLst/>
                <a:latin typeface="Times New Roman" panose="02020603050405020304" pitchFamily="18" charset="0"/>
                <a:ea typeface="MS Mincho" panose="02020609040205080304" pitchFamily="49" charset="-128"/>
              </a:rPr>
              <a:t>Ranci</a:t>
            </a:r>
            <a:r>
              <a:rPr lang="en-US" sz="1800" dirty="0">
                <a:solidFill>
                  <a:srgbClr val="000000"/>
                </a:solidFill>
                <a:effectLst/>
                <a:latin typeface="Times New Roman" panose="02020603050405020304" pitchFamily="18" charset="0"/>
                <a:ea typeface="MS Mincho" panose="02020609040205080304" pitchFamily="49" charset="-128"/>
              </a:rPr>
              <a:t>, Mireya Zapata, John W. Castro, Oscar </a:t>
            </a:r>
            <a:r>
              <a:rPr lang="en-US" sz="1800" dirty="0" err="1">
                <a:solidFill>
                  <a:srgbClr val="000000"/>
                </a:solidFill>
                <a:effectLst/>
                <a:latin typeface="Times New Roman" panose="02020603050405020304" pitchFamily="18" charset="0"/>
                <a:ea typeface="MS Mincho" panose="02020609040205080304" pitchFamily="49" charset="-128"/>
              </a:rPr>
              <a:t>Dieste</a:t>
            </a:r>
            <a:r>
              <a:rPr lang="en-US" sz="1800" dirty="0">
                <a:solidFill>
                  <a:srgbClr val="000000"/>
                </a:solidFill>
                <a:effectLst/>
                <a:latin typeface="Times New Roman" panose="02020603050405020304" pitchFamily="18" charset="0"/>
                <a:ea typeface="MS Mincho" panose="02020609040205080304" pitchFamily="49" charset="-128"/>
              </a:rPr>
              <a:t>, and Silvia T. </a:t>
            </a:r>
            <a:r>
              <a:rPr lang="en-US" sz="1800" dirty="0" err="1">
                <a:solidFill>
                  <a:srgbClr val="000000"/>
                </a:solidFill>
                <a:effectLst/>
                <a:latin typeface="Times New Roman" panose="02020603050405020304" pitchFamily="18" charset="0"/>
                <a:ea typeface="MS Mincho" panose="02020609040205080304" pitchFamily="49" charset="-128"/>
              </a:rPr>
              <a:t>Acuña</a:t>
            </a:r>
            <a:r>
              <a:rPr lang="en-US" sz="1800" dirty="0">
                <a:solidFill>
                  <a:srgbClr val="000000"/>
                </a:solidFill>
                <a:effectLst/>
                <a:latin typeface="Times New Roman" panose="02020603050405020304" pitchFamily="18" charset="0"/>
                <a:ea typeface="MS Mincho" panose="02020609040205080304" pitchFamily="49" charset="-128"/>
              </a:rPr>
              <a:t>. "Experimentation for chatbot usability evaluation: A secondary study." IEEE Access 10 (2022): 12430-12464.</a:t>
            </a:r>
            <a:endParaRPr lang="en-IN" sz="1800" dirty="0">
              <a:effectLst/>
              <a:latin typeface="Times New Roman" panose="02020603050405020304" pitchFamily="18" charset="0"/>
              <a:ea typeface="MS Mincho" panose="02020609040205080304" pitchFamily="49" charset="-128"/>
            </a:endParaRPr>
          </a:p>
          <a:p>
            <a:endParaRPr lang="en-IN" sz="1800" dirty="0"/>
          </a:p>
        </p:txBody>
      </p:sp>
    </p:spTree>
    <p:extLst>
      <p:ext uri="{BB962C8B-B14F-4D97-AF65-F5344CB8AC3E}">
        <p14:creationId xmlns:p14="http://schemas.microsoft.com/office/powerpoint/2010/main" val="1541185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965B-0927-F77D-8185-1CB348D2E3AC}"/>
              </a:ext>
            </a:extLst>
          </p:cNvPr>
          <p:cNvSpPr>
            <a:spLocks noGrp="1"/>
          </p:cNvSpPr>
          <p:nvPr>
            <p:ph type="title"/>
          </p:nvPr>
        </p:nvSpPr>
        <p:spPr>
          <a:xfrm>
            <a:off x="838200" y="396557"/>
            <a:ext cx="10515600" cy="761683"/>
          </a:xfrm>
        </p:spPr>
        <p:txBody>
          <a:bodyPr>
            <a:normAutofit/>
          </a:bodyPr>
          <a:lstStyle/>
          <a:p>
            <a:r>
              <a:rPr lang="en-US" sz="2800" b="1" dirty="0">
                <a:latin typeface="Times New Roman" panose="02020603050405020304" pitchFamily="18" charset="0"/>
                <a:cs typeface="Times New Roman" panose="02020603050405020304" pitchFamily="18" charset="0"/>
              </a:rPr>
              <a:t>List of Contents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6D4B62-4BBB-D3AD-41EC-99A2EC597494}"/>
              </a:ext>
            </a:extLst>
          </p:cNvPr>
          <p:cNvSpPr>
            <a:spLocks noGrp="1"/>
          </p:cNvSpPr>
          <p:nvPr>
            <p:ph idx="1"/>
          </p:nvPr>
        </p:nvSpPr>
        <p:spPr>
          <a:xfrm>
            <a:off x="838200" y="1195704"/>
            <a:ext cx="10515600" cy="5387975"/>
          </a:xfrm>
        </p:spPr>
        <p:txBody>
          <a:bodyPr numCol="2">
            <a:normAutofit/>
          </a:bodyPr>
          <a:lstStyle/>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Abstract</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Analysis and Contribution of Candidate</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Detailed Design</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Proposed Methodology Explanation</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Experimental Results</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Performance Evaluation</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Result Analysis</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Comparing with Existing systems</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Conclusion and Scope for Future Work</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295223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A6B6D9-2738-DE11-6331-AF06ADAF7669}"/>
              </a:ext>
            </a:extLst>
          </p:cNvPr>
          <p:cNvSpPr txBox="1"/>
          <p:nvPr/>
        </p:nvSpPr>
        <p:spPr>
          <a:xfrm>
            <a:off x="3860800" y="2198886"/>
            <a:ext cx="6583680" cy="1555234"/>
          </a:xfrm>
          <a:prstGeom prst="rect">
            <a:avLst/>
          </a:prstGeom>
          <a:noFill/>
          <a:effectLst>
            <a:outerShdw blurRad="50800" dist="38100" dir="16200000" rotWithShape="0">
              <a:prstClr val="black">
                <a:alpha val="40000"/>
              </a:prstClr>
            </a:outerShdw>
          </a:effectLst>
        </p:spPr>
        <p:txBody>
          <a:bodyPr wrap="square">
            <a:spAutoFit/>
          </a:bodyPr>
          <a:lstStyle/>
          <a:p>
            <a:pPr marR="26035" algn="just">
              <a:lnSpc>
                <a:spcPct val="150000"/>
              </a:lnSpc>
              <a:spcAft>
                <a:spcPts val="800"/>
              </a:spcAft>
              <a:tabLst>
                <a:tab pos="1280795" algn="l"/>
              </a:tabLst>
            </a:pPr>
            <a:r>
              <a:rPr lang="en-US" sz="7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Thank You</a:t>
            </a:r>
          </a:p>
        </p:txBody>
      </p:sp>
    </p:spTree>
    <p:extLst>
      <p:ext uri="{BB962C8B-B14F-4D97-AF65-F5344CB8AC3E}">
        <p14:creationId xmlns:p14="http://schemas.microsoft.com/office/powerpoint/2010/main" val="1986605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A3EA-9825-F8AF-EDB3-DE07C05A07E3}"/>
              </a:ext>
            </a:extLst>
          </p:cNvPr>
          <p:cNvSpPr>
            <a:spLocks noGrp="1"/>
          </p:cNvSpPr>
          <p:nvPr>
            <p:ph type="title"/>
          </p:nvPr>
        </p:nvSpPr>
        <p:spPr>
          <a:xfrm>
            <a:off x="416560" y="325595"/>
            <a:ext cx="10937240" cy="710883"/>
          </a:xfrm>
        </p:spPr>
        <p:txBody>
          <a:bodyPr>
            <a:normAutofit/>
          </a:bodyPr>
          <a:lstStyle/>
          <a:p>
            <a:r>
              <a:rPr lang="en-US" sz="2800" b="1" dirty="0">
                <a:latin typeface="Times New Roman" panose="02020603050405020304" pitchFamily="18" charset="0"/>
                <a:cs typeface="Times New Roman" panose="02020603050405020304" pitchFamily="18" charset="0"/>
              </a:rPr>
              <a:t>Abstract</a:t>
            </a:r>
            <a:endParaRPr lang="en-IN" sz="28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C2FC92C-9A42-47D2-32D5-54AFC12E69F2}"/>
              </a:ext>
            </a:extLst>
          </p:cNvPr>
          <p:cNvSpPr>
            <a:spLocks noGrp="1"/>
          </p:cNvSpPr>
          <p:nvPr>
            <p:ph idx="1"/>
          </p:nvPr>
        </p:nvSpPr>
        <p:spPr>
          <a:xfrm>
            <a:off x="529389" y="1036478"/>
            <a:ext cx="11246051" cy="5638642"/>
          </a:xfrm>
        </p:spPr>
        <p:txBody>
          <a:bodyPr>
            <a:noAutofit/>
          </a:bodyPr>
          <a:lstStyle/>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abstract highlights advancements in AI, Big Data, and IoT, emphasizing their diverse applications, including chatbots.</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study introduces a web-based chatbot named “Educational Chatbot," created for the education sector using Rasa technology.</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Evaluation metrics such as Precision, Accuracy, and F1 Score are used to assess the chatbot's performance, showing promising results.</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chatbot's accuracy, 24/7 accessibility, and low maintenance present opportunities for implementation not only in education but also in other sectors where inquiries are cumbersome.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6229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A3FA-D05C-B8A4-C3C8-9D3802A06F4A}"/>
              </a:ext>
            </a:extLst>
          </p:cNvPr>
          <p:cNvSpPr>
            <a:spLocks noGrp="1"/>
          </p:cNvSpPr>
          <p:nvPr>
            <p:ph type="title"/>
          </p:nvPr>
        </p:nvSpPr>
        <p:spPr>
          <a:xfrm>
            <a:off x="512328" y="537845"/>
            <a:ext cx="10984464" cy="742315"/>
          </a:xfrm>
        </p:spPr>
        <p:txBody>
          <a:bodyPr>
            <a:normAutofit/>
          </a:bodyPr>
          <a:lstStyle/>
          <a:p>
            <a:r>
              <a:rPr lang="en-IN" sz="3200" b="1" dirty="0">
                <a:latin typeface="Times New Roman" panose="02020603050405020304" pitchFamily="18" charset="0"/>
                <a:cs typeface="Times New Roman" panose="02020603050405020304" pitchFamily="18" charset="0"/>
              </a:rPr>
              <a:t>Analysis and Contribution of Candidate</a:t>
            </a:r>
          </a:p>
        </p:txBody>
      </p:sp>
      <p:graphicFrame>
        <p:nvGraphicFramePr>
          <p:cNvPr id="4" name="Table 3">
            <a:extLst>
              <a:ext uri="{FF2B5EF4-FFF2-40B4-BE49-F238E27FC236}">
                <a16:creationId xmlns:a16="http://schemas.microsoft.com/office/drawing/2014/main" id="{EE883B39-B224-A3F1-F051-177B6379EF28}"/>
              </a:ext>
            </a:extLst>
          </p:cNvPr>
          <p:cNvGraphicFramePr>
            <a:graphicFrameLocks noGrp="1"/>
          </p:cNvGraphicFramePr>
          <p:nvPr>
            <p:extLst>
              <p:ext uri="{D42A27DB-BD31-4B8C-83A1-F6EECF244321}">
                <p14:modId xmlns:p14="http://schemas.microsoft.com/office/powerpoint/2010/main" val="3526790125"/>
              </p:ext>
            </p:extLst>
          </p:nvPr>
        </p:nvGraphicFramePr>
        <p:xfrm>
          <a:off x="603768" y="1708562"/>
          <a:ext cx="10741027" cy="3708400"/>
        </p:xfrm>
        <a:graphic>
          <a:graphicData uri="http://schemas.openxmlformats.org/drawingml/2006/table">
            <a:tbl>
              <a:tblPr firstRow="1" bandRow="1">
                <a:tableStyleId>{5C22544A-7EE6-4342-B048-85BDC9FD1C3A}</a:tableStyleId>
              </a:tblPr>
              <a:tblGrid>
                <a:gridCol w="713105">
                  <a:extLst>
                    <a:ext uri="{9D8B030D-6E8A-4147-A177-3AD203B41FA5}">
                      <a16:colId xmlns:a16="http://schemas.microsoft.com/office/drawing/2014/main" val="1187485935"/>
                    </a:ext>
                  </a:extLst>
                </a:gridCol>
                <a:gridCol w="2704946">
                  <a:extLst>
                    <a:ext uri="{9D8B030D-6E8A-4147-A177-3AD203B41FA5}">
                      <a16:colId xmlns:a16="http://schemas.microsoft.com/office/drawing/2014/main" val="4171878109"/>
                    </a:ext>
                  </a:extLst>
                </a:gridCol>
                <a:gridCol w="1830744">
                  <a:extLst>
                    <a:ext uri="{9D8B030D-6E8A-4147-A177-3AD203B41FA5}">
                      <a16:colId xmlns:a16="http://schemas.microsoft.com/office/drawing/2014/main" val="2387506464"/>
                    </a:ext>
                  </a:extLst>
                </a:gridCol>
                <a:gridCol w="1830744">
                  <a:extLst>
                    <a:ext uri="{9D8B030D-6E8A-4147-A177-3AD203B41FA5}">
                      <a16:colId xmlns:a16="http://schemas.microsoft.com/office/drawing/2014/main" val="2845797964"/>
                    </a:ext>
                  </a:extLst>
                </a:gridCol>
                <a:gridCol w="2050376">
                  <a:extLst>
                    <a:ext uri="{9D8B030D-6E8A-4147-A177-3AD203B41FA5}">
                      <a16:colId xmlns:a16="http://schemas.microsoft.com/office/drawing/2014/main" val="2738108111"/>
                    </a:ext>
                  </a:extLst>
                </a:gridCol>
                <a:gridCol w="1611112">
                  <a:extLst>
                    <a:ext uri="{9D8B030D-6E8A-4147-A177-3AD203B41FA5}">
                      <a16:colId xmlns:a16="http://schemas.microsoft.com/office/drawing/2014/main" val="2543832034"/>
                    </a:ext>
                  </a:extLst>
                </a:gridCol>
              </a:tblGrid>
              <a:tr h="370840">
                <a:tc>
                  <a:txBody>
                    <a:bodyPr/>
                    <a:lstStyle/>
                    <a:p>
                      <a:r>
                        <a:rPr lang="en-IN" dirty="0">
                          <a:solidFill>
                            <a:schemeClr val="bg1"/>
                          </a:solidFill>
                        </a:rPr>
                        <a:t>S.NO</a:t>
                      </a:r>
                      <a:endParaRPr lang="en-IN"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dirty="0">
                          <a:solidFill>
                            <a:schemeClr val="bg1"/>
                          </a:solidFill>
                        </a:rPr>
                        <a:t>Activity</a:t>
                      </a:r>
                      <a:endParaRPr lang="en-IN" dirty="0">
                        <a:solidFill>
                          <a:schemeClr val="bg1"/>
                        </a:solidFill>
                        <a:latin typeface="Times New Roman" panose="02020603050405020304" pitchFamily="18" charset="0"/>
                        <a:cs typeface="Times New Roman" panose="02020603050405020304" pitchFamily="18" charset="0"/>
                      </a:endParaRPr>
                    </a:p>
                  </a:txBody>
                  <a:tcPr/>
                </a:tc>
                <a:tc>
                  <a:txBody>
                    <a:bodyPr/>
                    <a:lstStyle/>
                    <a:p>
                      <a:pPr marL="0" indent="0">
                        <a:buFont typeface="Wingdings" panose="05000000000000000000" pitchFamily="2" charset="2"/>
                        <a:buNone/>
                      </a:pPr>
                      <a:r>
                        <a:rPr lang="en-IN" dirty="0">
                          <a:solidFill>
                            <a:schemeClr val="bg1"/>
                          </a:solidFill>
                        </a:rPr>
                        <a:t>20K61A05G9</a:t>
                      </a:r>
                      <a:endParaRPr lang="en-IN"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dirty="0">
                          <a:solidFill>
                            <a:schemeClr val="bg1"/>
                          </a:solidFill>
                        </a:rPr>
                        <a:t>20K61A0571</a:t>
                      </a:r>
                      <a:endParaRPr lang="en-IN"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dirty="0">
                          <a:solidFill>
                            <a:schemeClr val="bg1"/>
                          </a:solidFill>
                        </a:rPr>
                        <a:t>20K61A05F3</a:t>
                      </a:r>
                      <a:endParaRPr lang="en-IN"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dirty="0">
                          <a:solidFill>
                            <a:schemeClr val="bg1"/>
                          </a:solidFill>
                        </a:rPr>
                        <a:t>19K61A05G8</a:t>
                      </a:r>
                      <a:endParaRPr lang="en-IN"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5396319"/>
                  </a:ext>
                </a:extLst>
              </a:tr>
              <a:tr h="370840">
                <a:tc>
                  <a:txBody>
                    <a:bodyPr/>
                    <a:lstStyle/>
                    <a:p>
                      <a:r>
                        <a:rPr lang="en-IN" dirty="0">
                          <a:solidFill>
                            <a:schemeClr val="tx1"/>
                          </a:solidFill>
                        </a:rPr>
                        <a:t>1</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dirty="0">
                          <a:solidFill>
                            <a:schemeClr val="tx1"/>
                          </a:solidFill>
                        </a:rPr>
                        <a:t>Title Conformation</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indent="0" algn="ctr">
                        <a:buFont typeface="Wingdings" panose="05000000000000000000" pitchFamily="2" charset="2"/>
                        <a:buNone/>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indent="0" algn="ctr">
                        <a:buFont typeface="Wingdings" panose="05000000000000000000" pitchFamily="2" charset="2"/>
                        <a:buNone/>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indent="0" algn="ctr">
                        <a:buFont typeface="Wingdings" panose="05000000000000000000" pitchFamily="2" charset="2"/>
                        <a:buNone/>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indent="0" algn="ctr">
                        <a:buFont typeface="Wingdings" panose="05000000000000000000" pitchFamily="2" charset="2"/>
                        <a:buNone/>
                      </a:pP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6117749"/>
                  </a:ext>
                </a:extLst>
              </a:tr>
              <a:tr h="370840">
                <a:tc>
                  <a:txBody>
                    <a:bodyPr/>
                    <a:lstStyle/>
                    <a:p>
                      <a:r>
                        <a:rPr lang="en-IN" dirty="0">
                          <a:solidFill>
                            <a:schemeClr val="tx1"/>
                          </a:solidFill>
                        </a:rPr>
                        <a:t>2</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dirty="0">
                          <a:solidFill>
                            <a:schemeClr val="tx1"/>
                          </a:solidFill>
                        </a:rPr>
                        <a:t>Literature Survey</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indent="0" algn="ctr">
                        <a:buFont typeface="Wingdings" panose="05000000000000000000" pitchFamily="2" charset="2"/>
                        <a:buNone/>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indent="0" algn="ctr">
                        <a:buFont typeface="Wingdings" panose="05000000000000000000" pitchFamily="2" charset="2"/>
                        <a:buNone/>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indent="0" algn="ctr">
                        <a:buFont typeface="Wingdings" panose="05000000000000000000" pitchFamily="2" charset="2"/>
                        <a:buNone/>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indent="0" algn="ctr">
                        <a:buFont typeface="Wingdings" panose="05000000000000000000" pitchFamily="2" charset="2"/>
                        <a:buNone/>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8715459"/>
                  </a:ext>
                </a:extLst>
              </a:tr>
              <a:tr h="370840">
                <a:tc>
                  <a:txBody>
                    <a:bodyPr/>
                    <a:lstStyle/>
                    <a:p>
                      <a:r>
                        <a:rPr lang="en-IN" dirty="0">
                          <a:solidFill>
                            <a:schemeClr val="tx1"/>
                          </a:solidFill>
                        </a:rPr>
                        <a:t>3</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800" b="0" kern="1200" dirty="0">
                          <a:solidFill>
                            <a:schemeClr val="tx1"/>
                          </a:solidFill>
                          <a:effectLst/>
                        </a:rPr>
                        <a:t>Research</a:t>
                      </a:r>
                      <a:endParaRPr lang="en-IN"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5044739"/>
                  </a:ext>
                </a:extLst>
              </a:tr>
              <a:tr h="370840">
                <a:tc>
                  <a:txBody>
                    <a:bodyPr/>
                    <a:lstStyle/>
                    <a:p>
                      <a:r>
                        <a:rPr lang="en-IN" dirty="0">
                          <a:solidFill>
                            <a:schemeClr val="tx1"/>
                          </a:solidFill>
                        </a:rPr>
                        <a:t>4</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800" b="0" kern="1200" dirty="0">
                          <a:solidFill>
                            <a:schemeClr val="dk1"/>
                          </a:solidFill>
                          <a:effectLst/>
                        </a:rPr>
                        <a:t>Planning and Organization</a:t>
                      </a:r>
                      <a:endParaRPr lang="en-IN"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185768"/>
                  </a:ext>
                </a:extLst>
              </a:tr>
              <a:tr h="370840">
                <a:tc>
                  <a:txBody>
                    <a:bodyPr/>
                    <a:lstStyle/>
                    <a:p>
                      <a:r>
                        <a:rPr lang="en-IN" dirty="0">
                          <a:solidFill>
                            <a:schemeClr val="tx1"/>
                          </a:solidFill>
                        </a:rPr>
                        <a:t>5</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2540" marR="196215" algn="just">
                        <a:lnSpc>
                          <a:spcPct val="150000"/>
                        </a:lnSpc>
                        <a:spcBef>
                          <a:spcPts val="555"/>
                        </a:spcBef>
                        <a:spcAft>
                          <a:spcPts val="0"/>
                        </a:spcAft>
                      </a:pPr>
                      <a:r>
                        <a:rPr lang="en-US" sz="1800" kern="1200" dirty="0">
                          <a:solidFill>
                            <a:schemeClr val="dk1"/>
                          </a:solidFill>
                          <a:effectLst/>
                        </a:rPr>
                        <a:t> Requirement Gathering</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41716130"/>
                  </a:ext>
                </a:extLst>
              </a:tr>
              <a:tr h="370840">
                <a:tc>
                  <a:txBody>
                    <a:bodyPr/>
                    <a:lstStyle/>
                    <a:p>
                      <a:r>
                        <a:rPr lang="en-IN" dirty="0">
                          <a:solidFill>
                            <a:schemeClr val="tx1"/>
                          </a:solidFill>
                        </a:rPr>
                        <a:t>6</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800" b="0" kern="1200" dirty="0">
                          <a:solidFill>
                            <a:schemeClr val="dk1"/>
                          </a:solidFill>
                          <a:effectLst/>
                        </a:rPr>
                        <a:t>Coding/Development</a:t>
                      </a:r>
                      <a:endParaRPr lang="en-IN"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28068104"/>
                  </a:ext>
                </a:extLst>
              </a:tr>
              <a:tr h="370840">
                <a:tc>
                  <a:txBody>
                    <a:bodyPr/>
                    <a:lstStyle/>
                    <a:p>
                      <a:r>
                        <a:rPr lang="en-IN" dirty="0">
                          <a:solidFill>
                            <a:schemeClr val="tx1"/>
                          </a:solidFill>
                        </a:rPr>
                        <a:t>7</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rPr>
                        <a:t>Implementation</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32592393"/>
                  </a:ext>
                </a:extLst>
              </a:tr>
              <a:tr h="370840">
                <a:tc>
                  <a:txBody>
                    <a:bodyPr/>
                    <a:lstStyle/>
                    <a:p>
                      <a:r>
                        <a:rPr lang="en-IN" dirty="0">
                          <a:solidFill>
                            <a:schemeClr val="tx1"/>
                          </a:solidFill>
                        </a:rPr>
                        <a:t>8</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rPr>
                        <a:t>Documentation</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1829051"/>
                  </a:ext>
                </a:extLst>
              </a:tr>
              <a:tr h="370840">
                <a:tc>
                  <a:txBody>
                    <a:bodyPr/>
                    <a:lstStyle/>
                    <a:p>
                      <a:r>
                        <a:rPr lang="en-IN" dirty="0">
                          <a:solidFill>
                            <a:schemeClr val="tx1"/>
                          </a:solidFill>
                        </a:rPr>
                        <a:t>9</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800" b="0" kern="1200" dirty="0">
                          <a:solidFill>
                            <a:schemeClr val="dk1"/>
                          </a:solidFill>
                          <a:effectLst/>
                        </a:rPr>
                        <a:t>Presentation Preparation</a:t>
                      </a:r>
                      <a:endParaRPr lang="en-IN"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6989137"/>
                  </a:ext>
                </a:extLst>
              </a:tr>
            </a:tbl>
          </a:graphicData>
        </a:graphic>
      </p:graphicFrame>
    </p:spTree>
    <p:extLst>
      <p:ext uri="{BB962C8B-B14F-4D97-AF65-F5344CB8AC3E}">
        <p14:creationId xmlns:p14="http://schemas.microsoft.com/office/powerpoint/2010/main" val="1740800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A3FA-D05C-B8A4-C3C8-9D3802A06F4A}"/>
              </a:ext>
            </a:extLst>
          </p:cNvPr>
          <p:cNvSpPr>
            <a:spLocks noGrp="1"/>
          </p:cNvSpPr>
          <p:nvPr>
            <p:ph type="title"/>
          </p:nvPr>
        </p:nvSpPr>
        <p:spPr>
          <a:xfrm>
            <a:off x="389656" y="354965"/>
            <a:ext cx="10984464" cy="742315"/>
          </a:xfrm>
        </p:spPr>
        <p:txBody>
          <a:bodyPr>
            <a:normAutofit/>
          </a:bodyPr>
          <a:lstStyle/>
          <a:p>
            <a:r>
              <a:rPr lang="en-US" sz="3200" b="1" dirty="0">
                <a:latin typeface="Times New Roman" panose="02020603050405020304" pitchFamily="18" charset="0"/>
                <a:cs typeface="Times New Roman" panose="02020603050405020304" pitchFamily="18" charset="0"/>
              </a:rPr>
              <a:t>Detailed Design</a:t>
            </a:r>
            <a:endParaRPr lang="en-IN" sz="3200" b="1" dirty="0">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4C87CB08-01B0-BE54-4A1E-F2922D2D6BBB}"/>
              </a:ext>
            </a:extLst>
          </p:cNvPr>
          <p:cNvSpPr>
            <a:spLocks noGrp="1"/>
          </p:cNvSpPr>
          <p:nvPr>
            <p:ph idx="1"/>
          </p:nvPr>
        </p:nvSpPr>
        <p:spPr>
          <a:xfrm>
            <a:off x="579120" y="1452880"/>
            <a:ext cx="11297920" cy="4958080"/>
          </a:xfrm>
        </p:spPr>
        <p:txBody>
          <a:bodyPr>
            <a:noAutofit/>
          </a:bodyPr>
          <a:lstStyle/>
          <a:p>
            <a:pPr algn="just">
              <a:lnSpc>
                <a:spcPct val="100000"/>
              </a:lnSpc>
              <a:buFont typeface="Wingdings" panose="05000000000000000000" pitchFamily="2" charset="2"/>
              <a:buChar char="Ø"/>
            </a:pPr>
            <a:r>
              <a:rPr lang="en-IN" sz="2000" b="1" i="0" dirty="0">
                <a:solidFill>
                  <a:srgbClr val="0D0D0D"/>
                </a:solidFill>
                <a:effectLst/>
                <a:latin typeface="Times New Roman" panose="02020603050405020304" pitchFamily="18" charset="0"/>
                <a:cs typeface="Times New Roman" panose="02020603050405020304" pitchFamily="18" charset="0"/>
              </a:rPr>
              <a:t>Defining Use Cases</a:t>
            </a:r>
          </a:p>
          <a:p>
            <a:pPr marL="0" indent="0" algn="just">
              <a:lnSpc>
                <a:spcPct val="100000"/>
              </a:lnSpc>
              <a:buNone/>
            </a:pPr>
            <a:r>
              <a:rPr lang="en-US" sz="1100" b="0" i="0" dirty="0">
                <a:solidFill>
                  <a:srgbClr val="0D0D0D"/>
                </a:solidFill>
                <a:effectLst/>
                <a:latin typeface="Söhne"/>
              </a:rPr>
              <a:t>	</a:t>
            </a:r>
            <a:r>
              <a:rPr lang="en-US" sz="2000" b="0" i="0" dirty="0">
                <a:solidFill>
                  <a:srgbClr val="0D0D0D"/>
                </a:solidFill>
                <a:effectLst/>
                <a:latin typeface="Times New Roman" panose="02020603050405020304" pitchFamily="18" charset="0"/>
                <a:cs typeface="Times New Roman" panose="02020603050405020304" pitchFamily="18" charset="0"/>
              </a:rPr>
              <a:t>The use cases for the Rasa chatbot include course information, admissions assistance, event notifications, faculty/staff directory, campus facility details, etc.</a:t>
            </a:r>
            <a:endParaRPr lang="en-IN" sz="2000" b="1" i="0" dirty="0">
              <a:solidFill>
                <a:srgbClr val="0D0D0D"/>
              </a:solidFill>
              <a:effectLst/>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IN" sz="2000" b="1" i="0" dirty="0">
                <a:solidFill>
                  <a:srgbClr val="0D0D0D"/>
                </a:solidFill>
                <a:effectLst/>
                <a:latin typeface="Times New Roman" panose="02020603050405020304" pitchFamily="18" charset="0"/>
                <a:cs typeface="Times New Roman" panose="02020603050405020304" pitchFamily="18" charset="0"/>
              </a:rPr>
              <a:t>Bot Architecture</a:t>
            </a:r>
          </a:p>
          <a:p>
            <a:pPr marL="0" indent="0" algn="just">
              <a:lnSpc>
                <a:spcPct val="100000"/>
              </a:lnSpc>
              <a:buNone/>
            </a:pPr>
            <a:r>
              <a:rPr lang="en-IN" sz="2000" b="1" dirty="0">
                <a:solidFill>
                  <a:srgbClr val="0D0D0D"/>
                </a:solidFill>
                <a:latin typeface="Times New Roman" panose="02020603050405020304" pitchFamily="18" charset="0"/>
                <a:cs typeface="Times New Roman" panose="02020603050405020304" pitchFamily="18" charset="0"/>
              </a:rPr>
              <a:t>	</a:t>
            </a:r>
            <a:r>
              <a:rPr lang="en-IN" sz="2000" dirty="0">
                <a:solidFill>
                  <a:srgbClr val="0D0D0D"/>
                </a:solidFill>
                <a:latin typeface="Times New Roman" panose="02020603050405020304" pitchFamily="18" charset="0"/>
                <a:cs typeface="Times New Roman" panose="02020603050405020304" pitchFamily="18" charset="0"/>
              </a:rPr>
              <a:t>It encompasses</a:t>
            </a:r>
            <a:r>
              <a:rPr lang="en-IN" sz="2000" b="0" i="0" dirty="0">
                <a:solidFill>
                  <a:srgbClr val="0D0D0D"/>
                </a:solidFill>
                <a:effectLst/>
                <a:latin typeface="Times New Roman" panose="02020603050405020304" pitchFamily="18" charset="0"/>
                <a:cs typeface="Times New Roman" panose="02020603050405020304" pitchFamily="18" charset="0"/>
              </a:rPr>
              <a:t> Rasa NLU for natural language understanding and Rasa Core for dialogue management.</a:t>
            </a:r>
            <a:endParaRPr lang="en-IN" sz="2000" b="1" dirty="0">
              <a:solidFill>
                <a:srgbClr val="0D0D0D"/>
              </a:solidFill>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IN" sz="2000" b="1" i="0" dirty="0">
                <a:solidFill>
                  <a:srgbClr val="0D0D0D"/>
                </a:solidFill>
                <a:effectLst/>
                <a:latin typeface="Times New Roman" panose="02020603050405020304" pitchFamily="18" charset="0"/>
                <a:cs typeface="Times New Roman" panose="02020603050405020304" pitchFamily="18" charset="0"/>
              </a:rPr>
              <a:t>Data Collection</a:t>
            </a:r>
          </a:p>
          <a:p>
            <a:pPr marL="0" indent="0" algn="just">
              <a:lnSpc>
                <a:spcPct val="100000"/>
              </a:lnSpc>
              <a:buNone/>
            </a:pPr>
            <a:r>
              <a:rPr lang="en-IN" sz="2000" b="1" dirty="0">
                <a:solidFill>
                  <a:srgbClr val="0D0D0D"/>
                </a:solidFill>
                <a:latin typeface="Times New Roman" panose="02020603050405020304" pitchFamily="18" charset="0"/>
                <a:cs typeface="Times New Roman" panose="02020603050405020304" pitchFamily="18" charset="0"/>
              </a:rPr>
              <a:t>	</a:t>
            </a:r>
            <a:r>
              <a:rPr lang="en-US" sz="2000" dirty="0">
                <a:solidFill>
                  <a:srgbClr val="0D0D0D"/>
                </a:solidFill>
                <a:latin typeface="Times New Roman" panose="02020603050405020304" pitchFamily="18" charset="0"/>
                <a:cs typeface="Times New Roman" panose="02020603050405020304" pitchFamily="18" charset="0"/>
              </a:rPr>
              <a:t>I</a:t>
            </a:r>
            <a:r>
              <a:rPr lang="en-US" sz="2000" b="0" i="0" dirty="0">
                <a:solidFill>
                  <a:srgbClr val="0D0D0D"/>
                </a:solidFill>
                <a:effectLst/>
                <a:latin typeface="Times New Roman" panose="02020603050405020304" pitchFamily="18" charset="0"/>
                <a:cs typeface="Times New Roman" panose="02020603050405020304" pitchFamily="18" charset="0"/>
              </a:rPr>
              <a:t>nvolves gathering and organizing relevant information from our college official website.</a:t>
            </a:r>
            <a:endParaRPr lang="en-IN" sz="2000" b="1" i="0" dirty="0">
              <a:solidFill>
                <a:srgbClr val="0D0D0D"/>
              </a:solidFill>
              <a:effectLst/>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IN" sz="2000" b="1" i="0" dirty="0">
                <a:effectLst/>
                <a:latin typeface="Times New Roman" panose="02020603050405020304" pitchFamily="18" charset="0"/>
                <a:cs typeface="Times New Roman" panose="02020603050405020304" pitchFamily="18" charset="0"/>
              </a:rPr>
              <a:t>Intent Classification</a:t>
            </a:r>
          </a:p>
          <a:p>
            <a:pPr marL="0" indent="0" algn="just">
              <a:lnSpc>
                <a:spcPct val="100000"/>
              </a:lnSpc>
              <a:buNone/>
            </a:pPr>
            <a:r>
              <a:rPr lang="en-IN" sz="2000" b="1" dirty="0">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Intent classification involves categorizing user queries into predefined categories or actions to understand the user's intent accurately.</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9473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ABF1EE-E8EF-1D81-FE2C-23E52AC9310A}"/>
              </a:ext>
            </a:extLst>
          </p:cNvPr>
          <p:cNvSpPr>
            <a:spLocks noGrp="1"/>
          </p:cNvSpPr>
          <p:nvPr>
            <p:ph idx="1"/>
          </p:nvPr>
        </p:nvSpPr>
        <p:spPr>
          <a:xfrm>
            <a:off x="711200" y="640080"/>
            <a:ext cx="11084560" cy="5842000"/>
          </a:xfrm>
        </p:spPr>
        <p:txBody>
          <a:bodyPr>
            <a:normAutofit/>
          </a:bodyPr>
          <a:lstStyle/>
          <a:p>
            <a:pPr algn="just">
              <a:lnSpc>
                <a:spcPct val="100000"/>
              </a:lnSpc>
              <a:buFont typeface="Wingdings" panose="05000000000000000000" pitchFamily="2" charset="2"/>
              <a:buChar char="Ø"/>
            </a:pPr>
            <a:r>
              <a:rPr lang="en-IN" sz="2000" b="1" i="0" dirty="0">
                <a:solidFill>
                  <a:srgbClr val="0D0D0D"/>
                </a:solidFill>
                <a:effectLst/>
                <a:latin typeface="Times New Roman" panose="02020603050405020304" pitchFamily="18" charset="0"/>
                <a:cs typeface="Times New Roman" panose="02020603050405020304" pitchFamily="18" charset="0"/>
              </a:rPr>
              <a:t>Entity Extraction</a:t>
            </a:r>
          </a:p>
          <a:p>
            <a:pPr marL="0" indent="0" algn="just">
              <a:lnSpc>
                <a:spcPct val="100000"/>
              </a:lnSpc>
              <a:buNone/>
            </a:pPr>
            <a:r>
              <a:rPr lang="en-IN" sz="2000" b="1" i="0" dirty="0">
                <a:solidFill>
                  <a:srgbClr val="0D0D0D"/>
                </a:solidFill>
                <a:effectLst/>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Entity extraction involves identifying and extracting specific pieces of information, such as names, dates, or locations, from user input to enhance understanding and response accuracy.</a:t>
            </a:r>
            <a:endParaRPr lang="en-IN" sz="2000" b="1" i="0" dirty="0">
              <a:solidFill>
                <a:srgbClr val="0D0D0D"/>
              </a:solidFill>
              <a:effectLst/>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b="1" i="0" dirty="0">
                <a:solidFill>
                  <a:srgbClr val="0D0D0D"/>
                </a:solidFill>
                <a:effectLst/>
                <a:latin typeface="Times New Roman" panose="02020603050405020304" pitchFamily="18" charset="0"/>
                <a:cs typeface="Times New Roman" panose="02020603050405020304" pitchFamily="18" charset="0"/>
              </a:rPr>
              <a:t>Dialogue Management</a:t>
            </a:r>
          </a:p>
          <a:p>
            <a:pPr marL="0" indent="0" algn="just">
              <a:lnSpc>
                <a:spcPct val="100000"/>
              </a:lnSpc>
              <a:buNone/>
            </a:pPr>
            <a:r>
              <a:rPr lang="en-IN" sz="2000" b="1" dirty="0">
                <a:solidFill>
                  <a:srgbClr val="0D0D0D"/>
                </a:solidFill>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Designing conversation flows to handle different user intents and contexts and stories to capture different user paths through the conversation.</a:t>
            </a:r>
            <a:endParaRPr lang="en-IN" sz="2000" b="1" dirty="0">
              <a:solidFill>
                <a:srgbClr val="0D0D0D"/>
              </a:solidFill>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IN" sz="2000" b="1" i="0" dirty="0">
                <a:solidFill>
                  <a:srgbClr val="0D0D0D"/>
                </a:solidFill>
                <a:effectLst/>
                <a:latin typeface="Times New Roman" panose="02020603050405020304" pitchFamily="18" charset="0"/>
                <a:cs typeface="Times New Roman" panose="02020603050405020304" pitchFamily="18" charset="0"/>
              </a:rPr>
              <a:t>Training</a:t>
            </a:r>
          </a:p>
          <a:p>
            <a:pPr marL="0" indent="0" algn="just">
              <a:lnSpc>
                <a:spcPct val="100000"/>
              </a:lnSpc>
              <a:buNone/>
            </a:pPr>
            <a:r>
              <a:rPr lang="en-IN" sz="2000" b="1" dirty="0">
                <a:solidFill>
                  <a:srgbClr val="0D0D0D"/>
                </a:solidFill>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Training data in Rasa involves creating annotated examples of user messages along with corresponding intents and entities, and then using this data to train the NLU (Natural Language Understanding)</a:t>
            </a:r>
            <a:endParaRPr lang="en-IN" sz="2000" b="1" i="0" dirty="0">
              <a:solidFill>
                <a:srgbClr val="0D0D0D"/>
              </a:solidFill>
              <a:effectLst/>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Ø"/>
            </a:pPr>
            <a:r>
              <a:rPr lang="en-IN" sz="2000" b="1" i="0" dirty="0">
                <a:solidFill>
                  <a:srgbClr val="0D0D0D"/>
                </a:solidFill>
                <a:effectLst/>
                <a:latin typeface="Times New Roman" panose="02020603050405020304" pitchFamily="18" charset="0"/>
                <a:cs typeface="Times New Roman" panose="02020603050405020304" pitchFamily="18" charset="0"/>
              </a:rPr>
              <a:t>Testing</a:t>
            </a:r>
          </a:p>
          <a:p>
            <a:pPr marL="0" indent="0" algn="just">
              <a:lnSpc>
                <a:spcPct val="110000"/>
              </a:lnSpc>
              <a:buNone/>
            </a:pPr>
            <a:r>
              <a:rPr lang="en-IN" sz="2000" b="1" dirty="0">
                <a:solidFill>
                  <a:srgbClr val="0D0D0D"/>
                </a:solidFill>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To test data in Rasa, </a:t>
            </a:r>
            <a:r>
              <a:rPr lang="en-US" sz="2000" dirty="0">
                <a:solidFill>
                  <a:srgbClr val="0D0D0D"/>
                </a:solidFill>
                <a:latin typeface="Times New Roman" panose="02020603050405020304" pitchFamily="18" charset="0"/>
                <a:cs typeface="Times New Roman" panose="02020603050405020304" pitchFamily="18" charset="0"/>
              </a:rPr>
              <a:t>use</a:t>
            </a:r>
            <a:r>
              <a:rPr lang="en-US" sz="2000" b="0" i="0" dirty="0">
                <a:solidFill>
                  <a:srgbClr val="0D0D0D"/>
                </a:solidFill>
                <a:effectLst/>
                <a:latin typeface="Times New Roman" panose="02020603050405020304" pitchFamily="18" charset="0"/>
                <a:cs typeface="Times New Roman" panose="02020603050405020304" pitchFamily="18" charset="0"/>
              </a:rPr>
              <a:t> test stories or different queries to evaluate the chatbot's responses and performance.</a:t>
            </a:r>
            <a:endParaRPr lang="en-IN" sz="2000" b="1" i="0" dirty="0">
              <a:solidFill>
                <a:srgbClr val="0D0D0D"/>
              </a:solidFill>
              <a:effectLst/>
              <a:latin typeface="Times New Roman" panose="02020603050405020304" pitchFamily="18" charset="0"/>
              <a:cs typeface="Times New Roman" panose="02020603050405020304" pitchFamily="18" charset="0"/>
            </a:endParaRPr>
          </a:p>
          <a:p>
            <a:pPr marL="0" indent="0" algn="just">
              <a:lnSpc>
                <a:spcPct val="150000"/>
              </a:lnSpc>
              <a:buNone/>
            </a:pPr>
            <a:r>
              <a:rPr lang="en-IN" sz="2000" b="1" dirty="0">
                <a:solidFill>
                  <a:srgbClr val="0D0D0D"/>
                </a:solidFill>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2402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171D0E-A039-80A3-92FC-F0474B729B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720" y="457200"/>
            <a:ext cx="11287760" cy="6136640"/>
          </a:xfrm>
        </p:spPr>
      </p:pic>
    </p:spTree>
    <p:extLst>
      <p:ext uri="{BB962C8B-B14F-4D97-AF65-F5344CB8AC3E}">
        <p14:creationId xmlns:p14="http://schemas.microsoft.com/office/powerpoint/2010/main" val="2486652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A3FA-D05C-B8A4-C3C8-9D3802A06F4A}"/>
              </a:ext>
            </a:extLst>
          </p:cNvPr>
          <p:cNvSpPr>
            <a:spLocks noGrp="1"/>
          </p:cNvSpPr>
          <p:nvPr>
            <p:ph type="title"/>
          </p:nvPr>
        </p:nvSpPr>
        <p:spPr>
          <a:xfrm>
            <a:off x="450616" y="289241"/>
            <a:ext cx="10984464" cy="742315"/>
          </a:xfrm>
        </p:spPr>
        <p:txBody>
          <a:bodyPr>
            <a:normAutofit/>
          </a:bodyPr>
          <a:lstStyle/>
          <a:p>
            <a:r>
              <a:rPr lang="en-US" sz="2800" b="1" dirty="0">
                <a:effectLst/>
                <a:latin typeface="Times New Roman" panose="02020603050405020304" pitchFamily="18" charset="0"/>
                <a:ea typeface="Times New Roman" panose="02020603050405020304" pitchFamily="18" charset="0"/>
              </a:rPr>
              <a:t>Proposed Methodology Explanation</a:t>
            </a:r>
            <a:endParaRPr lang="en-IN" sz="2800" b="1" dirty="0">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4C87CB08-01B0-BE54-4A1E-F2922D2D6BBB}"/>
              </a:ext>
            </a:extLst>
          </p:cNvPr>
          <p:cNvSpPr>
            <a:spLocks noGrp="1"/>
          </p:cNvSpPr>
          <p:nvPr>
            <p:ph idx="1"/>
          </p:nvPr>
        </p:nvSpPr>
        <p:spPr>
          <a:xfrm>
            <a:off x="841777" y="1341120"/>
            <a:ext cx="10699983" cy="4856481"/>
          </a:xfrm>
        </p:spPr>
        <p:txBody>
          <a:bodyPr>
            <a:noAutofit/>
          </a:bodyPr>
          <a:lstStyle/>
          <a:p>
            <a:pPr algn="just">
              <a:lnSpc>
                <a:spcPct val="150000"/>
              </a:lnSpc>
              <a:buFont typeface="Wingdings" panose="05000000000000000000" pitchFamily="2" charset="2"/>
              <a:buChar char="v"/>
            </a:pPr>
            <a:r>
              <a:rPr lang="en-US" sz="2050" dirty="0">
                <a:latin typeface="Times New Roman" panose="02020603050405020304" pitchFamily="18" charset="0"/>
                <a:cs typeface="Times New Roman" panose="02020603050405020304" pitchFamily="18" charset="0"/>
              </a:rPr>
              <a:t> The proposed methodology involves utilizing Rasa, an NLP framework, for natural language understanding and dialogue management in developing conversational AI systems.</a:t>
            </a:r>
          </a:p>
          <a:p>
            <a:pPr algn="just">
              <a:lnSpc>
                <a:spcPct val="150000"/>
              </a:lnSpc>
              <a:buFont typeface="Wingdings" panose="05000000000000000000" pitchFamily="2" charset="2"/>
              <a:buChar char="v"/>
            </a:pPr>
            <a:r>
              <a:rPr lang="en-IN" sz="2050" dirty="0">
                <a:effectLst/>
                <a:latin typeface="Times New Roman" panose="02020603050405020304" pitchFamily="18" charset="0"/>
                <a:ea typeface="Calibri" panose="020F0502020204030204" pitchFamily="34" charset="0"/>
                <a:cs typeface="Times New Roman" panose="02020603050405020304" pitchFamily="18" charset="0"/>
              </a:rPr>
              <a:t> Rasa Open Source provides open-source natural language processing to turn messages from your users into intents and entities that chatbots understand. </a:t>
            </a:r>
            <a:endParaRPr lang="en-US" sz="205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v"/>
            </a:pPr>
            <a:r>
              <a:rPr lang="en-IN" sz="2050" dirty="0">
                <a:effectLst/>
                <a:latin typeface="Times New Roman" panose="02020603050405020304" pitchFamily="18" charset="0"/>
                <a:ea typeface="Calibri" panose="020F0502020204030204" pitchFamily="34" charset="0"/>
                <a:cs typeface="Times New Roman" panose="02020603050405020304" pitchFamily="18" charset="0"/>
              </a:rPr>
              <a:t> Based on lower-level machine learning libraries like TensorFlow and </a:t>
            </a:r>
            <a:r>
              <a:rPr lang="en-IN" sz="2050" dirty="0" err="1">
                <a:effectLst/>
                <a:latin typeface="Times New Roman" panose="02020603050405020304" pitchFamily="18" charset="0"/>
                <a:ea typeface="Calibri" panose="020F0502020204030204" pitchFamily="34" charset="0"/>
                <a:cs typeface="Times New Roman" panose="02020603050405020304" pitchFamily="18" charset="0"/>
              </a:rPr>
              <a:t>spaCy</a:t>
            </a:r>
            <a:r>
              <a:rPr lang="en-IN" sz="2050" dirty="0">
                <a:effectLst/>
                <a:latin typeface="Times New Roman" panose="02020603050405020304" pitchFamily="18" charset="0"/>
                <a:ea typeface="Calibri" panose="020F0502020204030204" pitchFamily="34" charset="0"/>
                <a:cs typeface="Times New Roman" panose="02020603050405020304" pitchFamily="18" charset="0"/>
              </a:rPr>
              <a:t>, Rasa Open Source provides natural language processing software that’s approachable and as customizable as you need. </a:t>
            </a:r>
          </a:p>
          <a:p>
            <a:pPr algn="just">
              <a:lnSpc>
                <a:spcPct val="150000"/>
              </a:lnSpc>
              <a:buFont typeface="Wingdings" panose="05000000000000000000" pitchFamily="2" charset="2"/>
              <a:buChar char="v"/>
            </a:pPr>
            <a:r>
              <a:rPr lang="en-IN" sz="2050" dirty="0">
                <a:effectLst/>
                <a:latin typeface="Times New Roman" panose="02020603050405020304" pitchFamily="18" charset="0"/>
                <a:ea typeface="Calibri" panose="020F0502020204030204" pitchFamily="34" charset="0"/>
                <a:cs typeface="Times New Roman" panose="02020603050405020304" pitchFamily="18" charset="0"/>
              </a:rPr>
              <a:t> Rasa Open Source is the most flexible and transparent solution for conversational AI—and open source means having complete control over building an NLP chatbot that helps your users.</a:t>
            </a:r>
          </a:p>
          <a:p>
            <a:pPr algn="just">
              <a:lnSpc>
                <a:spcPct val="150000"/>
              </a:lnSpc>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6690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FB7A7F-1D0B-0E24-2CA5-DB32CA9823E5}"/>
              </a:ext>
            </a:extLst>
          </p:cNvPr>
          <p:cNvSpPr>
            <a:spLocks noGrp="1"/>
          </p:cNvSpPr>
          <p:nvPr>
            <p:ph idx="1"/>
          </p:nvPr>
        </p:nvSpPr>
        <p:spPr>
          <a:xfrm>
            <a:off x="589280" y="609600"/>
            <a:ext cx="10764520" cy="5567363"/>
          </a:xfrm>
        </p:spPr>
        <p:txBody>
          <a:bodyPr/>
          <a:lstStyle/>
          <a:p>
            <a:pPr>
              <a:lnSpc>
                <a:spcPct val="150000"/>
              </a:lnSpc>
              <a:buFont typeface="Wingdings" panose="05000000000000000000" pitchFamily="2" charset="2"/>
              <a:buChar char="v"/>
            </a:pPr>
            <a:r>
              <a:rPr lang="en-IN" sz="2050" dirty="0">
                <a:effectLst/>
                <a:latin typeface="Times New Roman" panose="02020603050405020304" pitchFamily="18" charset="0"/>
                <a:ea typeface="Calibri" panose="020F0502020204030204" pitchFamily="34" charset="0"/>
                <a:cs typeface="Times New Roman" panose="02020603050405020304" pitchFamily="18" charset="0"/>
              </a:rPr>
              <a:t> It’s a full toolset for extracting the important keywords, or entities, from user messages, as well as the meaning or intent behind those messages. </a:t>
            </a:r>
          </a:p>
          <a:p>
            <a:pPr>
              <a:lnSpc>
                <a:spcPct val="150000"/>
              </a:lnSpc>
              <a:buFont typeface="Wingdings" panose="05000000000000000000" pitchFamily="2" charset="2"/>
              <a:buChar char="v"/>
            </a:pPr>
            <a:r>
              <a:rPr lang="en-IN" sz="2050" dirty="0">
                <a:effectLst/>
                <a:latin typeface="Times New Roman" panose="02020603050405020304" pitchFamily="18" charset="0"/>
                <a:ea typeface="Calibri" panose="020F0502020204030204" pitchFamily="34" charset="0"/>
                <a:cs typeface="Times New Roman" panose="02020603050405020304" pitchFamily="18" charset="0"/>
              </a:rPr>
              <a:t> The output is a standardized, machine-readable version of the user’s message, which is used to determine the chatbot’s next action.</a:t>
            </a:r>
          </a:p>
          <a:p>
            <a:pPr>
              <a:lnSpc>
                <a:spcPct val="150000"/>
              </a:lnSpc>
              <a:buFont typeface="Wingdings" panose="05000000000000000000" pitchFamily="2" charset="2"/>
              <a:buChar char="v"/>
            </a:pPr>
            <a:r>
              <a:rPr lang="en-US" sz="2050" b="0" i="0" dirty="0">
                <a:solidFill>
                  <a:srgbClr val="000000"/>
                </a:solidFill>
                <a:effectLst/>
                <a:latin typeface="Times New Roman" panose="02020603050405020304" pitchFamily="18" charset="0"/>
                <a:cs typeface="Times New Roman" panose="02020603050405020304" pitchFamily="18" charset="0"/>
              </a:rPr>
              <a:t>Rasa is a tool to help you build task-oriented dialogue systems</a:t>
            </a:r>
            <a:r>
              <a:rPr lang="en-IN" sz="2050" b="0" i="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50" b="0" i="0" dirty="0">
                <a:solidFill>
                  <a:srgbClr val="000000"/>
                </a:solidFill>
                <a:effectLst/>
                <a:latin typeface="Times New Roman" panose="02020603050405020304" pitchFamily="18" charset="0"/>
                <a:cs typeface="Times New Roman" panose="02020603050405020304" pitchFamily="18" charset="0"/>
              </a:rPr>
              <a:t>The core of building a Rasa assistant is providing examples that your system learns from. That way, Rasa can attempt to generalize patterns in your data. </a:t>
            </a:r>
          </a:p>
          <a:p>
            <a:pPr>
              <a:lnSpc>
                <a:spcPct val="150000"/>
              </a:lnSpc>
              <a:buFont typeface="Wingdings" panose="05000000000000000000" pitchFamily="2" charset="2"/>
              <a:buChar char="v"/>
            </a:pP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Additionally, being open-source, it has a vibrant community contributing to its development and improvement.</a:t>
            </a:r>
          </a:p>
          <a:p>
            <a:pPr>
              <a:lnSpc>
                <a:spcPct val="150000"/>
              </a:lnSpc>
              <a:buFont typeface="Wingdings" panose="05000000000000000000" pitchFamily="2" charset="2"/>
              <a:buChar char="v"/>
            </a:pPr>
            <a:endParaRPr lang="en-US" sz="205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v"/>
            </a:pPr>
            <a:endParaRPr lang="en-US" sz="205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v"/>
            </a:pPr>
            <a:endParaRPr lang="en-US" sz="205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v"/>
            </a:pPr>
            <a:endParaRPr lang="en-US" sz="205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v"/>
            </a:pPr>
            <a:endParaRPr lang="en-IN" sz="205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91723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1461</TotalTime>
  <Words>1776</Words>
  <Application>Microsoft Office PowerPoint</Application>
  <PresentationFormat>Widescreen</PresentationFormat>
  <Paragraphs>204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Söhne</vt:lpstr>
      <vt:lpstr>Arial</vt:lpstr>
      <vt:lpstr>Calibri</vt:lpstr>
      <vt:lpstr>Calibri Light</vt:lpstr>
      <vt:lpstr>Times New Roman</vt:lpstr>
      <vt:lpstr>Wingdings</vt:lpstr>
      <vt:lpstr>Office Theme</vt:lpstr>
      <vt:lpstr>PowerPoint Presentation</vt:lpstr>
      <vt:lpstr>List of Contents</vt:lpstr>
      <vt:lpstr>Abstract</vt:lpstr>
      <vt:lpstr>Analysis and Contribution of Candidate</vt:lpstr>
      <vt:lpstr>Detailed Design</vt:lpstr>
      <vt:lpstr>PowerPoint Presentation</vt:lpstr>
      <vt:lpstr>PowerPoint Presentation</vt:lpstr>
      <vt:lpstr>Proposed Methodology Explanation</vt:lpstr>
      <vt:lpstr>PowerPoint Presentation</vt:lpstr>
      <vt:lpstr>Experimental Results</vt:lpstr>
      <vt:lpstr>PowerPoint Presentation</vt:lpstr>
      <vt:lpstr>Performance Evaluation </vt:lpstr>
      <vt:lpstr>PowerPoint Presentation</vt:lpstr>
      <vt:lpstr>Result Analysis </vt:lpstr>
      <vt:lpstr>Comparison with Existing system </vt:lpstr>
      <vt:lpstr>PowerPoint Presentation</vt:lpstr>
      <vt:lpstr>Conclusions and scope for future work</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Siram</dc:creator>
  <cp:lastModifiedBy>sankar raju</cp:lastModifiedBy>
  <cp:revision>13</cp:revision>
  <dcterms:created xsi:type="dcterms:W3CDTF">2024-02-08T06:59:31Z</dcterms:created>
  <dcterms:modified xsi:type="dcterms:W3CDTF">2024-03-12T15:21:07Z</dcterms:modified>
</cp:coreProperties>
</file>