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346" r:id="rId3"/>
    <p:sldId id="262" r:id="rId4"/>
    <p:sldId id="381" r:id="rId5"/>
    <p:sldId id="275" r:id="rId6"/>
    <p:sldId id="276" r:id="rId7"/>
    <p:sldId id="264" r:id="rId8"/>
    <p:sldId id="377" r:id="rId9"/>
    <p:sldId id="332" r:id="rId10"/>
    <p:sldId id="333" r:id="rId11"/>
    <p:sldId id="334" r:id="rId12"/>
    <p:sldId id="342" r:id="rId13"/>
    <p:sldId id="278" r:id="rId14"/>
    <p:sldId id="266" r:id="rId15"/>
    <p:sldId id="267" r:id="rId16"/>
    <p:sldId id="268" r:id="rId17"/>
    <p:sldId id="341" r:id="rId18"/>
    <p:sldId id="269" r:id="rId19"/>
    <p:sldId id="282" r:id="rId20"/>
    <p:sldId id="283" r:id="rId21"/>
    <p:sldId id="284" r:id="rId22"/>
    <p:sldId id="382" r:id="rId23"/>
    <p:sldId id="373" r:id="rId24"/>
    <p:sldId id="374" r:id="rId25"/>
    <p:sldId id="304" r:id="rId26"/>
    <p:sldId id="3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8" d="100"/>
          <a:sy n="68" d="100"/>
        </p:scale>
        <p:origin x="7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6BE69A-981E-4CF8-B012-28C033327A5D}"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CA41EF-23D3-4303-9A0D-EAD9A8338140}" type="slidenum">
              <a:rPr lang="en-IN" smtClean="0"/>
              <a:t>‹#›</a:t>
            </a:fld>
            <a:endParaRPr lang="en-IN"/>
          </a:p>
        </p:txBody>
      </p:sp>
    </p:spTree>
    <p:extLst>
      <p:ext uri="{BB962C8B-B14F-4D97-AF65-F5344CB8AC3E}">
        <p14:creationId xmlns:p14="http://schemas.microsoft.com/office/powerpoint/2010/main" val="36802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BE69A-981E-4CF8-B012-28C033327A5D}"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CA41EF-23D3-4303-9A0D-EAD9A8338140}" type="slidenum">
              <a:rPr lang="en-IN" smtClean="0"/>
              <a:t>‹#›</a:t>
            </a:fld>
            <a:endParaRPr lang="en-IN"/>
          </a:p>
        </p:txBody>
      </p:sp>
    </p:spTree>
    <p:extLst>
      <p:ext uri="{BB962C8B-B14F-4D97-AF65-F5344CB8AC3E}">
        <p14:creationId xmlns:p14="http://schemas.microsoft.com/office/powerpoint/2010/main" val="153453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BE69A-981E-4CF8-B012-28C033327A5D}"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CA41EF-23D3-4303-9A0D-EAD9A833814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71790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BE69A-981E-4CF8-B012-28C033327A5D}"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CA41EF-23D3-4303-9A0D-EAD9A8338140}" type="slidenum">
              <a:rPr lang="en-IN" smtClean="0"/>
              <a:t>‹#›</a:t>
            </a:fld>
            <a:endParaRPr lang="en-IN"/>
          </a:p>
        </p:txBody>
      </p:sp>
    </p:spTree>
    <p:extLst>
      <p:ext uri="{BB962C8B-B14F-4D97-AF65-F5344CB8AC3E}">
        <p14:creationId xmlns:p14="http://schemas.microsoft.com/office/powerpoint/2010/main" val="174809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BE69A-981E-4CF8-B012-28C033327A5D}"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CA41EF-23D3-4303-9A0D-EAD9A833814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379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BE69A-981E-4CF8-B012-28C033327A5D}"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CA41EF-23D3-4303-9A0D-EAD9A8338140}" type="slidenum">
              <a:rPr lang="en-IN" smtClean="0"/>
              <a:t>‹#›</a:t>
            </a:fld>
            <a:endParaRPr lang="en-IN"/>
          </a:p>
        </p:txBody>
      </p:sp>
    </p:spTree>
    <p:extLst>
      <p:ext uri="{BB962C8B-B14F-4D97-AF65-F5344CB8AC3E}">
        <p14:creationId xmlns:p14="http://schemas.microsoft.com/office/powerpoint/2010/main" val="1106555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BE69A-981E-4CF8-B012-28C033327A5D}"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CA41EF-23D3-4303-9A0D-EAD9A8338140}" type="slidenum">
              <a:rPr lang="en-IN" smtClean="0"/>
              <a:t>‹#›</a:t>
            </a:fld>
            <a:endParaRPr lang="en-IN"/>
          </a:p>
        </p:txBody>
      </p:sp>
    </p:spTree>
    <p:extLst>
      <p:ext uri="{BB962C8B-B14F-4D97-AF65-F5344CB8AC3E}">
        <p14:creationId xmlns:p14="http://schemas.microsoft.com/office/powerpoint/2010/main" val="1494011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BE69A-981E-4CF8-B012-28C033327A5D}"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CA41EF-23D3-4303-9A0D-EAD9A8338140}" type="slidenum">
              <a:rPr lang="en-IN" smtClean="0"/>
              <a:t>‹#›</a:t>
            </a:fld>
            <a:endParaRPr lang="en-IN"/>
          </a:p>
        </p:txBody>
      </p:sp>
    </p:spTree>
    <p:extLst>
      <p:ext uri="{BB962C8B-B14F-4D97-AF65-F5344CB8AC3E}">
        <p14:creationId xmlns:p14="http://schemas.microsoft.com/office/powerpoint/2010/main" val="312037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BE69A-981E-4CF8-B012-28C033327A5D}"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CA41EF-23D3-4303-9A0D-EAD9A8338140}" type="slidenum">
              <a:rPr lang="en-IN" smtClean="0"/>
              <a:t>‹#›</a:t>
            </a:fld>
            <a:endParaRPr lang="en-IN"/>
          </a:p>
        </p:txBody>
      </p:sp>
    </p:spTree>
    <p:extLst>
      <p:ext uri="{BB962C8B-B14F-4D97-AF65-F5344CB8AC3E}">
        <p14:creationId xmlns:p14="http://schemas.microsoft.com/office/powerpoint/2010/main" val="134080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BE69A-981E-4CF8-B012-28C033327A5D}"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CA41EF-23D3-4303-9A0D-EAD9A8338140}" type="slidenum">
              <a:rPr lang="en-IN" smtClean="0"/>
              <a:t>‹#›</a:t>
            </a:fld>
            <a:endParaRPr lang="en-IN"/>
          </a:p>
        </p:txBody>
      </p:sp>
    </p:spTree>
    <p:extLst>
      <p:ext uri="{BB962C8B-B14F-4D97-AF65-F5344CB8AC3E}">
        <p14:creationId xmlns:p14="http://schemas.microsoft.com/office/powerpoint/2010/main" val="342004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6BE69A-981E-4CF8-B012-28C033327A5D}"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CA41EF-23D3-4303-9A0D-EAD9A8338140}" type="slidenum">
              <a:rPr lang="en-IN" smtClean="0"/>
              <a:t>‹#›</a:t>
            </a:fld>
            <a:endParaRPr lang="en-IN"/>
          </a:p>
        </p:txBody>
      </p:sp>
    </p:spTree>
    <p:extLst>
      <p:ext uri="{BB962C8B-B14F-4D97-AF65-F5344CB8AC3E}">
        <p14:creationId xmlns:p14="http://schemas.microsoft.com/office/powerpoint/2010/main" val="424402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6BE69A-981E-4CF8-B012-28C033327A5D}" type="datetimeFigureOut">
              <a:rPr lang="en-IN" smtClean="0"/>
              <a:t>13-12-2023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CA41EF-23D3-4303-9A0D-EAD9A8338140}" type="slidenum">
              <a:rPr lang="en-IN" smtClean="0"/>
              <a:t>‹#›</a:t>
            </a:fld>
            <a:endParaRPr lang="en-IN"/>
          </a:p>
        </p:txBody>
      </p:sp>
    </p:spTree>
    <p:extLst>
      <p:ext uri="{BB962C8B-B14F-4D97-AF65-F5344CB8AC3E}">
        <p14:creationId xmlns:p14="http://schemas.microsoft.com/office/powerpoint/2010/main" val="2140724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6BE69A-981E-4CF8-B012-28C033327A5D}" type="datetimeFigureOut">
              <a:rPr lang="en-IN" smtClean="0"/>
              <a:t>13-12-2023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CA41EF-23D3-4303-9A0D-EAD9A8338140}" type="slidenum">
              <a:rPr lang="en-IN" smtClean="0"/>
              <a:t>‹#›</a:t>
            </a:fld>
            <a:endParaRPr lang="en-IN"/>
          </a:p>
        </p:txBody>
      </p:sp>
    </p:spTree>
    <p:extLst>
      <p:ext uri="{BB962C8B-B14F-4D97-AF65-F5344CB8AC3E}">
        <p14:creationId xmlns:p14="http://schemas.microsoft.com/office/powerpoint/2010/main" val="285883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BE69A-981E-4CF8-B012-28C033327A5D}" type="datetimeFigureOut">
              <a:rPr lang="en-IN" smtClean="0"/>
              <a:t>13-12-2023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CA41EF-23D3-4303-9A0D-EAD9A8338140}" type="slidenum">
              <a:rPr lang="en-IN" smtClean="0"/>
              <a:t>‹#›</a:t>
            </a:fld>
            <a:endParaRPr lang="en-IN"/>
          </a:p>
        </p:txBody>
      </p:sp>
    </p:spTree>
    <p:extLst>
      <p:ext uri="{BB962C8B-B14F-4D97-AF65-F5344CB8AC3E}">
        <p14:creationId xmlns:p14="http://schemas.microsoft.com/office/powerpoint/2010/main" val="1861330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6BE69A-981E-4CF8-B012-28C033327A5D}"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CA41EF-23D3-4303-9A0D-EAD9A8338140}" type="slidenum">
              <a:rPr lang="en-IN" smtClean="0"/>
              <a:t>‹#›</a:t>
            </a:fld>
            <a:endParaRPr lang="en-IN"/>
          </a:p>
        </p:txBody>
      </p:sp>
    </p:spTree>
    <p:extLst>
      <p:ext uri="{BB962C8B-B14F-4D97-AF65-F5344CB8AC3E}">
        <p14:creationId xmlns:p14="http://schemas.microsoft.com/office/powerpoint/2010/main" val="139082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6BE69A-981E-4CF8-B012-28C033327A5D}"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CA41EF-23D3-4303-9A0D-EAD9A8338140}" type="slidenum">
              <a:rPr lang="en-IN" smtClean="0"/>
              <a:t>‹#›</a:t>
            </a:fld>
            <a:endParaRPr lang="en-IN"/>
          </a:p>
        </p:txBody>
      </p:sp>
    </p:spTree>
    <p:extLst>
      <p:ext uri="{BB962C8B-B14F-4D97-AF65-F5344CB8AC3E}">
        <p14:creationId xmlns:p14="http://schemas.microsoft.com/office/powerpoint/2010/main" val="2538574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6BE69A-981E-4CF8-B012-28C033327A5D}" type="datetimeFigureOut">
              <a:rPr lang="en-IN" smtClean="0"/>
              <a:t>13-12-2023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CA41EF-23D3-4303-9A0D-EAD9A8338140}" type="slidenum">
              <a:rPr lang="en-IN" smtClean="0"/>
              <a:t>‹#›</a:t>
            </a:fld>
            <a:endParaRPr lang="en-IN"/>
          </a:p>
        </p:txBody>
      </p:sp>
    </p:spTree>
    <p:extLst>
      <p:ext uri="{BB962C8B-B14F-4D97-AF65-F5344CB8AC3E}">
        <p14:creationId xmlns:p14="http://schemas.microsoft.com/office/powerpoint/2010/main" val="3681291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2025" y="2984252"/>
            <a:ext cx="7863840" cy="584775"/>
          </a:xfrm>
          <a:prstGeom prst="rect">
            <a:avLst/>
          </a:prstGeom>
        </p:spPr>
        <p:txBody>
          <a:bodyPr wrap="square">
            <a:spAutoFit/>
          </a:bodyPr>
          <a:lstStyle/>
          <a:p>
            <a:pPr marL="0" indent="0" algn="ctr">
              <a:buNone/>
            </a:pPr>
            <a:r>
              <a:rPr lang="en-IN" sz="3200" b="1" i="0" dirty="0">
                <a:solidFill>
                  <a:srgbClr val="212529"/>
                </a:solidFill>
                <a:effectLst/>
                <a:latin typeface="Times New Roman" panose="02020603050405020304" pitchFamily="18" charset="0"/>
                <a:cs typeface="Times New Roman" panose="02020603050405020304" pitchFamily="18" charset="0"/>
              </a:rPr>
              <a:t>Educational Chatbot With </a:t>
            </a:r>
            <a:r>
              <a:rPr lang="en-IN" sz="3200" b="1" i="0" dirty="0" err="1">
                <a:solidFill>
                  <a:srgbClr val="212529"/>
                </a:solidFill>
                <a:effectLst/>
                <a:latin typeface="Times New Roman" panose="02020603050405020304" pitchFamily="18" charset="0"/>
                <a:cs typeface="Times New Roman" panose="02020603050405020304" pitchFamily="18" charset="0"/>
              </a:rPr>
              <a:t>Nlp</a:t>
            </a:r>
            <a:endParaRPr lang="en-IN" sz="3000" b="1" dirty="0">
              <a:latin typeface="Times New Roman" panose="02020603050405020304" pitchFamily="18" charset="0"/>
              <a:cs typeface="Times New Roman" panose="02020603050405020304" pitchFamily="18" charset="0"/>
            </a:endParaRPr>
          </a:p>
        </p:txBody>
      </p:sp>
      <p:sp>
        <p:nvSpPr>
          <p:cNvPr id="4" name="Rectangle 3"/>
          <p:cNvSpPr/>
          <p:nvPr/>
        </p:nvSpPr>
        <p:spPr>
          <a:xfrm>
            <a:off x="984068" y="832898"/>
            <a:ext cx="6096000" cy="646331"/>
          </a:xfrm>
          <a:prstGeom prst="rect">
            <a:avLst/>
          </a:prstGeom>
        </p:spPr>
        <p:txBody>
          <a:bodyPr>
            <a:spAutoFit/>
          </a:bodyPr>
          <a:lstStyle/>
          <a:p>
            <a:pPr>
              <a:buClr>
                <a:srgbClr val="000000"/>
              </a:buClr>
              <a:buSzPct val="100000"/>
            </a:pPr>
            <a:r>
              <a:rPr lang="en-US" altLang="en-US" b="1" dirty="0">
                <a:latin typeface="Times New Roman" panose="02020603050405020304" pitchFamily="18" charset="0"/>
                <a:cs typeface="Times New Roman" panose="02020603050405020304" pitchFamily="18" charset="0"/>
              </a:rPr>
              <a:t>Domain  ML</a:t>
            </a:r>
          </a:p>
          <a:p>
            <a:pPr>
              <a:buClr>
                <a:srgbClr val="000000"/>
              </a:buClr>
              <a:buSzPct val="100000"/>
            </a:pPr>
            <a:r>
              <a:rPr lang="en-US" altLang="en-US" b="1" dirty="0">
                <a:latin typeface="Times New Roman" panose="02020603050405020304" pitchFamily="18" charset="0"/>
                <a:cs typeface="Times New Roman" panose="02020603050405020304" pitchFamily="18" charset="0"/>
              </a:rPr>
              <a:t>Technology: Python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29655148"/>
              </p:ext>
            </p:extLst>
          </p:nvPr>
        </p:nvGraphicFramePr>
        <p:xfrm>
          <a:off x="884478" y="1690076"/>
          <a:ext cx="10423043" cy="3851720"/>
        </p:xfrm>
        <a:graphic>
          <a:graphicData uri="http://schemas.openxmlformats.org/drawingml/2006/table">
            <a:tbl>
              <a:tblPr firstRow="1" bandRow="1">
                <a:tableStyleId>{5C22544A-7EE6-4342-B048-85BDC9FD1C3A}</a:tableStyleId>
              </a:tblPr>
              <a:tblGrid>
                <a:gridCol w="827505">
                  <a:extLst>
                    <a:ext uri="{9D8B030D-6E8A-4147-A177-3AD203B41FA5}">
                      <a16:colId xmlns:a16="http://schemas.microsoft.com/office/drawing/2014/main" val="20000"/>
                    </a:ext>
                  </a:extLst>
                </a:gridCol>
                <a:gridCol w="1488552">
                  <a:extLst>
                    <a:ext uri="{9D8B030D-6E8A-4147-A177-3AD203B41FA5}">
                      <a16:colId xmlns:a16="http://schemas.microsoft.com/office/drawing/2014/main" val="20001"/>
                    </a:ext>
                  </a:extLst>
                </a:gridCol>
                <a:gridCol w="1755180">
                  <a:extLst>
                    <a:ext uri="{9D8B030D-6E8A-4147-A177-3AD203B41FA5}">
                      <a16:colId xmlns:a16="http://schemas.microsoft.com/office/drawing/2014/main" val="20002"/>
                    </a:ext>
                  </a:extLst>
                </a:gridCol>
                <a:gridCol w="2664414">
                  <a:extLst>
                    <a:ext uri="{9D8B030D-6E8A-4147-A177-3AD203B41FA5}">
                      <a16:colId xmlns:a16="http://schemas.microsoft.com/office/drawing/2014/main" val="20003"/>
                    </a:ext>
                  </a:extLst>
                </a:gridCol>
                <a:gridCol w="3687392">
                  <a:extLst>
                    <a:ext uri="{9D8B030D-6E8A-4147-A177-3AD203B41FA5}">
                      <a16:colId xmlns:a16="http://schemas.microsoft.com/office/drawing/2014/main" val="20004"/>
                    </a:ext>
                  </a:extLst>
                </a:gridCol>
              </a:tblGrid>
              <a:tr h="370840">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370840">
                <a:tc>
                  <a:txBody>
                    <a:bodyPr/>
                    <a:lstStyle/>
                    <a:p>
                      <a:pPr algn="just"/>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rPr>
                        <a:t>2018</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a:latin typeface="Times New Roman" panose="02020603050405020304" pitchFamily="18" charset="0"/>
                          <a:cs typeface="Times New Roman" panose="02020603050405020304" pitchFamily="18" charset="0"/>
                        </a:rPr>
                        <a:t>AMANDA STRIGÉR.</a:t>
                      </a:r>
                    </a:p>
                  </a:txBody>
                  <a:tcPr/>
                </a:tc>
                <a:tc>
                  <a:txBody>
                    <a:bodyPr/>
                    <a:lstStyle/>
                    <a:p>
                      <a:pPr algn="just">
                        <a:lnSpc>
                          <a:spcPct val="150000"/>
                        </a:lnSpc>
                      </a:pPr>
                      <a:r>
                        <a:rPr lang="en-US" sz="2000" b="0" dirty="0">
                          <a:effectLst/>
                          <a:latin typeface="Times New Roman"/>
                          <a:ea typeface="Calibri"/>
                        </a:rPr>
                        <a:t>End-to-End</a:t>
                      </a:r>
                      <a:r>
                        <a:rPr lang="en-US" sz="2000" b="0" baseline="0" dirty="0">
                          <a:effectLst/>
                          <a:latin typeface="Times New Roman"/>
                          <a:ea typeface="Calibri"/>
                        </a:rPr>
                        <a:t> </a:t>
                      </a:r>
                      <a:r>
                        <a:rPr lang="en-US" sz="2000" b="0" dirty="0">
                          <a:effectLst/>
                          <a:latin typeface="Times New Roman"/>
                          <a:ea typeface="Calibri"/>
                        </a:rPr>
                        <a:t>Trainable Chatbot for</a:t>
                      </a:r>
                      <a:r>
                        <a:rPr lang="en-US" sz="2000" b="0" baseline="0" dirty="0">
                          <a:effectLst/>
                          <a:latin typeface="Times New Roman"/>
                          <a:ea typeface="Calibri"/>
                        </a:rPr>
                        <a:t> </a:t>
                      </a:r>
                      <a:r>
                        <a:rPr lang="en-US" sz="2000" b="0" dirty="0">
                          <a:effectLst/>
                          <a:latin typeface="Times New Roman"/>
                          <a:ea typeface="Calibri"/>
                        </a:rPr>
                        <a:t>Restaurant Recommendations </a:t>
                      </a:r>
                    </a:p>
                    <a:p>
                      <a:pPr algn="just">
                        <a:lnSpc>
                          <a:spcPct val="150000"/>
                        </a:lnSpc>
                      </a:pPr>
                      <a:endParaRPr lang="en-IN"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a:effectLst/>
                          <a:latin typeface="Times New Roman"/>
                          <a:ea typeface="Calibri"/>
                        </a:rPr>
                        <a:t>End-to-End</a:t>
                      </a:r>
                      <a:r>
                        <a:rPr lang="en-US" sz="2000" b="0" baseline="0" dirty="0">
                          <a:effectLst/>
                          <a:latin typeface="Times New Roman"/>
                          <a:ea typeface="Calibri"/>
                        </a:rPr>
                        <a:t> </a:t>
                      </a:r>
                      <a:r>
                        <a:rPr lang="en-US" sz="2000" b="0" dirty="0">
                          <a:effectLst/>
                          <a:latin typeface="Times New Roman"/>
                          <a:ea typeface="Calibri"/>
                        </a:rPr>
                        <a:t>Trainable Chatbot </a:t>
                      </a:r>
                      <a:endParaRPr lang="en-US" sz="2000" dirty="0">
                        <a:latin typeface="Times New Roman" panose="02020603050405020304" pitchFamily="18" charset="0"/>
                        <a:cs typeface="Times New Roman" panose="02020603050405020304" pitchFamily="18" charset="0"/>
                      </a:endParaRPr>
                    </a:p>
                    <a:p>
                      <a:pPr algn="just"/>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r>
                        <a:rPr lang="en-US">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2022</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a:latin typeface="Times New Roman" panose="02020603050405020304" pitchFamily="18" charset="0"/>
                          <a:cs typeface="Times New Roman" panose="02020603050405020304" pitchFamily="18" charset="0"/>
                        </a:rPr>
                        <a:t>Han Wen, Xi Leung</a:t>
                      </a:r>
                    </a:p>
                  </a:txBody>
                  <a:tcPr/>
                </a:tc>
                <a:tc>
                  <a:txBody>
                    <a:bodyPr/>
                    <a:lstStyle/>
                    <a:p>
                      <a:pPr algn="just"/>
                      <a:r>
                        <a:rPr lang="en-US" sz="2000" b="0" dirty="0">
                          <a:latin typeface="Times New Roman" panose="02020603050405020304" pitchFamily="18" charset="0"/>
                          <a:cs typeface="Times New Roman" panose="02020603050405020304" pitchFamily="18" charset="0"/>
                        </a:rPr>
                        <a:t>Chatbot usage in restaurant takeout orders: A comparison study of three ordering methods</a:t>
                      </a:r>
                    </a:p>
                  </a:txBody>
                  <a:tcPr/>
                </a:tc>
                <a:tc>
                  <a:txBody>
                    <a:bodyPr/>
                    <a:lstStyle/>
                    <a:p>
                      <a:pPr algn="just"/>
                      <a:r>
                        <a:rPr lang="en-US" sz="2000" dirty="0">
                          <a:latin typeface="Times New Roman" panose="02020603050405020304" pitchFamily="18" charset="0"/>
                          <a:cs typeface="Times New Roman" panose="02020603050405020304" pitchFamily="18" charset="0"/>
                        </a:rPr>
                        <a:t>Chatbot for restaurant</a:t>
                      </a:r>
                    </a:p>
                    <a:p>
                      <a:pPr algn="just"/>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638778" y="56270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5440729"/>
              </p:ext>
            </p:extLst>
          </p:nvPr>
        </p:nvGraphicFramePr>
        <p:xfrm>
          <a:off x="703386" y="1475740"/>
          <a:ext cx="10564835" cy="3906520"/>
        </p:xfrm>
        <a:graphic>
          <a:graphicData uri="http://schemas.openxmlformats.org/drawingml/2006/table">
            <a:tbl>
              <a:tblPr firstRow="1" bandRow="1">
                <a:tableStyleId>{5C22544A-7EE6-4342-B048-85BDC9FD1C3A}</a:tableStyleId>
              </a:tblPr>
              <a:tblGrid>
                <a:gridCol w="819200">
                  <a:extLst>
                    <a:ext uri="{9D8B030D-6E8A-4147-A177-3AD203B41FA5}">
                      <a16:colId xmlns:a16="http://schemas.microsoft.com/office/drawing/2014/main" val="20000"/>
                    </a:ext>
                  </a:extLst>
                </a:gridCol>
                <a:gridCol w="1306087">
                  <a:extLst>
                    <a:ext uri="{9D8B030D-6E8A-4147-A177-3AD203B41FA5}">
                      <a16:colId xmlns:a16="http://schemas.microsoft.com/office/drawing/2014/main" val="20001"/>
                    </a:ext>
                  </a:extLst>
                </a:gridCol>
                <a:gridCol w="2981284">
                  <a:extLst>
                    <a:ext uri="{9D8B030D-6E8A-4147-A177-3AD203B41FA5}">
                      <a16:colId xmlns:a16="http://schemas.microsoft.com/office/drawing/2014/main" val="20002"/>
                    </a:ext>
                  </a:extLst>
                </a:gridCol>
                <a:gridCol w="1674055">
                  <a:extLst>
                    <a:ext uri="{9D8B030D-6E8A-4147-A177-3AD203B41FA5}">
                      <a16:colId xmlns:a16="http://schemas.microsoft.com/office/drawing/2014/main" val="20003"/>
                    </a:ext>
                  </a:extLst>
                </a:gridCol>
                <a:gridCol w="3784209">
                  <a:extLst>
                    <a:ext uri="{9D8B030D-6E8A-4147-A177-3AD203B41FA5}">
                      <a16:colId xmlns:a16="http://schemas.microsoft.com/office/drawing/2014/main" val="20004"/>
                    </a:ext>
                  </a:extLst>
                </a:gridCol>
              </a:tblGrid>
              <a:tr h="370840">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370840">
                <a:tc>
                  <a:txBody>
                    <a:bodyPr/>
                    <a:lstStyle/>
                    <a:p>
                      <a:pPr algn="just"/>
                      <a:r>
                        <a:rPr lang="en-US">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rPr>
                        <a:t>2021</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a:latin typeface="Times New Roman" panose="02020603050405020304" pitchFamily="18" charset="0"/>
                          <a:cs typeface="Times New Roman" panose="02020603050405020304" pitchFamily="18" charset="0"/>
                        </a:rPr>
                        <a:t>Prof. Sachin </a:t>
                      </a:r>
                      <a:r>
                        <a:rPr lang="en-US" sz="2000" b="0" dirty="0" err="1">
                          <a:latin typeface="Times New Roman" panose="02020603050405020304" pitchFamily="18" charset="0"/>
                          <a:cs typeface="Times New Roman" panose="02020603050405020304" pitchFamily="18" charset="0"/>
                        </a:rPr>
                        <a:t>Kolekar</a:t>
                      </a:r>
                      <a:r>
                        <a:rPr lang="en-US" sz="2000" b="0" dirty="0">
                          <a:latin typeface="Times New Roman" panose="02020603050405020304" pitchFamily="18" charset="0"/>
                          <a:cs typeface="Times New Roman" panose="02020603050405020304" pitchFamily="18" charset="0"/>
                        </a:rPr>
                        <a:t>, Vedant Vaidya, </a:t>
                      </a:r>
                      <a:r>
                        <a:rPr lang="en-US" sz="2000" b="0" dirty="0" err="1">
                          <a:latin typeface="Times New Roman" panose="02020603050405020304" pitchFamily="18" charset="0"/>
                          <a:cs typeface="Times New Roman" panose="02020603050405020304" pitchFamily="18" charset="0"/>
                        </a:rPr>
                        <a:t>Sanskruti</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Sandbhor</a:t>
                      </a:r>
                      <a:r>
                        <a:rPr lang="en-US" sz="2000" b="0" dirty="0">
                          <a:latin typeface="Times New Roman" panose="02020603050405020304" pitchFamily="18" charset="0"/>
                          <a:cs typeface="Times New Roman" panose="02020603050405020304" pitchFamily="18" charset="0"/>
                        </a:rPr>
                        <a:t>, Shweta </a:t>
                      </a:r>
                      <a:r>
                        <a:rPr lang="en-US" sz="2000" b="0" dirty="0" err="1">
                          <a:latin typeface="Times New Roman" panose="02020603050405020304" pitchFamily="18" charset="0"/>
                          <a:cs typeface="Times New Roman" panose="02020603050405020304" pitchFamily="18" charset="0"/>
                        </a:rPr>
                        <a:t>Bharambe</a:t>
                      </a:r>
                      <a:r>
                        <a:rPr lang="en-US" sz="2000" b="0" dirty="0">
                          <a:latin typeface="Times New Roman" panose="02020603050405020304" pitchFamily="18" charset="0"/>
                          <a:cs typeface="Times New Roman" panose="02020603050405020304" pitchFamily="18" charset="0"/>
                        </a:rPr>
                        <a:t>, Pratiksha </a:t>
                      </a:r>
                      <a:r>
                        <a:rPr lang="en-US" sz="2000" b="0" dirty="0" err="1">
                          <a:latin typeface="Times New Roman" panose="02020603050405020304" pitchFamily="18" charset="0"/>
                          <a:cs typeface="Times New Roman" panose="02020603050405020304" pitchFamily="18" charset="0"/>
                        </a:rPr>
                        <a:t>Makeshwar</a:t>
                      </a:r>
                      <a:endParaRPr lang="en-US" sz="2000" b="0" dirty="0">
                        <a:latin typeface="Times New Roman" panose="02020603050405020304" pitchFamily="18" charset="0"/>
                        <a:cs typeface="Times New Roman" panose="02020603050405020304" pitchFamily="18" charset="0"/>
                      </a:endParaRPr>
                    </a:p>
                    <a:p>
                      <a:pPr algn="just"/>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a:latin typeface="Times New Roman" panose="02020603050405020304" pitchFamily="18" charset="0"/>
                          <a:cs typeface="Times New Roman" panose="02020603050405020304" pitchFamily="18" charset="0"/>
                        </a:rPr>
                        <a:t>Restaurant Chatbot Using IBM Watson</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Chatbot using IBM </a:t>
                      </a:r>
                      <a:r>
                        <a:rPr lang="en-US" sz="2000" b="0" dirty="0" err="1">
                          <a:latin typeface="Times New Roman" panose="02020603050405020304" pitchFamily="18" charset="0"/>
                          <a:cs typeface="Times New Roman" panose="02020603050405020304" pitchFamily="18" charset="0"/>
                        </a:rPr>
                        <a:t>watson</a:t>
                      </a:r>
                      <a:endParaRPr lang="en-US" sz="2000" b="0" dirty="0">
                        <a:latin typeface="Times New Roman" panose="02020603050405020304" pitchFamily="18" charset="0"/>
                        <a:cs typeface="Times New Roman" panose="02020603050405020304" pitchFamily="18" charset="0"/>
                      </a:endParaRPr>
                    </a:p>
                    <a:p>
                      <a:pPr algn="just"/>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340064">
                <a:tc>
                  <a:txBody>
                    <a:bodyPr/>
                    <a:lstStyle/>
                    <a:p>
                      <a:pPr algn="just"/>
                      <a:r>
                        <a:rPr lang="en-US">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2020</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Shubham Parmar, Megha </a:t>
                      </a:r>
                      <a:r>
                        <a:rPr lang="en-US" sz="2000" b="0" dirty="0" err="1">
                          <a:latin typeface="Times New Roman" panose="02020603050405020304" pitchFamily="18" charset="0"/>
                          <a:cs typeface="Times New Roman" panose="02020603050405020304" pitchFamily="18" charset="0"/>
                        </a:rPr>
                        <a:t>Meshram</a:t>
                      </a:r>
                      <a:r>
                        <a:rPr lang="en-US" sz="2000" b="0" dirty="0">
                          <a:latin typeface="Times New Roman" panose="02020603050405020304" pitchFamily="18" charset="0"/>
                          <a:cs typeface="Times New Roman" panose="02020603050405020304" pitchFamily="18" charset="0"/>
                        </a:rPr>
                        <a:t>, Parth Parmar, Meet Patel, Payal Desai</a:t>
                      </a:r>
                    </a:p>
                  </a:txBody>
                  <a:tcPr/>
                </a:tc>
                <a:tc>
                  <a:txBody>
                    <a:bodyPr/>
                    <a:lstStyle/>
                    <a:p>
                      <a:pPr algn="just"/>
                      <a:r>
                        <a:rPr lang="en-US" sz="2000" b="0" dirty="0">
                          <a:latin typeface="Times New Roman" panose="02020603050405020304" pitchFamily="18" charset="0"/>
                          <a:cs typeface="Times New Roman" panose="02020603050405020304" pitchFamily="18" charset="0"/>
                        </a:rPr>
                        <a:t>Smart Hotel Using Intelligent Chatbot: A Review </a:t>
                      </a:r>
                    </a:p>
                  </a:txBody>
                  <a:tcPr/>
                </a:tc>
                <a:tc>
                  <a:txBody>
                    <a:bodyPr/>
                    <a:lstStyle/>
                    <a:p>
                      <a:pPr algn="just"/>
                      <a:r>
                        <a:rPr lang="en-US" sz="2000" b="0" dirty="0">
                          <a:latin typeface="Times New Roman" panose="02020603050405020304" pitchFamily="18" charset="0"/>
                          <a:cs typeface="Times New Roman" panose="02020603050405020304" pitchFamily="18" charset="0"/>
                        </a:rPr>
                        <a:t>A review on intelligent chatbots</a:t>
                      </a:r>
                    </a:p>
                    <a:p>
                      <a:pPr algn="just"/>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8F1729D-250B-6E0A-C1A6-3FCA06B835AD}"/>
              </a:ext>
            </a:extLst>
          </p:cNvPr>
          <p:cNvGraphicFramePr>
            <a:graphicFrameLocks noGrp="1"/>
          </p:cNvGraphicFramePr>
          <p:nvPr>
            <p:extLst>
              <p:ext uri="{D42A27DB-BD31-4B8C-83A1-F6EECF244321}">
                <p14:modId xmlns:p14="http://schemas.microsoft.com/office/powerpoint/2010/main" val="2797265153"/>
              </p:ext>
            </p:extLst>
          </p:nvPr>
        </p:nvGraphicFramePr>
        <p:xfrm>
          <a:off x="1547825" y="1997612"/>
          <a:ext cx="9424975" cy="1677767"/>
        </p:xfrm>
        <a:graphic>
          <a:graphicData uri="http://schemas.openxmlformats.org/drawingml/2006/table">
            <a:tbl>
              <a:tblPr firstRow="1" bandRow="1">
                <a:tableStyleId>{5C22544A-7EE6-4342-B048-85BDC9FD1C3A}</a:tableStyleId>
              </a:tblPr>
              <a:tblGrid>
                <a:gridCol w="748266">
                  <a:extLst>
                    <a:ext uri="{9D8B030D-6E8A-4147-A177-3AD203B41FA5}">
                      <a16:colId xmlns:a16="http://schemas.microsoft.com/office/drawing/2014/main" val="20000"/>
                    </a:ext>
                  </a:extLst>
                </a:gridCol>
                <a:gridCol w="1352112">
                  <a:extLst>
                    <a:ext uri="{9D8B030D-6E8A-4147-A177-3AD203B41FA5}">
                      <a16:colId xmlns:a16="http://schemas.microsoft.com/office/drawing/2014/main" val="20001"/>
                    </a:ext>
                  </a:extLst>
                </a:gridCol>
                <a:gridCol w="1581013">
                  <a:extLst>
                    <a:ext uri="{9D8B030D-6E8A-4147-A177-3AD203B41FA5}">
                      <a16:colId xmlns:a16="http://schemas.microsoft.com/office/drawing/2014/main" val="20002"/>
                    </a:ext>
                  </a:extLst>
                </a:gridCol>
                <a:gridCol w="2479879">
                  <a:extLst>
                    <a:ext uri="{9D8B030D-6E8A-4147-A177-3AD203B41FA5}">
                      <a16:colId xmlns:a16="http://schemas.microsoft.com/office/drawing/2014/main" val="20003"/>
                    </a:ext>
                  </a:extLst>
                </a:gridCol>
                <a:gridCol w="3263705">
                  <a:extLst>
                    <a:ext uri="{9D8B030D-6E8A-4147-A177-3AD203B41FA5}">
                      <a16:colId xmlns:a16="http://schemas.microsoft.com/office/drawing/2014/main" val="20004"/>
                    </a:ext>
                  </a:extLst>
                </a:gridCol>
              </a:tblGrid>
              <a:tr h="367127">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800" b="0" dirty="0">
                          <a:latin typeface="Times New Roman" panose="02020603050405020304" pitchFamily="18" charset="0"/>
                          <a:cs typeface="Times New Roman" panose="02020603050405020304" pitchFamily="18" charset="0"/>
                        </a:rPr>
                        <a:t>5</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2020 </a:t>
                      </a:r>
                    </a:p>
                    <a:p>
                      <a:pPr algn="just">
                        <a:lnSpc>
                          <a:spcPct val="150000"/>
                        </a:lnSpc>
                      </a:pPr>
                      <a:endParaRPr lang="en-US" sz="2000"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Bayan </a:t>
                      </a:r>
                      <a:r>
                        <a:rPr lang="en-US" sz="2000" b="0" dirty="0" err="1">
                          <a:latin typeface="Times New Roman" panose="02020603050405020304" pitchFamily="18" charset="0"/>
                          <a:cs typeface="Times New Roman" panose="02020603050405020304" pitchFamily="18" charset="0"/>
                        </a:rPr>
                        <a:t>abu</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Shawar</a:t>
                      </a:r>
                      <a:r>
                        <a:rPr lang="en-US" sz="2000" b="0" dirty="0">
                          <a:latin typeface="Times New Roman" panose="02020603050405020304" pitchFamily="18" charset="0"/>
                          <a:cs typeface="Times New Roman" panose="02020603050405020304" pitchFamily="18" charset="0"/>
                        </a:rPr>
                        <a:t>, E. Atwell</a:t>
                      </a:r>
                    </a:p>
                  </a:txBody>
                  <a:tcPr/>
                </a:tc>
                <a:tc>
                  <a:txBody>
                    <a:bodyPr/>
                    <a:lstStyle/>
                    <a:p>
                      <a:pPr algn="just"/>
                      <a:r>
                        <a:rPr lang="en-US" sz="2000" b="0" dirty="0">
                          <a:latin typeface="Times New Roman" panose="02020603050405020304" pitchFamily="18" charset="0"/>
                          <a:cs typeface="Times New Roman" panose="02020603050405020304" pitchFamily="18" charset="0"/>
                        </a:rPr>
                        <a:t>Different measurement metrics to evaluate a chatbot system</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Metrics for chatbot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04108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914138" y="66144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1209822" y="1592324"/>
            <a:ext cx="9748910" cy="4653646"/>
          </a:xfrm>
          <a:prstGeom prst="rect">
            <a:avLst/>
          </a:prstGeom>
        </p:spPr>
        <p:txBody>
          <a:bodyPr wrap="square">
            <a:sp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In the existing system, if any student wants any information like </a:t>
            </a:r>
            <a:r>
              <a:rPr lang="en-IN" sz="2000" dirty="0">
                <a:latin typeface="Times New Roman" panose="02020603050405020304" pitchFamily="18" charset="0"/>
                <a:ea typeface="Calibri" panose="020F0502020204030204" pitchFamily="34" charset="0"/>
                <a:cs typeface="Times New Roman" panose="02020603050405020304" pitchFamily="18" charset="0"/>
              </a:rPr>
              <a:t>College admissions, How many branches in college, Hostel fee structure, College fee structure, How many seats available for specific branch, About college environment, Available Specializations in a department like Data Science, Machine Learning in CSE , Infrastructure of college like labs, library, College placements,  Internships  and college professors, Special events that occur in our college i.e. college fests, College extra circular activities updates like annual day, sports events, technical events, Achievements of college, NIRF Ranking, Naas rating to college etc..,</a:t>
            </a:r>
            <a:r>
              <a:rPr lang="en-IN" sz="2000" dirty="0">
                <a:latin typeface="Times New Roman" panose="02020603050405020304" pitchFamily="18" charset="0"/>
                <a:cs typeface="Times New Roman" panose="02020603050405020304" pitchFamily="18" charset="0"/>
              </a:rPr>
              <a:t> they have to go to the collage and meet the collage admin to know the all information about collage and facilities after that they have to go to the admissions. This is the time taking process also performance decreases.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3685736" y="1074407"/>
            <a:ext cx="4529797" cy="68931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DISADVANTAGES</a:t>
            </a:r>
          </a:p>
        </p:txBody>
      </p:sp>
      <p:sp>
        <p:nvSpPr>
          <p:cNvPr id="3" name="Rectangle 2"/>
          <p:cNvSpPr/>
          <p:nvPr/>
        </p:nvSpPr>
        <p:spPr>
          <a:xfrm>
            <a:off x="823121" y="1763724"/>
            <a:ext cx="10545758" cy="3076291"/>
          </a:xfrm>
          <a:prstGeom prst="rect">
            <a:avLst/>
          </a:prstGeom>
        </p:spPr>
        <p:txBody>
          <a:bodyPr wrap="square">
            <a:spAutoFit/>
          </a:bodyPr>
          <a:lstStyle/>
          <a:p>
            <a:pPr>
              <a:lnSpc>
                <a:spcPct val="200000"/>
              </a:lnSpc>
            </a:pPr>
            <a:r>
              <a:rPr lang="en-US" sz="2000" b="1" dirty="0">
                <a:latin typeface="Times New Roman" panose="02020603050405020304" pitchFamily="18" charset="0"/>
                <a:cs typeface="Times New Roman" panose="02020603050405020304" pitchFamily="18" charset="0"/>
              </a:rPr>
              <a:t>1. Time-consuming: </a:t>
            </a:r>
            <a:r>
              <a:rPr lang="en-US" sz="2000" dirty="0">
                <a:latin typeface="Times New Roman" panose="02020603050405020304" pitchFamily="18" charset="0"/>
                <a:cs typeface="Times New Roman" panose="02020603050405020304" pitchFamily="18" charset="0"/>
              </a:rPr>
              <a:t>Requires physical presence and meetings for obtaining basic information.</a:t>
            </a:r>
          </a:p>
          <a:p>
            <a:pPr>
              <a:lnSpc>
                <a:spcPct val="200000"/>
              </a:lnSpc>
            </a:pPr>
            <a:r>
              <a:rPr lang="en-US" sz="2000" b="1" dirty="0">
                <a:latin typeface="Times New Roman" panose="02020603050405020304" pitchFamily="18" charset="0"/>
                <a:cs typeface="Times New Roman" panose="02020603050405020304" pitchFamily="18" charset="0"/>
              </a:rPr>
              <a:t>2. Inefficiency: </a:t>
            </a:r>
            <a:r>
              <a:rPr lang="en-US" sz="2000" dirty="0">
                <a:latin typeface="Times New Roman" panose="02020603050405020304" pitchFamily="18" charset="0"/>
                <a:cs typeface="Times New Roman" panose="02020603050405020304" pitchFamily="18" charset="0"/>
              </a:rPr>
              <a:t>Manual process hinders quick access to essential details for students.</a:t>
            </a:r>
          </a:p>
          <a:p>
            <a:pPr>
              <a:lnSpc>
                <a:spcPct val="200000"/>
              </a:lnSpc>
            </a:pPr>
            <a:r>
              <a:rPr lang="en-US" sz="2000" b="1" dirty="0">
                <a:latin typeface="Times New Roman" panose="02020603050405020304" pitchFamily="18" charset="0"/>
                <a:cs typeface="Times New Roman" panose="02020603050405020304" pitchFamily="18" charset="0"/>
              </a:rPr>
              <a:t>3. Administrative burden: </a:t>
            </a:r>
            <a:r>
              <a:rPr lang="en-US" sz="2000" dirty="0">
                <a:latin typeface="Times New Roman" panose="02020603050405020304" pitchFamily="18" charset="0"/>
                <a:cs typeface="Times New Roman" panose="02020603050405020304" pitchFamily="18" charset="0"/>
              </a:rPr>
              <a:t>Overloads college staff with repetitive inquiries and tasks.</a:t>
            </a:r>
          </a:p>
          <a:p>
            <a:pPr>
              <a:lnSpc>
                <a:spcPct val="200000"/>
              </a:lnSpc>
            </a:pPr>
            <a:r>
              <a:rPr lang="en-US" sz="2000" b="1" dirty="0">
                <a:latin typeface="Times New Roman" panose="02020603050405020304" pitchFamily="18" charset="0"/>
                <a:cs typeface="Times New Roman" panose="02020603050405020304" pitchFamily="18" charset="0"/>
              </a:rPr>
              <a:t>4. Lack of convenience: </a:t>
            </a:r>
            <a:r>
              <a:rPr lang="en-US" sz="2000" dirty="0">
                <a:latin typeface="Times New Roman" panose="02020603050405020304" pitchFamily="18" charset="0"/>
                <a:cs typeface="Times New Roman" panose="02020603050405020304" pitchFamily="18" charset="0"/>
              </a:rPr>
              <a:t>Students face challenges in accessing real-time updates and information.</a:t>
            </a:r>
          </a:p>
          <a:p>
            <a:pPr>
              <a:lnSpc>
                <a:spcPct val="200000"/>
              </a:lnSpc>
            </a:pPr>
            <a:r>
              <a:rPr lang="en-US" sz="2000" b="1" dirty="0">
                <a:latin typeface="Times New Roman" panose="02020603050405020304" pitchFamily="18" charset="0"/>
                <a:cs typeface="Times New Roman" panose="02020603050405020304" pitchFamily="18" charset="0"/>
              </a:rPr>
              <a:t>5. Reduced performance: </a:t>
            </a:r>
            <a:r>
              <a:rPr lang="en-US" sz="2000" dirty="0">
                <a:latin typeface="Times New Roman" panose="02020603050405020304" pitchFamily="18" charset="0"/>
                <a:cs typeface="Times New Roman" panose="02020603050405020304" pitchFamily="18" charset="0"/>
              </a:rPr>
              <a:t>Cumbersome procedures negatively impact overall system efficiency.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72321" y="1001177"/>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094935" y="1821132"/>
            <a:ext cx="10002129" cy="2806987"/>
          </a:xfrm>
          <a:prstGeom prst="rect">
            <a:avLst/>
          </a:prstGeom>
        </p:spPr>
        <p:txBody>
          <a:bodyPr wrap="square">
            <a:spAutoFit/>
          </a:bodyPr>
          <a:lstStyle/>
          <a:p>
            <a:pPr marL="0" indent="0" algn="just">
              <a:lnSpc>
                <a:spcPct val="150000"/>
              </a:lnSpc>
              <a:buNone/>
            </a:pPr>
            <a:r>
              <a:rPr lang="en-US" sz="2000" dirty="0">
                <a:latin typeface="Times New Roman" pitchFamily="18" charset="0"/>
                <a:cs typeface="Times New Roman" pitchFamily="18" charset="0"/>
              </a:rPr>
              <a:t>Existing Systems were based on either rule based or neural networks but rasa brings best of both worlds. It uses both rule based engines and neural networks based models to deliver output and produce user-like conversations. In proposed system, the students no need to go to college to get the all information about collage and facilities. The web based Chabot can provide information anywhere anytime with the help of the internet.  It takes less time to train as we are using pre-trained neural network and using transfer learning on them.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084320" y="739679"/>
            <a:ext cx="4023360" cy="618978"/>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649459" y="1358657"/>
            <a:ext cx="10893082" cy="4140685"/>
          </a:xfrm>
          <a:prstGeom prst="rect">
            <a:avLst/>
          </a:prstGeom>
        </p:spPr>
        <p:txBody>
          <a:bodyPr wrap="square">
            <a:spAutoFit/>
          </a:bodyPr>
          <a:lstStyle/>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1. Hybrid Approach: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Integrates rule-based engines and neural networks for optimal performance.</a:t>
            </a:r>
          </a:p>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2. Convenient Accessibility: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Web-based chatbot offers information anytime, anywhere, reducing the need for physical presence.</a:t>
            </a:r>
          </a:p>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3. Time Efficiency: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Utilizes pre-trained neural networks and transfer learning for faster training.</a:t>
            </a:r>
          </a:p>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4. Comprehensive Information: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Provides details on college and facilities without requiring students to visit the campus.</a:t>
            </a:r>
          </a:p>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5. Enhanced User Experience: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Delivers user-like conversations, improving engagement and satisfaction.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478" y="760797"/>
            <a:ext cx="8911687" cy="590542"/>
          </a:xfrm>
        </p:spPr>
        <p:txBody>
          <a:bodyPr>
            <a:normAutofit/>
          </a:bodyPr>
          <a:lstStyle/>
          <a:p>
            <a:pPr algn="ctr"/>
            <a:r>
              <a:rPr lang="en-US" sz="2400" b="1" dirty="0">
                <a:solidFill>
                  <a:schemeClr val="tx2"/>
                </a:solidFill>
                <a:latin typeface="Times New Roman" panose="02020603050405020304" pitchFamily="18" charset="0"/>
                <a:cs typeface="Times New Roman" panose="02020603050405020304" pitchFamily="18" charset="0"/>
              </a:rPr>
              <a:t>BLOCK DIAGRAM</a:t>
            </a:r>
          </a:p>
        </p:txBody>
      </p:sp>
      <p:pic>
        <p:nvPicPr>
          <p:cNvPr id="3" name="Picture 2">
            <a:extLst>
              <a:ext uri="{FF2B5EF4-FFF2-40B4-BE49-F238E27FC236}">
                <a16:creationId xmlns:a16="http://schemas.microsoft.com/office/drawing/2014/main" id="{CFB9C314-72C0-B5AD-B38D-AE14F4365D80}"/>
              </a:ext>
            </a:extLst>
          </p:cNvPr>
          <p:cNvPicPr/>
          <p:nvPr/>
        </p:nvPicPr>
        <p:blipFill>
          <a:blip r:embed="rId2"/>
          <a:stretch>
            <a:fillRect/>
          </a:stretch>
        </p:blipFill>
        <p:spPr>
          <a:xfrm>
            <a:off x="2181663" y="1758462"/>
            <a:ext cx="7918940" cy="2560319"/>
          </a:xfrm>
          <a:prstGeom prst="rect">
            <a:avLst/>
          </a:prstGeom>
        </p:spPr>
      </p:pic>
    </p:spTree>
    <p:extLst>
      <p:ext uri="{BB962C8B-B14F-4D97-AF65-F5344CB8AC3E}">
        <p14:creationId xmlns:p14="http://schemas.microsoft.com/office/powerpoint/2010/main" val="2805858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984738" y="1412726"/>
            <a:ext cx="9819250" cy="544527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  Flask,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Numpy</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IDE/Workbench			:  PyCharm, VS-Code</a:t>
            </a:r>
          </a:p>
          <a:p>
            <a:pPr algn="just">
              <a:lnSpc>
                <a:spcPct val="150000"/>
              </a:lnSpc>
            </a:pPr>
            <a:r>
              <a:rPr lang="en-US" sz="2000" dirty="0">
                <a:latin typeface="Times New Roman" panose="02020603050405020304" pitchFamily="18" charset="0"/>
                <a:cs typeface="Times New Roman" panose="02020603050405020304" pitchFamily="18" charset="0"/>
              </a:rPr>
              <a:t>Technology				:  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MySQL</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5" name="Title 1"/>
          <p:cNvSpPr txBox="1"/>
          <p:nvPr/>
        </p:nvSpPr>
        <p:spPr>
          <a:xfrm>
            <a:off x="1706394" y="0"/>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679094" y="357097"/>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p:cNvSpPr txBox="1"/>
          <p:nvPr/>
        </p:nvSpPr>
        <p:spPr>
          <a:xfrm>
            <a:off x="5394622" y="148585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Project Flow	</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183" y="451728"/>
            <a:ext cx="3538280" cy="490807"/>
          </a:xfrm>
        </p:spPr>
        <p:txBody>
          <a:bodyPr>
            <a:normAutofit/>
          </a:bodyPr>
          <a:lstStyle/>
          <a:p>
            <a:pPr algn="ctr"/>
            <a:r>
              <a:rPr lang="en-US" sz="2400" b="1" dirty="0">
                <a:solidFill>
                  <a:schemeClr val="tx2"/>
                </a:solidFill>
                <a:latin typeface="Times New Roman" panose="02020603050405020304" pitchFamily="18" charset="0"/>
                <a:cs typeface="Times New Roman" panose="02020603050405020304" pitchFamily="18" charset="0"/>
              </a:rPr>
              <a:t>ARCHITECTURE</a:t>
            </a:r>
          </a:p>
        </p:txBody>
      </p:sp>
      <p:pic>
        <p:nvPicPr>
          <p:cNvPr id="3" name="Picture 2">
            <a:extLst>
              <a:ext uri="{FF2B5EF4-FFF2-40B4-BE49-F238E27FC236}">
                <a16:creationId xmlns:a16="http://schemas.microsoft.com/office/drawing/2014/main" id="{7D7A1228-0FD3-431D-103E-A0BE8531D57F}"/>
              </a:ext>
            </a:extLst>
          </p:cNvPr>
          <p:cNvPicPr/>
          <p:nvPr/>
        </p:nvPicPr>
        <p:blipFill>
          <a:blip r:embed="rId2"/>
          <a:stretch>
            <a:fillRect/>
          </a:stretch>
        </p:blipFill>
        <p:spPr>
          <a:xfrm>
            <a:off x="2799470" y="1266092"/>
            <a:ext cx="5655213" cy="4656407"/>
          </a:xfrm>
          <a:prstGeom prst="rect">
            <a:avLst/>
          </a:prstGeom>
        </p:spPr>
      </p:pic>
    </p:spTree>
    <p:extLst>
      <p:ext uri="{BB962C8B-B14F-4D97-AF65-F5344CB8AC3E}">
        <p14:creationId xmlns:p14="http://schemas.microsoft.com/office/powerpoint/2010/main" val="432478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9FDAFE-55EF-D24D-8AD8-026344D7CD0B}"/>
              </a:ext>
            </a:extLst>
          </p:cNvPr>
          <p:cNvSpPr txBox="1"/>
          <p:nvPr/>
        </p:nvSpPr>
        <p:spPr>
          <a:xfrm>
            <a:off x="4248443" y="0"/>
            <a:ext cx="2813539" cy="823752"/>
          </a:xfrm>
          <a:prstGeom prst="rect">
            <a:avLst/>
          </a:prstGeom>
          <a:noFill/>
        </p:spPr>
        <p:txBody>
          <a:bodyPr wrap="square">
            <a:spAutoFit/>
          </a:bodyPr>
          <a:lstStyle/>
          <a:p>
            <a:pPr>
              <a:lnSpc>
                <a:spcPct val="150000"/>
              </a:lnSpc>
            </a:pPr>
            <a:r>
              <a:rPr lang="en-US" sz="3600" b="1" dirty="0">
                <a:solidFill>
                  <a:schemeClr val="tx2"/>
                </a:solidFill>
                <a:latin typeface="Times New Roman" panose="02020603050405020304" pitchFamily="18" charset="0"/>
                <a:cs typeface="Times New Roman" panose="02020603050405020304" pitchFamily="18" charset="0"/>
              </a:rPr>
              <a:t>MODULES</a:t>
            </a:r>
          </a:p>
        </p:txBody>
      </p:sp>
      <p:sp>
        <p:nvSpPr>
          <p:cNvPr id="4" name="TextBox 3">
            <a:extLst>
              <a:ext uri="{FF2B5EF4-FFF2-40B4-BE49-F238E27FC236}">
                <a16:creationId xmlns:a16="http://schemas.microsoft.com/office/drawing/2014/main" id="{19132E87-27D8-760F-7053-C6ABBBE0CD34}"/>
              </a:ext>
            </a:extLst>
          </p:cNvPr>
          <p:cNvSpPr txBox="1"/>
          <p:nvPr/>
        </p:nvSpPr>
        <p:spPr>
          <a:xfrm>
            <a:off x="1603717" y="823752"/>
            <a:ext cx="7230794" cy="5839227"/>
          </a:xfrm>
          <a:prstGeom prst="rect">
            <a:avLst/>
          </a:prstGeom>
          <a:noFill/>
        </p:spPr>
        <p:txBody>
          <a:bodyPr wrap="square">
            <a:spAutoFit/>
          </a:bodyPr>
          <a:lstStyle/>
          <a:p>
            <a:pPr algn="just">
              <a:lnSpc>
                <a:spcPct val="150000"/>
              </a:lnSpc>
              <a:spcBef>
                <a:spcPts val="1200"/>
              </a:spcBef>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1</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User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Testing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1</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.1 Send Query: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User will send Query to the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1</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 View Query Result: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User will view his query result. </a:t>
            </a:r>
          </a:p>
          <a:p>
            <a:pPr algn="just">
              <a:lnSpc>
                <a:spcPct val="150000"/>
              </a:lnSpc>
              <a:spcBef>
                <a:spcPts val="1200"/>
              </a:spcBef>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2</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2</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.1 Take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System will receive data from the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0669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0A34B1-BE18-41D5-5CAA-9B9ED53654AF}"/>
              </a:ext>
            </a:extLst>
          </p:cNvPr>
          <p:cNvSpPr txBox="1"/>
          <p:nvPr/>
        </p:nvSpPr>
        <p:spPr>
          <a:xfrm>
            <a:off x="1631852" y="845376"/>
            <a:ext cx="7512147" cy="5167248"/>
          </a:xfrm>
          <a:prstGeom prst="rect">
            <a:avLst/>
          </a:prstGeom>
          <a:noFill/>
        </p:spPr>
        <p:txBody>
          <a:bodyPr wrap="square">
            <a:spAutoFit/>
          </a:bodyPr>
          <a:lstStyle/>
          <a:p>
            <a:pPr algn="just">
              <a:lnSpc>
                <a:spcPct val="150000"/>
              </a:lnSpc>
              <a:spcBef>
                <a:spcPts val="1200"/>
              </a:spcBef>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2</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 Preprocessing: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will undergo for preprocessing.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2.3 Training: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will get trained.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2</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.4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will work based on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2.5 Results:</a:t>
            </a:r>
            <a:r>
              <a:rPr lang="en-IN" b="1"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50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will deliver the output to the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0824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267286"/>
            <a:ext cx="8911687" cy="518616"/>
          </a:xfrm>
        </p:spPr>
        <p:txBody>
          <a:bodyPr>
            <a:noAutofit/>
          </a:bodyPr>
          <a:lstStyle/>
          <a:p>
            <a:pPr algn="ctr"/>
            <a:r>
              <a:rPr lang="en-US" b="1" dirty="0">
                <a:solidFill>
                  <a:schemeClr val="tx2"/>
                </a:solidFill>
                <a:latin typeface="Times New Roman" panose="02020603050405020304" pitchFamily="18" charset="0"/>
                <a:cs typeface="Times New Roman" panose="02020603050405020304" pitchFamily="18" charset="0"/>
              </a:rPr>
              <a:t>REFERENCES</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684" y="986058"/>
            <a:ext cx="11055418" cy="5604656"/>
          </a:xfrm>
        </p:spPr>
        <p:txBody>
          <a:bodyPr>
            <a:noAutofit/>
          </a:bodyPr>
          <a:lstStyle/>
          <a:p>
            <a:pPr marL="0" indent="0" algn="just">
              <a:lnSpc>
                <a:spcPct val="150000"/>
              </a:lnSpc>
              <a:spcBef>
                <a:spcPts val="1200"/>
              </a:spcBef>
              <a:spcAft>
                <a:spcPts val="8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 Allen, ‘‘Morphing telemedicine-telecare-telehealth-</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ehealth</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Telemed</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Today, Special, no. 2000, 2000.</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ts val="1200"/>
              </a:spcBef>
              <a:spcAft>
                <a:spcPts val="8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[2]S. L. Murphy, J. Xu, K. D.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Kochanek</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E. Arias, ‘‘Mortality in the United States, 2017,’’ </a:t>
            </a:r>
            <a:r>
              <a:rPr lang="en-US"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NCHS Data Brief</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no. 328, pp. 1–8, Nov. 2018.</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ts val="1200"/>
              </a:spcBef>
              <a:spcAft>
                <a:spcPts val="8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[3]K. Myers, P. Berry, J. Blythe, K. Conley, M.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Gervasio</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 L. McGuinness, D. Morley, A. Pfeffer, M. Pollack, and M. Tambe, ‘‘An intelligent personal assistant for task and time management,’’ </a:t>
            </a:r>
            <a:r>
              <a:rPr lang="en-US"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AI Mag.</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vol. 28, no. 2, p. 47, 2007.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ts val="1200"/>
              </a:spcBef>
              <a:spcAft>
                <a:spcPts val="800"/>
              </a:spcAft>
              <a:buNone/>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 Flora Amato, Stefano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Marrone</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“Chatbots meet eHealth: automat zing healthcare”, proceeding of diet, May-2018. </a:t>
            </a:r>
          </a:p>
          <a:p>
            <a:pPr marL="0" indent="0" algn="just">
              <a:lnSpc>
                <a:spcPct val="150000"/>
              </a:lnSpc>
              <a:spcBef>
                <a:spcPts val="1200"/>
              </a:spcBef>
              <a:spcAft>
                <a:spcPts val="800"/>
              </a:spcAft>
              <a:buNone/>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BenildaEleonor</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 Comendador,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Pharmabot</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pediatric</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generic Medicine consultant Chatbot”, proceeding of the JACE, April 2015. </a:t>
            </a:r>
          </a:p>
          <a:p>
            <a:pPr marL="0" indent="0" algn="just">
              <a:lnSpc>
                <a:spcPct val="150000"/>
              </a:lnSpc>
              <a:spcBef>
                <a:spcPts val="1200"/>
              </a:spcBef>
              <a:spcAft>
                <a:spcPts val="800"/>
              </a:spcAft>
              <a:buNone/>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[6] Divya,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Indumathi</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Ishwarya</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Priyasankari</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SelfDiagnosis</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Medical Chatbot Using Artificial Intelligence”, proceeding MAT Journal, October-2017. </a:t>
            </a:r>
          </a:p>
        </p:txBody>
      </p:sp>
    </p:spTree>
    <p:extLst>
      <p:ext uri="{BB962C8B-B14F-4D97-AF65-F5344CB8AC3E}">
        <p14:creationId xmlns:p14="http://schemas.microsoft.com/office/powerpoint/2010/main" val="4150379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799" y="232548"/>
            <a:ext cx="10930543" cy="6555641"/>
          </a:xfrm>
          <a:prstGeom prst="rect">
            <a:avLst/>
          </a:prstGeom>
        </p:spPr>
        <p:txBody>
          <a:bodyPr wrap="square">
            <a:spAutoFit/>
          </a:bodyPr>
          <a:lstStyle/>
          <a:p>
            <a:pPr marL="0" indent="0" algn="just">
              <a:spcBef>
                <a:spcPts val="1200"/>
              </a:spcBef>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[7] Tobias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Kowatsch</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Text-based Healthcare Chatbots Supporting Patient and Health”, 01 October 2017. </a:t>
            </a:r>
          </a:p>
          <a:p>
            <a:pPr marL="0" indent="0" algn="just">
              <a:spcBef>
                <a:spcPts val="1200"/>
              </a:spcBef>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[8] Chin-Yuan Huang, Ming-Chin Yang, Chin-Yu Huang, “A Chatbot-supported Smart Wireless Interactive Healthcare System for Weight Control and Health Promotion”, proceeding of the IEEE, April-2018. </a:t>
            </a:r>
          </a:p>
          <a:p>
            <a:pPr marL="0" indent="0" algn="just">
              <a:spcBef>
                <a:spcPts val="1200"/>
              </a:spcBef>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[9]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Boukricha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H.,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Wachsmuth</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Empathy for a Virtual Human: How, When and to What Extent. The 10th International Conference on Autonomous Agents and Multiagent Systems-Volume 3. International Foundation for Autonomous Agents and Multiagent Systems, 2011., pp. 1135–1136 </a:t>
            </a:r>
          </a:p>
          <a:p>
            <a:pPr marL="0" indent="0" algn="just">
              <a:spcBef>
                <a:spcPts val="1200"/>
              </a:spcBef>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[10] Agarwal, R., Gao, G., DesRoches, C., et al.: The Digital Transformation of Healthcare: Current Status and the Road Ahead. Information Systems Research 21, 796-809 (2010). </a:t>
            </a:r>
          </a:p>
          <a:p>
            <a:pPr marL="0" indent="0" algn="just">
              <a:spcBef>
                <a:spcPts val="1200"/>
              </a:spcBef>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[11] Aron, A., Aron, E.N., Smollan, D.: Inclusion of Other in the Self Scale and the structure of interpersonal closeness. Journal of Personality and Social Psychology 63, 596-612 (1992). </a:t>
            </a:r>
          </a:p>
          <a:p>
            <a:pPr marL="0" indent="0" algn="just">
              <a:spcBef>
                <a:spcPts val="1200"/>
              </a:spcBef>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[12]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Bickmore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 Cassell, J.: Social Dialogue with Embodied Conversational Agents. In: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Kuppevelt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J.C.J., Bernsen, N.O.,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Dybkjær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L. (eds.) Advances in Natural Multimodal Dialogue Systems, vol. 30, pp. 23–54. Springer, Dordrecht (2005). </a:t>
            </a:r>
          </a:p>
          <a:p>
            <a:pPr marL="0" indent="0" algn="just">
              <a:spcBef>
                <a:spcPts val="1200"/>
              </a:spcBef>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[13]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Bickmore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 Gruber, A., Picard, R.: Establishing the computer–patient working alliance in automated health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change interventions. Patient Education and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Counseling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59, 21-30 (2005).</a:t>
            </a:r>
          </a:p>
        </p:txBody>
      </p:sp>
    </p:spTree>
    <p:extLst>
      <p:ext uri="{BB962C8B-B14F-4D97-AF65-F5344CB8AC3E}">
        <p14:creationId xmlns:p14="http://schemas.microsoft.com/office/powerpoint/2010/main" val="330918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1305" y="100521"/>
            <a:ext cx="8596668" cy="8906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661182" y="997624"/>
            <a:ext cx="10930596" cy="5115311"/>
          </a:xfrm>
          <a:prstGeom prst="rect">
            <a:avLst/>
          </a:prstGeom>
        </p:spPr>
        <p:txBody>
          <a:bodyPr wrap="square">
            <a:spAutoFit/>
          </a:bodyPr>
          <a:lstStyle/>
          <a:p>
            <a:pPr algn="just">
              <a:lnSpc>
                <a:spcPct val="150000"/>
              </a:lnSpc>
            </a:pPr>
            <a:r>
              <a:rPr lang="en-US" sz="2000" dirty="0">
                <a:solidFill>
                  <a:srgbClr val="333333"/>
                </a:solidFill>
                <a:latin typeface="Times New Roman" panose="02020603050405020304" pitchFamily="18" charset="0"/>
                <a:cs typeface="Times New Roman" panose="02020603050405020304" pitchFamily="18" charset="0"/>
              </a:rPr>
              <a:t>The growth of technologies like Artificial Intelligence (AI), Big Data &amp; Internet of Things (IoT), etc. has marked many advancements in the technological world since the last decade. These technologies have a wide range of applications. One such application is “Chatterbot or “Chatbot”. Chatbots are conversational AIs, which mimics the human while conversing &amp; eliminates the need of human by automating mundane tasks. In the study undertaken, we have created a chatbot in education domain &amp; it is named as “College Chatbot”, This chatbot is a web-based application that analyses and understands user's queries and provides an instant and accurate response. Rasa technology is used to construct this chatbot. It's an open-source technology, which uses its two main packages i.e., Rasa Core &amp; Rasa Natural Language Understanding (NLU) in order to build a Contextual AI Chatbot. NLU is used to infer the intent and to extract the necessary entities from user input &amp; the Rasa Core provides the output by building a probabilistic model with the help of Recurrent Neural Network (RNN).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3AC001-323B-8144-4256-C9F1F2FA3ACC}"/>
              </a:ext>
            </a:extLst>
          </p:cNvPr>
          <p:cNvSpPr txBox="1"/>
          <p:nvPr/>
        </p:nvSpPr>
        <p:spPr>
          <a:xfrm>
            <a:off x="1378633" y="1654492"/>
            <a:ext cx="8595360" cy="3268652"/>
          </a:xfrm>
          <a:prstGeom prst="rect">
            <a:avLst/>
          </a:prstGeom>
          <a:noFill/>
        </p:spPr>
        <p:txBody>
          <a:bodyPr wrap="square">
            <a:spAutoFit/>
          </a:bodyPr>
          <a:lstStyle/>
          <a:p>
            <a:pPr algn="just">
              <a:lnSpc>
                <a:spcPct val="150000"/>
              </a:lnSpc>
            </a:pPr>
            <a:r>
              <a:rPr lang="en-US" sz="2000" dirty="0">
                <a:solidFill>
                  <a:srgbClr val="333333"/>
                </a:solidFill>
                <a:latin typeface="Times New Roman" panose="02020603050405020304" pitchFamily="18" charset="0"/>
                <a:cs typeface="Times New Roman" panose="02020603050405020304" pitchFamily="18" charset="0"/>
              </a:rPr>
              <a:t>Evaluation of the model is done by getting a confusion matrix and performance measures like Precision, Accuracy &amp; F1 Score which come out to be 0.628, 0.725 and 0.669 respectively on average basis. This chatbot's accuracy, lack of dependability on human resources, 24 x 7 accessibility and low maintenance creates various opportunities for its implementation. This conversational agent can not only be used in educational institutions but also in places where enquiry becomes a tedious task.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01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4535" y="25543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1215605" y="1594746"/>
            <a:ext cx="9827533" cy="4191981"/>
          </a:xfrm>
          <a:prstGeom prst="rect">
            <a:avLst/>
          </a:prstGeom>
          <a:noFill/>
        </p:spPr>
        <p:txBody>
          <a:bodyPr wrap="square" rtlCol="0">
            <a:spAutoFit/>
          </a:bodyPr>
          <a:lstStyle/>
          <a:p>
            <a:pPr algn="just">
              <a:lnSpc>
                <a:spcPct val="150000"/>
              </a:lnSpc>
              <a:spcAft>
                <a:spcPts val="80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objective of the Educational Chatbot with NLP is to revolutionize the learning experience by leveraging natural language processing (NLP) capabilities. This innovative tool aims to provide personalized and interactive educational support, catering to individual student needs. Through intelligent conversation, the chatbot assists in clarifying concepts, answering queries, and fostering a dynamic learning environment. It adapts to diverse learning styles, enhances engagement, and offers real-time feedback. The primary goal is to augment the educational journey, making it more accessible, efficient, and tailored to each learner. By integrating NLP, the chatbot facilitates seamless communication, fostering a collaborative and responsive educational ecosystem.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297098" y="40998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083452" y="1450778"/>
            <a:ext cx="10025095" cy="4197944"/>
          </a:xfrm>
          <a:prstGeom prst="rect">
            <a:avLst/>
          </a:prstGeom>
          <a:noFill/>
        </p:spPr>
        <p:txBody>
          <a:bodyPr wrap="square" rtlCol="0">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problem statement for the Educational Chatbot with NLP lies in addressing the limitations of traditional educational systems. Conventional methods often lack personalized assistance and struggle to engage students effectively. This educational chatbot aims to mitigate these challenges by incorporating Natural Language Processing (NLP) to comprehend and respond to user queries. The goal is to provide a dynamic, interactive learning experience, tailored to individual needs. The chatbot seeks to enhance accessibility, promote self-directed learning, and bridge gaps in understanding. The challenge is to develop an intelligent, user-friendly system that complements existing educational frameworks, fostering a more efficient and engaging learning environment.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5926" y="1379538"/>
            <a:ext cx="10353820" cy="4191981"/>
          </a:xfrm>
          <a:prstGeom prst="rect">
            <a:avLst/>
          </a:prstGeom>
        </p:spPr>
        <p:txBody>
          <a:bodyPr wrap="square">
            <a:spAutoFit/>
          </a:bodyPr>
          <a:lstStyle/>
          <a:p>
            <a:pPr algn="just">
              <a:lnSpc>
                <a:spcPct val="150000"/>
              </a:lnSpc>
              <a:spcBef>
                <a:spcPts val="120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motivation behind developing an Educational Chatbot with NLP lies in revolutionizing the learning experience. By leveraging Natural Language Processing (NLP), the chatbot facilitates seamless and interactive communication between students and the educational platform. It fosters personalized learning, providing instant clarification and guidance. This innovation addresses the diverse needs of learners, promoting inclusivity and accessibility. Additionally, the chatbot assists educators in managing a large volume of queries efficiently, freeing up time for more meaningful interactions. Ultimately, the motivation is to create a dynamic, adaptive, and user-friendly educational environment that maximizes engagement, comprehension, and overall academic success.</a:t>
            </a:r>
            <a:endParaRPr lang="en-IN"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4501662" y="448660"/>
            <a:ext cx="5123803"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just">
              <a:lnSpc>
                <a:spcPct val="170000"/>
              </a:lnSpc>
            </a:pPr>
            <a:r>
              <a:rPr lang="en-US" sz="3600" b="1" dirty="0">
                <a:latin typeface="Times New Roman" panose="02020603050405020304" pitchFamily="18" charset="0"/>
                <a:cs typeface="Times New Roman" panose="02020603050405020304" pitchFamily="18" charset="0"/>
              </a:rPr>
              <a:t>MOTIVATION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4A006A-7943-3D26-45C3-6F935F8F236F}"/>
              </a:ext>
            </a:extLst>
          </p:cNvPr>
          <p:cNvSpPr txBox="1"/>
          <p:nvPr/>
        </p:nvSpPr>
        <p:spPr>
          <a:xfrm>
            <a:off x="1111348" y="1330028"/>
            <a:ext cx="9678572" cy="4197944"/>
          </a:xfrm>
          <a:prstGeom prst="rect">
            <a:avLst/>
          </a:prstGeom>
          <a:noFill/>
        </p:spPr>
        <p:txBody>
          <a:bodyPr wrap="square">
            <a:spAutoFit/>
          </a:bodyPr>
          <a:lstStyle/>
          <a:p>
            <a:pPr algn="just">
              <a:lnSpc>
                <a:spcPct val="150000"/>
              </a:lnSpc>
              <a:spcBef>
                <a:spcPts val="1200"/>
              </a:spcBef>
              <a:spcAft>
                <a:spcPts val="80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scope of an educational chatbot with Natural Language Processing (NLP) is extensive, revolutionizing the learning experience. Through NLP, the chatbot can comprehend and respond to user queries, providing personalized assistance in real-time. It aids in curriculum navigation, offers instant clarification of concepts, and supports language learning. The chatbot's adaptive capabilities foster engagement, catering to individual learning styles. Additionally, it can assist in assessment and feedback processes, aiding educators in gauging student progress. The scalability of such a system allows integration with diverse educational platforms, making it a versatile tool for enhancing accessibility, efficiency, and the overall quality of education.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62727E8-A4D5-63A3-AA87-6B336617E148}"/>
              </a:ext>
            </a:extLst>
          </p:cNvPr>
          <p:cNvSpPr txBox="1"/>
          <p:nvPr/>
        </p:nvSpPr>
        <p:spPr>
          <a:xfrm>
            <a:off x="5486399" y="683697"/>
            <a:ext cx="1828801" cy="646331"/>
          </a:xfrm>
          <a:prstGeom prst="rect">
            <a:avLst/>
          </a:prstGeom>
          <a:noFill/>
        </p:spPr>
        <p:txBody>
          <a:bodyPr wrap="square">
            <a:spAutoFit/>
          </a:bodyPr>
          <a:lstStyle/>
          <a:p>
            <a:r>
              <a:rPr lang="en-US" sz="3600" b="1" dirty="0">
                <a:solidFill>
                  <a:schemeClr val="tx2"/>
                </a:solidFill>
                <a:latin typeface="Times New Roman" panose="02020603050405020304" pitchFamily="18" charset="0"/>
                <a:cs typeface="Times New Roman" panose="02020603050405020304" pitchFamily="18" charset="0"/>
              </a:rPr>
              <a:t>SCOPE</a:t>
            </a:r>
            <a:endParaRPr lang="en-IN" sz="3600" dirty="0">
              <a:solidFill>
                <a:schemeClr val="tx2"/>
              </a:solidFill>
            </a:endParaRPr>
          </a:p>
        </p:txBody>
      </p:sp>
    </p:spTree>
    <p:extLst>
      <p:ext uri="{BB962C8B-B14F-4D97-AF65-F5344CB8AC3E}">
        <p14:creationId xmlns:p14="http://schemas.microsoft.com/office/powerpoint/2010/main" val="607373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7771" y="188085"/>
            <a:ext cx="4754880" cy="535246"/>
          </a:xfrm>
        </p:spPr>
        <p:txBody>
          <a:bodyPr>
            <a:normAutofit fontScale="90000"/>
          </a:bodyPr>
          <a:lstStyle/>
          <a:p>
            <a:pPr algn="ctr"/>
            <a:r>
              <a:rPr lang="en-US" sz="4000" b="1" dirty="0">
                <a:solidFill>
                  <a:schemeClr val="tx2"/>
                </a:solidFill>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219139" y="1140702"/>
            <a:ext cx="10373834" cy="5717298"/>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These days, we see the talk bots wherever Chatbots are the wellspring of answers to the client's inquiries in a specific space where it is working. Visit bots are the wellspring of answers to the client's inquiries. The requirement for school request framework emerges because of different reasons which include: the moderate idea of school site, an outcast would not realize where to look for a specific snippet of data, hard for the individual external school's area to remove data. The school enquiry framework will give the reaction by summing up the question and afterward yield answers, it additionally gives particular data what the client needs. Rasa is an open-source system for building AI bots which comprise of two parts: Rasa NLU and Rasa center. Rasa center is the segment which handles the exchange motor for the system and helps in making more unpredictable chatbots with customization. Rasa's NLU assists the engineers with the innovation and the apparatuses essential for catching and understanding client input, deciding the purpose and substances.</a:t>
            </a:r>
          </a:p>
        </p:txBody>
      </p:sp>
    </p:spTree>
    <p:extLst>
      <p:ext uri="{BB962C8B-B14F-4D97-AF65-F5344CB8AC3E}">
        <p14:creationId xmlns:p14="http://schemas.microsoft.com/office/powerpoint/2010/main" val="25952920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175</TotalTime>
  <Words>2494</Words>
  <Application>Microsoft Office PowerPoint</Application>
  <PresentationFormat>Widescreen</PresentationFormat>
  <Paragraphs>153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 DIAGRAM</vt:lpstr>
      <vt:lpstr>PowerPoint Presentation</vt:lpstr>
      <vt:lpstr>PowerPoint Presentation</vt:lpstr>
      <vt:lpstr>PowerPoint Presentation</vt:lpstr>
      <vt:lpstr>PowerPoint Presentation</vt:lpstr>
      <vt:lpstr>ARCHITECTURE</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Adithya M</dc:creator>
  <cp:lastModifiedBy>M Jahnavi</cp:lastModifiedBy>
  <cp:revision>21</cp:revision>
  <dcterms:created xsi:type="dcterms:W3CDTF">2023-10-18T09:06:08Z</dcterms:created>
  <dcterms:modified xsi:type="dcterms:W3CDTF">2023-12-13T10:32:13Z</dcterms:modified>
</cp:coreProperties>
</file>