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256" r:id="rId2"/>
    <p:sldId id="260" r:id="rId3"/>
    <p:sldId id="261" r:id="rId4"/>
    <p:sldId id="258" r:id="rId5"/>
    <p:sldId id="267" r:id="rId6"/>
    <p:sldId id="268" r:id="rId7"/>
    <p:sldId id="269" r:id="rId8"/>
    <p:sldId id="270" r:id="rId9"/>
    <p:sldId id="262" r:id="rId10"/>
    <p:sldId id="271" r:id="rId11"/>
    <p:sldId id="272" r:id="rId12"/>
    <p:sldId id="263" r:id="rId13"/>
    <p:sldId id="273" r:id="rId14"/>
    <p:sldId id="275" r:id="rId15"/>
    <p:sldId id="276" r:id="rId16"/>
    <p:sldId id="274" r:id="rId17"/>
    <p:sldId id="277" r:id="rId18"/>
    <p:sldId id="264" r:id="rId19"/>
    <p:sldId id="278" r:id="rId20"/>
    <p:sldId id="279" r:id="rId21"/>
    <p:sldId id="280" r:id="rId22"/>
    <p:sldId id="281" r:id="rId23"/>
    <p:sldId id="265" r:id="rId24"/>
    <p:sldId id="292" r:id="rId25"/>
    <p:sldId id="284" r:id="rId26"/>
    <p:sldId id="287" r:id="rId27"/>
    <p:sldId id="288" r:id="rId28"/>
    <p:sldId id="289" r:id="rId29"/>
    <p:sldId id="293" r:id="rId30"/>
    <p:sldId id="290" r:id="rId31"/>
    <p:sldId id="296" r:id="rId32"/>
    <p:sldId id="297" r:id="rId33"/>
    <p:sldId id="298" r:id="rId34"/>
    <p:sldId id="294" r:id="rId35"/>
    <p:sldId id="295" r:id="rId36"/>
    <p:sldId id="266" r:id="rId37"/>
    <p:sldId id="283" r:id="rId38"/>
    <p:sldId id="285" r:id="rId39"/>
    <p:sldId id="286" r:id="rId40"/>
  </p:sldIdLst>
  <p:sldSz cx="9144000" cy="6858000" type="screen4x3"/>
  <p:notesSz cx="6858000" cy="9144000"/>
  <p:defaultTextStyle>
    <a:defPPr>
      <a:defRPr lang="es-E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4F5F"/>
    <a:srgbClr val="255B87"/>
    <a:srgbClr val="DFEAF9"/>
    <a:srgbClr val="C9DDFB"/>
    <a:srgbClr val="32657A"/>
    <a:srgbClr val="D0E5EC"/>
    <a:srgbClr val="547785"/>
    <a:srgbClr val="C2DEE7"/>
    <a:srgbClr val="557886"/>
    <a:srgbClr val="0A4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76114" autoAdjust="0"/>
  </p:normalViewPr>
  <p:slideViewPr>
    <p:cSldViewPr>
      <p:cViewPr varScale="1">
        <p:scale>
          <a:sx n="84" d="100"/>
          <a:sy n="84" d="100"/>
        </p:scale>
        <p:origin x="-1512" y="-90"/>
      </p:cViewPr>
      <p:guideLst>
        <p:guide orient="horz" pos="4319"/>
        <p:guide pos="2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5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5B3DE3-65A8-48AE-8F2C-43467EDF57FF}" type="doc">
      <dgm:prSet loTypeId="urn:microsoft.com/office/officeart/2005/8/layout/arrow2" loCatId="process" qsTypeId="urn:microsoft.com/office/officeart/2005/8/quickstyle/3d5" qsCatId="3D" csTypeId="urn:microsoft.com/office/officeart/2005/8/colors/accent5_5" csCatId="accent5" phldr="1"/>
      <dgm:spPr/>
    </dgm:pt>
    <dgm:pt modelId="{6DE35B0A-2EFA-47DC-9565-CCFDAAEB9456}">
      <dgm:prSet phldrT="[Texto]" custT="1"/>
      <dgm:spPr/>
      <dgm:t>
        <a:bodyPr/>
        <a:lstStyle/>
        <a:p>
          <a:r>
            <a:rPr lang="es-ES" sz="1600" dirty="0" smtClean="0"/>
            <a:t>Desarrollo localizado</a:t>
          </a:r>
          <a:endParaRPr lang="es-ES" sz="1600" dirty="0"/>
        </a:p>
      </dgm:t>
    </dgm:pt>
    <dgm:pt modelId="{32DA6002-3EE8-4B26-AA01-F9D1EFDA5693}" type="parTrans" cxnId="{5915CF76-B7FA-4EAF-9D51-9DBE9B64D39E}">
      <dgm:prSet/>
      <dgm:spPr/>
      <dgm:t>
        <a:bodyPr/>
        <a:lstStyle/>
        <a:p>
          <a:endParaRPr lang="es-ES"/>
        </a:p>
      </dgm:t>
    </dgm:pt>
    <dgm:pt modelId="{50596E03-F68A-412E-AE2F-D75D6A3B65CF}" type="sibTrans" cxnId="{5915CF76-B7FA-4EAF-9D51-9DBE9B64D39E}">
      <dgm:prSet/>
      <dgm:spPr/>
      <dgm:t>
        <a:bodyPr/>
        <a:lstStyle/>
        <a:p>
          <a:endParaRPr lang="es-ES"/>
        </a:p>
      </dgm:t>
    </dgm:pt>
    <dgm:pt modelId="{35720531-514A-4223-A13E-6CC12D7BE4A5}">
      <dgm:prSet phldrT="[Texto]" custT="1"/>
      <dgm:spPr/>
      <dgm:t>
        <a:bodyPr/>
        <a:lstStyle/>
        <a:p>
          <a:r>
            <a:rPr lang="es-ES" sz="1600" dirty="0" smtClean="0"/>
            <a:t>Desarrollo distribuido</a:t>
          </a:r>
          <a:endParaRPr lang="es-ES" sz="1600" dirty="0"/>
        </a:p>
      </dgm:t>
    </dgm:pt>
    <dgm:pt modelId="{421D7ED4-A76B-4AD1-B268-467EEA8C3D26}" type="parTrans" cxnId="{841F9768-5492-4422-8149-22D88F01A4A3}">
      <dgm:prSet/>
      <dgm:spPr/>
      <dgm:t>
        <a:bodyPr/>
        <a:lstStyle/>
        <a:p>
          <a:endParaRPr lang="es-ES"/>
        </a:p>
      </dgm:t>
    </dgm:pt>
    <dgm:pt modelId="{3E6115F4-16ED-41B6-B233-EC3E20BAEBE4}" type="sibTrans" cxnId="{841F9768-5492-4422-8149-22D88F01A4A3}">
      <dgm:prSet/>
      <dgm:spPr/>
      <dgm:t>
        <a:bodyPr/>
        <a:lstStyle/>
        <a:p>
          <a:endParaRPr lang="es-ES"/>
        </a:p>
      </dgm:t>
    </dgm:pt>
    <dgm:pt modelId="{1608A9F1-8A29-4686-A892-535A694CF529}">
      <dgm:prSet phldrT="[Texto]" custT="1"/>
      <dgm:spPr/>
      <dgm:t>
        <a:bodyPr/>
        <a:lstStyle/>
        <a:p>
          <a:r>
            <a:rPr lang="es-ES" sz="1600" dirty="0" smtClean="0"/>
            <a:t>Desarrollo Global Software (DGS)</a:t>
          </a:r>
        </a:p>
        <a:p>
          <a:endParaRPr lang="es-ES" sz="1600" dirty="0"/>
        </a:p>
      </dgm:t>
    </dgm:pt>
    <dgm:pt modelId="{401BF950-0E94-45C9-AA92-6C8F295AC0E7}" type="parTrans" cxnId="{5B98ACB3-3192-414A-90FC-791F9985E665}">
      <dgm:prSet/>
      <dgm:spPr/>
      <dgm:t>
        <a:bodyPr/>
        <a:lstStyle/>
        <a:p>
          <a:endParaRPr lang="es-ES"/>
        </a:p>
      </dgm:t>
    </dgm:pt>
    <dgm:pt modelId="{8798614B-B5B9-47FD-9464-55E3C8A212C5}" type="sibTrans" cxnId="{5B98ACB3-3192-414A-90FC-791F9985E665}">
      <dgm:prSet/>
      <dgm:spPr/>
      <dgm:t>
        <a:bodyPr/>
        <a:lstStyle/>
        <a:p>
          <a:endParaRPr lang="es-ES"/>
        </a:p>
      </dgm:t>
    </dgm:pt>
    <dgm:pt modelId="{9DE03B2B-1458-4566-9919-06B19252902A}" type="pres">
      <dgm:prSet presAssocID="{7D5B3DE3-65A8-48AE-8F2C-43467EDF57FF}" presName="arrowDiagram" presStyleCnt="0">
        <dgm:presLayoutVars>
          <dgm:chMax val="5"/>
          <dgm:dir/>
          <dgm:resizeHandles val="exact"/>
        </dgm:presLayoutVars>
      </dgm:prSet>
      <dgm:spPr/>
    </dgm:pt>
    <dgm:pt modelId="{D7F36A96-6C6A-41FE-A2D3-972FC908728E}" type="pres">
      <dgm:prSet presAssocID="{7D5B3DE3-65A8-48AE-8F2C-43467EDF57FF}" presName="arrow" presStyleLbl="bgShp" presStyleIdx="0" presStyleCnt="1" custLinFactNeighborX="-11455" custLinFactNeighborY="-20824"/>
      <dgm:spPr/>
    </dgm:pt>
    <dgm:pt modelId="{C83F6436-E7E1-448A-9FCB-CB60454F6CC5}" type="pres">
      <dgm:prSet presAssocID="{7D5B3DE3-65A8-48AE-8F2C-43467EDF57FF}" presName="arrowDiagram3" presStyleCnt="0"/>
      <dgm:spPr/>
    </dgm:pt>
    <dgm:pt modelId="{F453D740-C79F-4A0F-A492-365374743636}" type="pres">
      <dgm:prSet presAssocID="{6DE35B0A-2EFA-47DC-9565-CCFDAAEB9456}" presName="bullet3a" presStyleLbl="node1" presStyleIdx="0" presStyleCnt="3"/>
      <dgm:spPr/>
    </dgm:pt>
    <dgm:pt modelId="{912A4E32-5F7F-472B-8C66-E8A74DFC629E}" type="pres">
      <dgm:prSet presAssocID="{6DE35B0A-2EFA-47DC-9565-CCFDAAEB9456}" presName="textBox3a" presStyleLbl="revTx" presStyleIdx="0" presStyleCnt="3">
        <dgm:presLayoutVars>
          <dgm:bulletEnabled val="1"/>
        </dgm:presLayoutVars>
      </dgm:prSet>
      <dgm:spPr/>
      <dgm:t>
        <a:bodyPr/>
        <a:lstStyle/>
        <a:p>
          <a:endParaRPr lang="es-ES"/>
        </a:p>
      </dgm:t>
    </dgm:pt>
    <dgm:pt modelId="{D0E748AD-A09F-44B7-A46F-4DFFCFEDD9CF}" type="pres">
      <dgm:prSet presAssocID="{35720531-514A-4223-A13E-6CC12D7BE4A5}" presName="bullet3b" presStyleLbl="node1" presStyleIdx="1" presStyleCnt="3"/>
      <dgm:spPr/>
    </dgm:pt>
    <dgm:pt modelId="{D760E773-5F14-4ED9-B99B-AA642B123F1D}" type="pres">
      <dgm:prSet presAssocID="{35720531-514A-4223-A13E-6CC12D7BE4A5}" presName="textBox3b" presStyleLbl="revTx" presStyleIdx="1" presStyleCnt="3">
        <dgm:presLayoutVars>
          <dgm:bulletEnabled val="1"/>
        </dgm:presLayoutVars>
      </dgm:prSet>
      <dgm:spPr/>
      <dgm:t>
        <a:bodyPr/>
        <a:lstStyle/>
        <a:p>
          <a:endParaRPr lang="es-ES"/>
        </a:p>
      </dgm:t>
    </dgm:pt>
    <dgm:pt modelId="{4EFD7011-0CCA-4F41-99E5-7E433CD4820F}" type="pres">
      <dgm:prSet presAssocID="{1608A9F1-8A29-4686-A892-535A694CF529}" presName="bullet3c" presStyleLbl="node1" presStyleIdx="2" presStyleCnt="3"/>
      <dgm:spPr/>
    </dgm:pt>
    <dgm:pt modelId="{E8057BD1-42C9-4242-A6EA-23C0B6FD5CBF}" type="pres">
      <dgm:prSet presAssocID="{1608A9F1-8A29-4686-A892-535A694CF529}" presName="textBox3c" presStyleLbl="revTx" presStyleIdx="2" presStyleCnt="3">
        <dgm:presLayoutVars>
          <dgm:bulletEnabled val="1"/>
        </dgm:presLayoutVars>
      </dgm:prSet>
      <dgm:spPr/>
      <dgm:t>
        <a:bodyPr/>
        <a:lstStyle/>
        <a:p>
          <a:endParaRPr lang="es-ES"/>
        </a:p>
      </dgm:t>
    </dgm:pt>
  </dgm:ptLst>
  <dgm:cxnLst>
    <dgm:cxn modelId="{F48CFCDC-B88E-41CC-B816-D283A5D69AE2}" type="presOf" srcId="{35720531-514A-4223-A13E-6CC12D7BE4A5}" destId="{D760E773-5F14-4ED9-B99B-AA642B123F1D}" srcOrd="0" destOrd="0" presId="urn:microsoft.com/office/officeart/2005/8/layout/arrow2"/>
    <dgm:cxn modelId="{C76F21BC-641D-409C-9C0A-1BD2D117F99E}" type="presOf" srcId="{7D5B3DE3-65A8-48AE-8F2C-43467EDF57FF}" destId="{9DE03B2B-1458-4566-9919-06B19252902A}" srcOrd="0" destOrd="0" presId="urn:microsoft.com/office/officeart/2005/8/layout/arrow2"/>
    <dgm:cxn modelId="{CC40150E-F96A-41AA-88A1-3C9644A218F4}" type="presOf" srcId="{6DE35B0A-2EFA-47DC-9565-CCFDAAEB9456}" destId="{912A4E32-5F7F-472B-8C66-E8A74DFC629E}" srcOrd="0" destOrd="0" presId="urn:microsoft.com/office/officeart/2005/8/layout/arrow2"/>
    <dgm:cxn modelId="{5B98ACB3-3192-414A-90FC-791F9985E665}" srcId="{7D5B3DE3-65A8-48AE-8F2C-43467EDF57FF}" destId="{1608A9F1-8A29-4686-A892-535A694CF529}" srcOrd="2" destOrd="0" parTransId="{401BF950-0E94-45C9-AA92-6C8F295AC0E7}" sibTransId="{8798614B-B5B9-47FD-9464-55E3C8A212C5}"/>
    <dgm:cxn modelId="{5915CF76-B7FA-4EAF-9D51-9DBE9B64D39E}" srcId="{7D5B3DE3-65A8-48AE-8F2C-43467EDF57FF}" destId="{6DE35B0A-2EFA-47DC-9565-CCFDAAEB9456}" srcOrd="0" destOrd="0" parTransId="{32DA6002-3EE8-4B26-AA01-F9D1EFDA5693}" sibTransId="{50596E03-F68A-412E-AE2F-D75D6A3B65CF}"/>
    <dgm:cxn modelId="{8C000DE4-14D8-4133-8AE9-4C91C2B3F249}" type="presOf" srcId="{1608A9F1-8A29-4686-A892-535A694CF529}" destId="{E8057BD1-42C9-4242-A6EA-23C0B6FD5CBF}" srcOrd="0" destOrd="0" presId="urn:microsoft.com/office/officeart/2005/8/layout/arrow2"/>
    <dgm:cxn modelId="{841F9768-5492-4422-8149-22D88F01A4A3}" srcId="{7D5B3DE3-65A8-48AE-8F2C-43467EDF57FF}" destId="{35720531-514A-4223-A13E-6CC12D7BE4A5}" srcOrd="1" destOrd="0" parTransId="{421D7ED4-A76B-4AD1-B268-467EEA8C3D26}" sibTransId="{3E6115F4-16ED-41B6-B233-EC3E20BAEBE4}"/>
    <dgm:cxn modelId="{5CABBF92-19D0-4E44-8867-CE5489124B0B}" type="presParOf" srcId="{9DE03B2B-1458-4566-9919-06B19252902A}" destId="{D7F36A96-6C6A-41FE-A2D3-972FC908728E}" srcOrd="0" destOrd="0" presId="urn:microsoft.com/office/officeart/2005/8/layout/arrow2"/>
    <dgm:cxn modelId="{256D9019-CB08-434C-BD6E-3910934780DF}" type="presParOf" srcId="{9DE03B2B-1458-4566-9919-06B19252902A}" destId="{C83F6436-E7E1-448A-9FCB-CB60454F6CC5}" srcOrd="1" destOrd="0" presId="urn:microsoft.com/office/officeart/2005/8/layout/arrow2"/>
    <dgm:cxn modelId="{B3126F4E-9437-413F-BA56-51006521D4CC}" type="presParOf" srcId="{C83F6436-E7E1-448A-9FCB-CB60454F6CC5}" destId="{F453D740-C79F-4A0F-A492-365374743636}" srcOrd="0" destOrd="0" presId="urn:microsoft.com/office/officeart/2005/8/layout/arrow2"/>
    <dgm:cxn modelId="{8F3C8D6E-5CDE-432C-8062-EC921BA4E82C}" type="presParOf" srcId="{C83F6436-E7E1-448A-9FCB-CB60454F6CC5}" destId="{912A4E32-5F7F-472B-8C66-E8A74DFC629E}" srcOrd="1" destOrd="0" presId="urn:microsoft.com/office/officeart/2005/8/layout/arrow2"/>
    <dgm:cxn modelId="{D1DEA78D-0856-454A-ACFB-EDC410214AC4}" type="presParOf" srcId="{C83F6436-E7E1-448A-9FCB-CB60454F6CC5}" destId="{D0E748AD-A09F-44B7-A46F-4DFFCFEDD9CF}" srcOrd="2" destOrd="0" presId="urn:microsoft.com/office/officeart/2005/8/layout/arrow2"/>
    <dgm:cxn modelId="{99A309D5-C471-4DE4-B202-7B43CA76C62B}" type="presParOf" srcId="{C83F6436-E7E1-448A-9FCB-CB60454F6CC5}" destId="{D760E773-5F14-4ED9-B99B-AA642B123F1D}" srcOrd="3" destOrd="0" presId="urn:microsoft.com/office/officeart/2005/8/layout/arrow2"/>
    <dgm:cxn modelId="{1F5CA829-DCF1-4CBE-A2E4-9B78E28ED024}" type="presParOf" srcId="{C83F6436-E7E1-448A-9FCB-CB60454F6CC5}" destId="{4EFD7011-0CCA-4F41-99E5-7E433CD4820F}" srcOrd="4" destOrd="0" presId="urn:microsoft.com/office/officeart/2005/8/layout/arrow2"/>
    <dgm:cxn modelId="{6FE16DF6-CAB5-46A0-8F2C-DFCD4808E39D}" type="presParOf" srcId="{C83F6436-E7E1-448A-9FCB-CB60454F6CC5}" destId="{E8057BD1-42C9-4242-A6EA-23C0B6FD5CBF}"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36A96-6C6A-41FE-A2D3-972FC908728E}">
      <dsp:nvSpPr>
        <dsp:cNvPr id="0" name=""/>
        <dsp:cNvSpPr/>
      </dsp:nvSpPr>
      <dsp:spPr>
        <a:xfrm>
          <a:off x="0" y="0"/>
          <a:ext cx="4627423" cy="2892139"/>
        </a:xfrm>
        <a:prstGeom prst="swooshArrow">
          <a:avLst>
            <a:gd name="adj1" fmla="val 25000"/>
            <a:gd name="adj2" fmla="val 25000"/>
          </a:avLst>
        </a:prstGeom>
        <a:solidFill>
          <a:schemeClr val="accent5">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F453D740-C79F-4A0F-A492-365374743636}">
      <dsp:nvSpPr>
        <dsp:cNvPr id="0" name=""/>
        <dsp:cNvSpPr/>
      </dsp:nvSpPr>
      <dsp:spPr>
        <a:xfrm>
          <a:off x="587682" y="2139187"/>
          <a:ext cx="120312" cy="120312"/>
        </a:xfrm>
        <a:prstGeom prst="ellipse">
          <a:avLst/>
        </a:prstGeom>
        <a:solidFill>
          <a:schemeClr val="accent5">
            <a:alpha val="9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12A4E32-5F7F-472B-8C66-E8A74DFC629E}">
      <dsp:nvSpPr>
        <dsp:cNvPr id="0" name=""/>
        <dsp:cNvSpPr/>
      </dsp:nvSpPr>
      <dsp:spPr>
        <a:xfrm>
          <a:off x="647839" y="2199343"/>
          <a:ext cx="1078189" cy="835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751"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localizado</a:t>
          </a:r>
          <a:endParaRPr lang="es-ES" sz="1600" kern="1200" dirty="0"/>
        </a:p>
      </dsp:txBody>
      <dsp:txXfrm>
        <a:off x="647839" y="2199343"/>
        <a:ext cx="1078189" cy="835828"/>
      </dsp:txXfrm>
    </dsp:sp>
    <dsp:sp modelId="{D0E748AD-A09F-44B7-A46F-4DFFCFEDD9CF}">
      <dsp:nvSpPr>
        <dsp:cNvPr id="0" name=""/>
        <dsp:cNvSpPr/>
      </dsp:nvSpPr>
      <dsp:spPr>
        <a:xfrm>
          <a:off x="1649676" y="1353103"/>
          <a:ext cx="217488" cy="217488"/>
        </a:xfrm>
        <a:prstGeom prst="ellipse">
          <a:avLst/>
        </a:prstGeom>
        <a:solidFill>
          <a:schemeClr val="accent5">
            <a:alpha val="90000"/>
            <a:hueOff val="0"/>
            <a:satOff val="0"/>
            <a:lumOff val="0"/>
            <a:alphaOff val="-2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760E773-5F14-4ED9-B99B-AA642B123F1D}">
      <dsp:nvSpPr>
        <dsp:cNvPr id="0" name=""/>
        <dsp:cNvSpPr/>
      </dsp:nvSpPr>
      <dsp:spPr>
        <a:xfrm>
          <a:off x="1758420" y="1461848"/>
          <a:ext cx="1110581" cy="1573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43"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distribuido</a:t>
          </a:r>
          <a:endParaRPr lang="es-ES" sz="1600" kern="1200" dirty="0"/>
        </a:p>
      </dsp:txBody>
      <dsp:txXfrm>
        <a:off x="1758420" y="1461848"/>
        <a:ext cx="1110581" cy="1573323"/>
      </dsp:txXfrm>
    </dsp:sp>
    <dsp:sp modelId="{4EFD7011-0CCA-4F41-99E5-7E433CD4820F}">
      <dsp:nvSpPr>
        <dsp:cNvPr id="0" name=""/>
        <dsp:cNvSpPr/>
      </dsp:nvSpPr>
      <dsp:spPr>
        <a:xfrm>
          <a:off x="2926845" y="874744"/>
          <a:ext cx="300782" cy="300782"/>
        </a:xfrm>
        <a:prstGeom prst="ellipse">
          <a:avLst/>
        </a:prstGeom>
        <a:solidFill>
          <a:schemeClr val="accent5">
            <a:alpha val="90000"/>
            <a:hueOff val="0"/>
            <a:satOff val="0"/>
            <a:lumOff val="0"/>
            <a:alpha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8057BD1-42C9-4242-A6EA-23C0B6FD5CBF}">
      <dsp:nvSpPr>
        <dsp:cNvPr id="0" name=""/>
        <dsp:cNvSpPr/>
      </dsp:nvSpPr>
      <dsp:spPr>
        <a:xfrm>
          <a:off x="3077236" y="1025135"/>
          <a:ext cx="1110581" cy="201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78"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Global Software (DGS)</a:t>
          </a:r>
        </a:p>
        <a:p>
          <a:pPr lvl="0" algn="l" defTabSz="711200">
            <a:lnSpc>
              <a:spcPct val="90000"/>
            </a:lnSpc>
            <a:spcBef>
              <a:spcPct val="0"/>
            </a:spcBef>
            <a:spcAft>
              <a:spcPct val="35000"/>
            </a:spcAft>
          </a:pPr>
          <a:endParaRPr lang="es-ES" sz="1600" kern="1200" dirty="0"/>
        </a:p>
      </dsp:txBody>
      <dsp:txXfrm>
        <a:off x="3077236" y="1025135"/>
        <a:ext cx="1110581" cy="2010036"/>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82525-206E-4849-9684-E653C6B07FA9}" type="datetimeFigureOut">
              <a:rPr lang="es-ES" smtClean="0"/>
              <a:t>25/01/2012</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38CD6A-F6D1-4F2D-BA66-C0F807FD88E6}" type="slidenum">
              <a:rPr lang="es-ES" smtClean="0"/>
              <a:t>‹Nº›</a:t>
            </a:fld>
            <a:endParaRPr lang="es-ES"/>
          </a:p>
        </p:txBody>
      </p:sp>
    </p:spTree>
    <p:extLst>
      <p:ext uri="{BB962C8B-B14F-4D97-AF65-F5344CB8AC3E}">
        <p14:creationId xmlns:p14="http://schemas.microsoft.com/office/powerpoint/2010/main" val="1467541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A11F6-7D56-4094-AE81-8F6265B54381}" type="datetimeFigureOut">
              <a:rPr lang="es-ES" smtClean="0"/>
              <a:t>25/01/2012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65CBF-38AC-4922-92E9-BC7AD6EBE033}" type="slidenum">
              <a:rPr lang="es-ES" smtClean="0"/>
              <a:t>‹Nº›</a:t>
            </a:fld>
            <a:endParaRPr lang="es-ES"/>
          </a:p>
        </p:txBody>
      </p:sp>
    </p:spTree>
    <p:extLst>
      <p:ext uri="{BB962C8B-B14F-4D97-AF65-F5344CB8AC3E}">
        <p14:creationId xmlns:p14="http://schemas.microsoft.com/office/powerpoint/2010/main" val="1747398286"/>
      </p:ext>
    </p:extLst>
  </p:cSld>
  <p:clrMap bg1="lt1" tx1="dk1" bg2="lt2" tx2="dk2" accent1="accent1" accent2="accent2" accent3="accent3" accent4="accent4" accent5="accent5" accent6="accent6" hlink="hlink" folHlink="folHlink"/>
  <p:notesStyle>
    <a:lvl1pPr marL="0" algn="l" defTabSz="1072866" rtl="0" eaLnBrk="1" latinLnBrk="0" hangingPunct="1">
      <a:defRPr sz="1400" kern="1200">
        <a:solidFill>
          <a:schemeClr val="tx1"/>
        </a:solidFill>
        <a:latin typeface="+mn-lt"/>
        <a:ea typeface="+mn-ea"/>
        <a:cs typeface="+mn-cs"/>
      </a:defRPr>
    </a:lvl1pPr>
    <a:lvl2pPr marL="536433" algn="l" defTabSz="1072866" rtl="0" eaLnBrk="1" latinLnBrk="0" hangingPunct="1">
      <a:defRPr sz="1400" kern="1200">
        <a:solidFill>
          <a:schemeClr val="tx1"/>
        </a:solidFill>
        <a:latin typeface="+mn-lt"/>
        <a:ea typeface="+mn-ea"/>
        <a:cs typeface="+mn-cs"/>
      </a:defRPr>
    </a:lvl2pPr>
    <a:lvl3pPr marL="1072866" algn="l" defTabSz="1072866" rtl="0" eaLnBrk="1" latinLnBrk="0" hangingPunct="1">
      <a:defRPr sz="1400" kern="1200">
        <a:solidFill>
          <a:schemeClr val="tx1"/>
        </a:solidFill>
        <a:latin typeface="+mn-lt"/>
        <a:ea typeface="+mn-ea"/>
        <a:cs typeface="+mn-cs"/>
      </a:defRPr>
    </a:lvl3pPr>
    <a:lvl4pPr marL="1609298" algn="l" defTabSz="1072866" rtl="0" eaLnBrk="1" latinLnBrk="0" hangingPunct="1">
      <a:defRPr sz="1400" kern="1200">
        <a:solidFill>
          <a:schemeClr val="tx1"/>
        </a:solidFill>
        <a:latin typeface="+mn-lt"/>
        <a:ea typeface="+mn-ea"/>
        <a:cs typeface="+mn-cs"/>
      </a:defRPr>
    </a:lvl4pPr>
    <a:lvl5pPr marL="2145731" algn="l" defTabSz="1072866" rtl="0" eaLnBrk="1" latinLnBrk="0" hangingPunct="1">
      <a:defRPr sz="1400" kern="1200">
        <a:solidFill>
          <a:schemeClr val="tx1"/>
        </a:solidFill>
        <a:latin typeface="+mn-lt"/>
        <a:ea typeface="+mn-ea"/>
        <a:cs typeface="+mn-cs"/>
      </a:defRPr>
    </a:lvl5pPr>
    <a:lvl6pPr marL="2682164" algn="l" defTabSz="1072866" rtl="0" eaLnBrk="1" latinLnBrk="0" hangingPunct="1">
      <a:defRPr sz="1400" kern="1200">
        <a:solidFill>
          <a:schemeClr val="tx1"/>
        </a:solidFill>
        <a:latin typeface="+mn-lt"/>
        <a:ea typeface="+mn-ea"/>
        <a:cs typeface="+mn-cs"/>
      </a:defRPr>
    </a:lvl6pPr>
    <a:lvl7pPr marL="3218597" algn="l" defTabSz="1072866" rtl="0" eaLnBrk="1" latinLnBrk="0" hangingPunct="1">
      <a:defRPr sz="1400" kern="1200">
        <a:solidFill>
          <a:schemeClr val="tx1"/>
        </a:solidFill>
        <a:latin typeface="+mn-lt"/>
        <a:ea typeface="+mn-ea"/>
        <a:cs typeface="+mn-cs"/>
      </a:defRPr>
    </a:lvl7pPr>
    <a:lvl8pPr marL="3755029" algn="l" defTabSz="1072866" rtl="0" eaLnBrk="1" latinLnBrk="0" hangingPunct="1">
      <a:defRPr sz="1400" kern="1200">
        <a:solidFill>
          <a:schemeClr val="tx1"/>
        </a:solidFill>
        <a:latin typeface="+mn-lt"/>
        <a:ea typeface="+mn-ea"/>
        <a:cs typeface="+mn-cs"/>
      </a:defRPr>
    </a:lvl8pPr>
    <a:lvl9pPr marL="4291462" algn="l" defTabSz="107286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a:t>
            </a:fld>
            <a:endParaRPr lang="es-ES"/>
          </a:p>
        </p:txBody>
      </p:sp>
    </p:spTree>
    <p:extLst>
      <p:ext uri="{BB962C8B-B14F-4D97-AF65-F5344CB8AC3E}">
        <p14:creationId xmlns:p14="http://schemas.microsoft.com/office/powerpoint/2010/main" val="1968420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Como se ha comentado en el apartado anterior, el objetivo del</a:t>
            </a:r>
            <a:r>
              <a:rPr lang="es-ES" baseline="0" dirty="0" smtClean="0"/>
              <a:t> PFC es desarrollar una herramienta para mitigar los desafíos encontrados en DGS, facilitando la gestión de conocimiento y decisiones. Concretamente, el objetivo principal consiste en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esta tabla se muestra</a:t>
            </a:r>
            <a:r>
              <a:rPr lang="es-ES" baseline="0" dirty="0" smtClean="0"/>
              <a:t>n los objetivos asociados al objetivo principal, cuya consecución tendrá como consecuencia la consecución del objetivo principal.</a:t>
            </a:r>
          </a:p>
          <a:p>
            <a:pPr marL="285750" indent="-285750">
              <a:buFontTx/>
              <a:buChar char="-"/>
            </a:pPr>
            <a:r>
              <a:rPr lang="es-ES" baseline="0" dirty="0" smtClean="0"/>
              <a:t>Se muestra el identificador del objetivo, una pequeña descripción de dicho objetivo y el desafío del DGS que se pretende mitigar o resolver.</a:t>
            </a:r>
          </a:p>
          <a:p>
            <a:pPr marL="285750" indent="-285750">
              <a:buFontTx/>
              <a:buChar char="-"/>
            </a:pPr>
            <a:endParaRPr lang="es-ES" baseline="0" dirty="0" smtClean="0"/>
          </a:p>
          <a:p>
            <a:pPr marL="285750" indent="-285750">
              <a:buFontTx/>
              <a:buChar char="-"/>
            </a:pPr>
            <a:r>
              <a:rPr lang="es-ES" baseline="0" dirty="0" smtClean="0"/>
              <a:t>O2: Al favorecer la gestión de decisiones, se facilita la comunicación porque se evitan malentendidos socio-culturales, al seguir un mismo formato</a:t>
            </a:r>
          </a:p>
          <a:p>
            <a:pPr marL="285750" indent="-285750">
              <a:buFontTx/>
              <a:buChar char="-"/>
            </a:pPr>
            <a:r>
              <a:rPr lang="es-ES" baseline="0" dirty="0" smtClean="0"/>
              <a:t>O4: Sistema de notificaciones y refrescar cambios en tiempo real</a:t>
            </a:r>
          </a:p>
          <a:p>
            <a:pPr marL="285750" indent="-285750">
              <a:buFontTx/>
              <a:buChar char="-"/>
            </a:pPr>
            <a:r>
              <a:rPr lang="es-ES" baseline="0" dirty="0" smtClean="0"/>
              <a:t>O6: Se facilita creando una estructura y formato común para crear/modificar datos de proyectos</a:t>
            </a:r>
          </a:p>
          <a:p>
            <a:pPr marL="285750" indent="-285750">
              <a:buFontTx/>
              <a:buChar char="-"/>
            </a:pPr>
            <a:r>
              <a:rPr lang="es-ES" baseline="0" dirty="0" smtClean="0"/>
              <a:t>O7: Aspectos de control como informes, estadísticas, etc.</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En esta sección mostraremos una pincelada sobre los fundamentos teóricos en los que se basa el PFC y que han sido comentados brevemente en la introducción del tema, a la hora de proponer el sistema a desarrollar.</a:t>
            </a:r>
          </a:p>
          <a:p>
            <a:pPr marL="285750" indent="-285750">
              <a:buFontTx/>
              <a:buChar char="-"/>
            </a:pPr>
            <a:endParaRPr lang="es-ES" baseline="0" dirty="0" smtClean="0"/>
          </a:p>
          <a:p>
            <a:pPr marL="285750" indent="-285750">
              <a:buFontTx/>
              <a:buChar char="-"/>
            </a:pPr>
            <a:r>
              <a:rPr lang="es-ES" baseline="0" dirty="0" smtClean="0"/>
              <a:t>El primero de estos fundamentos teóricos es el DGS, que ya ha sido abordado en la introducción, realizando su definición y mostrando sus principales ventajas y desafíos, que han sido la motivación para realizar este PFC. </a:t>
            </a:r>
          </a:p>
          <a:p>
            <a:pPr marL="285750" indent="-285750">
              <a:buFontTx/>
              <a:buChar char="-"/>
            </a:pPr>
            <a:r>
              <a:rPr lang="es-ES" baseline="0" dirty="0" smtClean="0"/>
              <a:t>Por tanto, en los siguientes puntos se revisará el estado del arte de disciplinas que han intervenido en la realización del proyecto.</a:t>
            </a:r>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12</a:t>
            </a:fld>
            <a:endParaRPr lang="es-ES"/>
          </a:p>
        </p:txBody>
      </p:sp>
    </p:spTree>
    <p:extLst>
      <p:ext uri="{BB962C8B-B14F-4D97-AF65-F5344CB8AC3E}">
        <p14:creationId xmlns:p14="http://schemas.microsoft.com/office/powerpoint/2010/main" val="1876301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¿Qué</a:t>
            </a:r>
            <a:r>
              <a:rPr lang="es-ES" baseline="0" dirty="0" smtClean="0"/>
              <a:t> es </a:t>
            </a:r>
            <a:r>
              <a:rPr lang="es-ES" baseline="0" dirty="0" err="1" smtClean="0"/>
              <a:t>Rationale</a:t>
            </a:r>
            <a:r>
              <a:rPr lang="es-ES" baseline="0" dirty="0" smtClean="0"/>
              <a:t>, o </a:t>
            </a:r>
            <a:r>
              <a:rPr lang="es-ES" baseline="0" dirty="0" err="1" smtClean="0"/>
              <a:t>Design</a:t>
            </a:r>
            <a:r>
              <a:rPr lang="es-ES" baseline="0" dirty="0" smtClean="0"/>
              <a:t> </a:t>
            </a:r>
            <a:r>
              <a:rPr lang="es-ES" baseline="0" dirty="0" err="1" smtClean="0"/>
              <a:t>Rationale</a:t>
            </a:r>
            <a:r>
              <a:rPr lang="es-ES" baseline="0" dirty="0" smtClean="0"/>
              <a:t>?</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marR="0" indent="-285750" algn="l" defTabSz="1072866" rtl="0" eaLnBrk="1" fontAlgn="auto" latinLnBrk="0" hangingPunct="1">
              <a:lnSpc>
                <a:spcPct val="100000"/>
              </a:lnSpc>
              <a:spcBef>
                <a:spcPts val="0"/>
              </a:spcBef>
              <a:spcAft>
                <a:spcPts val="0"/>
              </a:spcAft>
              <a:buClrTx/>
              <a:buSzTx/>
              <a:buFontTx/>
              <a:buChar char="-"/>
              <a:tabLst/>
              <a:defRPr/>
            </a:pPr>
            <a:r>
              <a:rPr lang="es-ES" dirty="0" smtClean="0"/>
              <a:t>Atendiendo</a:t>
            </a:r>
            <a:r>
              <a:rPr lang="es-ES" baseline="0" dirty="0" smtClean="0"/>
              <a:t> a la definición anterior, </a:t>
            </a:r>
            <a:r>
              <a:rPr lang="es-ES" baseline="0" dirty="0" err="1" smtClean="0"/>
              <a:t>Rationale</a:t>
            </a:r>
            <a:r>
              <a:rPr lang="es-ES" baseline="0" dirty="0" smtClean="0"/>
              <a:t> se centra en </a:t>
            </a:r>
            <a:r>
              <a:rPr lang="es-ES" sz="1400" dirty="0" smtClean="0">
                <a:solidFill>
                  <a:schemeClr val="tx2">
                    <a:lumMod val="75000"/>
                  </a:schemeClr>
                </a:solidFill>
              </a:rPr>
              <a:t>capturar decisiones tomadas en proyectos software, junto a sus argumentos, además</a:t>
            </a:r>
            <a:r>
              <a:rPr lang="es-ES" sz="1400" baseline="0" dirty="0" smtClean="0">
                <a:solidFill>
                  <a:schemeClr val="tx2">
                    <a:lumMod val="75000"/>
                  </a:schemeClr>
                </a:solidFill>
              </a:rPr>
              <a:t> de una valuación de dichas decisiones (si son aceptadas, </a:t>
            </a:r>
            <a:r>
              <a:rPr lang="es-ES" sz="1400" u="none" baseline="0" dirty="0" smtClean="0">
                <a:solidFill>
                  <a:schemeClr val="tx2">
                    <a:lumMod val="75000"/>
                  </a:schemeClr>
                </a:solidFill>
              </a:rPr>
              <a:t>válidas</a:t>
            </a:r>
            <a:r>
              <a:rPr lang="es-ES" sz="1400" baseline="0" dirty="0" smtClean="0">
                <a:solidFill>
                  <a:schemeClr val="tx2">
                    <a:lumMod val="75000"/>
                  </a:schemeClr>
                </a:solidFill>
              </a:rPr>
              <a:t>, rechazadas, </a:t>
            </a:r>
            <a:r>
              <a:rPr lang="es-ES" sz="1400" baseline="0" dirty="0" err="1" smtClean="0">
                <a:solidFill>
                  <a:schemeClr val="tx2">
                    <a:lumMod val="75000"/>
                  </a:schemeClr>
                </a:solidFill>
              </a:rPr>
              <a:t>etc</a:t>
            </a:r>
            <a:r>
              <a:rPr lang="es-ES" sz="1400" baseline="0" dirty="0" smtClean="0">
                <a:solidFill>
                  <a:schemeClr val="tx2">
                    <a:lumMod val="75000"/>
                  </a:schemeClr>
                </a:solidFill>
              </a:rPr>
              <a:t>).</a:t>
            </a:r>
            <a:endParaRPr lang="es-ES" baseline="0" dirty="0" smtClean="0"/>
          </a:p>
          <a:p>
            <a:pPr marL="285750" indent="-285750">
              <a:buFontTx/>
              <a:buChar char="-"/>
            </a:pPr>
            <a:endParaRPr lang="es-ES" baseline="0" dirty="0" smtClean="0"/>
          </a:p>
          <a:p>
            <a:pPr marL="285750" indent="-285750">
              <a:buFontTx/>
              <a:buChar char="-"/>
            </a:pPr>
            <a:r>
              <a:rPr lang="es-ES" baseline="0" dirty="0" smtClean="0"/>
              <a:t>Para ello, existen diferentes métodos que pueden emplearse para la captura de las decisiones:</a:t>
            </a:r>
          </a:p>
          <a:p>
            <a:pPr marL="822183" lvl="1" indent="-285750">
              <a:buFont typeface="Arial" charset="0"/>
              <a:buChar char="•"/>
            </a:pPr>
            <a:r>
              <a:rPr lang="es-ES" baseline="0" dirty="0" smtClean="0"/>
              <a:t>Record and Play: las decisiones se van capturando a </a:t>
            </a:r>
            <a:r>
              <a:rPr lang="es-ES" baseline="0" dirty="0" err="1" smtClean="0"/>
              <a:t>traves</a:t>
            </a:r>
            <a:r>
              <a:rPr lang="es-ES" baseline="0" dirty="0" smtClean="0"/>
              <a:t> de video-conferencias, chats, emails, </a:t>
            </a:r>
            <a:r>
              <a:rPr lang="es-ES" baseline="0" dirty="0" err="1" smtClean="0"/>
              <a:t>etc</a:t>
            </a:r>
            <a:endParaRPr lang="es-ES" baseline="0" dirty="0" smtClean="0"/>
          </a:p>
          <a:p>
            <a:pPr marL="822183" lvl="1" indent="-285750">
              <a:buFont typeface="Arial" charset="0"/>
              <a:buChar char="•"/>
            </a:pPr>
            <a:r>
              <a:rPr lang="es-ES" b="1" baseline="0" dirty="0" smtClean="0"/>
              <a:t>Aprendiz: </a:t>
            </a:r>
            <a:r>
              <a:rPr lang="es-ES" b="0" baseline="0" dirty="0" smtClean="0"/>
              <a:t>se van realizando preguntas que pueden coincidir o no con la vista del diseñador. Una variación de ésta es la utilizada en el PFC</a:t>
            </a:r>
          </a:p>
          <a:p>
            <a:pPr marL="822183" lvl="1" indent="-285750">
              <a:buFont typeface="Arial" charset="0"/>
              <a:buChar char="•"/>
            </a:pPr>
            <a:r>
              <a:rPr lang="es-ES" b="0" baseline="0" dirty="0" smtClean="0"/>
              <a:t>Historiador: una persona o máquina observa todas las acciones que realizan los ingenieros/diseñadores y después describe dichas acciones realizadas</a:t>
            </a:r>
            <a:endParaRPr lang="es-ES" b="1"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Una</a:t>
            </a:r>
            <a:r>
              <a:rPr lang="es-ES" baseline="0" dirty="0" smtClean="0"/>
              <a:t> vez capturadas las decisiones tomadas en un proyecto software, </a:t>
            </a:r>
            <a:r>
              <a:rPr lang="es-ES" baseline="0" dirty="0" err="1" smtClean="0"/>
              <a:t>Rationale</a:t>
            </a:r>
            <a:r>
              <a:rPr lang="es-ES" baseline="0" dirty="0" smtClean="0"/>
              <a:t> también provee mecanismos para su representación. Dichos mecanismos son:</a:t>
            </a:r>
          </a:p>
          <a:p>
            <a:pPr marL="822183" lvl="1" indent="-285750">
              <a:buFont typeface="Arial" charset="0"/>
              <a:buChar char="•"/>
            </a:pPr>
            <a:endParaRPr lang="es-ES" baseline="0" dirty="0" smtClean="0"/>
          </a:p>
          <a:p>
            <a:pPr marL="822183" lvl="1" indent="-285750">
              <a:buFont typeface="Arial" charset="0"/>
              <a:buChar char="•"/>
            </a:pPr>
            <a:r>
              <a:rPr lang="es-ES" baseline="0" dirty="0" smtClean="0"/>
              <a:t>Causal </a:t>
            </a:r>
            <a:r>
              <a:rPr lang="es-ES" baseline="0" dirty="0" err="1" smtClean="0"/>
              <a:t>Graph</a:t>
            </a:r>
            <a:r>
              <a:rPr lang="es-ES" baseline="0" dirty="0" smtClean="0"/>
              <a:t>, o grafo causal, es un grafo donde cada nodo representa una decisión y los arcos representan restricciones entre ellas, por ejemplo, que una depende de otra.</a:t>
            </a:r>
          </a:p>
          <a:p>
            <a:pPr marL="822183" lvl="1" indent="-285750">
              <a:buFont typeface="Arial" charset="0"/>
              <a:buChar char="•"/>
            </a:pPr>
            <a:r>
              <a:rPr lang="es-ES" b="1" baseline="0" dirty="0" smtClean="0"/>
              <a:t>Dialogue </a:t>
            </a:r>
            <a:r>
              <a:rPr lang="es-ES" b="1" baseline="0" dirty="0" err="1" smtClean="0"/>
              <a:t>Map</a:t>
            </a:r>
            <a:r>
              <a:rPr lang="es-ES" baseline="0" dirty="0" smtClean="0"/>
              <a:t>, es un grafo donde los nodos representan decisiones, en forma de pregunta, idea o argumento, a favor o en contra. Esto se usa en los sistemas de información basados en preguntas y es el utilizado, de manera algo diferente, en el PFC.</a:t>
            </a:r>
          </a:p>
          <a:p>
            <a:pPr marL="822183" lvl="1" indent="-285750">
              <a:buFont typeface="Arial" charset="0"/>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CBR son la siglas de Case-</a:t>
            </a:r>
            <a:r>
              <a:rPr lang="es-ES" dirty="0" err="1" smtClean="0"/>
              <a:t>Based</a:t>
            </a:r>
            <a:r>
              <a:rPr lang="es-ES" baseline="0" dirty="0" smtClean="0"/>
              <a:t> </a:t>
            </a:r>
            <a:r>
              <a:rPr lang="es-ES" baseline="0" dirty="0" err="1" smtClean="0"/>
              <a:t>Reasoning</a:t>
            </a:r>
            <a:r>
              <a:rPr lang="es-ES" baseline="0" dirty="0" smtClean="0"/>
              <a:t>, o Razonamiento basado en casos.</a:t>
            </a:r>
          </a:p>
          <a:p>
            <a:pPr marL="285750" indent="-285750">
              <a:buFontTx/>
              <a:buChar char="-"/>
            </a:pPr>
            <a:endParaRPr lang="es-ES" baseline="0" dirty="0" smtClean="0"/>
          </a:p>
          <a:p>
            <a:pPr marL="285750" indent="-285750">
              <a:buFontTx/>
              <a:buChar char="-"/>
            </a:pPr>
            <a:r>
              <a:rPr lang="es-ES" baseline="0" dirty="0" smtClean="0"/>
              <a:t>¿Qué es CBR?</a:t>
            </a:r>
          </a:p>
          <a:p>
            <a:pPr marL="285750" indent="-285750">
              <a:buFontTx/>
              <a:buChar char="-"/>
            </a:pPr>
            <a:endParaRPr lang="es-ES" baseline="0" dirty="0" smtClean="0"/>
          </a:p>
          <a:p>
            <a:pPr marL="285750" indent="-285750">
              <a:buFontTx/>
              <a:buChar char="-"/>
            </a:pPr>
            <a:r>
              <a:rPr lang="es-ES" baseline="0" dirty="0" smtClean="0"/>
              <a:t>Por tanto, se trata de una técnica de IA que permite encontrar soluciones a problemas basándose en soluciones previas de problemas semejantes.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El</a:t>
            </a:r>
            <a:r>
              <a:rPr lang="es-ES" baseline="0" dirty="0" smtClean="0"/>
              <a:t> CBR consta de cuatro etapas:</a:t>
            </a:r>
          </a:p>
          <a:p>
            <a:pPr marL="285750" indent="-285750">
              <a:buFontTx/>
              <a:buChar char="-"/>
            </a:pPr>
            <a:endParaRPr lang="es-ES" baseline="0" dirty="0" smtClean="0"/>
          </a:p>
          <a:p>
            <a:pPr marL="822183" lvl="1" indent="-285750">
              <a:buFont typeface="Arial" charset="0"/>
              <a:buChar char="•"/>
            </a:pPr>
            <a:r>
              <a:rPr lang="es-ES" baseline="0" dirty="0" smtClean="0"/>
              <a:t>Recuperación de los casos semejantes, utilizando una </a:t>
            </a:r>
            <a:r>
              <a:rPr lang="es-ES" b="1" baseline="0" dirty="0" smtClean="0"/>
              <a:t>función de semejanza.</a:t>
            </a:r>
          </a:p>
          <a:p>
            <a:pPr marL="822183" lvl="1" indent="-285750">
              <a:buFont typeface="Arial" charset="0"/>
              <a:buChar char="•"/>
            </a:pPr>
            <a:r>
              <a:rPr lang="es-ES" dirty="0" smtClean="0"/>
              <a:t>Reutilización</a:t>
            </a:r>
            <a:r>
              <a:rPr lang="es-ES" baseline="0" dirty="0" smtClean="0"/>
              <a:t> y revisión de la solución encontrada, adaptándola al nuevo problema</a:t>
            </a:r>
          </a:p>
          <a:p>
            <a:pPr marL="822183" lvl="1" indent="-285750">
              <a:buFont typeface="Arial" charset="0"/>
              <a:buChar char="•"/>
            </a:pPr>
            <a:r>
              <a:rPr lang="es-ES" baseline="0" dirty="0" smtClean="0"/>
              <a:t>Almacenamiento de la solución encontrada adaptada, formando parte de la base de casos, para utilizar en futuros problemas.</a:t>
            </a:r>
          </a:p>
          <a:p>
            <a:pPr marL="822183" lvl="1" indent="-285750">
              <a:buFont typeface="Arial" charset="0"/>
              <a:buChar char="•"/>
            </a:pPr>
            <a:endParaRPr lang="es-ES" baseline="0" dirty="0" smtClean="0"/>
          </a:p>
          <a:p>
            <a:pPr marL="285750" indent="-285750">
              <a:buFontTx/>
              <a:buChar char="-"/>
            </a:pPr>
            <a:r>
              <a:rPr lang="es-ES" dirty="0" smtClean="0"/>
              <a:t>Aparece un nuevo término que acabo de nombrar: </a:t>
            </a:r>
            <a:r>
              <a:rPr lang="es-ES" b="1" dirty="0" smtClean="0"/>
              <a:t>función de semejanza</a:t>
            </a:r>
            <a:r>
              <a:rPr lang="es-ES" dirty="0" smtClean="0"/>
              <a:t>. Es</a:t>
            </a:r>
            <a:r>
              <a:rPr lang="es-ES" baseline="0" dirty="0" smtClean="0"/>
              <a:t> la función que va a permitir comparar si dos casos son similares o no. Por ejemplo, se puede suponer que cada caso es representado por un conjunto de atributos, por lo que la comparación consistiría en comparar esos atributos, comprobando si son iguales, difieren mucho, </a:t>
            </a:r>
            <a:r>
              <a:rPr lang="es-ES" baseline="0" dirty="0" err="1" smtClean="0"/>
              <a:t>etc</a:t>
            </a:r>
            <a:r>
              <a:rPr lang="es-ES" baseline="0" dirty="0" smtClean="0"/>
              <a:t>, obteniendo al final un valor numérico que indicase la </a:t>
            </a:r>
            <a:r>
              <a:rPr lang="es-ES" u="none" baseline="0" dirty="0" smtClean="0"/>
              <a:t>semejanza</a:t>
            </a:r>
            <a:r>
              <a:rPr lang="es-ES" baseline="0" dirty="0" smtClean="0"/>
              <a:t>.</a:t>
            </a:r>
          </a:p>
          <a:p>
            <a:pPr marL="285750" indent="-285750">
              <a:buFontTx/>
              <a:buChar char="-"/>
            </a:pPr>
            <a:endParaRPr lang="es-ES" baseline="0" dirty="0" smtClean="0"/>
          </a:p>
          <a:p>
            <a:pPr marL="285750" indent="-285750">
              <a:buFontTx/>
              <a:buChar char="-"/>
            </a:pPr>
            <a:r>
              <a:rPr lang="es-ES" baseline="0" dirty="0" smtClean="0"/>
              <a:t>Este concepto de función de semejanza será abordado más en profundidad en la sección de resultados, con un ejemplo práctico</a:t>
            </a: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fontAlgn="auto">
              <a:spcBef>
                <a:spcPts val="0"/>
              </a:spcBef>
              <a:spcAft>
                <a:spcPts val="0"/>
              </a:spcAft>
              <a:buFontTx/>
              <a:buChar char="-"/>
              <a:defRPr/>
            </a:pPr>
            <a:r>
              <a:rPr lang="es-ES" dirty="0" smtClean="0"/>
              <a:t>En esta sección mostraremos brevemente el método de trabajo propuesto y llevado a cabo en el proyecto para la obtención de los objetivos planteados</a:t>
            </a:r>
            <a:r>
              <a:rPr lang="es-ES" baseline="0" dirty="0" smtClean="0"/>
              <a:t> así como también se listarán las tecnologías y herramientas utilizadas para el desarrollo del PFC</a:t>
            </a:r>
            <a:endParaRPr lang="es-ES" dirty="0" smtClean="0"/>
          </a:p>
          <a:p>
            <a:pPr marL="0" indent="0" fontAlgn="auto">
              <a:spcBef>
                <a:spcPts val="0"/>
              </a:spcBef>
              <a:spcAft>
                <a:spcPts val="0"/>
              </a:spcAft>
              <a:buFontTx/>
              <a:buNone/>
              <a:defRPr/>
            </a:pP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18</a:t>
            </a:fld>
            <a:endParaRPr lang="es-ES"/>
          </a:p>
        </p:txBody>
      </p:sp>
    </p:spTree>
    <p:extLst>
      <p:ext uri="{BB962C8B-B14F-4D97-AF65-F5344CB8AC3E}">
        <p14:creationId xmlns:p14="http://schemas.microsoft.com/office/powerpoint/2010/main" val="3216193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La metodología de desarrollo que se ha seleccionado para desarrollar DPMTool</a:t>
            </a:r>
            <a:r>
              <a:rPr lang="es-ES" baseline="0" dirty="0" smtClean="0"/>
              <a:t> </a:t>
            </a:r>
            <a:r>
              <a:rPr lang="es-ES" dirty="0" smtClean="0"/>
              <a:t>ha sido el Proceso Unificado de Desarrollo, de ahora en adelante PUD.</a:t>
            </a:r>
          </a:p>
          <a:p>
            <a:pPr marL="285750" indent="-285750">
              <a:spcBef>
                <a:spcPct val="0"/>
              </a:spcBef>
              <a:buFontTx/>
              <a:buChar char="-"/>
            </a:pPr>
            <a:r>
              <a:rPr lang="es-ES" dirty="0" smtClean="0"/>
              <a:t>La razón de seleccionar esta metodología frente a otras posibilidades reside en que es ampliamente utilizada en desarrollos, y por mi propia experiencia con dicha metodología. </a:t>
            </a:r>
          </a:p>
          <a:p>
            <a:pPr marL="285750" indent="-285750">
              <a:spcBef>
                <a:spcPct val="0"/>
              </a:spcBef>
              <a:buFontTx/>
              <a:buChar char="-"/>
            </a:pPr>
            <a:r>
              <a:rPr lang="es-ES" dirty="0" smtClean="0"/>
              <a:t>Esta metodología es potente en tanto en cuanto permite hacer frente a todos los detalles del desarrollo pero sin ser excesivamente pesada como pueda ser la española METRICA V3. </a:t>
            </a:r>
          </a:p>
          <a:p>
            <a:pPr marL="285750" indent="-285750">
              <a:spcBef>
                <a:spcPct val="0"/>
              </a:spcBef>
              <a:buFontTx/>
              <a:buChar char="-"/>
            </a:pPr>
            <a:endParaRPr lang="es-ES" dirty="0" smtClean="0"/>
          </a:p>
          <a:p>
            <a:pPr marL="285750" indent="-285750">
              <a:spcBef>
                <a:spcPct val="0"/>
              </a:spcBef>
              <a:buFontTx/>
              <a:buChar char="-"/>
            </a:pPr>
            <a:r>
              <a:rPr lang="es-ES" dirty="0" smtClean="0"/>
              <a:t>El</a:t>
            </a:r>
            <a:r>
              <a:rPr lang="es-ES" baseline="0" dirty="0" smtClean="0"/>
              <a:t> PUD puede definirse como un ...</a:t>
            </a: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La división de contenidos planteada es la que se muestra en la transparencia.</a:t>
            </a:r>
          </a:p>
          <a:p>
            <a:pPr marL="0" indent="0">
              <a:spcBef>
                <a:spcPct val="0"/>
              </a:spcBef>
              <a:buFontTx/>
              <a:buNone/>
            </a:pPr>
            <a:r>
              <a:rPr lang="es-ES" dirty="0" smtClean="0"/>
              <a:t>-</a:t>
            </a:r>
            <a:r>
              <a:rPr lang="es-ES" baseline="0" dirty="0" smtClean="0"/>
              <a:t>     </a:t>
            </a:r>
            <a:r>
              <a:rPr lang="es-ES" dirty="0" smtClean="0"/>
              <a:t>Primero se presenta una introducción, para,</a:t>
            </a:r>
            <a:r>
              <a:rPr lang="es-ES" baseline="0" dirty="0" smtClean="0"/>
              <a:t> después, </a:t>
            </a:r>
            <a:r>
              <a:rPr lang="es-ES" dirty="0" smtClean="0"/>
              <a:t>clarificar los objetivos del proyecto: ¿Qué queremos hacer?</a:t>
            </a:r>
          </a:p>
          <a:p>
            <a:pPr marL="285750" indent="-285750">
              <a:spcBef>
                <a:spcPct val="0"/>
              </a:spcBef>
              <a:buFontTx/>
              <a:buChar char="-"/>
            </a:pPr>
            <a:r>
              <a:rPr lang="es-ES" dirty="0" smtClean="0"/>
              <a:t>A continuación se presenta brevemente el estado del arte que atañe al proyecto</a:t>
            </a:r>
          </a:p>
          <a:p>
            <a:pPr marL="285750" indent="-285750">
              <a:spcBef>
                <a:spcPct val="0"/>
              </a:spcBef>
              <a:buFontTx/>
              <a:buChar char="-"/>
            </a:pPr>
            <a:r>
              <a:rPr lang="es-ES" dirty="0" smtClean="0"/>
              <a:t>Seguidamente se mostrará el método de trabajo planteado para la elaboración del proyecto</a:t>
            </a:r>
          </a:p>
          <a:p>
            <a:pPr marL="285750" indent="-285750">
              <a:spcBef>
                <a:spcPct val="0"/>
              </a:spcBef>
              <a:buFontTx/>
              <a:buChar char="-"/>
            </a:pPr>
            <a:r>
              <a:rPr lang="es-ES" dirty="0" smtClean="0"/>
              <a:t>En el apartado cinco, el más extenso, se mostrarán los resultados del proyecto.</a:t>
            </a:r>
          </a:p>
          <a:p>
            <a:pPr marL="285750" indent="-285750">
              <a:spcBef>
                <a:spcPct val="0"/>
              </a:spcBef>
              <a:buFontTx/>
              <a:buChar char="-"/>
            </a:pPr>
            <a:r>
              <a:rPr lang="es-ES" dirty="0" smtClean="0"/>
              <a:t>Por ultimo se presentan las conclusiones y propuestas futuras.</a:t>
            </a:r>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a:t>
            </a:fld>
            <a:endParaRPr lang="es-ES"/>
          </a:p>
        </p:txBody>
      </p:sp>
    </p:spTree>
    <p:extLst>
      <p:ext uri="{BB962C8B-B14F-4D97-AF65-F5344CB8AC3E}">
        <p14:creationId xmlns:p14="http://schemas.microsoft.com/office/powerpoint/2010/main" val="3650675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Las características del PUD es qu</a:t>
            </a:r>
            <a:r>
              <a:rPr lang="es-ES" baseline="0" dirty="0" smtClean="0"/>
              <a:t>e es:</a:t>
            </a:r>
          </a:p>
          <a:p>
            <a:pPr marL="822183" lvl="1" indent="-285750">
              <a:spcBef>
                <a:spcPct val="0"/>
              </a:spcBef>
              <a:buFont typeface="Arial" charset="0"/>
              <a:buChar char="•"/>
            </a:pPr>
            <a:r>
              <a:rPr lang="es-ES" baseline="0" dirty="0" smtClean="0"/>
              <a:t>Dirigido por casos de uso, es decir, los casos de uso dirigen el desarrollo del sistema  </a:t>
            </a:r>
          </a:p>
          <a:p>
            <a:pPr marL="822183" lvl="1" indent="-285750">
              <a:spcBef>
                <a:spcPct val="0"/>
              </a:spcBef>
              <a:buFont typeface="Arial" charset="0"/>
              <a:buChar char="•"/>
            </a:pPr>
            <a:r>
              <a:rPr lang="es-ES" baseline="0" dirty="0" smtClean="0"/>
              <a:t>Centrada en la arquitectura, para dar soporte a los casos de uso</a:t>
            </a:r>
          </a:p>
          <a:p>
            <a:pPr marL="822183" lvl="1" indent="-285750">
              <a:spcBef>
                <a:spcPct val="0"/>
              </a:spcBef>
              <a:buFont typeface="Arial" charset="0"/>
              <a:buChar char="•"/>
            </a:pPr>
            <a:r>
              <a:rPr lang="es-ES" baseline="0" dirty="0" smtClean="0"/>
              <a:t>Iterativo e incremental: el desarrollo se divide en iteraciones, donde al desarrollar los casos de uso planificados para cada iteración, se van obteniendo incrementos en la funcionalidad del sistema.</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PUD divide el proceso de desarrollo en 4 fases: Inicio, Elaboración, Construcción y Transición; que a su vez se dividen en una conjunto de iteraciones. Además, cada una de estas iteraciones se divide en una serie de flujos de trabajo: requisitos,</a:t>
            </a:r>
            <a:r>
              <a:rPr lang="es-ES" baseline="0" dirty="0" smtClean="0"/>
              <a:t> </a:t>
            </a:r>
            <a:r>
              <a:rPr lang="es-ES" dirty="0" smtClean="0"/>
              <a:t>análisis, diseño, implementación y pruebas,</a:t>
            </a:r>
            <a:r>
              <a:rPr lang="es-ES" baseline="0" dirty="0" smtClean="0"/>
              <a:t> con mayor o menor influencia según la iteración.</a:t>
            </a:r>
            <a:endParaRPr lang="es-ES" dirty="0" smtClean="0"/>
          </a:p>
          <a:p>
            <a:pPr marL="285750" indent="-285750">
              <a:spcBef>
                <a:spcPct val="0"/>
              </a:spcBef>
              <a:buFontTx/>
              <a:buChar char="-"/>
            </a:pPr>
            <a:endParaRPr lang="es-ES" dirty="0" smtClean="0"/>
          </a:p>
          <a:p>
            <a:pPr marL="285750" indent="-285750">
              <a:spcBef>
                <a:spcPct val="0"/>
              </a:spcBef>
              <a:buFontTx/>
              <a:buChar char="-"/>
            </a:pPr>
            <a:r>
              <a:rPr lang="es-ES" dirty="0" smtClean="0"/>
              <a:t>Así,</a:t>
            </a:r>
            <a:r>
              <a:rPr lang="es-ES" baseline="0" dirty="0" smtClean="0"/>
              <a:t> en cada fase se realizan una serie de tareas, dependiendo de la iteración donde nos encontremos, obteniendo una serie de artefactos. </a:t>
            </a:r>
          </a:p>
          <a:p>
            <a:pPr marL="285750" indent="-285750">
              <a:spcBef>
                <a:spcPct val="0"/>
              </a:spcBef>
              <a:buFontTx/>
              <a:buChar char="-"/>
            </a:pPr>
            <a:endParaRPr lang="es-ES" baseline="0" dirty="0" smtClean="0"/>
          </a:p>
          <a:p>
            <a:pPr marL="822183" lvl="1" indent="-285750">
              <a:spcBef>
                <a:spcPct val="0"/>
              </a:spcBef>
              <a:buFont typeface="Arial" charset="0"/>
              <a:buChar char="•"/>
            </a:pPr>
            <a:r>
              <a:rPr lang="es-ES" baseline="0" dirty="0" smtClean="0"/>
              <a:t>Inicio: </a:t>
            </a:r>
            <a:r>
              <a:rPr lang="es-ES" sz="1400" b="0" i="0" u="none" strike="noStrike" kern="1200" baseline="0" dirty="0" smtClean="0">
                <a:solidFill>
                  <a:schemeClr val="tx1"/>
                </a:solidFill>
                <a:latin typeface="+mn-lt"/>
                <a:ea typeface="+mn-ea"/>
                <a:cs typeface="+mn-cs"/>
              </a:rPr>
              <a:t>se determina el alcance del proyecto, su viabilidad, riesgos potenciales y donde se realiza una planificación del proyecto. Normalmente, esta fase abarca una única Iteración. </a:t>
            </a:r>
          </a:p>
          <a:p>
            <a:pPr marL="822183" lvl="1" indent="-285750">
              <a:spcBef>
                <a:spcPct val="0"/>
              </a:spcBef>
              <a:buFont typeface="Arial" charset="0"/>
              <a:buChar char="•"/>
            </a:pPr>
            <a:r>
              <a:rPr lang="es-ES" sz="1400" b="0" i="0" u="none" strike="noStrike" kern="1200" baseline="0" dirty="0" smtClean="0">
                <a:solidFill>
                  <a:schemeClr val="tx1"/>
                </a:solidFill>
                <a:latin typeface="+mn-lt"/>
                <a:ea typeface="+mn-ea"/>
                <a:cs typeface="+mn-cs"/>
              </a:rPr>
              <a:t>Elaboración: se especifican en detalle la mayoría de los casos de uso identificados en la fase de inicio y se diseña la arquitectura del sistema, obteniendo la línea base de la arquitectura. </a:t>
            </a:r>
          </a:p>
          <a:p>
            <a:pPr marL="822183" lvl="1" indent="-285750">
              <a:spcBef>
                <a:spcPct val="0"/>
              </a:spcBef>
              <a:buFont typeface="Arial" charset="0"/>
              <a:buChar char="•"/>
            </a:pPr>
            <a:r>
              <a:rPr lang="es-ES" sz="1400" b="0" i="0" u="none" strike="noStrike" kern="1200" baseline="0" dirty="0" smtClean="0">
                <a:solidFill>
                  <a:schemeClr val="tx1"/>
                </a:solidFill>
                <a:latin typeface="+mn-lt"/>
                <a:ea typeface="+mn-ea"/>
                <a:cs typeface="+mn-cs"/>
              </a:rPr>
              <a:t>Construcción: En la fase de construcción es donde se lleva a cabo la implementación de cada una de las iteraciones en las que se ha dividido el desarrollo del producto software, a partir de los artefactos generados en la fase de elaboración. </a:t>
            </a:r>
          </a:p>
          <a:p>
            <a:pPr marL="822183" lvl="1" indent="-285750">
              <a:spcBef>
                <a:spcPct val="0"/>
              </a:spcBef>
              <a:buFont typeface="Arial" charset="0"/>
              <a:buChar char="•"/>
            </a:pPr>
            <a:r>
              <a:rPr lang="es-ES" sz="1400" b="0" i="0" u="none" strike="noStrike" kern="1200" baseline="0" dirty="0" smtClean="0">
                <a:solidFill>
                  <a:schemeClr val="tx1"/>
                </a:solidFill>
                <a:latin typeface="+mn-lt"/>
                <a:ea typeface="+mn-ea"/>
                <a:cs typeface="+mn-cs"/>
              </a:rPr>
              <a:t>Transición: el producto se convierte en una versión beta, es decir, se procede a su implantación pero se seguirá probando y, quizás, incrementando su funcionalidad</a:t>
            </a:r>
            <a:endParaRPr lang="es-ES" sz="1600" b="0" i="0" u="none" strike="noStrike" kern="1200" baseline="0" dirty="0" smtClean="0">
              <a:solidFill>
                <a:schemeClr val="tx1"/>
              </a:solidFill>
              <a:latin typeface="+mn-lt"/>
              <a:ea typeface="+mn-ea"/>
              <a:cs typeface="+mn-cs"/>
            </a:endParaRPr>
          </a:p>
          <a:p>
            <a:pPr marL="822183" lvl="1" indent="-285750">
              <a:spcBef>
                <a:spcPct val="0"/>
              </a:spcBef>
              <a:buFont typeface="Arial" charset="0"/>
              <a:buChar char="•"/>
            </a:pPr>
            <a:endParaRPr lang="es-ES" sz="1400" b="0" i="0" u="none" strike="noStrike" kern="1200" baseline="0" dirty="0" smtClean="0">
              <a:solidFill>
                <a:schemeClr val="tx1"/>
              </a:solidFill>
              <a:latin typeface="+mn-lt"/>
              <a:ea typeface="+mn-ea"/>
              <a:cs typeface="+mn-cs"/>
            </a:endParaRPr>
          </a:p>
          <a:p>
            <a:endParaRPr lang="es-ES" sz="1400" b="0" i="0" u="none" strike="noStrike" kern="1200" baseline="0" dirty="0" smtClean="0">
              <a:solidFill>
                <a:schemeClr val="tx1"/>
              </a:solidFill>
              <a:latin typeface="+mn-lt"/>
              <a:ea typeface="+mn-ea"/>
              <a:cs typeface="+mn-cs"/>
            </a:endParaRPr>
          </a:p>
          <a:p>
            <a:endParaRPr lang="es-ES" sz="1400" b="0" i="0" u="none" strike="noStrike" kern="1200" baseline="0" dirty="0" smtClean="0">
              <a:solidFill>
                <a:schemeClr val="tx1"/>
              </a:solidFill>
              <a:latin typeface="+mn-lt"/>
              <a:ea typeface="+mn-ea"/>
              <a:cs typeface="+mn-cs"/>
            </a:endParaRPr>
          </a:p>
          <a:p>
            <a:endParaRPr lang="es-ES" dirty="0" smtClean="0"/>
          </a:p>
          <a:p>
            <a:pPr marL="285750" indent="-285750">
              <a:spcBef>
                <a:spcPct val="0"/>
              </a:spcBef>
              <a:buFontTx/>
              <a:buChar char="-"/>
            </a:pP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Marco tecnológico utilizado</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22</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Comentar</a:t>
            </a:r>
            <a:r>
              <a:rPr lang="es-ES" baseline="0" dirty="0" smtClean="0"/>
              <a:t> que se hace en esta fase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Explicar grupos funcionales y requisitos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Todos incluyen</a:t>
            </a:r>
            <a:r>
              <a:rPr lang="es-ES" baseline="0" dirty="0" smtClean="0"/>
              <a:t> el caso de uso “Acceso sistema” </a:t>
            </a:r>
          </a:p>
          <a:p>
            <a:pPr marL="285750" indent="-285750">
              <a:buFontTx/>
              <a:buChar char="-"/>
            </a:pPr>
            <a:r>
              <a:rPr lang="es-ES" baseline="0" dirty="0" smtClean="0"/>
              <a:t>Para el servidor, es lo mismo pero con los casos de uso: “Actualizar Log” y “Actualizar ventana”</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Explicar iteraciones de cada</a:t>
            </a:r>
            <a:r>
              <a:rPr lang="es-ES" baseline="0" dirty="0" smtClean="0"/>
              <a:t> fase</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Comentar</a:t>
            </a:r>
            <a:r>
              <a:rPr lang="es-ES" baseline="0" dirty="0" smtClean="0"/>
              <a:t> que se hace en esta fase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Comentar que son</a:t>
            </a:r>
            <a:r>
              <a:rPr lang="es-ES" baseline="0" dirty="0" smtClean="0"/>
              <a:t> casi como en la fase de inicio, con los nuevos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Comenzamos con la introducción al tema que ha servido como motivación para el proyecto fin de carrera, y que propone una solución</a:t>
            </a:r>
            <a:r>
              <a:rPr lang="es-ES" baseline="0" dirty="0" smtClean="0"/>
              <a:t> para mitigar los problemas encontrados durante el estudio e investigación de este tema, que es la gestión de decisiones en proyectos en el Desarrollo Global de Software.</a:t>
            </a: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a:t>
            </a:fld>
            <a:endParaRPr lang="es-ES"/>
          </a:p>
        </p:txBody>
      </p:sp>
    </p:spTree>
    <p:extLst>
      <p:ext uri="{BB962C8B-B14F-4D97-AF65-F5344CB8AC3E}">
        <p14:creationId xmlns:p14="http://schemas.microsoft.com/office/powerpoint/2010/main" val="3772063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Resaltar los nuevos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Explicar iteraciones de cada</a:t>
            </a:r>
            <a:r>
              <a:rPr lang="es-ES" baseline="0" dirty="0" smtClean="0"/>
              <a:t> fase (las nuevas)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32</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Los requisitos que componen</a:t>
            </a:r>
            <a:r>
              <a:rPr lang="es-ES" baseline="0" dirty="0" smtClean="0"/>
              <a:t> cada grupo funcional, se modelan en casos de uso mas detallado, formando la vista de casos de uso del sistema completo.</a:t>
            </a:r>
          </a:p>
          <a:p>
            <a:pPr marL="285750" indent="-285750">
              <a:buFontTx/>
              <a:buChar char="-"/>
            </a:pPr>
            <a:r>
              <a:rPr lang="es-ES" baseline="0" dirty="0" smtClean="0"/>
              <a:t>Se pone uno a modo de ejemplo (</a:t>
            </a:r>
            <a:r>
              <a:rPr lang="es-ES" baseline="0" smtClean="0"/>
              <a:t>ver paginas)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Comentar</a:t>
            </a:r>
            <a:r>
              <a:rPr lang="es-ES" baseline="0" dirty="0" smtClean="0"/>
              <a:t> que se hace en esta fase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Comentar</a:t>
            </a:r>
            <a:r>
              <a:rPr lang="es-ES" baseline="0" dirty="0" smtClean="0"/>
              <a:t> que se hace en esta fase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marR="0" indent="-285750" algn="l" defTabSz="1072866" rtl="0" eaLnBrk="1" fontAlgn="auto" latinLnBrk="0" hangingPunct="1">
              <a:lnSpc>
                <a:spcPct val="100000"/>
              </a:lnSpc>
              <a:spcBef>
                <a:spcPts val="0"/>
              </a:spcBef>
              <a:spcAft>
                <a:spcPts val="0"/>
              </a:spcAft>
              <a:buClrTx/>
              <a:buSzTx/>
              <a:buFontTx/>
              <a:buChar char="-"/>
              <a:tabLst/>
              <a:defRPr/>
            </a:pPr>
            <a:r>
              <a:rPr lang="es-ES" dirty="0" smtClean="0"/>
              <a:t>Para finalizar la presentación,</a:t>
            </a:r>
            <a:r>
              <a:rPr lang="es-ES" baseline="0" dirty="0" smtClean="0"/>
              <a:t> se mostrará </a:t>
            </a:r>
            <a:r>
              <a:rPr lang="es-ES" dirty="0" smtClean="0"/>
              <a:t>en este último apartado una serie de conclusiones,</a:t>
            </a:r>
            <a:r>
              <a:rPr lang="es-ES" baseline="0" dirty="0" smtClean="0"/>
              <a:t> así como las líneas de trabajo futuro que pueden realizarse para continuar incrementando la funcionalidad de DPMTool</a:t>
            </a:r>
            <a:endParaRPr lang="es-ES" dirty="0" smtClean="0"/>
          </a:p>
          <a:p>
            <a:pPr marL="285750" marR="0" indent="-285750" algn="l" defTabSz="1072866" rtl="0" eaLnBrk="1" fontAlgn="auto" latinLnBrk="0" hangingPunct="1">
              <a:lnSpc>
                <a:spcPct val="100000"/>
              </a:lnSpc>
              <a:spcBef>
                <a:spcPts val="0"/>
              </a:spcBef>
              <a:spcAft>
                <a:spcPts val="0"/>
              </a:spcAft>
              <a:buClrTx/>
              <a:buSzTx/>
              <a:buFontTx/>
              <a:buChar char="-"/>
              <a:tabLst/>
              <a:defRPr/>
            </a:pP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36</a:t>
            </a:fld>
            <a:endParaRPr lang="es-ES"/>
          </a:p>
        </p:txBody>
      </p:sp>
    </p:spTree>
    <p:extLst>
      <p:ext uri="{BB962C8B-B14F-4D97-AF65-F5344CB8AC3E}">
        <p14:creationId xmlns:p14="http://schemas.microsoft.com/office/powerpoint/2010/main" val="3638640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primer lugar</a:t>
            </a:r>
            <a:r>
              <a:rPr lang="es-ES" baseline="0" dirty="0" smtClean="0"/>
              <a:t>, vamos a comprobar si se han conseguido los objetivos que se propusieron al comienzo del desarrollo del PFC: </a:t>
            </a:r>
          </a:p>
          <a:p>
            <a:pPr marL="0" indent="0">
              <a:buFontTx/>
              <a:buNone/>
            </a:pPr>
            <a:endParaRPr lang="es-ES" baseline="0" dirty="0" smtClean="0"/>
          </a:p>
          <a:p>
            <a:pPr marL="822183" lvl="1" indent="-285750">
              <a:buFont typeface="Arial" charset="0"/>
              <a:buChar char="•"/>
            </a:pPr>
            <a:r>
              <a:rPr lang="es-ES" baseline="0" dirty="0" smtClean="0"/>
              <a:t>O1: Se cumple, ya que la</a:t>
            </a:r>
            <a:r>
              <a:rPr lang="es-ES" sz="1400" b="0" i="0" u="none" strike="noStrike" kern="1200" baseline="0" dirty="0" smtClean="0">
                <a:solidFill>
                  <a:schemeClr val="tx1"/>
                </a:solidFill>
                <a:latin typeface="+mn-lt"/>
                <a:ea typeface="+mn-ea"/>
                <a:cs typeface="+mn-cs"/>
              </a:rPr>
              <a:t> aplicación desarrollada ha sido diseñada siguiendo una arquitectura cliente-servidor, donde el servidor centraliza la lógica de dominio y control del sistema, y el cliente presenta la interfaz gráfica de  usuario, que realiza peticiones al servidor y muestra los resultados relevantes para el usuario del sistema.</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O2: Se cumple, ya que se han diseñado e implementado funcionalidades para la creación de decisiones, para su modificación, eliminación, etc. Por tanto, el sistema provee un mecanismo que facilita y favorece dicha gestión,  además de la comunicación entre equipos de desarrollo, ya que al utilizar formularios y estructuras comunes a todos ellos, se minimizan los malentendidos y ambigüedades.</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O3: Se cumple, porque se permite la representación de las decisiones tomadas en proyectos software, además de otra información asociada, de una manera gráfica, visual e intuitiva, lo que facilita también la comunicación, ya que dicha información puede ser entendida de una manera rápida, visual y sin ambigüedades.</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O4: Para facilitar la comunicación entre los usuarios de los equipos de desarrollo distribuidos, el sistema implementa mecanismos de comunicación síncrona (refrescar vistas en tiempo real) y asíncrona (sistema de alertas).</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O5: Internacionalización.</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O6: Se cumple, ya que se han diseñado e implementado funcionalidades para la creación y modificación de dichos proyectos, proveyendo formularios para realizar estas tareas, de modo que se siga una estructura común y se eviten errores. </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O7: En lo que respecta al control de proyectos, la aplicación desarrollada implementa funcionalidades que favorecen dicho control, como es la exportación a archivos XML de la información de los proyectos y sus decisiones; la generación de informes en formato PDF, y la generación de gráficos estadísticos.</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O8: Para satisfacer este objetivo, propuesto por la necesidad de recuperar y reutilizar decisiones (y toda su información relacionada) de proyectos finalizados, en nuevos proyectos semejantes, se ha diseñado e implementado en la aplicación un mecanismo basado en técnicas de inteligencia artificial (CBR, en este caso) para poder comparar proyectos, recuperar y reutilizar decisiones de dichos proyectos similares.</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Antes de introducirnos en el</a:t>
            </a:r>
            <a:r>
              <a:rPr lang="es-ES" baseline="0" dirty="0" smtClean="0"/>
              <a:t> </a:t>
            </a:r>
            <a:r>
              <a:rPr lang="es-ES" dirty="0" smtClean="0"/>
              <a:t>de desarrollo global de software,</a:t>
            </a:r>
            <a:r>
              <a:rPr lang="es-ES" baseline="0" dirty="0" smtClean="0"/>
              <a:t> cabe destacar como ha ido evolucionando e</a:t>
            </a:r>
            <a:r>
              <a:rPr lang="es-ES" dirty="0" smtClean="0"/>
              <a:t>l modo de desarrollar software</a:t>
            </a:r>
            <a:r>
              <a:rPr lang="es-ES" baseline="0" dirty="0" smtClean="0"/>
              <a:t> en los últimos años.</a:t>
            </a:r>
          </a:p>
          <a:p>
            <a:pPr marL="285750" indent="-285750">
              <a:buFontTx/>
              <a:buChar char="-"/>
            </a:pPr>
            <a:endParaRPr lang="es-ES" baseline="0" dirty="0" smtClean="0"/>
          </a:p>
          <a:p>
            <a:pPr marL="285750" indent="-285750">
              <a:buFontTx/>
              <a:buChar char="-"/>
            </a:pPr>
            <a:r>
              <a:rPr lang="es-ES" baseline="0" dirty="0" smtClean="0"/>
              <a:t>Esta evolución es debida en gran parte a la globalización, donde se busca aumentar la competitividad y reducir costes.</a:t>
            </a:r>
          </a:p>
          <a:p>
            <a:pPr marL="285750" indent="-285750">
              <a:buFontTx/>
              <a:buChar char="-"/>
            </a:pPr>
            <a:endParaRPr lang="es-ES" baseline="0" dirty="0" smtClean="0"/>
          </a:p>
          <a:p>
            <a:pPr marL="285750" indent="-285750">
              <a:buFontTx/>
              <a:buChar char="-"/>
            </a:pPr>
            <a:r>
              <a:rPr lang="es-ES" baseline="0" dirty="0" smtClean="0"/>
              <a:t>De este modo, en un primer momento, el software se realizaba de manera localizada, es decir, en un mismo lugar. CDS en el mismo edificio</a:t>
            </a:r>
          </a:p>
          <a:p>
            <a:pPr marL="285750" indent="-285750">
              <a:buFontTx/>
              <a:buChar char="-"/>
            </a:pPr>
            <a:r>
              <a:rPr lang="es-ES" baseline="0" dirty="0" smtClean="0"/>
              <a:t>Después, se pasa al Desarrollo Distribuido: mismo país. CDS distribuidos en diferentes ciudades y provincias</a:t>
            </a:r>
          </a:p>
          <a:p>
            <a:pPr marL="285750" indent="-285750">
              <a:buFontTx/>
              <a:buChar char="-"/>
            </a:pPr>
            <a:r>
              <a:rPr lang="es-ES" baseline="0" dirty="0" smtClean="0"/>
              <a:t>Y finalmente los CDS se acaban distribuyendo en diferentes países y continentes, dando lugar a lo que se conoce como </a:t>
            </a:r>
            <a:r>
              <a:rPr lang="es-ES" b="1" baseline="0" dirty="0" smtClean="0"/>
              <a:t>DGS.</a:t>
            </a:r>
          </a:p>
          <a:p>
            <a:pPr marL="285750" indent="-285750">
              <a:buFontTx/>
              <a:buChar char="-"/>
            </a:pPr>
            <a:endParaRPr lang="es-ES" b="1" baseline="0" dirty="0" smtClean="0"/>
          </a:p>
          <a:p>
            <a:pPr marL="285750" indent="-285750">
              <a:buFontTx/>
              <a:buChar char="-"/>
            </a:pPr>
            <a:r>
              <a:rPr lang="es-ES" dirty="0" smtClean="0"/>
              <a:t>Sin embargo, a la vez que aumenta la distancia y la</a:t>
            </a:r>
            <a:r>
              <a:rPr lang="es-ES" baseline="0" dirty="0" smtClean="0"/>
              <a:t> deslocalización, aumentan los problemas y desafíos, como </a:t>
            </a:r>
            <a:r>
              <a:rPr lang="es-ES" u="none" baseline="0" dirty="0" smtClean="0"/>
              <a:t>veremos posteriormente</a:t>
            </a:r>
          </a:p>
          <a:p>
            <a:pPr marL="285750" indent="-285750">
              <a:buFontTx/>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Universidad de Leiden, Holanda</a:t>
            </a:r>
          </a:p>
          <a:p>
            <a:pPr marL="285750" indent="-285750">
              <a:buFontTx/>
              <a:buChar char="-"/>
            </a:pPr>
            <a:endParaRPr lang="es-ES" dirty="0" smtClean="0"/>
          </a:p>
          <a:p>
            <a:pPr marL="285750" indent="-285750">
              <a:buFontTx/>
              <a:buChar char="-"/>
            </a:pPr>
            <a:r>
              <a:rPr lang="es-ES" dirty="0" smtClean="0"/>
              <a:t>Según esta definición, los CDS se encuentran distribuidos</a:t>
            </a:r>
            <a:r>
              <a:rPr lang="es-ES" baseline="0" dirty="0" smtClean="0"/>
              <a:t> en países, se involucran diferentes compañías y </a:t>
            </a:r>
            <a:r>
              <a:rPr lang="es-ES" baseline="0" dirty="0" err="1" smtClean="0"/>
              <a:t>stakeholders</a:t>
            </a:r>
            <a:endParaRPr lang="es-ES" baseline="0" dirty="0" smtClean="0"/>
          </a:p>
          <a:p>
            <a:pPr marL="285750" indent="-285750">
              <a:buFontTx/>
              <a:buChar char="-"/>
            </a:pPr>
            <a:r>
              <a:rPr lang="es-ES" baseline="0" dirty="0" smtClean="0"/>
              <a:t>Debe existir una comunicación, un control y una coordinación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Aumento de la competitividad:</a:t>
            </a:r>
          </a:p>
          <a:p>
            <a:pPr marL="536433" lvl="1" indent="0">
              <a:buFontTx/>
              <a:buNone/>
            </a:pPr>
            <a:r>
              <a:rPr lang="es-ES" dirty="0" smtClean="0"/>
              <a:t>Posibilidad</a:t>
            </a:r>
            <a:r>
              <a:rPr lang="es-ES" baseline="0" dirty="0" smtClean="0"/>
              <a:t> de encontrar mano de obra más cualificada en diferentes países</a:t>
            </a:r>
          </a:p>
          <a:p>
            <a:pPr marL="536433" lvl="1" indent="0">
              <a:buFontTx/>
              <a:buNone/>
            </a:pPr>
            <a:r>
              <a:rPr lang="es-ES" baseline="0" dirty="0" smtClean="0"/>
              <a:t>Alargar las jornadas laborales</a:t>
            </a:r>
          </a:p>
          <a:p>
            <a:pPr marL="536433" lvl="1" indent="0">
              <a:buFontTx/>
              <a:buNone/>
            </a:pPr>
            <a:r>
              <a:rPr lang="es-ES" baseline="0" dirty="0" smtClean="0"/>
              <a:t>Mejora de la presencia en el mercado internacional</a:t>
            </a:r>
          </a:p>
          <a:p>
            <a:pPr marL="536433" lvl="1" indent="0">
              <a:buFontTx/>
              <a:buNone/>
            </a:pPr>
            <a:r>
              <a:rPr lang="es-ES" baseline="0" dirty="0" err="1" smtClean="0"/>
              <a:t>Offshoring</a:t>
            </a:r>
            <a:r>
              <a:rPr lang="es-ES" baseline="0" dirty="0" smtClean="0"/>
              <a:t> y filiales</a:t>
            </a:r>
          </a:p>
          <a:p>
            <a:pPr marL="285750" indent="-285750">
              <a:buFontTx/>
              <a:buChar char="-"/>
            </a:pPr>
            <a:r>
              <a:rPr lang="es-ES" dirty="0" smtClean="0"/>
              <a:t>Reducción</a:t>
            </a:r>
            <a:r>
              <a:rPr lang="es-ES" baseline="0" dirty="0" smtClean="0"/>
              <a:t> de costes</a:t>
            </a:r>
            <a:r>
              <a:rPr lang="es-ES" dirty="0" smtClean="0"/>
              <a:t>:</a:t>
            </a:r>
          </a:p>
          <a:p>
            <a:pPr marL="536433" lvl="1" indent="0">
              <a:buFontTx/>
              <a:buNone/>
            </a:pPr>
            <a:r>
              <a:rPr lang="es-ES" dirty="0" smtClean="0"/>
              <a:t>Mano de obras más barata</a:t>
            </a:r>
            <a:endParaRPr lang="es-ES" baseline="0" dirty="0" smtClean="0"/>
          </a:p>
          <a:p>
            <a:pPr marL="536433" lvl="1" indent="0">
              <a:buFontTx/>
              <a:buNone/>
            </a:pPr>
            <a:r>
              <a:rPr lang="es-ES" baseline="0" dirty="0" smtClean="0"/>
              <a:t>Diferencias de salarios</a:t>
            </a:r>
          </a:p>
          <a:p>
            <a:pPr marL="285750" indent="-285750">
              <a:buFontTx/>
              <a:buChar char="-"/>
            </a:pPr>
            <a:r>
              <a:rPr lang="es-ES" dirty="0" smtClean="0"/>
              <a:t>Proximidad al mercado</a:t>
            </a:r>
          </a:p>
          <a:p>
            <a:pPr marL="536433" lvl="1" indent="0">
              <a:buFontTx/>
              <a:buNone/>
            </a:pPr>
            <a:r>
              <a:rPr lang="es-ES" dirty="0" smtClean="0"/>
              <a:t>Se conoce el mercado local de cada país, por lo que se pueden conocer mejor las necesidades de cada cliente en los diferentes países</a:t>
            </a:r>
            <a:endParaRPr lang="es-ES" baseline="0" dirty="0" smtClean="0"/>
          </a:p>
          <a:p>
            <a:pPr marL="285750" indent="-285750">
              <a:buFontTx/>
              <a:buChar char="-"/>
            </a:pPr>
            <a:r>
              <a:rPr lang="es-ES" dirty="0" smtClean="0"/>
              <a:t>Time </a:t>
            </a:r>
            <a:r>
              <a:rPr lang="es-ES" dirty="0" err="1" smtClean="0"/>
              <a:t>to</a:t>
            </a:r>
            <a:r>
              <a:rPr lang="es-ES" dirty="0" smtClean="0"/>
              <a:t> </a:t>
            </a:r>
            <a:r>
              <a:rPr lang="es-ES" dirty="0" err="1" smtClean="0"/>
              <a:t>market</a:t>
            </a:r>
            <a:endParaRPr lang="es-ES" dirty="0" smtClean="0"/>
          </a:p>
          <a:p>
            <a:pPr marL="536433" lvl="1" indent="0">
              <a:buFontTx/>
              <a:buNone/>
            </a:pPr>
            <a:r>
              <a:rPr lang="es-ES" dirty="0" smtClean="0"/>
              <a:t>Se reduce el lanzamiento al mercado</a:t>
            </a:r>
            <a:endParaRPr lang="es-ES" baseline="0" dirty="0" smtClean="0"/>
          </a:p>
          <a:p>
            <a:pPr marL="536433" lvl="1" indent="0">
              <a:buFontTx/>
              <a:buNone/>
            </a:pPr>
            <a:r>
              <a:rPr lang="es-ES" baseline="0" dirty="0" smtClean="0"/>
              <a:t>Modelo de desarrollo </a:t>
            </a:r>
            <a:r>
              <a:rPr lang="es-ES" baseline="0" dirty="0" err="1" smtClean="0"/>
              <a:t>follow</a:t>
            </a:r>
            <a:r>
              <a:rPr lang="es-ES" baseline="0" dirty="0" smtClean="0"/>
              <a:t> </a:t>
            </a:r>
            <a:r>
              <a:rPr lang="es-ES" baseline="0" dirty="0" err="1" smtClean="0"/>
              <a:t>the</a:t>
            </a:r>
            <a:r>
              <a:rPr lang="es-ES" baseline="0" dirty="0" smtClean="0"/>
              <a:t> </a:t>
            </a:r>
            <a:r>
              <a:rPr lang="es-ES" baseline="0" dirty="0" err="1" smtClean="0"/>
              <a:t>sun</a:t>
            </a:r>
            <a:r>
              <a:rPr lang="es-ES" baseline="0" dirty="0" smtClean="0"/>
              <a:t>, aprovechando diferencias horarias </a:t>
            </a:r>
          </a:p>
          <a:p>
            <a:pPr marL="536433" lvl="1" indent="0">
              <a:buFontTx/>
              <a:buNone/>
            </a:pPr>
            <a:r>
              <a:rPr lang="es-ES" baseline="0" dirty="0" smtClean="0"/>
              <a:t>Necesario control</a:t>
            </a:r>
          </a:p>
          <a:p>
            <a:pPr marL="536433" lvl="1"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Desafíos en las 3C: comunicación, control, coordinación.</a:t>
            </a:r>
          </a:p>
          <a:p>
            <a:pPr marL="822183" lvl="1" indent="-285750">
              <a:buFontTx/>
              <a:buChar char="-"/>
            </a:pPr>
            <a:r>
              <a:rPr lang="es-ES" baseline="0" dirty="0" smtClean="0"/>
              <a:t>Comunicación:</a:t>
            </a:r>
          </a:p>
          <a:p>
            <a:pPr marL="1072866" lvl="2" indent="0">
              <a:buFontTx/>
              <a:buNone/>
            </a:pPr>
            <a:r>
              <a:rPr lang="es-ES" baseline="0" dirty="0" smtClean="0"/>
              <a:t>Dependiente de la tecnología porque se imposibilita una comunicación </a:t>
            </a:r>
            <a:r>
              <a:rPr lang="es-ES" baseline="0" dirty="0" err="1" smtClean="0"/>
              <a:t>face-to-face</a:t>
            </a:r>
            <a:r>
              <a:rPr lang="es-ES" baseline="0" dirty="0" smtClean="0"/>
              <a:t>, elevando los tiempos de respuesta y dificultando la comunicación (comunicación no verbal)</a:t>
            </a:r>
          </a:p>
          <a:p>
            <a:pPr marL="1072866" lvl="2" indent="0">
              <a:buFontTx/>
              <a:buNone/>
            </a:pPr>
            <a:r>
              <a:rPr lang="es-ES" baseline="0" dirty="0" smtClean="0"/>
              <a:t>Comunicación asíncrona, por diferentes husos horarios, lo que hace más difícil coincidir en el mismo tiempo. Además, se provocan interrupciones por estos cambios horarios, aumentando malestar</a:t>
            </a:r>
          </a:p>
          <a:p>
            <a:pPr marL="1072866" lvl="2" indent="0">
              <a:buFontTx/>
              <a:buNone/>
            </a:pPr>
            <a:r>
              <a:rPr lang="es-ES" baseline="0" dirty="0" smtClean="0"/>
              <a:t>Ambigüedades, por diferencias idiomáticas o malentendidos culturales</a:t>
            </a:r>
          </a:p>
          <a:p>
            <a:pPr marL="822183" lvl="1" indent="-285750">
              <a:buFontTx/>
              <a:buChar char="-"/>
            </a:pPr>
            <a:r>
              <a:rPr lang="es-ES" baseline="0" dirty="0" smtClean="0"/>
              <a:t>Coordinación:</a:t>
            </a:r>
          </a:p>
          <a:p>
            <a:pPr marL="1072866" lvl="2" indent="0">
              <a:buFontTx/>
              <a:buNone/>
            </a:pPr>
            <a:r>
              <a:rPr lang="es-ES" baseline="0" dirty="0" smtClean="0"/>
              <a:t>Falta de conciencia de equipo, por que al estar distribuidos en diferentes países y lugares, no se adquiere conciencia de equipo que trabaja en un mismo objetivo</a:t>
            </a:r>
          </a:p>
          <a:p>
            <a:pPr marL="1072866" lvl="2" indent="0">
              <a:buFontTx/>
              <a:buNone/>
            </a:pPr>
            <a:r>
              <a:rPr lang="es-ES" baseline="0" dirty="0" smtClean="0"/>
              <a:t>Comunicación asíncrona y modificar los calendarios laborales, para poder coincidir en un momento para coordinar tares o realizar </a:t>
            </a:r>
            <a:r>
              <a:rPr lang="es-ES" baseline="0" dirty="0" err="1" smtClean="0"/>
              <a:t>meetings</a:t>
            </a:r>
            <a:endParaRPr lang="es-ES" baseline="0" dirty="0" smtClean="0"/>
          </a:p>
          <a:p>
            <a:pPr marL="1072866" lvl="2" indent="0">
              <a:buFontTx/>
              <a:buNone/>
            </a:pPr>
            <a:r>
              <a:rPr lang="es-ES" baseline="0" dirty="0" smtClean="0"/>
              <a:t>Falta de confianza porque no se conoce personalmente a las otras personas, su cultura, su manera de ser, etc.</a:t>
            </a:r>
          </a:p>
          <a:p>
            <a:pPr marL="822183" lvl="1" indent="-285750">
              <a:buFontTx/>
              <a:buChar char="-"/>
            </a:pPr>
            <a:r>
              <a:rPr lang="es-ES" baseline="0" dirty="0" smtClean="0"/>
              <a:t>Control:</a:t>
            </a:r>
          </a:p>
          <a:p>
            <a:pPr marL="1072866" lvl="2" indent="0">
              <a:buFontTx/>
              <a:buNone/>
            </a:pPr>
            <a:r>
              <a:rPr lang="es-ES" baseline="0" dirty="0" smtClean="0"/>
              <a:t>Dificultad para la planificación de proyectos, seguimiento de procesos, calidad, </a:t>
            </a:r>
            <a:r>
              <a:rPr lang="es-ES" baseline="0" dirty="0" err="1" smtClean="0"/>
              <a:t>etc</a:t>
            </a:r>
            <a:r>
              <a:rPr lang="es-ES" baseline="0" dirty="0" smtClean="0"/>
              <a:t>, al estar distribuidos en diferentes países.</a:t>
            </a:r>
          </a:p>
          <a:p>
            <a:pPr marL="1072866" lvl="2" indent="0">
              <a:buFontTx/>
              <a:buNone/>
            </a:pPr>
            <a:r>
              <a:rPr lang="es-ES" baseline="0" dirty="0" smtClean="0"/>
              <a:t>Se dificulta el control y acceso de recursos remotos, como servicios web, bases de datos, </a:t>
            </a:r>
            <a:r>
              <a:rPr lang="es-ES" baseline="0" dirty="0" err="1" smtClean="0"/>
              <a:t>etc</a:t>
            </a:r>
            <a:r>
              <a:rPr lang="es-ES" baseline="0" dirty="0" smtClean="0"/>
              <a:t> (por no estar disponibles en el mismo momento)</a:t>
            </a:r>
          </a:p>
          <a:p>
            <a:pPr marL="1072866" lvl="2" indent="0">
              <a:buFontTx/>
              <a:buNone/>
            </a:pPr>
            <a:r>
              <a:rPr lang="es-ES" baseline="0" dirty="0" smtClean="0"/>
              <a:t>Relacionado con la distancia geográfica, cada país y equipo de desarrollo seguirá unos determinados procesos, normas de calidad ,etc.</a:t>
            </a:r>
          </a:p>
          <a:p>
            <a:pPr marL="536433" lvl="1" indent="0">
              <a:buFontTx/>
              <a:buNone/>
            </a:pPr>
            <a:endParaRPr lang="es-ES" baseline="0" dirty="0" smtClean="0"/>
          </a:p>
          <a:p>
            <a:pPr marL="285750" indent="-285750">
              <a:buFontTx/>
              <a:buChar char="-"/>
            </a:pPr>
            <a:endParaRPr lang="es-ES" baseline="0" dirty="0" smtClean="0"/>
          </a:p>
          <a:p>
            <a:pPr marL="285750" indent="-285750">
              <a:buFontTx/>
              <a:buChar char="-"/>
            </a:pPr>
            <a:r>
              <a:rPr lang="es-ES" baseline="0" dirty="0" smtClean="0"/>
              <a:t>Desafíos en GC:</a:t>
            </a:r>
          </a:p>
          <a:p>
            <a:pPr marL="536433" lvl="1" indent="0">
              <a:buFontTx/>
              <a:buNone/>
            </a:pPr>
            <a:r>
              <a:rPr lang="es-ES" baseline="0" dirty="0" smtClean="0"/>
              <a:t>Se dificulta la gestión de conocimiento, debido a que la información proviene de diversas fuentes, no se coordina bien la información y puede quedar diseminada. Gran parte de este conocimiento son las decisiones tomadas en las fases de desarrollo de un proyecto software, de vital importancia para un buen desarrollo, análisis, etc.</a:t>
            </a:r>
          </a:p>
          <a:p>
            <a:pPr marL="536433" lvl="1" indent="0">
              <a:buFontTx/>
              <a:buNone/>
            </a:pPr>
            <a:r>
              <a:rPr lang="es-ES" b="1" baseline="0" dirty="0" smtClean="0"/>
              <a:t>Por tanto, se dificulta su creación, almacenamiento recuperación y reutilización.</a:t>
            </a: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Debido a los desafíos comentados anteriormente, y con el fin de mitigar algunos de ellos, sobre todos aquellos relacionados con la comunicación, control y gestión del conocimiento en DGS, se propone: …</a:t>
            </a:r>
          </a:p>
          <a:p>
            <a:pPr marL="285750" indent="-285750">
              <a:buFontTx/>
              <a:buChar char="-"/>
            </a:pPr>
            <a:endParaRPr lang="es-ES" baseline="0" dirty="0" smtClean="0"/>
          </a:p>
          <a:p>
            <a:pPr marL="285750" indent="-285750">
              <a:buFontTx/>
              <a:buChar char="-"/>
            </a:pPr>
            <a:r>
              <a:rPr lang="es-ES" baseline="0" dirty="0" smtClean="0"/>
              <a:t>Se propone la herramienta </a:t>
            </a:r>
            <a:r>
              <a:rPr lang="es-ES" b="1" baseline="0" dirty="0" smtClean="0"/>
              <a:t>DPMTool</a:t>
            </a:r>
            <a:r>
              <a:rPr lang="es-ES" b="0" baseline="0" dirty="0" smtClean="0"/>
              <a:t>, utilizando </a:t>
            </a:r>
            <a:r>
              <a:rPr lang="es-ES" b="0" baseline="0" dirty="0" err="1" smtClean="0"/>
              <a:t>Rationale</a:t>
            </a:r>
            <a:r>
              <a:rPr lang="es-ES" b="0" baseline="0" dirty="0" smtClean="0"/>
              <a:t> para la gestión de decisiones, y CBR para la reutilización de conocimiento. Estos conceptos se tratarán más en profundidad en el punto tercero, en el estado del arte.</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Una vez que hemos descrito el DGS,</a:t>
            </a:r>
            <a:r>
              <a:rPr lang="es-ES" baseline="0" dirty="0" smtClean="0"/>
              <a:t> junto a sus ventajas y desafíos, y se ha propuesto una solución para mitigar estos desafíos encontrados, en esta sección se detallan los objetivos que deben cumplirse con el desarrollo del sistema </a:t>
            </a:r>
            <a:r>
              <a:rPr lang="es-ES" b="1" baseline="0" dirty="0" smtClean="0"/>
              <a:t>DPMTool</a:t>
            </a:r>
            <a:r>
              <a:rPr lang="es-ES" baseline="0" dirty="0" smtClean="0"/>
              <a:t>.</a:t>
            </a: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9</a:t>
            </a:fld>
            <a:endParaRPr lang="es-ES"/>
          </a:p>
        </p:txBody>
      </p:sp>
    </p:spTree>
    <p:extLst>
      <p:ext uri="{BB962C8B-B14F-4D97-AF65-F5344CB8AC3E}">
        <p14:creationId xmlns:p14="http://schemas.microsoft.com/office/powerpoint/2010/main" val="107335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9B9E228-B20A-4312-8548-EB0CBE3DC242}" type="datetime1">
              <a:rPr lang="es-ES" smtClean="0"/>
              <a:t>25/01/2012</a:t>
            </a:fld>
            <a:endParaRPr lang="es-ES"/>
          </a:p>
        </p:txBody>
      </p:sp>
      <p:sp>
        <p:nvSpPr>
          <p:cNvPr id="5" name="4 Marcador de pie de página"/>
          <p:cNvSpPr>
            <a:spLocks noGrp="1"/>
          </p:cNvSpPr>
          <p:nvPr>
            <p:ph type="ftr" sz="quarter" idx="11"/>
          </p:nvPr>
        </p:nvSpPr>
        <p:spPr/>
        <p:txBody>
          <a:bodyPr/>
          <a:lstStyle/>
          <a:p>
            <a:r>
              <a:rPr lang="es-ES" dirty="0" smtClean="0"/>
              <a:t>DPMTool</a:t>
            </a:r>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
        <p:nvSpPr>
          <p:cNvPr id="12" name="11 Rectángulo"/>
          <p:cNvSpPr/>
          <p:nvPr userDrawn="1"/>
        </p:nvSpPr>
        <p:spPr>
          <a:xfrm>
            <a:off x="1115616" y="669661"/>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u="sng" dirty="0"/>
          </a:p>
        </p:txBody>
      </p:sp>
    </p:spTree>
    <p:extLst>
      <p:ext uri="{BB962C8B-B14F-4D97-AF65-F5344CB8AC3E}">
        <p14:creationId xmlns:p14="http://schemas.microsoft.com/office/powerpoint/2010/main" val="28615682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0E420B3-0843-4086-9A79-C2D69C94EFEC}" type="datetime1">
              <a:rPr lang="es-ES" smtClean="0"/>
              <a:t>25/01/2012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53604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72708D8-894F-4A04-9778-A9AE9CE5F213}" type="datetime1">
              <a:rPr lang="es-ES" smtClean="0"/>
              <a:t>25/01/2012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17260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half" idx="10"/>
          </p:nvPr>
        </p:nvSpPr>
        <p:spPr>
          <a:xfrm>
            <a:off x="247749" y="6453336"/>
            <a:ext cx="2133600" cy="268141"/>
          </a:xfrm>
        </p:spPr>
        <p:txBody>
          <a:bodyPr/>
          <a:lstStyle>
            <a:lvl1pPr>
              <a:defRPr>
                <a:solidFill>
                  <a:srgbClr val="274F5F"/>
                </a:solidFill>
              </a:defRPr>
            </a:lvl1pPr>
          </a:lstStyle>
          <a:p>
            <a:fld id="{7CE11CBE-3B5A-4BAF-916B-EEC53E0ACD5B}" type="datetime1">
              <a:rPr lang="es-ES" smtClean="0"/>
              <a:t>25/01/2012</a:t>
            </a:fld>
            <a:endParaRPr lang="es-ES"/>
          </a:p>
        </p:txBody>
      </p:sp>
      <p:sp>
        <p:nvSpPr>
          <p:cNvPr id="5" name="4 Marcador de pie de página"/>
          <p:cNvSpPr>
            <a:spLocks noGrp="1"/>
          </p:cNvSpPr>
          <p:nvPr>
            <p:ph type="ftr" sz="quarter" idx="11"/>
          </p:nvPr>
        </p:nvSpPr>
        <p:spPr>
          <a:xfrm>
            <a:off x="3124200" y="6453336"/>
            <a:ext cx="2895600" cy="268141"/>
          </a:xfrm>
        </p:spPr>
        <p:txBody>
          <a:bodyPr/>
          <a:lstStyle>
            <a:lvl1pPr>
              <a:defRPr>
                <a:solidFill>
                  <a:srgbClr val="274F5F"/>
                </a:solidFill>
              </a:defRPr>
            </a:lvl1pPr>
          </a:lstStyle>
          <a:p>
            <a:r>
              <a:rPr lang="es-ES" smtClean="0"/>
              <a:t>DPMTool</a:t>
            </a:r>
            <a:endParaRPr lang="es-ES" dirty="0"/>
          </a:p>
        </p:txBody>
      </p:sp>
      <p:sp>
        <p:nvSpPr>
          <p:cNvPr id="6" name="5 Marcador de número de diapositiva"/>
          <p:cNvSpPr>
            <a:spLocks noGrp="1"/>
          </p:cNvSpPr>
          <p:nvPr>
            <p:ph type="sldNum" sz="quarter" idx="12"/>
          </p:nvPr>
        </p:nvSpPr>
        <p:spPr>
          <a:xfrm>
            <a:off x="6761880" y="6453336"/>
            <a:ext cx="2133600" cy="268141"/>
          </a:xfrm>
        </p:spPr>
        <p:txBody>
          <a:bodyPr/>
          <a:lstStyle>
            <a:lvl1pPr>
              <a:defRPr>
                <a:solidFill>
                  <a:srgbClr val="274F5F"/>
                </a:solidFill>
              </a:defRPr>
            </a:lvl1pPr>
          </a:lstStyle>
          <a:p>
            <a:fld id="{2E16987B-1223-45F3-900E-A014D2035EDD}" type="slidenum">
              <a:rPr lang="es-ES" smtClean="0"/>
              <a:pPr/>
              <a:t>‹Nº›</a:t>
            </a:fld>
            <a:endParaRPr lang="es-ES"/>
          </a:p>
        </p:txBody>
      </p:sp>
      <p:pic>
        <p:nvPicPr>
          <p:cNvPr id="7" name="6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29078"/>
            <a:ext cx="648072" cy="648072"/>
          </a:xfrm>
          <a:prstGeom prst="rect">
            <a:avLst/>
          </a:prstGeom>
        </p:spPr>
      </p:pic>
      <p:sp>
        <p:nvSpPr>
          <p:cNvPr id="9" name="1 Título"/>
          <p:cNvSpPr>
            <a:spLocks noGrp="1"/>
          </p:cNvSpPr>
          <p:nvPr>
            <p:ph type="title" hasCustomPrompt="1"/>
          </p:nvPr>
        </p:nvSpPr>
        <p:spPr>
          <a:xfrm>
            <a:off x="1115616" y="129078"/>
            <a:ext cx="7920880" cy="521327"/>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rmAutofit/>
          </a:bodyPr>
          <a:lstStyle>
            <a:lvl1pPr algn="r">
              <a:defRPr sz="3600" b="1" cap="all" spc="300">
                <a:ln>
                  <a:solidFill>
                    <a:schemeClr val="tx2"/>
                  </a:solidFill>
                </a:ln>
                <a:solidFill>
                  <a:srgbClr val="274F5F"/>
                </a:solidFill>
              </a:defRPr>
            </a:lvl1pPr>
          </a:lstStyle>
          <a:p>
            <a:r>
              <a:rPr lang="es-ES" dirty="0" smtClean="0"/>
              <a:t>título</a:t>
            </a:r>
            <a:endParaRPr lang="es-ES" dirty="0"/>
          </a:p>
        </p:txBody>
      </p:sp>
      <p:sp>
        <p:nvSpPr>
          <p:cNvPr id="12" name="11 Rectángulo"/>
          <p:cNvSpPr/>
          <p:nvPr userDrawn="1"/>
        </p:nvSpPr>
        <p:spPr>
          <a:xfrm>
            <a:off x="1115616" y="674451"/>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grpSp>
        <p:nvGrpSpPr>
          <p:cNvPr id="13" name="Group 11"/>
          <p:cNvGrpSpPr/>
          <p:nvPr userDrawn="1"/>
        </p:nvGrpSpPr>
        <p:grpSpPr>
          <a:xfrm>
            <a:off x="251519" y="863483"/>
            <a:ext cx="8640959" cy="5157806"/>
            <a:chOff x="-1" y="3379694"/>
            <a:chExt cx="7543801" cy="2604247"/>
          </a:xfrm>
          <a:solidFill>
            <a:schemeClr val="lt1"/>
          </a:solidFill>
          <a:effectLst/>
        </p:grpSpPr>
        <p:sp>
          <p:nvSpPr>
            <p:cNvPr id="14" name="Snip Single Corner Rectangle 14"/>
            <p:cNvSpPr/>
            <p:nvPr/>
          </p:nvSpPr>
          <p:spPr>
            <a:xfrm flipV="1">
              <a:off x="-1" y="3393141"/>
              <a:ext cx="7543800" cy="2590800"/>
            </a:xfrm>
            <a:prstGeom prst="snip1Rect">
              <a:avLst>
                <a:gd name="adj" fmla="val 7379"/>
              </a:avLst>
            </a:prstGeom>
            <a:grpFill/>
            <a:ln w="15875" cap="flat" cmpd="sng">
              <a:solidFill>
                <a:srgbClr val="274F5F"/>
              </a:solid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5"/>
            <p:cNvCxnSpPr/>
            <p:nvPr/>
          </p:nvCxnSpPr>
          <p:spPr>
            <a:xfrm>
              <a:off x="0" y="3379694"/>
              <a:ext cx="7543800" cy="2377"/>
            </a:xfrm>
            <a:prstGeom prst="line">
              <a:avLst/>
            </a:prstGeom>
            <a:grpFill/>
            <a:ln w="15875" cap="flat" cmpd="sng">
              <a:solidFill>
                <a:srgbClr val="274F5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45573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5"/>
          </a:xfrm>
          <a:prstGeom prst="rect">
            <a:avLst/>
          </a:prstGeom>
        </p:spPr>
        <p:txBody>
          <a:bodyPr anchor="t"/>
          <a:lstStyle>
            <a:lvl1pPr algn="l">
              <a:defRPr sz="47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14774F8-E6B6-4BAD-B8E5-125D4A9AC347}" type="datetime1">
              <a:rPr lang="es-ES" smtClean="0"/>
              <a:t>25/01/2012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6944590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2"/>
            <a:ext cx="403860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2"/>
            <a:ext cx="403860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611D5F68-91B5-40E5-A8E9-A11C172361F2}" type="datetime1">
              <a:rPr lang="es-ES" smtClean="0"/>
              <a:t>25/01/2012</a:t>
            </a:fld>
            <a:endParaRPr lang="es-ES"/>
          </a:p>
        </p:txBody>
      </p:sp>
      <p:sp>
        <p:nvSpPr>
          <p:cNvPr id="6" name="5 Marcador de pie de página"/>
          <p:cNvSpPr>
            <a:spLocks noGrp="1"/>
          </p:cNvSpPr>
          <p:nvPr>
            <p:ph type="ftr" sz="quarter" idx="11"/>
          </p:nvPr>
        </p:nvSpPr>
        <p:spPr/>
        <p:txBody>
          <a:bodyPr/>
          <a:lstStyle/>
          <a:p>
            <a:r>
              <a:rPr lang="es-ES" smtClean="0"/>
              <a:t>DPMTool</a:t>
            </a:r>
            <a:endParaRPr lang="es-ES"/>
          </a:p>
        </p:txBody>
      </p:sp>
      <p:sp>
        <p:nvSpPr>
          <p:cNvPr id="7" name="6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15209490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9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29078"/>
            <a:ext cx="648072" cy="648072"/>
          </a:xfrm>
          <a:prstGeom prst="rect">
            <a:avLst/>
          </a:prstGeom>
        </p:spPr>
      </p:pic>
      <p:sp>
        <p:nvSpPr>
          <p:cNvPr id="11" name="1 Título"/>
          <p:cNvSpPr>
            <a:spLocks noGrp="1"/>
          </p:cNvSpPr>
          <p:nvPr>
            <p:ph type="title" hasCustomPrompt="1"/>
          </p:nvPr>
        </p:nvSpPr>
        <p:spPr>
          <a:xfrm>
            <a:off x="1115616" y="129078"/>
            <a:ext cx="7920880" cy="540583"/>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rmAutofit/>
          </a:bodyPr>
          <a:lstStyle>
            <a:lvl1pPr algn="r">
              <a:defRPr sz="3600" b="1" cap="all" spc="300">
                <a:ln>
                  <a:solidFill>
                    <a:schemeClr val="tx2"/>
                  </a:solidFill>
                </a:ln>
                <a:solidFill>
                  <a:srgbClr val="274F5F"/>
                </a:solidFill>
              </a:defRPr>
            </a:lvl1pPr>
          </a:lstStyle>
          <a:p>
            <a:r>
              <a:rPr lang="es-ES" dirty="0" smtClean="0"/>
              <a:t>título</a:t>
            </a:r>
            <a:endParaRPr lang="es-ES" dirty="0"/>
          </a:p>
        </p:txBody>
      </p:sp>
      <p:grpSp>
        <p:nvGrpSpPr>
          <p:cNvPr id="12" name="Group 11"/>
          <p:cNvGrpSpPr/>
          <p:nvPr userDrawn="1"/>
        </p:nvGrpSpPr>
        <p:grpSpPr>
          <a:xfrm>
            <a:off x="251519" y="864598"/>
            <a:ext cx="8640959" cy="5372713"/>
            <a:chOff x="-1" y="3379694"/>
            <a:chExt cx="7543801" cy="2604247"/>
          </a:xfrm>
          <a:solidFill>
            <a:schemeClr val="lt1"/>
          </a:solidFill>
          <a:effectLst/>
        </p:grpSpPr>
        <p:sp>
          <p:nvSpPr>
            <p:cNvPr id="13" name="Snip Single Corner Rectangle 14"/>
            <p:cNvSpPr/>
            <p:nvPr/>
          </p:nvSpPr>
          <p:spPr>
            <a:xfrm flipV="1">
              <a:off x="-1" y="3393141"/>
              <a:ext cx="7543800" cy="2590800"/>
            </a:xfrm>
            <a:prstGeom prst="snip1Rect">
              <a:avLst>
                <a:gd name="adj" fmla="val 7379"/>
              </a:avLst>
            </a:prstGeom>
            <a:grpFill/>
            <a:ln w="15875" cap="flat" cmpd="sng">
              <a:solidFill>
                <a:srgbClr val="274F5F"/>
              </a:solid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5"/>
            <p:cNvCxnSpPr/>
            <p:nvPr/>
          </p:nvCxnSpPr>
          <p:spPr>
            <a:xfrm>
              <a:off x="0" y="3379694"/>
              <a:ext cx="7543800" cy="2377"/>
            </a:xfrm>
            <a:prstGeom prst="line">
              <a:avLst/>
            </a:prstGeom>
            <a:grpFill/>
            <a:ln w="15875" cap="flat" cmpd="sng">
              <a:solidFill>
                <a:srgbClr val="274F5F"/>
              </a:solidFill>
            </a:ln>
          </p:spPr>
          <p:style>
            <a:lnRef idx="1">
              <a:schemeClr val="accent1"/>
            </a:lnRef>
            <a:fillRef idx="0">
              <a:schemeClr val="accent1"/>
            </a:fillRef>
            <a:effectRef idx="0">
              <a:schemeClr val="accent1"/>
            </a:effectRef>
            <a:fontRef idx="minor">
              <a:schemeClr val="tx1"/>
            </a:fontRef>
          </p:style>
        </p:cxnSp>
      </p:grpSp>
      <p:sp>
        <p:nvSpPr>
          <p:cNvPr id="16" name="3 Marcador de fecha"/>
          <p:cNvSpPr>
            <a:spLocks noGrp="1"/>
          </p:cNvSpPr>
          <p:nvPr>
            <p:ph type="dt" sz="half" idx="10"/>
          </p:nvPr>
        </p:nvSpPr>
        <p:spPr>
          <a:xfrm>
            <a:off x="247749" y="6453336"/>
            <a:ext cx="2133600" cy="268141"/>
          </a:xfrm>
        </p:spPr>
        <p:txBody>
          <a:bodyPr/>
          <a:lstStyle>
            <a:lvl1pPr>
              <a:defRPr>
                <a:solidFill>
                  <a:srgbClr val="274F5F"/>
                </a:solidFill>
              </a:defRPr>
            </a:lvl1pPr>
          </a:lstStyle>
          <a:p>
            <a:fld id="{4F36A2B8-C8CE-4100-B587-0F9B11372395}" type="datetime1">
              <a:rPr lang="es-ES" smtClean="0"/>
              <a:t>25/01/2012</a:t>
            </a:fld>
            <a:endParaRPr lang="es-ES" dirty="0"/>
          </a:p>
        </p:txBody>
      </p:sp>
      <p:sp>
        <p:nvSpPr>
          <p:cNvPr id="17" name="4 Marcador de pie de página"/>
          <p:cNvSpPr>
            <a:spLocks noGrp="1"/>
          </p:cNvSpPr>
          <p:nvPr>
            <p:ph type="ftr" sz="quarter" idx="11"/>
          </p:nvPr>
        </p:nvSpPr>
        <p:spPr>
          <a:xfrm>
            <a:off x="3124200" y="6453336"/>
            <a:ext cx="2895600" cy="268141"/>
          </a:xfrm>
        </p:spPr>
        <p:txBody>
          <a:bodyPr/>
          <a:lstStyle>
            <a:lvl1pPr>
              <a:defRPr>
                <a:solidFill>
                  <a:srgbClr val="274F5F"/>
                </a:solidFill>
              </a:defRPr>
            </a:lvl1pPr>
          </a:lstStyle>
          <a:p>
            <a:r>
              <a:rPr lang="es-ES" smtClean="0"/>
              <a:t>DPMTool</a:t>
            </a:r>
            <a:endParaRPr lang="es-ES" dirty="0"/>
          </a:p>
        </p:txBody>
      </p:sp>
      <p:sp>
        <p:nvSpPr>
          <p:cNvPr id="18" name="5 Marcador de número de diapositiva"/>
          <p:cNvSpPr>
            <a:spLocks noGrp="1"/>
          </p:cNvSpPr>
          <p:nvPr>
            <p:ph type="sldNum" sz="quarter" idx="12"/>
          </p:nvPr>
        </p:nvSpPr>
        <p:spPr>
          <a:xfrm>
            <a:off x="6761880" y="6453336"/>
            <a:ext cx="2133600" cy="268141"/>
          </a:xfrm>
        </p:spPr>
        <p:txBody>
          <a:bodyPr/>
          <a:lstStyle>
            <a:lvl1pPr>
              <a:defRPr>
                <a:solidFill>
                  <a:srgbClr val="274F5F"/>
                </a:solidFill>
              </a:defRPr>
            </a:lvl1pPr>
          </a:lstStyle>
          <a:p>
            <a:fld id="{2E16987B-1223-45F3-900E-A014D2035EDD}" type="slidenum">
              <a:rPr lang="es-ES" smtClean="0"/>
              <a:pPr/>
              <a:t>‹Nº›</a:t>
            </a:fld>
            <a:endParaRPr lang="es-ES"/>
          </a:p>
        </p:txBody>
      </p:sp>
      <p:sp>
        <p:nvSpPr>
          <p:cNvPr id="19" name="18 Rectángulo"/>
          <p:cNvSpPr/>
          <p:nvPr userDrawn="1"/>
        </p:nvSpPr>
        <p:spPr>
          <a:xfrm>
            <a:off x="1115614" y="684810"/>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Tree>
    <p:extLst>
      <p:ext uri="{BB962C8B-B14F-4D97-AF65-F5344CB8AC3E}">
        <p14:creationId xmlns:p14="http://schemas.microsoft.com/office/powerpoint/2010/main" val="6967565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BE2E6EA-3464-4032-9797-50E08D76AC4F}" type="datetime1">
              <a:rPr lang="es-ES" smtClean="0"/>
              <a:t>25/01/2012</a:t>
            </a:fld>
            <a:endParaRPr lang="es-ES"/>
          </a:p>
        </p:txBody>
      </p:sp>
      <p:sp>
        <p:nvSpPr>
          <p:cNvPr id="4" name="3 Marcador de pie de página"/>
          <p:cNvSpPr>
            <a:spLocks noGrp="1"/>
          </p:cNvSpPr>
          <p:nvPr>
            <p:ph type="ftr" sz="quarter" idx="11"/>
          </p:nvPr>
        </p:nvSpPr>
        <p:spPr/>
        <p:txBody>
          <a:bodyPr/>
          <a:lstStyle/>
          <a:p>
            <a:r>
              <a:rPr lang="es-ES" smtClean="0"/>
              <a:t>DPMTool</a:t>
            </a:r>
            <a:endParaRPr lang="es-ES"/>
          </a:p>
        </p:txBody>
      </p:sp>
      <p:sp>
        <p:nvSpPr>
          <p:cNvPr id="5" name="4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3221367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A840A6B-26FF-428C-A3CD-916F5B4C06CA}" type="datetime1">
              <a:rPr lang="es-ES" smtClean="0"/>
              <a:t>25/01/2012</a:t>
            </a:fld>
            <a:endParaRPr lang="es-ES"/>
          </a:p>
        </p:txBody>
      </p:sp>
      <p:sp>
        <p:nvSpPr>
          <p:cNvPr id="3" name="2 Marcador de pie de página"/>
          <p:cNvSpPr>
            <a:spLocks noGrp="1"/>
          </p:cNvSpPr>
          <p:nvPr>
            <p:ph type="ftr" sz="quarter" idx="11"/>
          </p:nvPr>
        </p:nvSpPr>
        <p:spPr/>
        <p:txBody>
          <a:bodyPr/>
          <a:lstStyle/>
          <a:p>
            <a:r>
              <a:rPr lang="es-ES" smtClean="0"/>
              <a:t>DPMTool</a:t>
            </a:r>
            <a:endParaRPr lang="es-ES"/>
          </a:p>
        </p:txBody>
      </p:sp>
      <p:sp>
        <p:nvSpPr>
          <p:cNvPr id="4" name="3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452008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grpSp>
        <p:nvGrpSpPr>
          <p:cNvPr id="8" name="Group 11"/>
          <p:cNvGrpSpPr/>
          <p:nvPr userDrawn="1"/>
        </p:nvGrpSpPr>
        <p:grpSpPr>
          <a:xfrm>
            <a:off x="899593" y="975888"/>
            <a:ext cx="7344816" cy="4968552"/>
            <a:chOff x="-1" y="3379694"/>
            <a:chExt cx="7543801" cy="2604247"/>
          </a:xfrm>
          <a:gradFill flip="none" rotWithShape="1">
            <a:gsLst>
              <a:gs pos="0">
                <a:srgbClr val="C9DDFB"/>
              </a:gs>
              <a:gs pos="50000">
                <a:srgbClr val="DFEAF9">
                  <a:alpha val="69804"/>
                </a:srgbClr>
              </a:gs>
              <a:gs pos="100000">
                <a:schemeClr val="bg1"/>
              </a:gs>
            </a:gsLst>
            <a:lin ang="5400000" scaled="1"/>
            <a:tileRect/>
          </a:gradFill>
          <a:effectLst>
            <a:glow rad="127000">
              <a:schemeClr val="accent2">
                <a:alpha val="18000"/>
              </a:schemeClr>
            </a:glow>
          </a:effectLst>
        </p:grpSpPr>
        <p:sp>
          <p:nvSpPr>
            <p:cNvPr id="9" name="Snip Single Corner Rectangle 14"/>
            <p:cNvSpPr/>
            <p:nvPr/>
          </p:nvSpPr>
          <p:spPr>
            <a:xfrm flipV="1">
              <a:off x="-1" y="3393141"/>
              <a:ext cx="7543800" cy="2590800"/>
            </a:xfrm>
            <a:prstGeom prst="snip1Rect">
              <a:avLst>
                <a:gd name="adj" fmla="val 7379"/>
              </a:avLst>
            </a:prstGeom>
            <a:grp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0" name="Straight Connector 15"/>
            <p:cNvCxnSpPr/>
            <p:nvPr/>
          </p:nvCxnSpPr>
          <p:spPr>
            <a:xfrm>
              <a:off x="0" y="3379694"/>
              <a:ext cx="7543800" cy="2377"/>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sp>
        <p:nvSpPr>
          <p:cNvPr id="11" name="1 Título"/>
          <p:cNvSpPr>
            <a:spLocks noGrp="1"/>
          </p:cNvSpPr>
          <p:nvPr>
            <p:ph type="title" hasCustomPrompt="1"/>
          </p:nvPr>
        </p:nvSpPr>
        <p:spPr>
          <a:xfrm>
            <a:off x="179512" y="2564904"/>
            <a:ext cx="4248472" cy="1080120"/>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Autofit/>
          </a:bodyPr>
          <a:lstStyle>
            <a:lvl1pPr algn="r">
              <a:defRPr sz="4400" b="1" cap="all" spc="300">
                <a:ln>
                  <a:solidFill>
                    <a:schemeClr val="tx2"/>
                  </a:solidFill>
                </a:ln>
                <a:solidFill>
                  <a:srgbClr val="255B87"/>
                </a:solidFill>
                <a:latin typeface="Arial Black" pitchFamily="34" charset="0"/>
                <a:cs typeface="Arial" pitchFamily="34" charset="0"/>
              </a:defRPr>
            </a:lvl1pPr>
          </a:lstStyle>
          <a:p>
            <a:r>
              <a:rPr lang="es-ES" dirty="0" smtClean="0"/>
              <a:t>título</a:t>
            </a:r>
            <a:endParaRPr lang="es-ES" dirty="0"/>
          </a:p>
        </p:txBody>
      </p:sp>
    </p:spTree>
    <p:extLst>
      <p:ext uri="{BB962C8B-B14F-4D97-AF65-F5344CB8AC3E}">
        <p14:creationId xmlns:p14="http://schemas.microsoft.com/office/powerpoint/2010/main" val="1689755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1"/>
            <a:ext cx="5486400" cy="566739"/>
          </a:xfrm>
          <a:prstGeom prst="rect">
            <a:avLst/>
          </a:prstGeom>
        </p:spPr>
        <p:txBody>
          <a:bodyPr anchor="b"/>
          <a:lstStyle>
            <a:lvl1pPr algn="l">
              <a:defRPr sz="23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s-ES"/>
          </a:p>
        </p:txBody>
      </p:sp>
      <p:sp>
        <p:nvSpPr>
          <p:cNvPr id="4" name="3 Marcador de texto"/>
          <p:cNvSpPr>
            <a:spLocks noGrp="1"/>
          </p:cNvSpPr>
          <p:nvPr>
            <p:ph type="body" sz="half" idx="2"/>
          </p:nvPr>
        </p:nvSpPr>
        <p:spPr>
          <a:xfrm>
            <a:off x="1792288" y="5367339"/>
            <a:ext cx="54864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F16DE4E-288B-4BCE-802B-87CBE39B22DE}" type="datetime1">
              <a:rPr lang="es-ES" smtClean="0"/>
              <a:t>25/01/2012</a:t>
            </a:fld>
            <a:endParaRPr lang="es-ES"/>
          </a:p>
        </p:txBody>
      </p:sp>
      <p:sp>
        <p:nvSpPr>
          <p:cNvPr id="6" name="5 Marcador de pie de página"/>
          <p:cNvSpPr>
            <a:spLocks noGrp="1"/>
          </p:cNvSpPr>
          <p:nvPr>
            <p:ph type="ftr" sz="quarter" idx="11"/>
          </p:nvPr>
        </p:nvSpPr>
        <p:spPr/>
        <p:txBody>
          <a:bodyPr/>
          <a:lstStyle/>
          <a:p>
            <a:r>
              <a:rPr lang="es-ES" smtClean="0"/>
              <a:t>DPMTool</a:t>
            </a:r>
            <a:endParaRPr lang="es-ES"/>
          </a:p>
        </p:txBody>
      </p:sp>
      <p:sp>
        <p:nvSpPr>
          <p:cNvPr id="7" name="6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175569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l="-10000" r="-10000"/>
          </a:stretch>
        </a:blipFill>
        <a:effectLst/>
      </p:bgPr>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67544" y="1628800"/>
            <a:ext cx="8229600" cy="4525963"/>
          </a:xfrm>
          <a:prstGeom prst="rect">
            <a:avLst/>
          </a:prstGeom>
        </p:spPr>
        <p:txBody>
          <a:bodyPr vert="horz" lIns="107287" tIns="53643" rIns="107287" bIns="53643"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2"/>
            <a:ext cx="2133600" cy="365125"/>
          </a:xfrm>
          <a:prstGeom prst="rect">
            <a:avLst/>
          </a:prstGeom>
        </p:spPr>
        <p:txBody>
          <a:bodyPr vert="horz" lIns="107287" tIns="53643" rIns="107287" bIns="53643" rtlCol="0" anchor="ctr"/>
          <a:lstStyle>
            <a:lvl1pPr algn="l">
              <a:defRPr sz="1400">
                <a:solidFill>
                  <a:schemeClr val="tx1">
                    <a:tint val="75000"/>
                  </a:schemeClr>
                </a:solidFill>
              </a:defRPr>
            </a:lvl1pPr>
          </a:lstStyle>
          <a:p>
            <a:fld id="{6EB81146-898A-4CEC-B2C6-A72691065DB3}" type="datetime1">
              <a:rPr lang="es-ES" smtClean="0"/>
              <a:t>25/01/2012</a:t>
            </a:fld>
            <a:endParaRPr lang="es-ES"/>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107287" tIns="53643" rIns="107287" bIns="53643" rtlCol="0" anchor="ctr"/>
          <a:lstStyle>
            <a:lvl1pPr algn="ctr">
              <a:defRPr sz="1400">
                <a:solidFill>
                  <a:schemeClr val="tx1">
                    <a:tint val="75000"/>
                  </a:schemeClr>
                </a:solidFill>
              </a:defRPr>
            </a:lvl1pPr>
          </a:lstStyle>
          <a:p>
            <a:r>
              <a:rPr lang="es-ES" dirty="0" smtClean="0"/>
              <a:t>DPMTool</a:t>
            </a:r>
            <a:endParaRPr lang="es-ES" dirty="0"/>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107287" tIns="53643" rIns="107287" bIns="53643" rtlCol="0" anchor="ctr"/>
          <a:lstStyle>
            <a:lvl1pPr algn="r">
              <a:defRPr sz="1400">
                <a:solidFill>
                  <a:schemeClr val="tx1">
                    <a:tint val="75000"/>
                  </a:schemeClr>
                </a:solidFill>
              </a:defRPr>
            </a:lvl1pPr>
          </a:lstStyle>
          <a:p>
            <a:fld id="{2E16987B-1223-45F3-900E-A014D2035EDD}" type="slidenum">
              <a:rPr lang="es-ES" smtClean="0"/>
              <a:t>‹Nº›</a:t>
            </a:fld>
            <a:endParaRPr lang="es-ES"/>
          </a:p>
        </p:txBody>
      </p:sp>
    </p:spTree>
    <p:extLst>
      <p:ext uri="{BB962C8B-B14F-4D97-AF65-F5344CB8AC3E}">
        <p14:creationId xmlns:p14="http://schemas.microsoft.com/office/powerpoint/2010/main" val="2729012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s-E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9.png"/><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1"/>
          <p:cNvGrpSpPr/>
          <p:nvPr/>
        </p:nvGrpSpPr>
        <p:grpSpPr>
          <a:xfrm>
            <a:off x="251520" y="260648"/>
            <a:ext cx="8640959" cy="6264695"/>
            <a:chOff x="-1" y="3379694"/>
            <a:chExt cx="7543801" cy="2604247"/>
          </a:xfrm>
          <a:gradFill flip="none" rotWithShape="1">
            <a:gsLst>
              <a:gs pos="0">
                <a:srgbClr val="B8D3FA"/>
              </a:gs>
              <a:gs pos="50000">
                <a:srgbClr val="D1E1F7">
                  <a:alpha val="69804"/>
                </a:srgbClr>
              </a:gs>
              <a:gs pos="100000">
                <a:schemeClr val="bg1"/>
              </a:gs>
            </a:gsLst>
            <a:lin ang="5400000" scaled="1"/>
            <a:tileRect/>
          </a:gradFill>
          <a:effectLst>
            <a:glow rad="127000">
              <a:schemeClr val="accent2">
                <a:alpha val="18000"/>
              </a:schemeClr>
            </a:glow>
          </a:effectLst>
        </p:grpSpPr>
        <p:sp>
          <p:nvSpPr>
            <p:cNvPr id="7" name="Snip Single Corner Rectangle 14"/>
            <p:cNvSpPr/>
            <p:nvPr/>
          </p:nvSpPr>
          <p:spPr>
            <a:xfrm flipV="1">
              <a:off x="-1" y="3393141"/>
              <a:ext cx="7543800" cy="2590800"/>
            </a:xfrm>
            <a:prstGeom prst="snip1Rect">
              <a:avLst>
                <a:gd name="adj" fmla="val 7379"/>
              </a:avLst>
            </a:prstGeom>
            <a:grp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15"/>
            <p:cNvCxnSpPr/>
            <p:nvPr/>
          </p:nvCxnSpPr>
          <p:spPr>
            <a:xfrm>
              <a:off x="0" y="3379694"/>
              <a:ext cx="7543800" cy="2377"/>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sp>
        <p:nvSpPr>
          <p:cNvPr id="9" name="8 CuadroTexto"/>
          <p:cNvSpPr txBox="1"/>
          <p:nvPr/>
        </p:nvSpPr>
        <p:spPr>
          <a:xfrm>
            <a:off x="1007604" y="2708920"/>
            <a:ext cx="7192230" cy="1569660"/>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s-ES" sz="9600" b="1" spc="300" dirty="0" smtClean="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rPr>
              <a:t>DPMTool</a:t>
            </a:r>
            <a:endParaRPr lang="es-ES" sz="1600" b="1" spc="300" dirty="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endParaRPr>
          </a:p>
        </p:txBody>
      </p:sp>
      <p:sp>
        <p:nvSpPr>
          <p:cNvPr id="10" name="9 CuadroTexto"/>
          <p:cNvSpPr txBox="1"/>
          <p:nvPr/>
        </p:nvSpPr>
        <p:spPr>
          <a:xfrm>
            <a:off x="857818" y="4149080"/>
            <a:ext cx="7530606" cy="707886"/>
          </a:xfrm>
          <a:prstGeom prst="rect">
            <a:avLst/>
          </a:prstGeom>
          <a:noFill/>
        </p:spPr>
        <p:txBody>
          <a:bodyPr wrap="square">
            <a:spAutoFit/>
          </a:bodyPr>
          <a:lstStyle/>
          <a:p>
            <a:pPr algn="ctr" fontAlgn="auto">
              <a:spcBef>
                <a:spcPts val="0"/>
              </a:spcBef>
              <a:spcAft>
                <a:spcPts val="0"/>
              </a:spcAft>
              <a:defRPr/>
            </a:pPr>
            <a:r>
              <a:rPr lang="es-ES" sz="2000" b="1" i="1" dirty="0" smtClean="0">
                <a:solidFill>
                  <a:srgbClr val="0A4090"/>
                </a:solidFill>
                <a:latin typeface="+mn-lt"/>
                <a:cs typeface="+mn-cs"/>
              </a:rPr>
              <a:t>Sistema Distribuido para la Gestión de Decisiones de Proyectos Software en Desarrollo Global de Software</a:t>
            </a:r>
          </a:p>
        </p:txBody>
      </p:sp>
      <p:sp>
        <p:nvSpPr>
          <p:cNvPr id="11" name="10 CuadroTexto"/>
          <p:cNvSpPr txBox="1"/>
          <p:nvPr/>
        </p:nvSpPr>
        <p:spPr>
          <a:xfrm>
            <a:off x="1331640" y="466817"/>
            <a:ext cx="7056784" cy="830997"/>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s-ES" sz="2400" b="1" dirty="0" smtClean="0">
                <a:ln w="11430"/>
                <a:solidFill>
                  <a:schemeClr val="bg2">
                    <a:lumMod val="25000"/>
                  </a:schemeClr>
                </a:solidFill>
                <a:latin typeface="Arial" pitchFamily="34" charset="0"/>
                <a:cs typeface="Arial" pitchFamily="34" charset="0"/>
              </a:rPr>
              <a:t>Universidad de Castilla la Mancha</a:t>
            </a:r>
          </a:p>
          <a:p>
            <a:pPr algn="ctr" fontAlgn="auto">
              <a:spcBef>
                <a:spcPts val="0"/>
              </a:spcBef>
              <a:spcAft>
                <a:spcPts val="0"/>
              </a:spcAft>
              <a:defRPr/>
            </a:pPr>
            <a:r>
              <a:rPr lang="es-ES" sz="2400" b="1" dirty="0" smtClean="0">
                <a:ln w="11430"/>
                <a:solidFill>
                  <a:schemeClr val="bg2">
                    <a:lumMod val="25000"/>
                  </a:schemeClr>
                </a:solidFill>
                <a:latin typeface="Arial" pitchFamily="34" charset="0"/>
                <a:cs typeface="Arial" pitchFamily="34" charset="0"/>
              </a:rPr>
              <a:t>Escuela Superior de Informática</a:t>
            </a:r>
            <a:endParaRPr lang="es-ES" sz="2400" b="1" dirty="0">
              <a:ln w="11430"/>
              <a:solidFill>
                <a:schemeClr val="bg2">
                  <a:lumMod val="25000"/>
                </a:schemeClr>
              </a:solidFill>
              <a:latin typeface="Arial" pitchFamily="34" charset="0"/>
              <a:cs typeface="Arial" pitchFamily="34" charset="0"/>
            </a:endParaRPr>
          </a:p>
        </p:txBody>
      </p:sp>
      <p:pic>
        <p:nvPicPr>
          <p:cNvPr id="15" name="1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3" y="5852505"/>
            <a:ext cx="900101" cy="900101"/>
          </a:xfrm>
          <a:prstGeom prst="rect">
            <a:avLst/>
          </a:prstGeom>
        </p:spPr>
      </p:pic>
      <p:sp>
        <p:nvSpPr>
          <p:cNvPr id="16" name="15 CuadroTexto"/>
          <p:cNvSpPr txBox="1"/>
          <p:nvPr/>
        </p:nvSpPr>
        <p:spPr>
          <a:xfrm>
            <a:off x="828328" y="5878447"/>
            <a:ext cx="7128047" cy="492443"/>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Bef>
                <a:spcPts val="0"/>
              </a:spcBef>
              <a:spcAft>
                <a:spcPts val="0"/>
              </a:spcAft>
              <a:defRPr/>
            </a:pPr>
            <a:r>
              <a:rPr lang="es-ES" sz="1300" b="1" dirty="0" smtClean="0">
                <a:ln w="11430"/>
                <a:solidFill>
                  <a:schemeClr val="bg2">
                    <a:lumMod val="25000"/>
                  </a:schemeClr>
                </a:solidFill>
                <a:latin typeface="Arial" pitchFamily="34" charset="0"/>
                <a:cs typeface="Arial" pitchFamily="34" charset="0"/>
              </a:rPr>
              <a:t>Autor: Juan Andrada Romero</a:t>
            </a:r>
          </a:p>
          <a:p>
            <a:pPr algn="r" fontAlgn="auto">
              <a:spcBef>
                <a:spcPts val="0"/>
              </a:spcBef>
              <a:spcAft>
                <a:spcPts val="0"/>
              </a:spcAft>
              <a:defRPr/>
            </a:pPr>
            <a:r>
              <a:rPr lang="es-ES" sz="1300" b="1" dirty="0" smtClean="0">
                <a:ln w="11430"/>
                <a:solidFill>
                  <a:schemeClr val="bg2">
                    <a:lumMod val="25000"/>
                  </a:schemeClr>
                </a:solidFill>
                <a:latin typeface="Arial" pitchFamily="34" charset="0"/>
                <a:cs typeface="Arial" pitchFamily="34" charset="0"/>
              </a:rPr>
              <a:t>Directora: Aurora Vizcaíno Barceló</a:t>
            </a:r>
            <a:endParaRPr lang="es-ES" sz="1300" b="1" dirty="0">
              <a:ln w="11430"/>
              <a:solidFill>
                <a:schemeClr val="bg2">
                  <a:lumMod val="25000"/>
                </a:schemeClr>
              </a:solidFill>
              <a:latin typeface="Arial" pitchFamily="34" charset="0"/>
              <a:cs typeface="Arial" pitchFamily="34" charset="0"/>
            </a:endParaRPr>
          </a:p>
        </p:txBody>
      </p:sp>
      <p:pic>
        <p:nvPicPr>
          <p:cNvPr id="18" name="17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1640" y="368532"/>
            <a:ext cx="873220" cy="1027566"/>
          </a:xfrm>
          <a:prstGeom prst="rect">
            <a:avLst/>
          </a:prstGeom>
        </p:spPr>
      </p:pic>
    </p:spTree>
    <p:extLst>
      <p:ext uri="{BB962C8B-B14F-4D97-AF65-F5344CB8AC3E}">
        <p14:creationId xmlns:p14="http://schemas.microsoft.com/office/powerpoint/2010/main" val="1304612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7241">
            <a:off x="4534726" y="1890865"/>
            <a:ext cx="4986116" cy="4839824"/>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10</a:t>
            </a:fld>
            <a:endParaRPr lang="es-ES"/>
          </a:p>
        </p:txBody>
      </p:sp>
      <p:sp>
        <p:nvSpPr>
          <p:cNvPr id="7" name="6 Redondear rectángulo de esquina sencilla"/>
          <p:cNvSpPr/>
          <p:nvPr/>
        </p:nvSpPr>
        <p:spPr>
          <a:xfrm rot="16200000" flipH="1">
            <a:off x="2037643" y="5496146"/>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636430" y="5981999"/>
            <a:ext cx="1089147" cy="323165"/>
          </a:xfrm>
          <a:prstGeom prst="rect">
            <a:avLst/>
          </a:prstGeom>
          <a:noFill/>
          <a:effectLst>
            <a:glow rad="101600">
              <a:schemeClr val="accent5">
                <a:satMod val="175000"/>
                <a:alpha val="40000"/>
              </a:schemeClr>
            </a:glow>
          </a:effectLst>
        </p:spPr>
        <p:txBody>
          <a:bodyPr wrap="square" rtlCol="0">
            <a:spAutoFit/>
          </a:bodyPr>
          <a:lstStyle/>
          <a:p>
            <a:r>
              <a:rPr lang="es-ES" sz="1500" b="1" dirty="0">
                <a:solidFill>
                  <a:schemeClr val="bg2">
                    <a:lumMod val="25000"/>
                  </a:schemeClr>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821537" y="1844824"/>
            <a:ext cx="7200800" cy="2677656"/>
          </a:xfrm>
          <a:prstGeom prst="rect">
            <a:avLst/>
          </a:prstGeom>
        </p:spPr>
        <p:txBody>
          <a:bodyPr wrap="square">
            <a:spAutoFit/>
          </a:bodyPr>
          <a:lstStyle/>
          <a:p>
            <a:pPr marL="342900" indent="-342900" algn="just">
              <a:buFont typeface="Wingdings" pitchFamily="2" charset="2"/>
              <a:buChar char="q"/>
            </a:pPr>
            <a:r>
              <a:rPr lang="es-ES" sz="2400" b="1" dirty="0"/>
              <a:t>D</a:t>
            </a:r>
            <a:r>
              <a:rPr lang="es-ES" sz="2400" b="1" dirty="0" smtClean="0"/>
              <a:t>iseño</a:t>
            </a:r>
            <a:r>
              <a:rPr lang="es-ES" sz="2400" dirty="0" smtClean="0"/>
              <a:t> </a:t>
            </a:r>
            <a:r>
              <a:rPr lang="es-ES" sz="2400" dirty="0"/>
              <a:t>y </a:t>
            </a:r>
            <a:r>
              <a:rPr lang="es-ES" sz="2400" b="1" dirty="0"/>
              <a:t>construcción</a:t>
            </a:r>
            <a:r>
              <a:rPr lang="es-ES" sz="2400" dirty="0"/>
              <a:t> de una </a:t>
            </a:r>
            <a:r>
              <a:rPr lang="es-ES" sz="2400" dirty="0" smtClean="0"/>
              <a:t>herramienta basada </a:t>
            </a:r>
            <a:r>
              <a:rPr lang="es-ES" sz="2400" dirty="0"/>
              <a:t>en </a:t>
            </a:r>
            <a:r>
              <a:rPr lang="es-ES" sz="2400" b="1" dirty="0"/>
              <a:t>Java</a:t>
            </a:r>
            <a:r>
              <a:rPr lang="es-ES" sz="2400" dirty="0"/>
              <a:t> que permita dar soporte a la </a:t>
            </a:r>
            <a:r>
              <a:rPr lang="es-ES" sz="2400" b="1" dirty="0"/>
              <a:t>gestión</a:t>
            </a:r>
            <a:r>
              <a:rPr lang="es-ES" sz="2400" dirty="0"/>
              <a:t> </a:t>
            </a:r>
            <a:r>
              <a:rPr lang="es-ES" sz="2400" dirty="0" smtClean="0"/>
              <a:t>y </a:t>
            </a:r>
            <a:r>
              <a:rPr lang="es-ES" sz="2400" b="1" dirty="0" smtClean="0"/>
              <a:t>reutilización</a:t>
            </a:r>
            <a:r>
              <a:rPr lang="es-ES" sz="2400" dirty="0" smtClean="0"/>
              <a:t> de </a:t>
            </a:r>
            <a:r>
              <a:rPr lang="es-ES" sz="2400" b="1" dirty="0"/>
              <a:t>decisiones</a:t>
            </a:r>
            <a:r>
              <a:rPr lang="es-ES" sz="2400" dirty="0"/>
              <a:t> en proyectos software </a:t>
            </a:r>
            <a:r>
              <a:rPr lang="es-ES" sz="2400" dirty="0" smtClean="0"/>
              <a:t>en el </a:t>
            </a:r>
            <a:r>
              <a:rPr lang="es-ES" sz="2400" dirty="0"/>
              <a:t>paradigma de </a:t>
            </a:r>
            <a:r>
              <a:rPr lang="es-ES" sz="2400" b="1" dirty="0"/>
              <a:t>Desarrollo Global de </a:t>
            </a:r>
            <a:r>
              <a:rPr lang="es-ES" sz="2400" b="1" dirty="0" smtClean="0"/>
              <a:t>Software</a:t>
            </a:r>
            <a:r>
              <a:rPr lang="es-ES" sz="2400" dirty="0" smtClean="0"/>
              <a:t>, así como permitir la </a:t>
            </a:r>
            <a:r>
              <a:rPr lang="es-ES" sz="2400" b="1" dirty="0" smtClean="0"/>
              <a:t>gestión</a:t>
            </a:r>
            <a:r>
              <a:rPr lang="es-ES" sz="2400" dirty="0" smtClean="0"/>
              <a:t> de los </a:t>
            </a:r>
            <a:r>
              <a:rPr lang="es-ES" sz="2400" b="1" dirty="0"/>
              <a:t>proyectos</a:t>
            </a:r>
            <a:r>
              <a:rPr lang="es-ES" sz="2400" dirty="0"/>
              <a:t> software sobre los que se toman decisiones.</a:t>
            </a:r>
            <a:endParaRPr lang="es-ES" sz="2400" dirty="0">
              <a:solidFill>
                <a:schemeClr val="tx2">
                  <a:lumMod val="75000"/>
                </a:schemeClr>
              </a:solidFill>
            </a:endParaRP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Objetivos</a:t>
            </a:r>
          </a:p>
          <a:p>
            <a:r>
              <a:rPr lang="es-ES" sz="1800" b="0" dirty="0" smtClean="0"/>
              <a:t>Objetivo principal</a:t>
            </a:r>
            <a:endParaRPr lang="es-ES" sz="1800" b="0" dirty="0"/>
          </a:p>
        </p:txBody>
      </p:sp>
    </p:spTree>
    <p:extLst>
      <p:ext uri="{BB962C8B-B14F-4D97-AF65-F5344CB8AC3E}">
        <p14:creationId xmlns:p14="http://schemas.microsoft.com/office/powerpoint/2010/main" val="4005966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11</a:t>
            </a:fld>
            <a:endParaRPr lang="es-ES"/>
          </a:p>
        </p:txBody>
      </p:sp>
      <p:sp>
        <p:nvSpPr>
          <p:cNvPr id="7" name="6 Redondear rectángulo de esquina sencilla"/>
          <p:cNvSpPr/>
          <p:nvPr/>
        </p:nvSpPr>
        <p:spPr>
          <a:xfrm rot="16200000" flipH="1">
            <a:off x="2037643" y="5496146"/>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636430" y="5981999"/>
            <a:ext cx="1089147" cy="323165"/>
          </a:xfrm>
          <a:prstGeom prst="rect">
            <a:avLst/>
          </a:prstGeom>
          <a:noFill/>
          <a:effectLst>
            <a:glow rad="101600">
              <a:schemeClr val="accent5">
                <a:satMod val="175000"/>
                <a:alpha val="40000"/>
              </a:schemeClr>
            </a:glow>
          </a:effectLst>
        </p:spPr>
        <p:txBody>
          <a:bodyPr wrap="square" rtlCol="0">
            <a:spAutoFit/>
          </a:bodyPr>
          <a:lstStyle/>
          <a:p>
            <a:r>
              <a:rPr lang="es-ES" sz="1500" b="1" dirty="0">
                <a:solidFill>
                  <a:schemeClr val="bg2">
                    <a:lumMod val="25000"/>
                  </a:schemeClr>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Objetivos</a:t>
            </a:r>
          </a:p>
          <a:p>
            <a:r>
              <a:rPr lang="es-ES" sz="1800" b="0" dirty="0" smtClean="0"/>
              <a:t>Objetivos asociados</a:t>
            </a:r>
            <a:endParaRPr lang="es-ES" sz="1800" b="0" dirty="0"/>
          </a:p>
        </p:txBody>
      </p:sp>
      <p:graphicFrame>
        <p:nvGraphicFramePr>
          <p:cNvPr id="19" name="18 Tabla"/>
          <p:cNvGraphicFramePr>
            <a:graphicFrameLocks noGrp="1"/>
          </p:cNvGraphicFramePr>
          <p:nvPr>
            <p:extLst>
              <p:ext uri="{D42A27DB-BD31-4B8C-83A1-F6EECF244321}">
                <p14:modId xmlns:p14="http://schemas.microsoft.com/office/powerpoint/2010/main" val="2384960876"/>
              </p:ext>
            </p:extLst>
          </p:nvPr>
        </p:nvGraphicFramePr>
        <p:xfrm>
          <a:off x="395536" y="1124744"/>
          <a:ext cx="8289324" cy="4635232"/>
        </p:xfrm>
        <a:graphic>
          <a:graphicData uri="http://schemas.openxmlformats.org/drawingml/2006/table">
            <a:tbl>
              <a:tblPr firstRow="1" bandRow="1">
                <a:tableStyleId>{7DF18680-E054-41AD-8BC1-D1AEF772440D}</a:tableStyleId>
              </a:tblPr>
              <a:tblGrid>
                <a:gridCol w="1016515"/>
                <a:gridCol w="5616624"/>
                <a:gridCol w="165618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DESCRIPCIÓN</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b="1" dirty="0" smtClean="0"/>
                        <a:t>DESAFÍO</a:t>
                      </a: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632">
                <a:tc>
                  <a:txBody>
                    <a:bodyPr/>
                    <a:lstStyle/>
                    <a:p>
                      <a:pPr algn="ctr"/>
                      <a:r>
                        <a:rPr lang="es-ES" sz="1800" b="1" dirty="0" smtClean="0"/>
                        <a:t>O1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Acceso al sistema desde diferentes localizaciones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Comunicación/Control</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04056">
                <a:tc>
                  <a:txBody>
                    <a:bodyPr/>
                    <a:lstStyle/>
                    <a:p>
                      <a:pPr marL="0" algn="ctr" defTabSz="1072866" rtl="0" eaLnBrk="1" latinLnBrk="0" hangingPunct="1"/>
                      <a:r>
                        <a:rPr lang="es-ES" sz="1800" b="1" kern="1200" dirty="0" smtClean="0">
                          <a:solidFill>
                            <a:schemeClr val="dk1"/>
                          </a:solidFill>
                          <a:latin typeface="+mn-lt"/>
                          <a:ea typeface="+mn-ea"/>
                          <a:cs typeface="+mn-cs"/>
                        </a:rPr>
                        <a:t>O2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Facilitar y favorecer la gestión de decisiones en proyectos software</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Comunicación/G. conocimiento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73008">
                <a:tc>
                  <a:txBody>
                    <a:bodyPr/>
                    <a:lstStyle/>
                    <a:p>
                      <a:pPr marL="0" algn="ctr" defTabSz="1072866" rtl="0" eaLnBrk="1" latinLnBrk="0" hangingPunct="1"/>
                      <a:r>
                        <a:rPr lang="es-ES" sz="1800" b="1" kern="1200" dirty="0" smtClean="0">
                          <a:solidFill>
                            <a:schemeClr val="dk1"/>
                          </a:solidFill>
                          <a:latin typeface="+mn-lt"/>
                          <a:ea typeface="+mn-ea"/>
                          <a:cs typeface="+mn-cs"/>
                        </a:rPr>
                        <a:t>O3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Favorecer la representación</a:t>
                      </a:r>
                      <a:r>
                        <a:rPr lang="es-ES" sz="1600" b="0" baseline="0" dirty="0" smtClean="0"/>
                        <a:t> y visualización de la información almacenada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97944">
                <a:tc>
                  <a:txBody>
                    <a:bodyPr/>
                    <a:lstStyle/>
                    <a:p>
                      <a:pPr marL="0" algn="ctr" defTabSz="1072866" rtl="0" eaLnBrk="1" latinLnBrk="0" hangingPunct="1"/>
                      <a:r>
                        <a:rPr lang="es-ES" sz="1800" b="1" kern="1200" dirty="0" smtClean="0">
                          <a:solidFill>
                            <a:schemeClr val="dk1"/>
                          </a:solidFill>
                          <a:latin typeface="+mn-lt"/>
                          <a:ea typeface="+mn-ea"/>
                          <a:cs typeface="+mn-cs"/>
                        </a:rPr>
                        <a:t>O4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comunicación entre equipos, notificando posibles cambios al instante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O5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Adaptación a diferentes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0128">
                <a:tc>
                  <a:txBody>
                    <a:bodyPr/>
                    <a:lstStyle/>
                    <a:p>
                      <a:pPr marL="0" algn="ctr" defTabSz="1072866" rtl="0" eaLnBrk="1" latinLnBrk="0" hangingPunct="1"/>
                      <a:r>
                        <a:rPr lang="es-ES" sz="1800" b="1" kern="1200" dirty="0" smtClean="0">
                          <a:solidFill>
                            <a:schemeClr val="dk1"/>
                          </a:solidFill>
                          <a:latin typeface="+mn-lt"/>
                          <a:ea typeface="+mn-ea"/>
                          <a:cs typeface="+mn-cs"/>
                        </a:rPr>
                        <a:t>O6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gestión de proyectos software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O7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Favorecer aspectos de control de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2400">
                <a:tc>
                  <a:txBody>
                    <a:bodyPr/>
                    <a:lstStyle/>
                    <a:p>
                      <a:pPr marL="0" algn="ctr" defTabSz="1072866" rtl="0" eaLnBrk="1" latinLnBrk="0" hangingPunct="1"/>
                      <a:r>
                        <a:rPr lang="es-ES" sz="1800" b="1" kern="1200" dirty="0" smtClean="0">
                          <a:solidFill>
                            <a:schemeClr val="dk1"/>
                          </a:solidFill>
                          <a:latin typeface="+mn-lt"/>
                          <a:ea typeface="+mn-ea"/>
                          <a:cs typeface="+mn-cs"/>
                        </a:rPr>
                        <a:t>O8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reutilización de información entre proyectos, aconsejando decisiones de proyectos similares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 </a:t>
                      </a:r>
                    </a:p>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636364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2168860"/>
            <a:ext cx="5904656" cy="1080120"/>
          </a:xfrm>
        </p:spPr>
        <p:txBody>
          <a:bodyPr/>
          <a:lstStyle/>
          <a:p>
            <a:r>
              <a:rPr lang="es-ES" sz="3600" dirty="0" smtClean="0"/>
              <a:t>Estado del arte</a:t>
            </a:r>
            <a:endParaRPr lang="es-ES" sz="3600" dirty="0"/>
          </a:p>
        </p:txBody>
      </p:sp>
      <p:pic>
        <p:nvPicPr>
          <p:cNvPr id="3075" name="Picture 3" descr="C:\Users\Juan\AppData\Local\Microsoft\Windows\Temporary Internet Files\Content.IE5\TU3EIRJP\MC90001930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3212976"/>
            <a:ext cx="2696666" cy="235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74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13</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Método</a:t>
            </a:r>
            <a:r>
              <a:rPr lang="es-ES" sz="2400" i="1" dirty="0" smtClean="0">
                <a:solidFill>
                  <a:schemeClr val="tx2">
                    <a:lumMod val="75000"/>
                  </a:schemeClr>
                </a:solidFill>
              </a:rPr>
              <a:t> que permite </a:t>
            </a:r>
            <a:r>
              <a:rPr lang="es-ES" sz="2400" b="1" i="1" dirty="0" smtClean="0">
                <a:solidFill>
                  <a:schemeClr val="tx2">
                    <a:lumMod val="75000"/>
                  </a:schemeClr>
                </a:solidFill>
              </a:rPr>
              <a:t>capturar</a:t>
            </a:r>
            <a:r>
              <a:rPr lang="es-ES" sz="2400" i="1" dirty="0" smtClean="0">
                <a:solidFill>
                  <a:schemeClr val="tx2">
                    <a:lumMod val="75000"/>
                  </a:schemeClr>
                </a:solidFill>
              </a:rPr>
              <a:t>, </a:t>
            </a:r>
            <a:r>
              <a:rPr lang="es-ES" sz="2400" b="1" i="1" dirty="0" smtClean="0">
                <a:solidFill>
                  <a:schemeClr val="tx2">
                    <a:lumMod val="75000"/>
                  </a:schemeClr>
                </a:solidFill>
              </a:rPr>
              <a:t>representar</a:t>
            </a:r>
            <a:r>
              <a:rPr lang="es-ES" sz="2400" i="1" dirty="0" smtClean="0">
                <a:solidFill>
                  <a:schemeClr val="tx2">
                    <a:lumMod val="75000"/>
                  </a:schemeClr>
                </a:solidFill>
              </a:rPr>
              <a:t> y </a:t>
            </a:r>
            <a:r>
              <a:rPr lang="es-ES" sz="2400" b="1" i="1" dirty="0" smtClean="0">
                <a:solidFill>
                  <a:schemeClr val="tx2">
                    <a:lumMod val="75000"/>
                  </a:schemeClr>
                </a:solidFill>
              </a:rPr>
              <a:t>mantener</a:t>
            </a:r>
            <a:r>
              <a:rPr lang="es-ES" sz="2400" i="1" dirty="0" smtClean="0">
                <a:solidFill>
                  <a:schemeClr val="tx2">
                    <a:lumMod val="75000"/>
                  </a:schemeClr>
                </a:solidFill>
              </a:rPr>
              <a:t> registros de información acerca de las </a:t>
            </a:r>
            <a:r>
              <a:rPr lang="es-ES" sz="2400" b="1" i="1" dirty="0" smtClean="0">
                <a:solidFill>
                  <a:schemeClr val="tx2">
                    <a:lumMod val="75000"/>
                  </a:schemeClr>
                </a:solidFill>
              </a:rPr>
              <a:t>decisiones</a:t>
            </a:r>
            <a:r>
              <a:rPr lang="es-ES" sz="2400" i="1" dirty="0" smtClean="0">
                <a:solidFill>
                  <a:schemeClr val="tx2">
                    <a:lumMod val="75000"/>
                  </a:schemeClr>
                </a:solidFill>
              </a:rPr>
              <a:t> tomadas por los miembros de un equipo de desarrollo de un </a:t>
            </a:r>
            <a:r>
              <a:rPr lang="es-ES" sz="2400" b="1" i="1" dirty="0" smtClean="0">
                <a:solidFill>
                  <a:schemeClr val="tx2">
                    <a:lumMod val="75000"/>
                  </a:schemeClr>
                </a:solidFill>
              </a:rPr>
              <a:t>proyecto software</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7" name="26 Rectángulo"/>
          <p:cNvSpPr/>
          <p:nvPr/>
        </p:nvSpPr>
        <p:spPr>
          <a:xfrm>
            <a:off x="6078119"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[Allen H. </a:t>
            </a:r>
            <a:r>
              <a:rPr lang="es-ES" sz="1800" b="1" dirty="0" err="1" smtClean="0">
                <a:solidFill>
                  <a:schemeClr val="tx2">
                    <a:lumMod val="75000"/>
                  </a:schemeClr>
                </a:solidFill>
              </a:rPr>
              <a:t>Dutoit</a:t>
            </a:r>
            <a:r>
              <a:rPr lang="es-ES" sz="1800" b="1" dirty="0" smtClean="0">
                <a:solidFill>
                  <a:schemeClr val="tx2">
                    <a:lumMod val="75000"/>
                  </a:schemeClr>
                </a:solidFill>
              </a:rPr>
              <a:t>, 2006]</a:t>
            </a:r>
            <a:endParaRPr lang="es-ES" sz="1800" b="1" dirty="0">
              <a:solidFill>
                <a:schemeClr val="tx2">
                  <a:lumMod val="75000"/>
                </a:schemeClr>
              </a:solidFill>
            </a:endParaRPr>
          </a:p>
        </p:txBody>
      </p:sp>
    </p:spTree>
    <p:extLst>
      <p:ext uri="{BB962C8B-B14F-4D97-AF65-F5344CB8AC3E}">
        <p14:creationId xmlns:p14="http://schemas.microsoft.com/office/powerpoint/2010/main" val="517903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14</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28" name="27 Rectángulo"/>
          <p:cNvSpPr/>
          <p:nvPr/>
        </p:nvSpPr>
        <p:spPr>
          <a:xfrm>
            <a:off x="894943" y="1628800"/>
            <a:ext cx="7200800" cy="396005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Se centra en capturar decisiones tomadas en proyectos software, junto a sus argumentos</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Métodos para la captura:</a:t>
            </a:r>
          </a:p>
          <a:p>
            <a:pPr marL="1250950" lvl="1" indent="-457200" algn="just" defTabSz="914400">
              <a:spcBef>
                <a:spcPts val="2000"/>
              </a:spcBef>
              <a:buClr>
                <a:srgbClr val="274F5F"/>
              </a:buClr>
              <a:buSzPct val="90000"/>
              <a:buFont typeface="Arial" pitchFamily="34" charset="0"/>
              <a:buChar char="•"/>
            </a:pPr>
            <a:r>
              <a:rPr lang="es-ES" sz="2400" i="1" dirty="0" smtClean="0">
                <a:solidFill>
                  <a:schemeClr val="tx2">
                    <a:lumMod val="75000"/>
                  </a:schemeClr>
                </a:solidFill>
              </a:rPr>
              <a:t>Record and Play</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Método del </a:t>
            </a:r>
            <a:r>
              <a:rPr lang="es-ES" sz="2400" i="1" dirty="0" smtClean="0">
                <a:solidFill>
                  <a:schemeClr val="tx2">
                    <a:lumMod val="75000"/>
                  </a:schemeClr>
                </a:solidFill>
              </a:rPr>
              <a:t>Aprendiz</a:t>
            </a:r>
            <a:endParaRPr lang="es-ES" sz="2400" dirty="0">
              <a:solidFill>
                <a:schemeClr val="tx2">
                  <a:lumMod val="75000"/>
                </a:schemeClr>
              </a:solidFill>
            </a:endParaRP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Método del</a:t>
            </a:r>
            <a:r>
              <a:rPr lang="es-ES" sz="2400" i="1" dirty="0" smtClean="0">
                <a:solidFill>
                  <a:schemeClr val="tx2">
                    <a:lumMod val="75000"/>
                  </a:schemeClr>
                </a:solidFill>
              </a:rPr>
              <a:t> Historiador</a:t>
            </a:r>
          </a:p>
          <a:p>
            <a:pPr marL="993633" lvl="1" indent="-457200" algn="just" defTabSz="914400">
              <a:spcBef>
                <a:spcPts val="2000"/>
              </a:spcBef>
              <a:buClr>
                <a:srgbClr val="274F5F"/>
              </a:buClr>
              <a:buSzPct val="90000"/>
              <a:buFont typeface="Wingdings" pitchFamily="2" charset="2"/>
              <a:buChar char="q"/>
            </a:pPr>
            <a:endParaRPr lang="es-ES" sz="2400" b="1" i="1" dirty="0" smtClean="0">
              <a:solidFill>
                <a:schemeClr val="tx2">
                  <a:lumMod val="75000"/>
                </a:schemeClr>
              </a:solidFill>
            </a:endParaRP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093" y="3212975"/>
            <a:ext cx="2377244" cy="2237047"/>
          </a:xfrm>
          <a:prstGeom prst="rect">
            <a:avLst/>
          </a:prstGeom>
        </p:spPr>
      </p:pic>
    </p:spTree>
    <p:extLst>
      <p:ext uri="{BB962C8B-B14F-4D97-AF65-F5344CB8AC3E}">
        <p14:creationId xmlns:p14="http://schemas.microsoft.com/office/powerpoint/2010/main" val="3796588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393" y="2636912"/>
            <a:ext cx="4345305" cy="29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15</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28" name="27 Rectángulo"/>
          <p:cNvSpPr/>
          <p:nvPr/>
        </p:nvSpPr>
        <p:spPr>
          <a:xfrm>
            <a:off x="894943" y="1412776"/>
            <a:ext cx="7200800" cy="171329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Métodos representación de decisiones:</a:t>
            </a:r>
          </a:p>
          <a:p>
            <a:pPr marL="1250950" lvl="1" indent="-457200" algn="just" defTabSz="914400">
              <a:spcBef>
                <a:spcPts val="2000"/>
              </a:spcBef>
              <a:buClr>
                <a:srgbClr val="274F5F"/>
              </a:buClr>
              <a:buSzPct val="90000"/>
              <a:buFont typeface="Arial" pitchFamily="34" charset="0"/>
              <a:buChar char="•"/>
            </a:pPr>
            <a:r>
              <a:rPr lang="es-ES" sz="2400" i="1" dirty="0" smtClean="0">
                <a:solidFill>
                  <a:schemeClr val="tx2">
                    <a:lumMod val="75000"/>
                  </a:schemeClr>
                </a:solidFill>
              </a:rPr>
              <a:t>Causal </a:t>
            </a:r>
            <a:r>
              <a:rPr lang="es-ES" sz="2400" i="1" dirty="0" err="1" smtClean="0">
                <a:solidFill>
                  <a:schemeClr val="tx2">
                    <a:lumMod val="75000"/>
                  </a:schemeClr>
                </a:solidFill>
              </a:rPr>
              <a:t>Graph</a:t>
            </a:r>
            <a:endParaRPr lang="es-ES" sz="2400" i="1" dirty="0" smtClean="0">
              <a:solidFill>
                <a:schemeClr val="tx2">
                  <a:lumMod val="75000"/>
                </a:schemeClr>
              </a:solidFill>
            </a:endParaRPr>
          </a:p>
          <a:p>
            <a:pPr marL="1250950" lvl="1" indent="-457200" algn="just" defTabSz="914400">
              <a:spcBef>
                <a:spcPts val="2000"/>
              </a:spcBef>
              <a:buClr>
                <a:srgbClr val="274F5F"/>
              </a:buClr>
              <a:buSzPct val="90000"/>
              <a:buFont typeface="Arial" pitchFamily="34" charset="0"/>
              <a:buChar char="•"/>
            </a:pPr>
            <a:r>
              <a:rPr lang="es-ES" sz="2400" i="1" dirty="0" smtClean="0">
                <a:solidFill>
                  <a:schemeClr val="tx2">
                    <a:lumMod val="75000"/>
                  </a:schemeClr>
                </a:solidFill>
              </a:rPr>
              <a:t>Dialogue </a:t>
            </a:r>
            <a:r>
              <a:rPr lang="es-ES" sz="2400" i="1" dirty="0" err="1" smtClean="0">
                <a:solidFill>
                  <a:schemeClr val="tx2">
                    <a:lumMod val="75000"/>
                  </a:schemeClr>
                </a:solidFill>
              </a:rPr>
              <a:t>Map</a:t>
            </a:r>
            <a:endParaRPr lang="es-ES" sz="2400" b="1" i="1" dirty="0" smtClean="0">
              <a:solidFill>
                <a:schemeClr val="tx2">
                  <a:lumMod val="75000"/>
                </a:schemeClr>
              </a:solidFill>
            </a:endParaRPr>
          </a:p>
        </p:txBody>
      </p:sp>
    </p:spTree>
    <p:extLst>
      <p:ext uri="{BB962C8B-B14F-4D97-AF65-F5344CB8AC3E}">
        <p14:creationId xmlns:p14="http://schemas.microsoft.com/office/powerpoint/2010/main" val="938467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16</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smtClean="0"/>
              <a:t>CBR</a:t>
            </a:r>
            <a:endParaRPr lang="es-ES" sz="1800" b="0" dirty="0"/>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Proceso </a:t>
            </a:r>
            <a:r>
              <a:rPr lang="es-ES" sz="2400" i="1" dirty="0" smtClean="0">
                <a:solidFill>
                  <a:schemeClr val="tx2">
                    <a:lumMod val="75000"/>
                  </a:schemeClr>
                </a:solidFill>
              </a:rPr>
              <a:t>en el que </a:t>
            </a:r>
            <a:r>
              <a:rPr lang="es-ES" sz="2400" b="1" i="1" dirty="0" smtClean="0">
                <a:solidFill>
                  <a:schemeClr val="tx2">
                    <a:lumMod val="75000"/>
                  </a:schemeClr>
                </a:solidFill>
              </a:rPr>
              <a:t>experiencias</a:t>
            </a:r>
            <a:r>
              <a:rPr lang="es-ES" sz="2400" i="1" dirty="0" smtClean="0">
                <a:solidFill>
                  <a:schemeClr val="tx2">
                    <a:lumMod val="75000"/>
                  </a:schemeClr>
                </a:solidFill>
              </a:rPr>
              <a:t> específicas son recuperadas, reutilizadas, revisadas y almacenadas para </a:t>
            </a:r>
            <a:r>
              <a:rPr lang="es-ES" sz="2400" b="1" i="1" dirty="0" smtClean="0">
                <a:solidFill>
                  <a:schemeClr val="tx2">
                    <a:lumMod val="75000"/>
                  </a:schemeClr>
                </a:solidFill>
              </a:rPr>
              <a:t>utilizarse</a:t>
            </a:r>
            <a:r>
              <a:rPr lang="es-ES" sz="2400" i="1" dirty="0" smtClean="0">
                <a:solidFill>
                  <a:schemeClr val="tx2">
                    <a:lumMod val="75000"/>
                  </a:schemeClr>
                </a:solidFill>
              </a:rPr>
              <a:t> en la solución de problemas </a:t>
            </a:r>
            <a:r>
              <a:rPr lang="es-ES" sz="2400" b="1" i="1" dirty="0" smtClean="0">
                <a:solidFill>
                  <a:schemeClr val="tx2">
                    <a:lumMod val="75000"/>
                  </a:schemeClr>
                </a:solidFill>
              </a:rPr>
              <a:t>similares</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6" name="25 Rectángulo"/>
          <p:cNvSpPr/>
          <p:nvPr/>
        </p:nvSpPr>
        <p:spPr>
          <a:xfrm>
            <a:off x="6161170"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[D. W. </a:t>
            </a:r>
            <a:r>
              <a:rPr lang="es-ES" sz="1800" b="1" dirty="0" err="1" smtClean="0">
                <a:solidFill>
                  <a:schemeClr val="tx2">
                    <a:lumMod val="75000"/>
                  </a:schemeClr>
                </a:solidFill>
              </a:rPr>
              <a:t>Aha</a:t>
            </a:r>
            <a:r>
              <a:rPr lang="es-ES" sz="1800" b="1" dirty="0" smtClean="0">
                <a:solidFill>
                  <a:schemeClr val="tx2">
                    <a:lumMod val="75000"/>
                  </a:schemeClr>
                </a:solidFill>
              </a:rPr>
              <a:t> et al, 2005]</a:t>
            </a:r>
            <a:endParaRPr lang="es-ES" sz="1800" b="1" dirty="0">
              <a:solidFill>
                <a:schemeClr val="tx2">
                  <a:lumMod val="75000"/>
                </a:schemeClr>
              </a:solidFill>
            </a:endParaRPr>
          </a:p>
        </p:txBody>
      </p:sp>
    </p:spTree>
    <p:extLst>
      <p:ext uri="{BB962C8B-B14F-4D97-AF65-F5344CB8AC3E}">
        <p14:creationId xmlns:p14="http://schemas.microsoft.com/office/powerpoint/2010/main" val="1487480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6021" y="2060848"/>
            <a:ext cx="4114286" cy="3504762"/>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17</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smtClean="0"/>
              <a:t>CBR</a:t>
            </a:r>
            <a:endParaRPr lang="es-ES" sz="1800" b="0" dirty="0"/>
          </a:p>
        </p:txBody>
      </p:sp>
      <p:sp>
        <p:nvSpPr>
          <p:cNvPr id="28" name="27 Rectángulo"/>
          <p:cNvSpPr/>
          <p:nvPr/>
        </p:nvSpPr>
        <p:spPr>
          <a:xfrm>
            <a:off x="1023401" y="1844824"/>
            <a:ext cx="7200800" cy="2964914"/>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Consta de cuatro etapas:</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Recuperación</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Reutilización</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Revisión</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Retención</a:t>
            </a:r>
            <a:endParaRPr lang="es-ES" sz="2400" b="1" i="1" dirty="0" smtClean="0">
              <a:solidFill>
                <a:schemeClr val="tx2">
                  <a:lumMod val="75000"/>
                </a:schemeClr>
              </a:solidFill>
            </a:endParaRPr>
          </a:p>
        </p:txBody>
      </p:sp>
    </p:spTree>
    <p:extLst>
      <p:ext uri="{BB962C8B-B14F-4D97-AF65-F5344CB8AC3E}">
        <p14:creationId xmlns:p14="http://schemas.microsoft.com/office/powerpoint/2010/main" val="4144438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Método de trabajo</a:t>
            </a:r>
            <a:endParaRPr lang="es-ES" sz="3600" dirty="0"/>
          </a:p>
        </p:txBody>
      </p:sp>
      <p:pic>
        <p:nvPicPr>
          <p:cNvPr id="4099" name="Picture 3" descr="C:\Users\Juan\AppData\Local\Microsoft\Windows\Temporary Internet Files\Content.IE5\3ZEMP5PJ\MC9000159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8774" y="3356992"/>
            <a:ext cx="2620315" cy="202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74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19</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1236"/>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p:txBody>
      </p:sp>
      <p:sp>
        <p:nvSpPr>
          <p:cNvPr id="19" name="18 Llamada rectangular redondeada"/>
          <p:cNvSpPr/>
          <p:nvPr/>
        </p:nvSpPr>
        <p:spPr>
          <a:xfrm>
            <a:off x="629097" y="2204864"/>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dirty="0" smtClean="0">
                <a:solidFill>
                  <a:schemeClr val="tx2">
                    <a:lumMod val="75000"/>
                  </a:schemeClr>
                </a:solidFill>
              </a:rPr>
              <a:t>“</a:t>
            </a:r>
            <a:r>
              <a:rPr lang="es-ES" sz="2400" b="1" dirty="0" smtClean="0">
                <a:solidFill>
                  <a:schemeClr val="tx2">
                    <a:lumMod val="75000"/>
                  </a:schemeClr>
                </a:solidFill>
              </a:rPr>
              <a:t>Marco genérico </a:t>
            </a:r>
            <a:r>
              <a:rPr lang="es-ES" sz="2400" dirty="0" smtClean="0">
                <a:solidFill>
                  <a:schemeClr val="tx2">
                    <a:lumMod val="75000"/>
                  </a:schemeClr>
                </a:solidFill>
              </a:rPr>
              <a:t>de trabajo que puede especializarse para una gran variedad de </a:t>
            </a:r>
            <a:r>
              <a:rPr lang="es-ES" sz="2400" b="1" dirty="0" smtClean="0">
                <a:solidFill>
                  <a:schemeClr val="tx2">
                    <a:lumMod val="75000"/>
                  </a:schemeClr>
                </a:solidFill>
              </a:rPr>
              <a:t>sistemas</a:t>
            </a:r>
            <a:r>
              <a:rPr lang="es-ES" sz="2400" dirty="0" smtClean="0">
                <a:solidFill>
                  <a:schemeClr val="tx2">
                    <a:lumMod val="75000"/>
                  </a:schemeClr>
                </a:solidFill>
              </a:rPr>
              <a:t> de software, para diferentes áreas de </a:t>
            </a:r>
            <a:r>
              <a:rPr lang="es-ES" sz="2400" b="1" dirty="0" smtClean="0">
                <a:solidFill>
                  <a:schemeClr val="tx2">
                    <a:lumMod val="75000"/>
                  </a:schemeClr>
                </a:solidFill>
              </a:rPr>
              <a:t>aplicación</a:t>
            </a:r>
            <a:r>
              <a:rPr lang="es-ES" sz="2400" dirty="0" smtClean="0">
                <a:solidFill>
                  <a:schemeClr val="tx2">
                    <a:lumMod val="75000"/>
                  </a:schemeClr>
                </a:solidFill>
              </a:rPr>
              <a:t>, diferentes tipos de </a:t>
            </a:r>
            <a:r>
              <a:rPr lang="es-ES" sz="2400" b="1" dirty="0" smtClean="0">
                <a:solidFill>
                  <a:schemeClr val="tx2">
                    <a:lumMod val="75000"/>
                  </a:schemeClr>
                </a:solidFill>
              </a:rPr>
              <a:t>organizaciones</a:t>
            </a:r>
            <a:r>
              <a:rPr lang="es-ES" sz="2400" dirty="0" smtClean="0">
                <a:solidFill>
                  <a:schemeClr val="tx2">
                    <a:lumMod val="75000"/>
                  </a:schemeClr>
                </a:solidFill>
              </a:rPr>
              <a:t> y diferentes tamaños de </a:t>
            </a:r>
            <a:r>
              <a:rPr lang="es-ES" sz="2400" b="1" dirty="0" smtClean="0">
                <a:solidFill>
                  <a:schemeClr val="tx2">
                    <a:lumMod val="75000"/>
                  </a:schemeClr>
                </a:solidFill>
              </a:rPr>
              <a:t>proyectos</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6" name="25 Rectángulo"/>
          <p:cNvSpPr/>
          <p:nvPr/>
        </p:nvSpPr>
        <p:spPr>
          <a:xfrm>
            <a:off x="6232996" y="4876128"/>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[Jacobson et al, 2000]</a:t>
            </a:r>
            <a:endParaRPr lang="es-ES" sz="1800" b="1" dirty="0">
              <a:solidFill>
                <a:schemeClr val="tx2">
                  <a:lumMod val="75000"/>
                </a:schemeClr>
              </a:solidFill>
            </a:endParaRPr>
          </a:p>
        </p:txBody>
      </p:sp>
      <p:sp>
        <p:nvSpPr>
          <p:cNvPr id="27" name="26 Rectángulo"/>
          <p:cNvSpPr/>
          <p:nvPr/>
        </p:nvSpPr>
        <p:spPr>
          <a:xfrm>
            <a:off x="893363" y="1217067"/>
            <a:ext cx="7200800"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Metodología de desarrollo: </a:t>
            </a:r>
            <a:r>
              <a:rPr lang="es-ES" sz="2400" b="1" dirty="0" smtClean="0">
                <a:solidFill>
                  <a:schemeClr val="tx2">
                    <a:lumMod val="75000"/>
                  </a:schemeClr>
                </a:solidFill>
              </a:rPr>
              <a:t>PUD</a:t>
            </a:r>
            <a:endParaRPr lang="es-ES" sz="2400" dirty="0" smtClean="0">
              <a:solidFill>
                <a:schemeClr val="tx2">
                  <a:lumMod val="75000"/>
                </a:schemeClr>
              </a:solidFill>
            </a:endParaRPr>
          </a:p>
        </p:txBody>
      </p:sp>
    </p:spTree>
    <p:extLst>
      <p:ext uri="{BB962C8B-B14F-4D97-AF65-F5344CB8AC3E}">
        <p14:creationId xmlns:p14="http://schemas.microsoft.com/office/powerpoint/2010/main" val="3575270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prstGeom prst="rect">
            <a:avLst/>
          </a:prstGeom>
        </p:spPr>
        <p:txBody>
          <a:bodyPr>
            <a:normAutofit fontScale="90000"/>
          </a:bodyPr>
          <a:lstStyle/>
          <a:p>
            <a:r>
              <a:rPr lang="es-ES" dirty="0" smtClean="0"/>
              <a:t>TABLA DE CONTENIDO</a:t>
            </a:r>
            <a:endParaRPr lang="es-ES" dirty="0"/>
          </a:p>
        </p:txBody>
      </p:sp>
      <p:sp>
        <p:nvSpPr>
          <p:cNvPr id="3" name="2 Marcador de fecha"/>
          <p:cNvSpPr>
            <a:spLocks noGrp="1"/>
          </p:cNvSpPr>
          <p:nvPr>
            <p:ph type="dt" sz="half" idx="10"/>
          </p:nvPr>
        </p:nvSpPr>
        <p:spPr>
          <a:xfrm>
            <a:off x="457200" y="6356352"/>
            <a:ext cx="2133600" cy="365125"/>
          </a:xfrm>
        </p:spPr>
        <p:txBody>
          <a:bodyPr/>
          <a:lstStyle/>
          <a:p>
            <a:fld id="{01AF5EEA-DD12-40AE-8F67-5219965C361E}" type="datetime1">
              <a:rPr lang="es-ES" smtClean="0"/>
              <a:t>25/01/2012</a:t>
            </a:fld>
            <a:endParaRPr lang="es-ES"/>
          </a:p>
        </p:txBody>
      </p:sp>
      <p:sp>
        <p:nvSpPr>
          <p:cNvPr id="5" name="4 Marcador de número de diapositiva"/>
          <p:cNvSpPr>
            <a:spLocks noGrp="1"/>
          </p:cNvSpPr>
          <p:nvPr>
            <p:ph type="sldNum" sz="quarter" idx="12"/>
          </p:nvPr>
        </p:nvSpPr>
        <p:spPr>
          <a:xfrm>
            <a:off x="6553200" y="6356352"/>
            <a:ext cx="2133600" cy="365125"/>
          </a:xfrm>
        </p:spPr>
        <p:txBody>
          <a:bodyPr/>
          <a:lstStyle/>
          <a:p>
            <a:fld id="{2E16987B-1223-45F3-900E-A014D2035EDD}" type="slidenum">
              <a:rPr lang="es-ES" smtClean="0"/>
              <a:t>2</a:t>
            </a:fld>
            <a:endParaRPr lang="es-ES"/>
          </a:p>
        </p:txBody>
      </p:sp>
      <p:sp>
        <p:nvSpPr>
          <p:cNvPr id="6" name="5 Rectángulo"/>
          <p:cNvSpPr/>
          <p:nvPr/>
        </p:nvSpPr>
        <p:spPr>
          <a:xfrm>
            <a:off x="1259632" y="1619447"/>
            <a:ext cx="7200800" cy="3590727"/>
          </a:xfrm>
          <a:prstGeom prst="rect">
            <a:avLst/>
          </a:prstGeom>
        </p:spPr>
        <p:txBody>
          <a:bodyPr wrap="square">
            <a:spAutoFit/>
          </a:bodyPr>
          <a:lstStyle/>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Introducción</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Objetivos</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Antecedentes, estado del arte</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Método y fases de trabajo</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Resultado</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Conclusiones y trabajo futuro</a:t>
            </a:r>
          </a:p>
        </p:txBody>
      </p:sp>
    </p:spTree>
    <p:extLst>
      <p:ext uri="{BB962C8B-B14F-4D97-AF65-F5344CB8AC3E}">
        <p14:creationId xmlns:p14="http://schemas.microsoft.com/office/powerpoint/2010/main" val="1775060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20</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1236"/>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7" name="26 Rectángulo"/>
          <p:cNvSpPr/>
          <p:nvPr/>
        </p:nvSpPr>
        <p:spPr>
          <a:xfrm>
            <a:off x="1039295" y="1988840"/>
            <a:ext cx="7200800" cy="233910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Características:</a:t>
            </a:r>
          </a:p>
          <a:p>
            <a:pPr marL="1071563"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Dirigido por casos de uso</a:t>
            </a:r>
          </a:p>
          <a:p>
            <a:pPr marL="1071563"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Centrado en la arquitectura</a:t>
            </a:r>
          </a:p>
          <a:p>
            <a:pPr marL="1071563"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Iterativo e incremental</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PUD</a:t>
            </a:r>
            <a:endParaRPr lang="es-ES" sz="1800" b="0" dirty="0"/>
          </a:p>
        </p:txBody>
      </p:sp>
    </p:spTree>
    <p:extLst>
      <p:ext uri="{BB962C8B-B14F-4D97-AF65-F5344CB8AC3E}">
        <p14:creationId xmlns:p14="http://schemas.microsoft.com/office/powerpoint/2010/main" val="1783294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21</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832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PUD</a:t>
            </a:r>
            <a:endParaRPr lang="es-ES" sz="18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439" y="1988839"/>
            <a:ext cx="6194691" cy="386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Llamada con línea 3"/>
          <p:cNvSpPr/>
          <p:nvPr/>
        </p:nvSpPr>
        <p:spPr>
          <a:xfrm>
            <a:off x="6608680" y="1268760"/>
            <a:ext cx="2139783" cy="1633827"/>
          </a:xfrm>
          <a:prstGeom prst="borderCallout3">
            <a:avLst>
              <a:gd name="adj1" fmla="val 18750"/>
              <a:gd name="adj2" fmla="val -8333"/>
              <a:gd name="adj3" fmla="val 18170"/>
              <a:gd name="adj4" fmla="val -96727"/>
              <a:gd name="adj5" fmla="val 18129"/>
              <a:gd name="adj6" fmla="val -178439"/>
              <a:gd name="adj7" fmla="val 62609"/>
              <a:gd name="adj8" fmla="val -178695"/>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8" name="7 CuadroTexto"/>
          <p:cNvSpPr txBox="1"/>
          <p:nvPr/>
        </p:nvSpPr>
        <p:spPr>
          <a:xfrm>
            <a:off x="6608681" y="1423953"/>
            <a:ext cx="2088232" cy="1200329"/>
          </a:xfrm>
          <a:prstGeom prst="rect">
            <a:avLst/>
          </a:prstGeom>
          <a:noFill/>
        </p:spPr>
        <p:txBody>
          <a:bodyPr wrap="square" rtlCol="0">
            <a:spAutoFit/>
          </a:bodyPr>
          <a:lstStyle/>
          <a:p>
            <a:pPr marL="342900" indent="-342900">
              <a:buFont typeface="Arial" pitchFamily="34" charset="0"/>
              <a:buChar char="•"/>
            </a:pPr>
            <a:r>
              <a:rPr lang="es-ES" sz="1800" b="1" dirty="0" smtClean="0"/>
              <a:t>Casos de uso</a:t>
            </a:r>
          </a:p>
          <a:p>
            <a:pPr marL="342900" indent="-342900">
              <a:buFont typeface="Arial" pitchFamily="34" charset="0"/>
              <a:buChar char="•"/>
            </a:pPr>
            <a:r>
              <a:rPr lang="es-ES" sz="1800" b="1" dirty="0" smtClean="0"/>
              <a:t>Riesgos</a:t>
            </a:r>
          </a:p>
          <a:p>
            <a:pPr marL="342900" indent="-342900">
              <a:buFont typeface="Arial" pitchFamily="34" charset="0"/>
              <a:buChar char="•"/>
            </a:pPr>
            <a:r>
              <a:rPr lang="es-ES" sz="1800" b="1" dirty="0" smtClean="0"/>
              <a:t>Glosario</a:t>
            </a:r>
          </a:p>
          <a:p>
            <a:pPr marL="342900" indent="-342900">
              <a:buFont typeface="Arial" pitchFamily="34" charset="0"/>
              <a:buChar char="•"/>
            </a:pPr>
            <a:r>
              <a:rPr lang="es-ES" sz="1800" b="1" dirty="0" smtClean="0"/>
              <a:t>Plan proyecto</a:t>
            </a:r>
            <a:endParaRPr lang="es-ES" sz="1800" b="1" dirty="0"/>
          </a:p>
        </p:txBody>
      </p:sp>
      <p:sp>
        <p:nvSpPr>
          <p:cNvPr id="9" name="8 Rectángulo"/>
          <p:cNvSpPr/>
          <p:nvPr/>
        </p:nvSpPr>
        <p:spPr>
          <a:xfrm>
            <a:off x="2411760" y="2276872"/>
            <a:ext cx="648072"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26" name="25 Llamada con línea 3"/>
          <p:cNvSpPr/>
          <p:nvPr/>
        </p:nvSpPr>
        <p:spPr>
          <a:xfrm>
            <a:off x="6605017" y="1612358"/>
            <a:ext cx="2139783" cy="1633827"/>
          </a:xfrm>
          <a:prstGeom prst="borderCallout3">
            <a:avLst>
              <a:gd name="adj1" fmla="val 18750"/>
              <a:gd name="adj2" fmla="val -8333"/>
              <a:gd name="adj3" fmla="val 18170"/>
              <a:gd name="adj4" fmla="val -96727"/>
              <a:gd name="adj5" fmla="val 18129"/>
              <a:gd name="adj6" fmla="val -129902"/>
              <a:gd name="adj7" fmla="val 39808"/>
              <a:gd name="adj8" fmla="val -129631"/>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27" name="26 Rectángulo"/>
          <p:cNvSpPr/>
          <p:nvPr/>
        </p:nvSpPr>
        <p:spPr>
          <a:xfrm>
            <a:off x="3275856" y="2270101"/>
            <a:ext cx="1080120"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3" name="32 CuadroTexto"/>
          <p:cNvSpPr txBox="1"/>
          <p:nvPr/>
        </p:nvSpPr>
        <p:spPr>
          <a:xfrm>
            <a:off x="6649789" y="1935522"/>
            <a:ext cx="2088232" cy="923330"/>
          </a:xfrm>
          <a:prstGeom prst="rect">
            <a:avLst/>
          </a:prstGeom>
          <a:noFill/>
        </p:spPr>
        <p:txBody>
          <a:bodyPr wrap="square" rtlCol="0">
            <a:spAutoFit/>
          </a:bodyPr>
          <a:lstStyle/>
          <a:p>
            <a:pPr marL="342900" indent="-342900">
              <a:buFont typeface="Arial" pitchFamily="34" charset="0"/>
              <a:buChar char="•"/>
            </a:pPr>
            <a:r>
              <a:rPr lang="es-ES" sz="1800" b="1" dirty="0" smtClean="0"/>
              <a:t>Casos uso</a:t>
            </a:r>
          </a:p>
          <a:p>
            <a:pPr marL="342900" indent="-342900">
              <a:buFont typeface="Arial" pitchFamily="34" charset="0"/>
              <a:buChar char="•"/>
            </a:pPr>
            <a:r>
              <a:rPr lang="es-ES" sz="1800" b="1" dirty="0" smtClean="0"/>
              <a:t>Arquitectura</a:t>
            </a:r>
          </a:p>
          <a:p>
            <a:pPr marL="342900" indent="-342900">
              <a:buFont typeface="Arial" pitchFamily="34" charset="0"/>
              <a:buChar char="•"/>
            </a:pPr>
            <a:r>
              <a:rPr lang="es-ES" sz="1800" b="1" dirty="0" smtClean="0"/>
              <a:t>Análisis</a:t>
            </a:r>
          </a:p>
        </p:txBody>
      </p:sp>
      <p:sp>
        <p:nvSpPr>
          <p:cNvPr id="34" name="33 Llamada con línea 3"/>
          <p:cNvSpPr/>
          <p:nvPr/>
        </p:nvSpPr>
        <p:spPr>
          <a:xfrm>
            <a:off x="6557296" y="3717032"/>
            <a:ext cx="2273217" cy="1633827"/>
          </a:xfrm>
          <a:prstGeom prst="borderCallout3">
            <a:avLst>
              <a:gd name="adj1" fmla="val 18750"/>
              <a:gd name="adj2" fmla="val -8333"/>
              <a:gd name="adj3" fmla="val 18170"/>
              <a:gd name="adj4" fmla="val -73386"/>
              <a:gd name="adj5" fmla="val -21255"/>
              <a:gd name="adj6" fmla="val -74282"/>
              <a:gd name="adj7" fmla="val -61762"/>
              <a:gd name="adj8" fmla="val -74012"/>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35" name="34 Rectángulo"/>
          <p:cNvSpPr/>
          <p:nvPr/>
        </p:nvSpPr>
        <p:spPr>
          <a:xfrm>
            <a:off x="4370293" y="2270101"/>
            <a:ext cx="1059754"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6" name="35 CuadroTexto"/>
          <p:cNvSpPr txBox="1"/>
          <p:nvPr/>
        </p:nvSpPr>
        <p:spPr>
          <a:xfrm>
            <a:off x="6571712" y="4200632"/>
            <a:ext cx="2300454" cy="923330"/>
          </a:xfrm>
          <a:prstGeom prst="rect">
            <a:avLst/>
          </a:prstGeom>
          <a:noFill/>
        </p:spPr>
        <p:txBody>
          <a:bodyPr wrap="square" rtlCol="0">
            <a:spAutoFit/>
          </a:bodyPr>
          <a:lstStyle/>
          <a:p>
            <a:pPr marL="342900" indent="-342900">
              <a:buFont typeface="Arial" pitchFamily="34" charset="0"/>
              <a:buChar char="•"/>
            </a:pPr>
            <a:r>
              <a:rPr lang="es-ES" sz="1800" b="1" dirty="0" smtClean="0"/>
              <a:t>Modelo diseño</a:t>
            </a:r>
          </a:p>
          <a:p>
            <a:pPr marL="342900" indent="-342900">
              <a:buFont typeface="Arial" pitchFamily="34" charset="0"/>
              <a:buChar char="•"/>
            </a:pPr>
            <a:r>
              <a:rPr lang="es-ES" sz="1800" b="1" dirty="0" smtClean="0"/>
              <a:t>Implementación</a:t>
            </a:r>
          </a:p>
          <a:p>
            <a:pPr marL="342900" indent="-342900">
              <a:buFont typeface="Arial" pitchFamily="34" charset="0"/>
              <a:buChar char="•"/>
            </a:pPr>
            <a:r>
              <a:rPr lang="es-ES" sz="1800" b="1" dirty="0" smtClean="0"/>
              <a:t>Pruebas</a:t>
            </a:r>
          </a:p>
        </p:txBody>
      </p:sp>
      <p:sp>
        <p:nvSpPr>
          <p:cNvPr id="37" name="36 Llamada con línea 3"/>
          <p:cNvSpPr/>
          <p:nvPr/>
        </p:nvSpPr>
        <p:spPr>
          <a:xfrm>
            <a:off x="6550788" y="3998991"/>
            <a:ext cx="2273217" cy="1633827"/>
          </a:xfrm>
          <a:prstGeom prst="borderCallout3">
            <a:avLst>
              <a:gd name="adj1" fmla="val 18750"/>
              <a:gd name="adj2" fmla="val -8333"/>
              <a:gd name="adj3" fmla="val 18170"/>
              <a:gd name="adj4" fmla="val -26705"/>
              <a:gd name="adj5" fmla="val -10200"/>
              <a:gd name="adj6" fmla="val -25615"/>
              <a:gd name="adj7" fmla="val -79035"/>
              <a:gd name="adj8" fmla="val -26337"/>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38" name="37 Rectángulo"/>
          <p:cNvSpPr/>
          <p:nvPr/>
        </p:nvSpPr>
        <p:spPr>
          <a:xfrm>
            <a:off x="5505851" y="2270101"/>
            <a:ext cx="866349"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9" name="38 CuadroTexto"/>
          <p:cNvSpPr txBox="1"/>
          <p:nvPr/>
        </p:nvSpPr>
        <p:spPr>
          <a:xfrm>
            <a:off x="6631090" y="4374910"/>
            <a:ext cx="2300454" cy="1200329"/>
          </a:xfrm>
          <a:prstGeom prst="rect">
            <a:avLst/>
          </a:prstGeom>
          <a:noFill/>
        </p:spPr>
        <p:txBody>
          <a:bodyPr wrap="square" rtlCol="0">
            <a:spAutoFit/>
          </a:bodyPr>
          <a:lstStyle/>
          <a:p>
            <a:pPr marL="342900" indent="-342900">
              <a:buFont typeface="Arial" pitchFamily="34" charset="0"/>
              <a:buChar char="•"/>
            </a:pPr>
            <a:r>
              <a:rPr lang="es-ES" sz="1800" b="1" dirty="0" smtClean="0"/>
              <a:t>Despliegue</a:t>
            </a:r>
          </a:p>
          <a:p>
            <a:pPr marL="342900" indent="-342900">
              <a:buFont typeface="Arial" pitchFamily="34" charset="0"/>
              <a:buChar char="•"/>
            </a:pPr>
            <a:r>
              <a:rPr lang="es-ES" sz="1800" b="1" dirty="0" smtClean="0"/>
              <a:t>Distribución</a:t>
            </a:r>
          </a:p>
          <a:p>
            <a:pPr marL="342900" indent="-342900">
              <a:buFont typeface="Arial" pitchFamily="34" charset="0"/>
              <a:buChar char="•"/>
            </a:pPr>
            <a:r>
              <a:rPr lang="es-ES" sz="1800" b="1" dirty="0" smtClean="0"/>
              <a:t>Manuales</a:t>
            </a:r>
          </a:p>
          <a:p>
            <a:pPr marL="342900" indent="-342900">
              <a:buFont typeface="Arial" pitchFamily="34" charset="0"/>
              <a:buChar char="•"/>
            </a:pPr>
            <a:r>
              <a:rPr lang="es-ES" sz="1800" b="1" dirty="0" smtClean="0"/>
              <a:t>Documentación</a:t>
            </a:r>
            <a:endParaRPr lang="es-ES" sz="1800" b="1" dirty="0"/>
          </a:p>
        </p:txBody>
      </p:sp>
    </p:spTree>
    <p:extLst>
      <p:ext uri="{BB962C8B-B14F-4D97-AF65-F5344CB8AC3E}">
        <p14:creationId xmlns:p14="http://schemas.microsoft.com/office/powerpoint/2010/main" val="2486667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1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363" y="3645024"/>
            <a:ext cx="2249238" cy="2127328"/>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22</a:t>
            </a:fld>
            <a:endParaRPr lang="es-ES"/>
          </a:p>
        </p:txBody>
      </p:sp>
      <p:sp>
        <p:nvSpPr>
          <p:cNvPr id="7" name="6 Redondear rectángulo de esquina sencilla"/>
          <p:cNvSpPr/>
          <p:nvPr/>
        </p:nvSpPr>
        <p:spPr>
          <a:xfrm rot="16200000" flipH="1">
            <a:off x="4653595" y="5526584"/>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5323" y="6004375"/>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Marco tecnológico</a:t>
            </a:r>
            <a:endParaRPr lang="es-ES" sz="1800" b="0" dirty="0"/>
          </a:p>
        </p:txBody>
      </p:sp>
      <p:sp>
        <p:nvSpPr>
          <p:cNvPr id="33" name="32 Rectángulo"/>
          <p:cNvSpPr/>
          <p:nvPr/>
        </p:nvSpPr>
        <p:spPr>
          <a:xfrm>
            <a:off x="909515" y="874996"/>
            <a:ext cx="3600400" cy="515525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Gestión</a:t>
            </a:r>
            <a:r>
              <a:rPr lang="es-ES" sz="2400" dirty="0" smtClean="0">
                <a:solidFill>
                  <a:schemeClr val="tx2">
                    <a:lumMod val="75000"/>
                  </a:schemeClr>
                </a:solidFill>
              </a:rPr>
              <a:t> </a:t>
            </a:r>
            <a:r>
              <a:rPr lang="es-ES" sz="2300" dirty="0" smtClean="0">
                <a:solidFill>
                  <a:schemeClr val="tx2">
                    <a:lumMod val="75000"/>
                  </a:schemeClr>
                </a:solidFill>
              </a:rPr>
              <a:t>proyectos</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Subversion</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Maven</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Modelado</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Visual </a:t>
            </a:r>
            <a:r>
              <a:rPr lang="es-ES" sz="2000" dirty="0" err="1" smtClean="0">
                <a:solidFill>
                  <a:schemeClr val="tx2">
                    <a:lumMod val="75000"/>
                  </a:schemeClr>
                </a:solidFill>
              </a:rPr>
              <a:t>Paradigm</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Bases</a:t>
            </a:r>
            <a:r>
              <a:rPr lang="es-ES" sz="2400" dirty="0" smtClean="0">
                <a:solidFill>
                  <a:schemeClr val="tx2">
                    <a:lumMod val="75000"/>
                  </a:schemeClr>
                </a:solidFill>
              </a:rPr>
              <a:t> de datos:</a:t>
            </a: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MySQL</a:t>
            </a:r>
            <a:endParaRPr lang="es-ES" sz="2000" dirty="0" smtClean="0">
              <a:solidFill>
                <a:schemeClr val="tx2">
                  <a:lumMod val="75000"/>
                </a:schemeClr>
              </a:solidFill>
            </a:endParaRP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MySQL</a:t>
            </a:r>
            <a:r>
              <a:rPr lang="es-ES" sz="2000" dirty="0" smtClean="0">
                <a:solidFill>
                  <a:schemeClr val="tx2">
                    <a:lumMod val="75000"/>
                  </a:schemeClr>
                </a:solidFill>
              </a:rPr>
              <a:t> </a:t>
            </a:r>
            <a:r>
              <a:rPr lang="es-ES" sz="2000" dirty="0" err="1" smtClean="0">
                <a:solidFill>
                  <a:schemeClr val="tx2">
                    <a:lumMod val="75000"/>
                  </a:schemeClr>
                </a:solidFill>
              </a:rPr>
              <a:t>WorkBench</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Pruebas</a:t>
            </a:r>
            <a:r>
              <a:rPr lang="es-ES" sz="2400" dirty="0" smtClean="0">
                <a:solidFill>
                  <a:schemeClr val="tx2">
                    <a:lumMod val="75000"/>
                  </a:schemeClr>
                </a:solidFill>
              </a:rPr>
              <a:t>:</a:t>
            </a: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Junit</a:t>
            </a:r>
            <a:endParaRPr lang="es-ES" sz="2000" dirty="0" smtClean="0">
              <a:solidFill>
                <a:schemeClr val="tx2">
                  <a:lumMod val="75000"/>
                </a:schemeClr>
              </a:solidFill>
            </a:endParaRP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Eclemma</a:t>
            </a:r>
            <a:endParaRPr lang="es-ES" sz="2000" dirty="0" smtClean="0">
              <a:solidFill>
                <a:schemeClr val="tx2">
                  <a:lumMod val="75000"/>
                </a:schemeClr>
              </a:solidFill>
            </a:endParaRPr>
          </a:p>
        </p:txBody>
      </p:sp>
      <p:sp>
        <p:nvSpPr>
          <p:cNvPr id="35" name="34 Rectángulo"/>
          <p:cNvSpPr/>
          <p:nvPr/>
        </p:nvSpPr>
        <p:spPr>
          <a:xfrm>
            <a:off x="4748713" y="874996"/>
            <a:ext cx="3600400" cy="5078313"/>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Desarrollo</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Eclipse</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Yahoo! </a:t>
            </a:r>
            <a:r>
              <a:rPr lang="es-ES" sz="2000" dirty="0" err="1" smtClean="0">
                <a:solidFill>
                  <a:schemeClr val="tx2">
                    <a:lumMod val="75000"/>
                  </a:schemeClr>
                </a:solidFill>
              </a:rPr>
              <a:t>PlaceFinder</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OpenStreetMap</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JAXB</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JDOM</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Jaxen</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Hibernate</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Swing</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JUNG</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iText</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RMI</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JFreeChart</a:t>
            </a:r>
            <a:endParaRPr lang="es-ES" sz="2000" dirty="0" smtClean="0">
              <a:solidFill>
                <a:schemeClr val="tx2">
                  <a:lumMod val="75000"/>
                </a:schemeClr>
              </a:solidFill>
            </a:endParaRPr>
          </a:p>
        </p:txBody>
      </p:sp>
    </p:spTree>
    <p:extLst>
      <p:ext uri="{BB962C8B-B14F-4D97-AF65-F5344CB8AC3E}">
        <p14:creationId xmlns:p14="http://schemas.microsoft.com/office/powerpoint/2010/main" val="3820200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resultados</a:t>
            </a:r>
            <a:endParaRPr lang="es-ES" sz="3600" dirty="0"/>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2977505"/>
            <a:ext cx="5122953" cy="3528392"/>
          </a:xfrm>
          <a:prstGeom prst="rect">
            <a:avLst/>
          </a:prstGeom>
        </p:spPr>
      </p:pic>
    </p:spTree>
    <p:extLst>
      <p:ext uri="{BB962C8B-B14F-4D97-AF65-F5344CB8AC3E}">
        <p14:creationId xmlns:p14="http://schemas.microsoft.com/office/powerpoint/2010/main" val="3840941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24</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endParaRPr lang="es-ES" sz="2800" dirty="0" smtClean="0"/>
          </a:p>
        </p:txBody>
      </p:sp>
      <p:sp>
        <p:nvSpPr>
          <p:cNvPr id="27" name="AutoShape 12"/>
          <p:cNvSpPr>
            <a:spLocks noChangeArrowheads="1"/>
          </p:cNvSpPr>
          <p:nvPr/>
        </p:nvSpPr>
        <p:spPr bwMode="auto">
          <a:xfrm>
            <a:off x="4210102" y="3501008"/>
            <a:ext cx="3439195" cy="1512168"/>
          </a:xfrm>
          <a:prstGeom prst="cloudCallout">
            <a:avLst>
              <a:gd name="adj1" fmla="val -28843"/>
              <a:gd name="adj2" fmla="val 38389"/>
            </a:avLst>
          </a:prstGeom>
          <a:gradFill>
            <a:gsLst>
              <a:gs pos="0">
                <a:schemeClr val="accent5">
                  <a:tint val="50000"/>
                  <a:satMod val="300000"/>
                  <a:alpha val="64000"/>
                </a:schemeClr>
              </a:gs>
              <a:gs pos="35000">
                <a:schemeClr val="accent5">
                  <a:tint val="37000"/>
                  <a:satMod val="300000"/>
                </a:schemeClr>
              </a:gs>
              <a:gs pos="100000">
                <a:schemeClr val="accent5">
                  <a:tint val="15000"/>
                  <a:satMod val="350000"/>
                </a:schemeClr>
              </a:gs>
            </a:gsLst>
          </a:gradFill>
          <a:ln>
            <a:headEnd/>
            <a:tailEnd/>
          </a:ln>
        </p:spPr>
        <p:style>
          <a:lnRef idx="1">
            <a:schemeClr val="accent5"/>
          </a:lnRef>
          <a:fillRef idx="2">
            <a:schemeClr val="accent5"/>
          </a:fillRef>
          <a:effectRef idx="1">
            <a:schemeClr val="accent5"/>
          </a:effectRef>
          <a:fontRef idx="minor">
            <a:schemeClr val="dk1"/>
          </a:fontRef>
        </p:style>
        <p:txBody>
          <a:bodyPr/>
          <a:lstStyle/>
          <a:p>
            <a:pPr>
              <a:defRPr/>
            </a:pPr>
            <a:endParaRPr lang="es-ES" sz="1600" dirty="0">
              <a:solidFill>
                <a:schemeClr val="tx1"/>
              </a:solidFill>
              <a:cs typeface="Arial" pitchFamily="34" charset="0"/>
            </a:endParaRPr>
          </a:p>
        </p:txBody>
      </p:sp>
      <p:sp>
        <p:nvSpPr>
          <p:cNvPr id="28" name="27 CuadroTexto"/>
          <p:cNvSpPr txBox="1"/>
          <p:nvPr/>
        </p:nvSpPr>
        <p:spPr>
          <a:xfrm>
            <a:off x="1369642" y="1988840"/>
            <a:ext cx="5523956" cy="769441"/>
          </a:xfrm>
          <a:prstGeom prst="rect">
            <a:avLst/>
          </a:prstGeom>
          <a:noFill/>
        </p:spPr>
        <p:txBody>
          <a:bodyPr wrap="square" rtlCol="0">
            <a:spAutoFit/>
          </a:bodyPr>
          <a:lstStyle/>
          <a:p>
            <a:r>
              <a:rPr lang="es-ES" sz="4400" b="1" dirty="0" smtClean="0"/>
              <a:t>FASE DE INICIO</a:t>
            </a:r>
            <a:endParaRPr lang="es-ES" sz="4400" b="1" dirty="0"/>
          </a:p>
        </p:txBody>
      </p:sp>
    </p:spTree>
    <p:extLst>
      <p:ext uri="{BB962C8B-B14F-4D97-AF65-F5344CB8AC3E}">
        <p14:creationId xmlns:p14="http://schemas.microsoft.com/office/powerpoint/2010/main" val="3810893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25</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sp>
        <p:nvSpPr>
          <p:cNvPr id="26" name="25 Rectángulo"/>
          <p:cNvSpPr/>
          <p:nvPr/>
        </p:nvSpPr>
        <p:spPr>
          <a:xfrm>
            <a:off x="884859" y="1095127"/>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Requisitos funcionales:</a:t>
            </a:r>
          </a:p>
        </p:txBody>
      </p:sp>
      <p:graphicFrame>
        <p:nvGraphicFramePr>
          <p:cNvPr id="27" name="26 Tabla"/>
          <p:cNvGraphicFramePr>
            <a:graphicFrameLocks noGrp="1"/>
          </p:cNvGraphicFramePr>
          <p:nvPr>
            <p:extLst>
              <p:ext uri="{D42A27DB-BD31-4B8C-83A1-F6EECF244321}">
                <p14:modId xmlns:p14="http://schemas.microsoft.com/office/powerpoint/2010/main" val="3864664434"/>
              </p:ext>
            </p:extLst>
          </p:nvPr>
        </p:nvGraphicFramePr>
        <p:xfrm>
          <a:off x="674865" y="2004840"/>
          <a:ext cx="3753119" cy="2996168"/>
        </p:xfrm>
        <a:graphic>
          <a:graphicData uri="http://schemas.openxmlformats.org/drawingml/2006/table">
            <a:tbl>
              <a:tblPr firstRow="1" bandRow="1">
                <a:tableStyleId>{7DF18680-E054-41AD-8BC1-D1AEF772440D}</a:tableStyleId>
              </a:tblPr>
              <a:tblGrid>
                <a:gridCol w="979074"/>
                <a:gridCol w="277404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GRUPO</a:t>
                      </a:r>
                      <a:r>
                        <a:rPr lang="es-ES" sz="2000" b="1" baseline="0" dirty="0" smtClean="0"/>
                        <a:t> FUNCIONAL</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Acceso</a:t>
                      </a:r>
                      <a:r>
                        <a:rPr lang="es-ES" sz="1600" b="0" baseline="0" dirty="0" smtClean="0"/>
                        <a:t> sistema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Gestión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5280">
                <a:tc>
                  <a:txBody>
                    <a:bodyPr/>
                    <a:lstStyle/>
                    <a:p>
                      <a:pPr marL="0" algn="ctr" defTabSz="1072866" rtl="0" eaLnBrk="1" latinLnBrk="0" hangingPunct="1"/>
                      <a:r>
                        <a:rPr lang="es-ES" sz="1800" b="1" kern="1200" dirty="0" smtClean="0">
                          <a:solidFill>
                            <a:schemeClr val="dk1"/>
                          </a:solidFill>
                          <a:latin typeface="+mn-lt"/>
                          <a:ea typeface="+mn-ea"/>
                          <a:cs typeface="+mn-cs"/>
                        </a:rPr>
                        <a:t>F3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Visualización información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32">
                <a:tc>
                  <a:txBody>
                    <a:bodyPr/>
                    <a:lstStyle/>
                    <a:p>
                      <a:pPr marL="0" algn="ctr" defTabSz="1072866" rtl="0" eaLnBrk="1" latinLnBrk="0" hangingPunct="1"/>
                      <a:r>
                        <a:rPr lang="es-ES" sz="1800" b="1" kern="1200" dirty="0" smtClean="0">
                          <a:solidFill>
                            <a:schemeClr val="dk1"/>
                          </a:solidFill>
                          <a:latin typeface="+mn-lt"/>
                          <a:ea typeface="+mn-ea"/>
                          <a:cs typeface="+mn-cs"/>
                        </a:rPr>
                        <a:t>F4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notificaciones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F5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48600">
                <a:tc>
                  <a:txBody>
                    <a:bodyPr/>
                    <a:lstStyle/>
                    <a:p>
                      <a:pPr marL="0" algn="ctr" defTabSz="1072866" rtl="0" eaLnBrk="1" latinLnBrk="0" hangingPunct="1"/>
                      <a:r>
                        <a:rPr lang="es-ES" sz="1800" b="1" kern="1200" dirty="0" smtClean="0">
                          <a:solidFill>
                            <a:schemeClr val="dk1"/>
                          </a:solidFill>
                          <a:latin typeface="+mn-lt"/>
                          <a:ea typeface="+mn-ea"/>
                          <a:cs typeface="+mn-cs"/>
                        </a:rPr>
                        <a:t>F6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F7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Exportar</a:t>
                      </a:r>
                      <a:r>
                        <a:rPr lang="es-ES" sz="1600" b="0" kern="1200" baseline="0" dirty="0" smtClean="0">
                          <a:solidFill>
                            <a:schemeClr val="dk1"/>
                          </a:solidFill>
                          <a:latin typeface="+mn-lt"/>
                          <a:ea typeface="+mn-ea"/>
                          <a:cs typeface="+mn-cs"/>
                        </a:rPr>
                        <a:t> Información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5" name="4 Llamada con línea 2"/>
          <p:cNvSpPr/>
          <p:nvPr/>
        </p:nvSpPr>
        <p:spPr>
          <a:xfrm>
            <a:off x="5551277" y="1243544"/>
            <a:ext cx="3024336" cy="1387648"/>
          </a:xfrm>
          <a:prstGeom prst="borderCallout2">
            <a:avLst>
              <a:gd name="adj1" fmla="val 48952"/>
              <a:gd name="adj2" fmla="val -2874"/>
              <a:gd name="adj3" fmla="val 49456"/>
              <a:gd name="adj4" fmla="val -42073"/>
              <a:gd name="adj5" fmla="val 97902"/>
              <a:gd name="adj6" fmla="val -4219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28" name="27 Tabla"/>
          <p:cNvGraphicFramePr>
            <a:graphicFrameLocks noGrp="1"/>
          </p:cNvGraphicFramePr>
          <p:nvPr>
            <p:extLst>
              <p:ext uri="{D42A27DB-BD31-4B8C-83A1-F6EECF244321}">
                <p14:modId xmlns:p14="http://schemas.microsoft.com/office/powerpoint/2010/main" val="2271748160"/>
              </p:ext>
            </p:extLst>
          </p:nvPr>
        </p:nvGraphicFramePr>
        <p:xfrm>
          <a:off x="6000310" y="1358444"/>
          <a:ext cx="2226201" cy="1157848"/>
        </p:xfrm>
        <a:graphic>
          <a:graphicData uri="http://schemas.openxmlformats.org/drawingml/2006/table">
            <a:tbl>
              <a:tblPr firstRow="1" bandRow="1">
                <a:tableStyleId>{7DF18680-E054-41AD-8BC1-D1AEF772440D}</a:tableStyleId>
              </a:tblPr>
              <a:tblGrid>
                <a:gridCol w="648072"/>
                <a:gridCol w="1578129"/>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F1.1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err="1" smtClean="0"/>
                        <a:t>Login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F1.2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err="1" smtClean="0"/>
                        <a:t>Logout</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9" name="28 Llamada con línea 2"/>
          <p:cNvSpPr/>
          <p:nvPr/>
        </p:nvSpPr>
        <p:spPr>
          <a:xfrm>
            <a:off x="5561993" y="1556792"/>
            <a:ext cx="3024336" cy="1800200"/>
          </a:xfrm>
          <a:prstGeom prst="borderCallout2">
            <a:avLst>
              <a:gd name="adj1" fmla="val 51068"/>
              <a:gd name="adj2" fmla="val -2874"/>
              <a:gd name="adj3" fmla="val 51029"/>
              <a:gd name="adj4" fmla="val -23239"/>
              <a:gd name="adj5" fmla="val 78657"/>
              <a:gd name="adj6" fmla="val -42783"/>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0" name="29 Tabla"/>
          <p:cNvGraphicFramePr>
            <a:graphicFrameLocks noGrp="1"/>
          </p:cNvGraphicFramePr>
          <p:nvPr>
            <p:extLst>
              <p:ext uri="{D42A27DB-BD31-4B8C-83A1-F6EECF244321}">
                <p14:modId xmlns:p14="http://schemas.microsoft.com/office/powerpoint/2010/main" val="3676715800"/>
              </p:ext>
            </p:extLst>
          </p:nvPr>
        </p:nvGraphicFramePr>
        <p:xfrm>
          <a:off x="5706009" y="1681312"/>
          <a:ext cx="2736304" cy="1523608"/>
        </p:xfrm>
        <a:graphic>
          <a:graphicData uri="http://schemas.openxmlformats.org/drawingml/2006/table">
            <a:tbl>
              <a:tblPr firstRow="1" bandRow="1">
                <a:tableStyleId>{7DF18680-E054-41AD-8BC1-D1AEF772440D}</a:tableStyleId>
              </a:tblPr>
              <a:tblGrid>
                <a:gridCol w="796569"/>
                <a:gridCol w="193973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F2.1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Crear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Eliminar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1" name="30 Llamada con línea 2"/>
          <p:cNvSpPr/>
          <p:nvPr/>
        </p:nvSpPr>
        <p:spPr>
          <a:xfrm>
            <a:off x="5421736" y="2132856"/>
            <a:ext cx="3280544" cy="1800200"/>
          </a:xfrm>
          <a:prstGeom prst="borderCallout2">
            <a:avLst>
              <a:gd name="adj1" fmla="val 49799"/>
              <a:gd name="adj2" fmla="val -2642"/>
              <a:gd name="adj3" fmla="val 49546"/>
              <a:gd name="adj4" fmla="val -15183"/>
              <a:gd name="adj5" fmla="val 69981"/>
              <a:gd name="adj6" fmla="val -34521"/>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2" name="31 Tabla"/>
          <p:cNvGraphicFramePr>
            <a:graphicFrameLocks noGrp="1"/>
          </p:cNvGraphicFramePr>
          <p:nvPr>
            <p:extLst>
              <p:ext uri="{D42A27DB-BD31-4B8C-83A1-F6EECF244321}">
                <p14:modId xmlns:p14="http://schemas.microsoft.com/office/powerpoint/2010/main" val="1886615231"/>
              </p:ext>
            </p:extLst>
          </p:nvPr>
        </p:nvGraphicFramePr>
        <p:xfrm>
          <a:off x="5555533" y="2347352"/>
          <a:ext cx="2981164" cy="1371208"/>
        </p:xfrm>
        <a:graphic>
          <a:graphicData uri="http://schemas.openxmlformats.org/drawingml/2006/table">
            <a:tbl>
              <a:tblPr firstRow="1" bandRow="1">
                <a:tableStyleId>{7DF18680-E054-41AD-8BC1-D1AEF772440D}</a:tableStyleId>
              </a:tblPr>
              <a:tblGrid>
                <a:gridCol w="867851"/>
                <a:gridCol w="2113313"/>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F3.1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F3.2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datos empresa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3" name="32 Llamada con línea 2"/>
          <p:cNvSpPr/>
          <p:nvPr/>
        </p:nvSpPr>
        <p:spPr>
          <a:xfrm>
            <a:off x="5164681" y="2631192"/>
            <a:ext cx="3566946" cy="1780214"/>
          </a:xfrm>
          <a:prstGeom prst="borderCallout2">
            <a:avLst>
              <a:gd name="adj1" fmla="val 60509"/>
              <a:gd name="adj2" fmla="val -2660"/>
              <a:gd name="adj3" fmla="val 60621"/>
              <a:gd name="adj4" fmla="val -13395"/>
              <a:gd name="adj5" fmla="val 60564"/>
              <a:gd name="adj6" fmla="val -2373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4" name="33 Tabla"/>
          <p:cNvGraphicFramePr>
            <a:graphicFrameLocks noGrp="1"/>
          </p:cNvGraphicFramePr>
          <p:nvPr>
            <p:extLst>
              <p:ext uri="{D42A27DB-BD31-4B8C-83A1-F6EECF244321}">
                <p14:modId xmlns:p14="http://schemas.microsoft.com/office/powerpoint/2010/main" val="349651612"/>
              </p:ext>
            </p:extLst>
          </p:nvPr>
        </p:nvGraphicFramePr>
        <p:xfrm>
          <a:off x="5283827" y="2739204"/>
          <a:ext cx="3328654" cy="1523608"/>
        </p:xfrm>
        <a:graphic>
          <a:graphicData uri="http://schemas.openxmlformats.org/drawingml/2006/table">
            <a:tbl>
              <a:tblPr firstRow="1" bandRow="1">
                <a:tableStyleId>{7DF18680-E054-41AD-8BC1-D1AEF772440D}</a:tableStyleId>
              </a:tblPr>
              <a:tblGrid>
                <a:gridCol w="969009"/>
                <a:gridCol w="2359645"/>
              </a:tblGrid>
              <a:tr h="3962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F4.1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Consultar notificaciones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F4.2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Modificar notificación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F4.3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Eliminar notificación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5" name="34 Llamada con línea 2"/>
          <p:cNvSpPr/>
          <p:nvPr/>
        </p:nvSpPr>
        <p:spPr>
          <a:xfrm>
            <a:off x="5164681" y="2845512"/>
            <a:ext cx="3566946" cy="2707724"/>
          </a:xfrm>
          <a:prstGeom prst="borderCallout2">
            <a:avLst>
              <a:gd name="adj1" fmla="val 45604"/>
              <a:gd name="adj2" fmla="val -1805"/>
              <a:gd name="adj3" fmla="val 45462"/>
              <a:gd name="adj4" fmla="val -12327"/>
              <a:gd name="adj5" fmla="val 45592"/>
              <a:gd name="adj6" fmla="val -2416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6" name="35 Tabla"/>
          <p:cNvGraphicFramePr>
            <a:graphicFrameLocks noGrp="1"/>
          </p:cNvGraphicFramePr>
          <p:nvPr>
            <p:extLst>
              <p:ext uri="{D42A27DB-BD31-4B8C-83A1-F6EECF244321}">
                <p14:modId xmlns:p14="http://schemas.microsoft.com/office/powerpoint/2010/main" val="2029920949"/>
              </p:ext>
            </p:extLst>
          </p:nvPr>
        </p:nvGraphicFramePr>
        <p:xfrm>
          <a:off x="5283827" y="2953524"/>
          <a:ext cx="3328654" cy="2468488"/>
        </p:xfrm>
        <a:graphic>
          <a:graphicData uri="http://schemas.openxmlformats.org/drawingml/2006/table">
            <a:tbl>
              <a:tblPr firstRow="1" bandRow="1">
                <a:tableStyleId>{7DF18680-E054-41AD-8BC1-D1AEF772440D}</a:tableStyleId>
              </a:tblPr>
              <a:tblGrid>
                <a:gridCol w="969009"/>
                <a:gridCol w="2359645"/>
              </a:tblGrid>
              <a:tr h="3962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F5.1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Dar alta proyecto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Modificar proyecto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Consultar usuarios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Seleccionar</a:t>
                      </a:r>
                      <a:r>
                        <a:rPr lang="es-ES" sz="1600" b="0" baseline="0" dirty="0" smtClean="0"/>
                        <a:t> proyecto activo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Aconsejar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4205972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26</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sp>
        <p:nvSpPr>
          <p:cNvPr id="26" name="25 Rectángulo"/>
          <p:cNvSpPr/>
          <p:nvPr/>
        </p:nvSpPr>
        <p:spPr>
          <a:xfrm>
            <a:off x="986598" y="1196752"/>
            <a:ext cx="7478909" cy="525272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Requisitos no funcionales:</a:t>
            </a: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Tecnología Java</a:t>
            </a: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Sistema distribuido</a:t>
            </a: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Debe existir una base de datos </a:t>
            </a:r>
            <a:r>
              <a:rPr lang="es-ES" sz="2200" dirty="0" err="1" smtClean="0">
                <a:solidFill>
                  <a:schemeClr val="tx2">
                    <a:lumMod val="75000"/>
                  </a:schemeClr>
                </a:solidFill>
              </a:rPr>
              <a:t>MySQL</a:t>
            </a:r>
            <a:endParaRPr lang="es-ES" sz="2200" dirty="0" smtClean="0">
              <a:solidFill>
                <a:schemeClr val="tx2">
                  <a:lumMod val="75000"/>
                </a:schemeClr>
              </a:solidFill>
            </a:endParaRPr>
          </a:p>
          <a:p>
            <a:pPr marL="703263" lvl="1" algn="just" defTabSz="914400">
              <a:spcBef>
                <a:spcPts val="1000"/>
              </a:spcBef>
              <a:buClr>
                <a:srgbClr val="274F5F"/>
              </a:buClr>
              <a:buSzPct val="90000"/>
            </a:pPr>
            <a:endParaRPr lang="es-ES" sz="2200" dirty="0" smtClean="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Roles:</a:t>
            </a:r>
            <a:endParaRPr lang="es-ES" sz="2400" dirty="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Empleado</a:t>
            </a:r>
            <a:endParaRPr lang="es-ES" sz="2200" dirty="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Jefe de proyecto</a:t>
            </a:r>
            <a:endParaRPr lang="es-ES" sz="2200" dirty="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endParaRPr lang="es-ES" sz="2200" dirty="0" smtClean="0">
              <a:solidFill>
                <a:schemeClr val="tx2">
                  <a:lumMod val="75000"/>
                </a:schemeClr>
              </a:solidFill>
            </a:endParaRPr>
          </a:p>
        </p:txBody>
      </p:sp>
    </p:spTree>
    <p:extLst>
      <p:ext uri="{BB962C8B-B14F-4D97-AF65-F5344CB8AC3E}">
        <p14:creationId xmlns:p14="http://schemas.microsoft.com/office/powerpoint/2010/main" val="2317269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27</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8014" y="1461780"/>
            <a:ext cx="6132625" cy="4415492"/>
          </a:xfrm>
          <a:prstGeom prst="rect">
            <a:avLst/>
          </a:prstGeom>
        </p:spPr>
      </p:pic>
      <p:sp>
        <p:nvSpPr>
          <p:cNvPr id="27" name="26 Rectángulo"/>
          <p:cNvSpPr/>
          <p:nvPr/>
        </p:nvSpPr>
        <p:spPr>
          <a:xfrm>
            <a:off x="470647" y="90872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Modelo de casos de uso</a:t>
            </a:r>
            <a:endParaRPr lang="es-ES" sz="2200" dirty="0" smtClean="0">
              <a:solidFill>
                <a:schemeClr val="tx2">
                  <a:lumMod val="75000"/>
                </a:schemeClr>
              </a:solidFill>
            </a:endParaRPr>
          </a:p>
        </p:txBody>
      </p:sp>
    </p:spTree>
    <p:extLst>
      <p:ext uri="{BB962C8B-B14F-4D97-AF65-F5344CB8AC3E}">
        <p14:creationId xmlns:p14="http://schemas.microsoft.com/office/powerpoint/2010/main" val="21756951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448" y="2750011"/>
            <a:ext cx="1469171" cy="1279191"/>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28</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sp>
        <p:nvSpPr>
          <p:cNvPr id="27" name="AutoShape 12"/>
          <p:cNvSpPr>
            <a:spLocks noChangeArrowheads="1"/>
          </p:cNvSpPr>
          <p:nvPr/>
        </p:nvSpPr>
        <p:spPr bwMode="auto">
          <a:xfrm>
            <a:off x="547089" y="1452363"/>
            <a:ext cx="2109683" cy="864096"/>
          </a:xfrm>
          <a:prstGeom prst="cloudCallout">
            <a:avLst>
              <a:gd name="adj1" fmla="val -28843"/>
              <a:gd name="adj2" fmla="val 38389"/>
            </a:avLst>
          </a:prstGeom>
          <a:gradFill>
            <a:gsLst>
              <a:gs pos="0">
                <a:schemeClr val="accent5">
                  <a:tint val="50000"/>
                  <a:satMod val="300000"/>
                  <a:alpha val="64000"/>
                </a:schemeClr>
              </a:gs>
              <a:gs pos="35000">
                <a:schemeClr val="accent5">
                  <a:tint val="37000"/>
                  <a:satMod val="300000"/>
                </a:schemeClr>
              </a:gs>
              <a:gs pos="100000">
                <a:schemeClr val="accent5">
                  <a:tint val="15000"/>
                  <a:satMod val="350000"/>
                </a:schemeClr>
              </a:gs>
            </a:gsLst>
          </a:gradFill>
          <a:ln>
            <a:headEnd/>
            <a:tailEnd/>
          </a:ln>
        </p:spPr>
        <p:style>
          <a:lnRef idx="1">
            <a:schemeClr val="accent5"/>
          </a:lnRef>
          <a:fillRef idx="2">
            <a:schemeClr val="accent5"/>
          </a:fillRef>
          <a:effectRef idx="1">
            <a:schemeClr val="accent5"/>
          </a:effectRef>
          <a:fontRef idx="minor">
            <a:schemeClr val="dk1"/>
          </a:fontRef>
        </p:style>
        <p:txBody>
          <a:bodyPr/>
          <a:lstStyle/>
          <a:p>
            <a:pPr>
              <a:defRPr/>
            </a:pPr>
            <a:endParaRPr lang="es-ES" sz="1600" dirty="0">
              <a:solidFill>
                <a:schemeClr val="tx1"/>
              </a:solidFill>
              <a:cs typeface="Arial" pitchFamily="34" charset="0"/>
            </a:endParaRPr>
          </a:p>
        </p:txBody>
      </p:sp>
      <p:sp>
        <p:nvSpPr>
          <p:cNvPr id="5" name="4 CuadroTexto"/>
          <p:cNvSpPr txBox="1"/>
          <p:nvPr/>
        </p:nvSpPr>
        <p:spPr>
          <a:xfrm>
            <a:off x="1042312" y="1659926"/>
            <a:ext cx="1154284" cy="415498"/>
          </a:xfrm>
          <a:prstGeom prst="rect">
            <a:avLst/>
          </a:prstGeom>
          <a:noFill/>
        </p:spPr>
        <p:txBody>
          <a:bodyPr wrap="square" rtlCol="0">
            <a:spAutoFit/>
          </a:bodyPr>
          <a:lstStyle/>
          <a:p>
            <a:r>
              <a:rPr lang="es-ES" b="1" dirty="0" smtClean="0"/>
              <a:t>INICIO</a:t>
            </a:r>
            <a:endParaRPr lang="es-ES" b="1" dirty="0"/>
          </a:p>
        </p:txBody>
      </p:sp>
      <p:sp>
        <p:nvSpPr>
          <p:cNvPr id="28" name="27 CuadroTexto"/>
          <p:cNvSpPr txBox="1"/>
          <p:nvPr/>
        </p:nvSpPr>
        <p:spPr>
          <a:xfrm>
            <a:off x="2439481" y="3181857"/>
            <a:ext cx="2308569" cy="415498"/>
          </a:xfrm>
          <a:prstGeom prst="rect">
            <a:avLst/>
          </a:prstGeom>
          <a:noFill/>
        </p:spPr>
        <p:txBody>
          <a:bodyPr wrap="square" rtlCol="0">
            <a:spAutoFit/>
          </a:bodyPr>
          <a:lstStyle/>
          <a:p>
            <a:r>
              <a:rPr lang="es-ES" b="1" dirty="0" smtClean="0"/>
              <a:t>ELABORACIÓN</a:t>
            </a:r>
            <a:endParaRPr lang="es-ES" b="1" dirty="0"/>
          </a:p>
        </p:txBody>
      </p:sp>
      <p:cxnSp>
        <p:nvCxnSpPr>
          <p:cNvPr id="10" name="9 Conector angular"/>
          <p:cNvCxnSpPr>
            <a:stCxn id="27" idx="2"/>
            <a:endCxn id="8" idx="0"/>
          </p:cNvCxnSpPr>
          <p:nvPr/>
        </p:nvCxnSpPr>
        <p:spPr>
          <a:xfrm>
            <a:off x="2655014" y="1884411"/>
            <a:ext cx="811020" cy="865600"/>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pic>
        <p:nvPicPr>
          <p:cNvPr id="11" name="10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559" y="4375296"/>
            <a:ext cx="1378073" cy="1378073"/>
          </a:xfrm>
          <a:prstGeom prst="rect">
            <a:avLst/>
          </a:prstGeom>
        </p:spPr>
      </p:pic>
      <p:cxnSp>
        <p:nvCxnSpPr>
          <p:cNvPr id="33" name="32 Conector angular"/>
          <p:cNvCxnSpPr>
            <a:stCxn id="28" idx="1"/>
            <a:endCxn id="11" idx="0"/>
          </p:cNvCxnSpPr>
          <p:nvPr/>
        </p:nvCxnSpPr>
        <p:spPr>
          <a:xfrm rot="10800000" flipV="1">
            <a:off x="1369597" y="3389606"/>
            <a:ext cx="1069885" cy="985690"/>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
        <p:nvSpPr>
          <p:cNvPr id="36" name="35 CuadroTexto"/>
          <p:cNvSpPr txBox="1"/>
          <p:nvPr/>
        </p:nvSpPr>
        <p:spPr>
          <a:xfrm>
            <a:off x="378816" y="4809632"/>
            <a:ext cx="2527941" cy="415498"/>
          </a:xfrm>
          <a:prstGeom prst="rect">
            <a:avLst/>
          </a:prstGeom>
          <a:noFill/>
        </p:spPr>
        <p:txBody>
          <a:bodyPr wrap="square" rtlCol="0">
            <a:spAutoFit/>
          </a:bodyPr>
          <a:lstStyle/>
          <a:p>
            <a:r>
              <a:rPr lang="es-ES" b="1" dirty="0" smtClean="0"/>
              <a:t>CONSTRUCCIÓN</a:t>
            </a:r>
            <a:endParaRPr lang="es-ES" b="1" dirty="0"/>
          </a:p>
        </p:txBody>
      </p:sp>
      <p:pic>
        <p:nvPicPr>
          <p:cNvPr id="38" name="37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3765" y="4721307"/>
            <a:ext cx="1459170" cy="1224136"/>
          </a:xfrm>
          <a:prstGeom prst="rect">
            <a:avLst/>
          </a:prstGeom>
        </p:spPr>
      </p:pic>
      <p:sp>
        <p:nvSpPr>
          <p:cNvPr id="49" name="48 CuadroTexto"/>
          <p:cNvSpPr txBox="1"/>
          <p:nvPr/>
        </p:nvSpPr>
        <p:spPr>
          <a:xfrm>
            <a:off x="3409491" y="5116498"/>
            <a:ext cx="1875231" cy="415498"/>
          </a:xfrm>
          <a:prstGeom prst="rect">
            <a:avLst/>
          </a:prstGeom>
          <a:noFill/>
        </p:spPr>
        <p:txBody>
          <a:bodyPr wrap="square" rtlCol="0">
            <a:spAutoFit/>
          </a:bodyPr>
          <a:lstStyle/>
          <a:p>
            <a:r>
              <a:rPr lang="es-ES" b="1" dirty="0" smtClean="0"/>
              <a:t>TRANSICIÓN</a:t>
            </a:r>
            <a:endParaRPr lang="es-ES" b="1" dirty="0"/>
          </a:p>
        </p:txBody>
      </p:sp>
      <p:cxnSp>
        <p:nvCxnSpPr>
          <p:cNvPr id="50" name="49 Conector angular"/>
          <p:cNvCxnSpPr>
            <a:stCxn id="36" idx="3"/>
            <a:endCxn id="49" idx="1"/>
          </p:cNvCxnSpPr>
          <p:nvPr/>
        </p:nvCxnSpPr>
        <p:spPr>
          <a:xfrm>
            <a:off x="2906757" y="5017381"/>
            <a:ext cx="502734" cy="306866"/>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58" name="57 Tabla"/>
          <p:cNvGraphicFramePr>
            <a:graphicFrameLocks noGrp="1"/>
          </p:cNvGraphicFramePr>
          <p:nvPr>
            <p:extLst>
              <p:ext uri="{D42A27DB-BD31-4B8C-83A1-F6EECF244321}">
                <p14:modId xmlns:p14="http://schemas.microsoft.com/office/powerpoint/2010/main" val="2482810232"/>
              </p:ext>
            </p:extLst>
          </p:nvPr>
        </p:nvGraphicFramePr>
        <p:xfrm>
          <a:off x="5291734" y="1058247"/>
          <a:ext cx="2993534" cy="3928185"/>
        </p:xfrm>
        <a:graphic>
          <a:graphicData uri="http://schemas.openxmlformats.org/drawingml/2006/table">
            <a:tbl>
              <a:tblPr>
                <a:tableStyleId>{22838BEF-8BB2-4498-84A7-C5851F593DF1}</a:tableStyleId>
              </a:tblPr>
              <a:tblGrid>
                <a:gridCol w="900311"/>
                <a:gridCol w="2093223"/>
              </a:tblGrid>
              <a:tr h="240837">
                <a:tc gridSpan="2">
                  <a:txBody>
                    <a:bodyPr/>
                    <a:lstStyle/>
                    <a:p>
                      <a:pPr algn="ctr">
                        <a:lnSpc>
                          <a:spcPct val="100000"/>
                        </a:lnSpc>
                        <a:spcAft>
                          <a:spcPts val="0"/>
                        </a:spcAft>
                      </a:pPr>
                      <a:r>
                        <a:rPr lang="es-ES_tradnl" sz="900" dirty="0"/>
                        <a:t>Iteración </a:t>
                      </a:r>
                      <a:r>
                        <a:rPr lang="es-ES_tradnl" sz="900" dirty="0" smtClean="0"/>
                        <a:t>0. Entrega</a:t>
                      </a:r>
                      <a:endParaRPr lang="es-ES" sz="900" b="1" dirty="0">
                        <a:latin typeface="Times New Roman"/>
                        <a:ea typeface="Times New Roman"/>
                      </a:endParaRPr>
                    </a:p>
                  </a:txBody>
                  <a:tcPr marL="63080" marR="63080" marT="0" marB="0" anchor="ctr"/>
                </a:tc>
                <a:tc hMerge="1">
                  <a:txBody>
                    <a:bodyPr/>
                    <a:lstStyle/>
                    <a:p>
                      <a:endParaRPr lang="es-ES"/>
                    </a:p>
                  </a:txBody>
                  <a:tcPr/>
                </a:tc>
              </a:tr>
              <a:tr h="458794">
                <a:tc>
                  <a:txBody>
                    <a:bodyPr/>
                    <a:lstStyle/>
                    <a:p>
                      <a:pPr algn="l">
                        <a:lnSpc>
                          <a:spcPct val="100000"/>
                        </a:lnSpc>
                        <a:spcAft>
                          <a:spcPts val="0"/>
                        </a:spcAft>
                      </a:pPr>
                      <a:r>
                        <a:rPr lang="es-ES" sz="900" dirty="0" smtClean="0"/>
                        <a:t>Fase</a:t>
                      </a:r>
                      <a:endParaRPr lang="es-ES" sz="9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900" dirty="0" smtClean="0"/>
                        <a:t>Inicio</a:t>
                      </a:r>
                      <a:endParaRPr lang="es-ES" sz="900" dirty="0">
                        <a:latin typeface="Times New Roman"/>
                        <a:ea typeface="Times New Roman"/>
                      </a:endParaRPr>
                    </a:p>
                  </a:txBody>
                  <a:tcPr marL="63080" marR="63080" marT="0" marB="0" anchor="ctr"/>
                </a:tc>
              </a:tr>
              <a:tr h="2039087">
                <a:tc>
                  <a:txBody>
                    <a:bodyPr/>
                    <a:lstStyle/>
                    <a:p>
                      <a:pPr algn="l">
                        <a:lnSpc>
                          <a:spcPct val="100000"/>
                        </a:lnSpc>
                        <a:spcAft>
                          <a:spcPts val="0"/>
                        </a:spcAft>
                      </a:pPr>
                      <a:r>
                        <a:rPr lang="es-ES" sz="900" dirty="0"/>
                        <a:t>Objetivos</a:t>
                      </a:r>
                      <a:endParaRPr lang="es-ES" sz="900" b="1" dirty="0">
                        <a:latin typeface="Times New Roman"/>
                        <a:ea typeface="Times New Roman"/>
                      </a:endParaRPr>
                    </a:p>
                  </a:txBody>
                  <a:tcPr marL="63080" marR="63080" marT="0" marB="0" anchor="ctr"/>
                </a:tc>
                <a:tc>
                  <a:txBody>
                    <a:bodyPr/>
                    <a:lstStyle/>
                    <a:p>
                      <a:pPr marL="342900" lvl="0" indent="-342900" algn="just" defTabSz="914400" rtl="0" eaLnBrk="1" latinLnBrk="0" hangingPunct="1">
                        <a:lnSpc>
                          <a:spcPct val="100000"/>
                        </a:lnSpc>
                        <a:spcAft>
                          <a:spcPts val="0"/>
                        </a:spcAft>
                        <a:buFont typeface="Symbol"/>
                        <a:buChar char=""/>
                        <a:tabLst>
                          <a:tab pos="457200" algn="l"/>
                        </a:tabLst>
                      </a:pPr>
                      <a:r>
                        <a:rPr lang="es-ES" sz="900" kern="1200" dirty="0"/>
                        <a:t>Realizar a la herramienta en su versión definitiva las pruebas de integración y de sistema definitivas.</a:t>
                      </a:r>
                    </a:p>
                    <a:p>
                      <a:pPr marL="342900" lvl="0" indent="-342900" algn="just" defTabSz="914400" rtl="0" eaLnBrk="1" latinLnBrk="0" hangingPunct="1">
                        <a:lnSpc>
                          <a:spcPct val="100000"/>
                        </a:lnSpc>
                        <a:spcAft>
                          <a:spcPts val="0"/>
                        </a:spcAft>
                        <a:buFont typeface="Symbol"/>
                        <a:buChar char=""/>
                        <a:tabLst>
                          <a:tab pos="457200" algn="l"/>
                        </a:tabLst>
                      </a:pPr>
                      <a:r>
                        <a:rPr lang="es-ES" sz="900" kern="1200" dirty="0"/>
                        <a:t>Revisión y recolección de artefactos, y elaboración de entregables definitivos.</a:t>
                      </a:r>
                    </a:p>
                    <a:p>
                      <a:pPr marL="342900" lvl="0" indent="-342900" algn="just" defTabSz="914400" rtl="0" eaLnBrk="1" latinLnBrk="0" hangingPunct="1">
                        <a:lnSpc>
                          <a:spcPct val="100000"/>
                        </a:lnSpc>
                        <a:spcAft>
                          <a:spcPts val="0"/>
                        </a:spcAft>
                        <a:buFont typeface="Symbol"/>
                        <a:buChar char=""/>
                        <a:tabLst>
                          <a:tab pos="457200" algn="l"/>
                        </a:tabLst>
                      </a:pPr>
                      <a:r>
                        <a:rPr lang="es-ES" sz="900" kern="1200" dirty="0"/>
                        <a:t>Casos de Estudio con la herramienta en producción.</a:t>
                      </a:r>
                      <a:endParaRPr lang="es-ES" sz="900" kern="1200" dirty="0">
                        <a:solidFill>
                          <a:schemeClr val="dk1"/>
                        </a:solidFill>
                        <a:latin typeface="+mn-lt"/>
                        <a:ea typeface="Times New Roman"/>
                        <a:cs typeface="+mn-cs"/>
                      </a:endParaRPr>
                    </a:p>
                  </a:txBody>
                  <a:tcPr marL="63080" marR="63080" marT="0" marB="0" anchor="ctr"/>
                </a:tc>
              </a:tr>
              <a:tr h="1189467">
                <a:tc>
                  <a:txBody>
                    <a:bodyPr/>
                    <a:lstStyle/>
                    <a:p>
                      <a:pPr algn="l">
                        <a:lnSpc>
                          <a:spcPct val="100000"/>
                        </a:lnSpc>
                        <a:spcAft>
                          <a:spcPts val="0"/>
                        </a:spcAft>
                      </a:pPr>
                      <a:r>
                        <a:rPr lang="es-ES" sz="900" dirty="0"/>
                        <a:t>Productos</a:t>
                      </a:r>
                      <a:endParaRPr lang="es-ES" sz="900" b="1" dirty="0">
                        <a:latin typeface="Times New Roman"/>
                        <a:ea typeface="Times New Roman"/>
                      </a:endParaRPr>
                    </a:p>
                  </a:txBody>
                  <a:tcPr marL="63080" marR="63080" marT="0" marB="0" anchor="ctr"/>
                </a:tc>
                <a:tc>
                  <a:txBody>
                    <a:bodyPr/>
                    <a:lstStyle/>
                    <a:p>
                      <a:pPr marL="342900" lvl="0" indent="-342900" algn="just" defTabSz="914400" rtl="0" eaLnBrk="1" latinLnBrk="0" hangingPunct="1">
                        <a:lnSpc>
                          <a:spcPct val="100000"/>
                        </a:lnSpc>
                        <a:spcAft>
                          <a:spcPts val="0"/>
                        </a:spcAft>
                        <a:buFont typeface="Symbol"/>
                        <a:buChar char=""/>
                        <a:tabLst>
                          <a:tab pos="457200" algn="l"/>
                        </a:tabLst>
                      </a:pPr>
                      <a:r>
                        <a:rPr lang="es-ES" sz="900" kern="1200" dirty="0"/>
                        <a:t>Memoria del Proyecto.</a:t>
                      </a:r>
                    </a:p>
                    <a:p>
                      <a:pPr marL="342900" lvl="0" indent="-342900" algn="just" defTabSz="914400" rtl="0" eaLnBrk="1" latinLnBrk="0" hangingPunct="1">
                        <a:lnSpc>
                          <a:spcPct val="100000"/>
                        </a:lnSpc>
                        <a:spcAft>
                          <a:spcPts val="0"/>
                        </a:spcAft>
                        <a:buFont typeface="Symbol"/>
                        <a:buChar char=""/>
                        <a:tabLst>
                          <a:tab pos="457200" algn="l"/>
                        </a:tabLst>
                      </a:pPr>
                      <a:r>
                        <a:rPr lang="es-ES" sz="900" kern="1200" dirty="0"/>
                        <a:t>Presentación del Proyecto</a:t>
                      </a:r>
                    </a:p>
                    <a:p>
                      <a:pPr marL="342900" lvl="0" indent="-342900" algn="just" defTabSz="914400" rtl="0" eaLnBrk="1" latinLnBrk="0" hangingPunct="1">
                        <a:lnSpc>
                          <a:spcPct val="100000"/>
                        </a:lnSpc>
                        <a:spcAft>
                          <a:spcPts val="0"/>
                        </a:spcAft>
                        <a:buFont typeface="Symbol"/>
                        <a:buChar char=""/>
                        <a:tabLst>
                          <a:tab pos="457200" algn="l"/>
                        </a:tabLst>
                      </a:pPr>
                      <a:r>
                        <a:rPr lang="es-ES" sz="900" kern="1200" dirty="0"/>
                        <a:t>Manuales de Usuario e Instalación.</a:t>
                      </a:r>
                    </a:p>
                    <a:p>
                      <a:pPr marL="342900" lvl="0" indent="-342900" algn="just" defTabSz="914400" rtl="0" eaLnBrk="1" latinLnBrk="0" hangingPunct="1">
                        <a:lnSpc>
                          <a:spcPct val="100000"/>
                        </a:lnSpc>
                        <a:spcAft>
                          <a:spcPts val="0"/>
                        </a:spcAft>
                        <a:buFont typeface="Symbol"/>
                        <a:buChar char=""/>
                        <a:tabLst>
                          <a:tab pos="457200" algn="l"/>
                        </a:tabLst>
                      </a:pPr>
                      <a:r>
                        <a:rPr lang="es-ES" sz="900" kern="1200" dirty="0"/>
                        <a:t>Maquetación del Software a entregar.</a:t>
                      </a:r>
                      <a:endParaRPr lang="es-ES" sz="900" kern="1200" dirty="0">
                        <a:solidFill>
                          <a:schemeClr val="dk1"/>
                        </a:solidFill>
                        <a:latin typeface="+mn-lt"/>
                        <a:ea typeface="Times New Roman"/>
                        <a:cs typeface="+mn-cs"/>
                      </a:endParaRPr>
                    </a:p>
                  </a:txBody>
                  <a:tcPr marL="63080" marR="63080" marT="0" marB="0" anchor="ctr"/>
                </a:tc>
              </a:tr>
            </a:tbl>
          </a:graphicData>
        </a:graphic>
      </p:graphicFrame>
    </p:spTree>
    <p:extLst>
      <p:ext uri="{BB962C8B-B14F-4D97-AF65-F5344CB8AC3E}">
        <p14:creationId xmlns:p14="http://schemas.microsoft.com/office/powerpoint/2010/main" val="21756951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29</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endParaRPr lang="es-ES" sz="2800" dirty="0" smtClean="0"/>
          </a:p>
        </p:txBody>
      </p:sp>
      <p:sp>
        <p:nvSpPr>
          <p:cNvPr id="28" name="27 CuadroTexto"/>
          <p:cNvSpPr txBox="1"/>
          <p:nvPr/>
        </p:nvSpPr>
        <p:spPr>
          <a:xfrm>
            <a:off x="884859" y="2060847"/>
            <a:ext cx="7560840" cy="769441"/>
          </a:xfrm>
          <a:prstGeom prst="rect">
            <a:avLst/>
          </a:prstGeom>
          <a:noFill/>
        </p:spPr>
        <p:txBody>
          <a:bodyPr wrap="square" rtlCol="0">
            <a:spAutoFit/>
          </a:bodyPr>
          <a:lstStyle/>
          <a:p>
            <a:r>
              <a:rPr lang="es-ES" sz="4400" b="1" dirty="0" smtClean="0"/>
              <a:t>FASE DE ELABORACIÓN</a:t>
            </a:r>
            <a:endParaRPr lang="es-ES" sz="4400" b="1"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575" y="3428999"/>
            <a:ext cx="2121233" cy="1846935"/>
          </a:xfrm>
          <a:prstGeom prst="rect">
            <a:avLst/>
          </a:prstGeom>
        </p:spPr>
      </p:pic>
    </p:spTree>
    <p:extLst>
      <p:ext uri="{BB962C8B-B14F-4D97-AF65-F5344CB8AC3E}">
        <p14:creationId xmlns:p14="http://schemas.microsoft.com/office/powerpoint/2010/main" val="1460780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132856"/>
            <a:ext cx="5904656" cy="1080120"/>
          </a:xfrm>
        </p:spPr>
        <p:txBody>
          <a:bodyPr/>
          <a:lstStyle/>
          <a:p>
            <a:r>
              <a:rPr lang="es-ES" sz="3600" dirty="0" smtClean="0"/>
              <a:t>INTRODUCCIÓN</a:t>
            </a:r>
            <a:endParaRPr lang="es-ES" sz="3600" dirty="0"/>
          </a:p>
        </p:txBody>
      </p:sp>
      <p:pic>
        <p:nvPicPr>
          <p:cNvPr id="1027" name="Picture 3" descr="C:\Users\Juan\AppData\Local\Microsoft\Windows\Temporary Internet Files\Content.IE5\3ZEMP5PJ\MC90008886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3479279"/>
            <a:ext cx="2927732"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601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30</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a:t>
            </a:r>
            <a:r>
              <a:rPr lang="es-ES" sz="1800" b="0" dirty="0" smtClean="0"/>
              <a:t>elaboración</a:t>
            </a:r>
            <a:endParaRPr lang="es-ES" sz="1800" b="0" dirty="0"/>
          </a:p>
        </p:txBody>
      </p:sp>
      <p:sp>
        <p:nvSpPr>
          <p:cNvPr id="26" name="25 Rectángulo"/>
          <p:cNvSpPr/>
          <p:nvPr/>
        </p:nvSpPr>
        <p:spPr>
          <a:xfrm>
            <a:off x="884859" y="1095127"/>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a:t>
            </a:r>
            <a:r>
              <a:rPr lang="es-ES" sz="2400" dirty="0" smtClean="0">
                <a:solidFill>
                  <a:schemeClr val="tx2">
                    <a:lumMod val="75000"/>
                  </a:schemeClr>
                </a:solidFill>
              </a:rPr>
              <a:t>ón 1</a:t>
            </a:r>
            <a:endParaRPr lang="es-ES" sz="2400" dirty="0" smtClean="0">
              <a:solidFill>
                <a:schemeClr val="tx2">
                  <a:lumMod val="75000"/>
                </a:schemeClr>
              </a:solidFill>
            </a:endParaRPr>
          </a:p>
        </p:txBody>
      </p:sp>
      <p:graphicFrame>
        <p:nvGraphicFramePr>
          <p:cNvPr id="27" name="26 Tabla"/>
          <p:cNvGraphicFramePr>
            <a:graphicFrameLocks noGrp="1"/>
          </p:cNvGraphicFramePr>
          <p:nvPr>
            <p:extLst>
              <p:ext uri="{D42A27DB-BD31-4B8C-83A1-F6EECF244321}">
                <p14:modId xmlns:p14="http://schemas.microsoft.com/office/powerpoint/2010/main" val="3307602743"/>
              </p:ext>
            </p:extLst>
          </p:nvPr>
        </p:nvGraphicFramePr>
        <p:xfrm>
          <a:off x="674865" y="2004840"/>
          <a:ext cx="3753119" cy="3727688"/>
        </p:xfrm>
        <a:graphic>
          <a:graphicData uri="http://schemas.openxmlformats.org/drawingml/2006/table">
            <a:tbl>
              <a:tblPr firstRow="1" bandRow="1">
                <a:tableStyleId>{7DF18680-E054-41AD-8BC1-D1AEF772440D}</a:tableStyleId>
              </a:tblPr>
              <a:tblGrid>
                <a:gridCol w="979074"/>
                <a:gridCol w="277404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GRUPO</a:t>
                      </a:r>
                      <a:r>
                        <a:rPr lang="es-ES" sz="2000" b="1" baseline="0" dirty="0" smtClean="0"/>
                        <a:t> FUNCIONAL</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Acceso</a:t>
                      </a:r>
                      <a:r>
                        <a:rPr lang="es-ES" sz="1600" b="0" baseline="0" dirty="0" smtClean="0"/>
                        <a:t> sistema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Gestión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5280">
                <a:tc>
                  <a:txBody>
                    <a:bodyPr/>
                    <a:lstStyle/>
                    <a:p>
                      <a:pPr marL="0" algn="ctr" defTabSz="1072866" rtl="0" eaLnBrk="1" latinLnBrk="0" hangingPunct="1"/>
                      <a:r>
                        <a:rPr lang="es-ES" sz="1800" b="1" kern="1200" dirty="0" smtClean="0">
                          <a:solidFill>
                            <a:schemeClr val="dk1"/>
                          </a:solidFill>
                          <a:latin typeface="+mn-lt"/>
                          <a:ea typeface="+mn-ea"/>
                          <a:cs typeface="+mn-cs"/>
                        </a:rPr>
                        <a:t>F3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Visualización información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32">
                <a:tc>
                  <a:txBody>
                    <a:bodyPr/>
                    <a:lstStyle/>
                    <a:p>
                      <a:pPr marL="0" algn="ctr" defTabSz="1072866" rtl="0" eaLnBrk="1" latinLnBrk="0" hangingPunct="1"/>
                      <a:r>
                        <a:rPr lang="es-ES" sz="1800" b="1" kern="1200" dirty="0" smtClean="0">
                          <a:solidFill>
                            <a:schemeClr val="dk1"/>
                          </a:solidFill>
                          <a:latin typeface="+mn-lt"/>
                          <a:ea typeface="+mn-ea"/>
                          <a:cs typeface="+mn-cs"/>
                        </a:rPr>
                        <a:t>F4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notificaciones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F5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F6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Generación</a:t>
                      </a:r>
                      <a:r>
                        <a:rPr lang="es-ES" sz="1600" b="0" kern="1200" baseline="0" dirty="0" smtClean="0">
                          <a:solidFill>
                            <a:schemeClr val="dk1"/>
                          </a:solidFill>
                          <a:latin typeface="+mn-lt"/>
                          <a:ea typeface="+mn-ea"/>
                          <a:cs typeface="+mn-cs"/>
                        </a:rPr>
                        <a:t> informes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48600">
                <a:tc>
                  <a:txBody>
                    <a:bodyPr/>
                    <a:lstStyle/>
                    <a:p>
                      <a:pPr marL="0" algn="ctr" defTabSz="1072866" rtl="0" eaLnBrk="1" latinLnBrk="0" hangingPunct="1"/>
                      <a:r>
                        <a:rPr lang="es-ES" sz="1800" b="1" kern="1200" dirty="0" smtClean="0">
                          <a:solidFill>
                            <a:schemeClr val="dk1"/>
                          </a:solidFill>
                          <a:latin typeface="+mn-lt"/>
                          <a:ea typeface="+mn-ea"/>
                          <a:cs typeface="+mn-cs"/>
                        </a:rPr>
                        <a:t>F7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Generación estadísticas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F8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Gestión idiomas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F9</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Exportar</a:t>
                      </a:r>
                      <a:r>
                        <a:rPr lang="es-ES" sz="1600" b="0" kern="1200" baseline="0" dirty="0" smtClean="0">
                          <a:solidFill>
                            <a:schemeClr val="dk1"/>
                          </a:solidFill>
                          <a:latin typeface="+mn-lt"/>
                          <a:ea typeface="+mn-ea"/>
                          <a:cs typeface="+mn-cs"/>
                        </a:rPr>
                        <a:t> Información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9" name="28 Llamada con línea 2"/>
          <p:cNvSpPr/>
          <p:nvPr/>
        </p:nvSpPr>
        <p:spPr>
          <a:xfrm>
            <a:off x="5374329" y="1642376"/>
            <a:ext cx="3115838" cy="2693914"/>
          </a:xfrm>
          <a:prstGeom prst="borderCallout2">
            <a:avLst>
              <a:gd name="adj1" fmla="val 49392"/>
              <a:gd name="adj2" fmla="val -2874"/>
              <a:gd name="adj3" fmla="val 49353"/>
              <a:gd name="adj4" fmla="val -15630"/>
              <a:gd name="adj5" fmla="val 49743"/>
              <a:gd name="adj6" fmla="val -3553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0" name="29 Tabla"/>
          <p:cNvGraphicFramePr>
            <a:graphicFrameLocks noGrp="1"/>
          </p:cNvGraphicFramePr>
          <p:nvPr>
            <p:extLst>
              <p:ext uri="{D42A27DB-BD31-4B8C-83A1-F6EECF244321}">
                <p14:modId xmlns:p14="http://schemas.microsoft.com/office/powerpoint/2010/main" val="2902795346"/>
              </p:ext>
            </p:extLst>
          </p:nvPr>
        </p:nvGraphicFramePr>
        <p:xfrm>
          <a:off x="5564096" y="1744001"/>
          <a:ext cx="2736304" cy="2468488"/>
        </p:xfrm>
        <a:graphic>
          <a:graphicData uri="http://schemas.openxmlformats.org/drawingml/2006/table">
            <a:tbl>
              <a:tblPr firstRow="1" bandRow="1">
                <a:tableStyleId>{7DF18680-E054-41AD-8BC1-D1AEF772440D}</a:tableStyleId>
              </a:tblPr>
              <a:tblGrid>
                <a:gridCol w="796569"/>
                <a:gridCol w="193973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F2.1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Crear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Eliminar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Adjuntar</a:t>
                      </a:r>
                      <a:r>
                        <a:rPr lang="es-ES" sz="1600" b="0" baseline="0" dirty="0" smtClean="0"/>
                        <a:t> ficheros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Aceptar/Rechazar</a:t>
                      </a:r>
                      <a:r>
                        <a:rPr lang="es-ES" sz="1600" b="0" baseline="0" dirty="0" smtClean="0"/>
                        <a:t>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1" name="30 Llamada con línea 2"/>
          <p:cNvSpPr/>
          <p:nvPr/>
        </p:nvSpPr>
        <p:spPr>
          <a:xfrm>
            <a:off x="5291976" y="2989333"/>
            <a:ext cx="3280544" cy="2125764"/>
          </a:xfrm>
          <a:prstGeom prst="borderCallout2">
            <a:avLst>
              <a:gd name="adj1" fmla="val 49799"/>
              <a:gd name="adj2" fmla="val -2642"/>
              <a:gd name="adj3" fmla="val 49546"/>
              <a:gd name="adj4" fmla="val -15183"/>
              <a:gd name="adj5" fmla="val 17938"/>
              <a:gd name="adj6" fmla="val -3039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2" name="31 Tabla"/>
          <p:cNvGraphicFramePr>
            <a:graphicFrameLocks noGrp="1"/>
          </p:cNvGraphicFramePr>
          <p:nvPr>
            <p:extLst>
              <p:ext uri="{D42A27DB-BD31-4B8C-83A1-F6EECF244321}">
                <p14:modId xmlns:p14="http://schemas.microsoft.com/office/powerpoint/2010/main" val="2274613434"/>
              </p:ext>
            </p:extLst>
          </p:nvPr>
        </p:nvGraphicFramePr>
        <p:xfrm>
          <a:off x="5421736" y="3183731"/>
          <a:ext cx="2981164" cy="1736968"/>
        </p:xfrm>
        <a:graphic>
          <a:graphicData uri="http://schemas.openxmlformats.org/drawingml/2006/table">
            <a:tbl>
              <a:tblPr firstRow="1" bandRow="1">
                <a:tableStyleId>{7DF18680-E054-41AD-8BC1-D1AEF772440D}</a:tableStyleId>
              </a:tblPr>
              <a:tblGrid>
                <a:gridCol w="867851"/>
                <a:gridCol w="2113313"/>
              </a:tblGrid>
              <a:tr h="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F3.1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F3.2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datos </a:t>
                      </a:r>
                      <a:r>
                        <a:rPr lang="es-ES" sz="1600" b="0" dirty="0" smtClean="0"/>
                        <a:t>empresa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F3.3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Descargar</a:t>
                      </a:r>
                      <a:r>
                        <a:rPr lang="es-ES" sz="1600" b="0" baseline="0" dirty="0" smtClean="0"/>
                        <a:t> adjuntos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12512989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2932" y="1362296"/>
            <a:ext cx="5479240" cy="4572333"/>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31</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a:t>
            </a:r>
            <a:r>
              <a:rPr lang="es-ES" sz="1800" b="0" dirty="0" smtClean="0"/>
              <a:t>Elaboración</a:t>
            </a:r>
            <a:endParaRPr lang="es-ES" sz="1800" b="0" dirty="0"/>
          </a:p>
        </p:txBody>
      </p:sp>
      <p:sp>
        <p:nvSpPr>
          <p:cNvPr id="27" name="26 Rectángulo"/>
          <p:cNvSpPr/>
          <p:nvPr/>
        </p:nvSpPr>
        <p:spPr>
          <a:xfrm>
            <a:off x="470647" y="90872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Modelo de casos de uso</a:t>
            </a:r>
            <a:endParaRPr lang="es-ES" sz="2200" dirty="0" smtClean="0">
              <a:solidFill>
                <a:schemeClr val="tx2">
                  <a:lumMod val="75000"/>
                </a:schemeClr>
              </a:solidFill>
            </a:endParaRPr>
          </a:p>
        </p:txBody>
      </p:sp>
    </p:spTree>
    <p:extLst>
      <p:ext uri="{BB962C8B-B14F-4D97-AF65-F5344CB8AC3E}">
        <p14:creationId xmlns:p14="http://schemas.microsoft.com/office/powerpoint/2010/main" val="37670004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448" y="2750011"/>
            <a:ext cx="1469171" cy="1279191"/>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32</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sp>
        <p:nvSpPr>
          <p:cNvPr id="27" name="AutoShape 12"/>
          <p:cNvSpPr>
            <a:spLocks noChangeArrowheads="1"/>
          </p:cNvSpPr>
          <p:nvPr/>
        </p:nvSpPr>
        <p:spPr bwMode="auto">
          <a:xfrm>
            <a:off x="547089" y="1452363"/>
            <a:ext cx="2109683" cy="864096"/>
          </a:xfrm>
          <a:prstGeom prst="cloudCallout">
            <a:avLst>
              <a:gd name="adj1" fmla="val -28843"/>
              <a:gd name="adj2" fmla="val 38389"/>
            </a:avLst>
          </a:prstGeom>
          <a:gradFill>
            <a:gsLst>
              <a:gs pos="0">
                <a:schemeClr val="accent5">
                  <a:tint val="50000"/>
                  <a:satMod val="300000"/>
                  <a:alpha val="64000"/>
                </a:schemeClr>
              </a:gs>
              <a:gs pos="35000">
                <a:schemeClr val="accent5">
                  <a:tint val="37000"/>
                  <a:satMod val="300000"/>
                </a:schemeClr>
              </a:gs>
              <a:gs pos="100000">
                <a:schemeClr val="accent5">
                  <a:tint val="15000"/>
                  <a:satMod val="350000"/>
                </a:schemeClr>
              </a:gs>
            </a:gsLst>
          </a:gradFill>
          <a:ln>
            <a:headEnd/>
            <a:tailEnd/>
          </a:ln>
        </p:spPr>
        <p:style>
          <a:lnRef idx="1">
            <a:schemeClr val="accent5"/>
          </a:lnRef>
          <a:fillRef idx="2">
            <a:schemeClr val="accent5"/>
          </a:fillRef>
          <a:effectRef idx="1">
            <a:schemeClr val="accent5"/>
          </a:effectRef>
          <a:fontRef idx="minor">
            <a:schemeClr val="dk1"/>
          </a:fontRef>
        </p:style>
        <p:txBody>
          <a:bodyPr/>
          <a:lstStyle/>
          <a:p>
            <a:pPr>
              <a:defRPr/>
            </a:pPr>
            <a:endParaRPr lang="es-ES" sz="1600" dirty="0">
              <a:solidFill>
                <a:schemeClr val="tx1"/>
              </a:solidFill>
              <a:cs typeface="Arial" pitchFamily="34" charset="0"/>
            </a:endParaRPr>
          </a:p>
        </p:txBody>
      </p:sp>
      <p:sp>
        <p:nvSpPr>
          <p:cNvPr id="5" name="4 CuadroTexto"/>
          <p:cNvSpPr txBox="1"/>
          <p:nvPr/>
        </p:nvSpPr>
        <p:spPr>
          <a:xfrm>
            <a:off x="1042312" y="1659926"/>
            <a:ext cx="1154284" cy="415498"/>
          </a:xfrm>
          <a:prstGeom prst="rect">
            <a:avLst/>
          </a:prstGeom>
          <a:noFill/>
        </p:spPr>
        <p:txBody>
          <a:bodyPr wrap="square" rtlCol="0">
            <a:spAutoFit/>
          </a:bodyPr>
          <a:lstStyle/>
          <a:p>
            <a:r>
              <a:rPr lang="es-ES" b="1" dirty="0" smtClean="0"/>
              <a:t>INICIO</a:t>
            </a:r>
            <a:endParaRPr lang="es-ES" b="1" dirty="0"/>
          </a:p>
        </p:txBody>
      </p:sp>
      <p:sp>
        <p:nvSpPr>
          <p:cNvPr id="28" name="27 CuadroTexto"/>
          <p:cNvSpPr txBox="1"/>
          <p:nvPr/>
        </p:nvSpPr>
        <p:spPr>
          <a:xfrm>
            <a:off x="2439481" y="3181857"/>
            <a:ext cx="2308569" cy="415498"/>
          </a:xfrm>
          <a:prstGeom prst="rect">
            <a:avLst/>
          </a:prstGeom>
          <a:noFill/>
        </p:spPr>
        <p:txBody>
          <a:bodyPr wrap="square" rtlCol="0">
            <a:spAutoFit/>
          </a:bodyPr>
          <a:lstStyle/>
          <a:p>
            <a:r>
              <a:rPr lang="es-ES" b="1" dirty="0" smtClean="0"/>
              <a:t>ELABORACIÓN</a:t>
            </a:r>
            <a:endParaRPr lang="es-ES" b="1" dirty="0"/>
          </a:p>
        </p:txBody>
      </p:sp>
      <p:cxnSp>
        <p:nvCxnSpPr>
          <p:cNvPr id="10" name="9 Conector angular"/>
          <p:cNvCxnSpPr>
            <a:stCxn id="27" idx="2"/>
            <a:endCxn id="8" idx="0"/>
          </p:cNvCxnSpPr>
          <p:nvPr/>
        </p:nvCxnSpPr>
        <p:spPr>
          <a:xfrm>
            <a:off x="2655014" y="1884411"/>
            <a:ext cx="811020" cy="865600"/>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pic>
        <p:nvPicPr>
          <p:cNvPr id="11" name="10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559" y="4375296"/>
            <a:ext cx="1378073" cy="1378073"/>
          </a:xfrm>
          <a:prstGeom prst="rect">
            <a:avLst/>
          </a:prstGeom>
        </p:spPr>
      </p:pic>
      <p:cxnSp>
        <p:nvCxnSpPr>
          <p:cNvPr id="33" name="32 Conector angular"/>
          <p:cNvCxnSpPr>
            <a:stCxn id="28" idx="1"/>
            <a:endCxn id="11" idx="0"/>
          </p:cNvCxnSpPr>
          <p:nvPr/>
        </p:nvCxnSpPr>
        <p:spPr>
          <a:xfrm rot="10800000" flipV="1">
            <a:off x="1369597" y="3389606"/>
            <a:ext cx="1069885" cy="985690"/>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
        <p:nvSpPr>
          <p:cNvPr id="36" name="35 CuadroTexto"/>
          <p:cNvSpPr txBox="1"/>
          <p:nvPr/>
        </p:nvSpPr>
        <p:spPr>
          <a:xfrm>
            <a:off x="378816" y="4809632"/>
            <a:ext cx="2527941" cy="415498"/>
          </a:xfrm>
          <a:prstGeom prst="rect">
            <a:avLst/>
          </a:prstGeom>
          <a:noFill/>
        </p:spPr>
        <p:txBody>
          <a:bodyPr wrap="square" rtlCol="0">
            <a:spAutoFit/>
          </a:bodyPr>
          <a:lstStyle/>
          <a:p>
            <a:r>
              <a:rPr lang="es-ES" b="1" dirty="0" smtClean="0"/>
              <a:t>CONSTRUCCIÓN</a:t>
            </a:r>
            <a:endParaRPr lang="es-ES" b="1" dirty="0"/>
          </a:p>
        </p:txBody>
      </p:sp>
      <p:pic>
        <p:nvPicPr>
          <p:cNvPr id="38" name="37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3765" y="4721307"/>
            <a:ext cx="1459170" cy="1224136"/>
          </a:xfrm>
          <a:prstGeom prst="rect">
            <a:avLst/>
          </a:prstGeom>
        </p:spPr>
      </p:pic>
      <p:sp>
        <p:nvSpPr>
          <p:cNvPr id="49" name="48 CuadroTexto"/>
          <p:cNvSpPr txBox="1"/>
          <p:nvPr/>
        </p:nvSpPr>
        <p:spPr>
          <a:xfrm>
            <a:off x="3409491" y="5116498"/>
            <a:ext cx="1875231" cy="415498"/>
          </a:xfrm>
          <a:prstGeom prst="rect">
            <a:avLst/>
          </a:prstGeom>
          <a:noFill/>
        </p:spPr>
        <p:txBody>
          <a:bodyPr wrap="square" rtlCol="0">
            <a:spAutoFit/>
          </a:bodyPr>
          <a:lstStyle/>
          <a:p>
            <a:r>
              <a:rPr lang="es-ES" b="1" dirty="0" smtClean="0"/>
              <a:t>TRANSICIÓN</a:t>
            </a:r>
            <a:endParaRPr lang="es-ES" b="1" dirty="0"/>
          </a:p>
        </p:txBody>
      </p:sp>
      <p:cxnSp>
        <p:nvCxnSpPr>
          <p:cNvPr id="50" name="49 Conector angular"/>
          <p:cNvCxnSpPr>
            <a:stCxn id="36" idx="3"/>
            <a:endCxn id="49" idx="1"/>
          </p:cNvCxnSpPr>
          <p:nvPr/>
        </p:nvCxnSpPr>
        <p:spPr>
          <a:xfrm>
            <a:off x="2906757" y="5017381"/>
            <a:ext cx="502734" cy="306866"/>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58" name="57 Tabla"/>
          <p:cNvGraphicFramePr>
            <a:graphicFrameLocks noGrp="1"/>
          </p:cNvGraphicFramePr>
          <p:nvPr>
            <p:extLst>
              <p:ext uri="{D42A27DB-BD31-4B8C-83A1-F6EECF244321}">
                <p14:modId xmlns:p14="http://schemas.microsoft.com/office/powerpoint/2010/main" val="3029330588"/>
              </p:ext>
            </p:extLst>
          </p:nvPr>
        </p:nvGraphicFramePr>
        <p:xfrm>
          <a:off x="5291734" y="1058247"/>
          <a:ext cx="2993534" cy="3928185"/>
        </p:xfrm>
        <a:graphic>
          <a:graphicData uri="http://schemas.openxmlformats.org/drawingml/2006/table">
            <a:tbl>
              <a:tblPr>
                <a:tableStyleId>{22838BEF-8BB2-4498-84A7-C5851F593DF1}</a:tableStyleId>
              </a:tblPr>
              <a:tblGrid>
                <a:gridCol w="900311"/>
                <a:gridCol w="2093223"/>
              </a:tblGrid>
              <a:tr h="240837">
                <a:tc gridSpan="2">
                  <a:txBody>
                    <a:bodyPr/>
                    <a:lstStyle/>
                    <a:p>
                      <a:pPr algn="ctr">
                        <a:lnSpc>
                          <a:spcPct val="100000"/>
                        </a:lnSpc>
                        <a:spcAft>
                          <a:spcPts val="0"/>
                        </a:spcAft>
                      </a:pPr>
                      <a:r>
                        <a:rPr lang="es-ES_tradnl" sz="900" dirty="0"/>
                        <a:t>Iteración </a:t>
                      </a:r>
                      <a:r>
                        <a:rPr lang="es-ES_tradnl" sz="900" dirty="0" smtClean="0"/>
                        <a:t>0. Entrega</a:t>
                      </a:r>
                      <a:endParaRPr lang="es-ES" sz="900" b="1" dirty="0">
                        <a:latin typeface="Times New Roman"/>
                        <a:ea typeface="Times New Roman"/>
                      </a:endParaRPr>
                    </a:p>
                  </a:txBody>
                  <a:tcPr marL="63080" marR="63080" marT="0" marB="0" anchor="ctr"/>
                </a:tc>
                <a:tc hMerge="1">
                  <a:txBody>
                    <a:bodyPr/>
                    <a:lstStyle/>
                    <a:p>
                      <a:endParaRPr lang="es-ES"/>
                    </a:p>
                  </a:txBody>
                  <a:tcPr/>
                </a:tc>
              </a:tr>
              <a:tr h="458794">
                <a:tc>
                  <a:txBody>
                    <a:bodyPr/>
                    <a:lstStyle/>
                    <a:p>
                      <a:pPr algn="l">
                        <a:lnSpc>
                          <a:spcPct val="100000"/>
                        </a:lnSpc>
                        <a:spcAft>
                          <a:spcPts val="0"/>
                        </a:spcAft>
                      </a:pPr>
                      <a:r>
                        <a:rPr lang="es-ES" sz="900" dirty="0" smtClean="0"/>
                        <a:t>Fase</a:t>
                      </a:r>
                      <a:endParaRPr lang="es-ES" sz="9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900" dirty="0" smtClean="0"/>
                        <a:t>Inicio</a:t>
                      </a:r>
                      <a:endParaRPr lang="es-ES" sz="900" dirty="0">
                        <a:latin typeface="Times New Roman"/>
                        <a:ea typeface="Times New Roman"/>
                      </a:endParaRPr>
                    </a:p>
                  </a:txBody>
                  <a:tcPr marL="63080" marR="63080" marT="0" marB="0" anchor="ctr"/>
                </a:tc>
              </a:tr>
              <a:tr h="2039087">
                <a:tc>
                  <a:txBody>
                    <a:bodyPr/>
                    <a:lstStyle/>
                    <a:p>
                      <a:pPr algn="l">
                        <a:lnSpc>
                          <a:spcPct val="100000"/>
                        </a:lnSpc>
                        <a:spcAft>
                          <a:spcPts val="0"/>
                        </a:spcAft>
                      </a:pPr>
                      <a:r>
                        <a:rPr lang="es-ES" sz="900" dirty="0"/>
                        <a:t>Objetivos</a:t>
                      </a:r>
                      <a:endParaRPr lang="es-ES" sz="900" b="1" dirty="0">
                        <a:latin typeface="Times New Roman"/>
                        <a:ea typeface="Times New Roman"/>
                      </a:endParaRPr>
                    </a:p>
                  </a:txBody>
                  <a:tcPr marL="63080" marR="63080" marT="0" marB="0" anchor="ctr"/>
                </a:tc>
                <a:tc>
                  <a:txBody>
                    <a:bodyPr/>
                    <a:lstStyle/>
                    <a:p>
                      <a:pPr marL="342900" lvl="0" indent="-342900" algn="just" defTabSz="914400" rtl="0" eaLnBrk="1" latinLnBrk="0" hangingPunct="1">
                        <a:lnSpc>
                          <a:spcPct val="100000"/>
                        </a:lnSpc>
                        <a:spcAft>
                          <a:spcPts val="0"/>
                        </a:spcAft>
                        <a:buFont typeface="Symbol"/>
                        <a:buChar char=""/>
                        <a:tabLst>
                          <a:tab pos="457200" algn="l"/>
                        </a:tabLst>
                      </a:pPr>
                      <a:r>
                        <a:rPr lang="es-ES" sz="900" kern="1200" dirty="0"/>
                        <a:t>Realizar a la herramienta en su versión definitiva las pruebas de integración y de sistema definitivas.</a:t>
                      </a:r>
                    </a:p>
                    <a:p>
                      <a:pPr marL="342900" lvl="0" indent="-342900" algn="just" defTabSz="914400" rtl="0" eaLnBrk="1" latinLnBrk="0" hangingPunct="1">
                        <a:lnSpc>
                          <a:spcPct val="100000"/>
                        </a:lnSpc>
                        <a:spcAft>
                          <a:spcPts val="0"/>
                        </a:spcAft>
                        <a:buFont typeface="Symbol"/>
                        <a:buChar char=""/>
                        <a:tabLst>
                          <a:tab pos="457200" algn="l"/>
                        </a:tabLst>
                      </a:pPr>
                      <a:r>
                        <a:rPr lang="es-ES" sz="900" kern="1200" dirty="0"/>
                        <a:t>Revisión y recolección de artefactos, y elaboración de entregables definitivos.</a:t>
                      </a:r>
                    </a:p>
                    <a:p>
                      <a:pPr marL="342900" lvl="0" indent="-342900" algn="just" defTabSz="914400" rtl="0" eaLnBrk="1" latinLnBrk="0" hangingPunct="1">
                        <a:lnSpc>
                          <a:spcPct val="100000"/>
                        </a:lnSpc>
                        <a:spcAft>
                          <a:spcPts val="0"/>
                        </a:spcAft>
                        <a:buFont typeface="Symbol"/>
                        <a:buChar char=""/>
                        <a:tabLst>
                          <a:tab pos="457200" algn="l"/>
                        </a:tabLst>
                      </a:pPr>
                      <a:r>
                        <a:rPr lang="es-ES" sz="900" kern="1200" dirty="0"/>
                        <a:t>Casos de Estudio con la herramienta en producción.</a:t>
                      </a:r>
                      <a:endParaRPr lang="es-ES" sz="900" kern="1200" dirty="0">
                        <a:solidFill>
                          <a:schemeClr val="dk1"/>
                        </a:solidFill>
                        <a:latin typeface="+mn-lt"/>
                        <a:ea typeface="Times New Roman"/>
                        <a:cs typeface="+mn-cs"/>
                      </a:endParaRPr>
                    </a:p>
                  </a:txBody>
                  <a:tcPr marL="63080" marR="63080" marT="0" marB="0" anchor="ctr"/>
                </a:tc>
              </a:tr>
              <a:tr h="1189467">
                <a:tc>
                  <a:txBody>
                    <a:bodyPr/>
                    <a:lstStyle/>
                    <a:p>
                      <a:pPr algn="l">
                        <a:lnSpc>
                          <a:spcPct val="100000"/>
                        </a:lnSpc>
                        <a:spcAft>
                          <a:spcPts val="0"/>
                        </a:spcAft>
                      </a:pPr>
                      <a:r>
                        <a:rPr lang="es-ES" sz="900" dirty="0"/>
                        <a:t>Productos</a:t>
                      </a:r>
                      <a:endParaRPr lang="es-ES" sz="900" b="1" dirty="0">
                        <a:latin typeface="Times New Roman"/>
                        <a:ea typeface="Times New Roman"/>
                      </a:endParaRPr>
                    </a:p>
                  </a:txBody>
                  <a:tcPr marL="63080" marR="63080" marT="0" marB="0" anchor="ctr"/>
                </a:tc>
                <a:tc>
                  <a:txBody>
                    <a:bodyPr/>
                    <a:lstStyle/>
                    <a:p>
                      <a:pPr marL="342900" lvl="0" indent="-342900" algn="just" defTabSz="914400" rtl="0" eaLnBrk="1" latinLnBrk="0" hangingPunct="1">
                        <a:lnSpc>
                          <a:spcPct val="100000"/>
                        </a:lnSpc>
                        <a:spcAft>
                          <a:spcPts val="0"/>
                        </a:spcAft>
                        <a:buFont typeface="Symbol"/>
                        <a:buChar char=""/>
                        <a:tabLst>
                          <a:tab pos="457200" algn="l"/>
                        </a:tabLst>
                      </a:pPr>
                      <a:r>
                        <a:rPr lang="es-ES" sz="900" kern="1200" dirty="0"/>
                        <a:t>Memoria del Proyecto.</a:t>
                      </a:r>
                    </a:p>
                    <a:p>
                      <a:pPr marL="342900" lvl="0" indent="-342900" algn="just" defTabSz="914400" rtl="0" eaLnBrk="1" latinLnBrk="0" hangingPunct="1">
                        <a:lnSpc>
                          <a:spcPct val="100000"/>
                        </a:lnSpc>
                        <a:spcAft>
                          <a:spcPts val="0"/>
                        </a:spcAft>
                        <a:buFont typeface="Symbol"/>
                        <a:buChar char=""/>
                        <a:tabLst>
                          <a:tab pos="457200" algn="l"/>
                        </a:tabLst>
                      </a:pPr>
                      <a:r>
                        <a:rPr lang="es-ES" sz="900" kern="1200" dirty="0"/>
                        <a:t>Presentación del Proyecto</a:t>
                      </a:r>
                    </a:p>
                    <a:p>
                      <a:pPr marL="342900" lvl="0" indent="-342900" algn="just" defTabSz="914400" rtl="0" eaLnBrk="1" latinLnBrk="0" hangingPunct="1">
                        <a:lnSpc>
                          <a:spcPct val="100000"/>
                        </a:lnSpc>
                        <a:spcAft>
                          <a:spcPts val="0"/>
                        </a:spcAft>
                        <a:buFont typeface="Symbol"/>
                        <a:buChar char=""/>
                        <a:tabLst>
                          <a:tab pos="457200" algn="l"/>
                        </a:tabLst>
                      </a:pPr>
                      <a:r>
                        <a:rPr lang="es-ES" sz="900" kern="1200" dirty="0"/>
                        <a:t>Manuales de Usuario e Instalación.</a:t>
                      </a:r>
                    </a:p>
                    <a:p>
                      <a:pPr marL="342900" lvl="0" indent="-342900" algn="just" defTabSz="914400" rtl="0" eaLnBrk="1" latinLnBrk="0" hangingPunct="1">
                        <a:lnSpc>
                          <a:spcPct val="100000"/>
                        </a:lnSpc>
                        <a:spcAft>
                          <a:spcPts val="0"/>
                        </a:spcAft>
                        <a:buFont typeface="Symbol"/>
                        <a:buChar char=""/>
                        <a:tabLst>
                          <a:tab pos="457200" algn="l"/>
                        </a:tabLst>
                      </a:pPr>
                      <a:r>
                        <a:rPr lang="es-ES" sz="900" kern="1200" dirty="0"/>
                        <a:t>Maquetación del Software a entregar.</a:t>
                      </a:r>
                      <a:endParaRPr lang="es-ES" sz="900" kern="1200" dirty="0">
                        <a:solidFill>
                          <a:schemeClr val="dk1"/>
                        </a:solidFill>
                        <a:latin typeface="+mn-lt"/>
                        <a:ea typeface="Times New Roman"/>
                        <a:cs typeface="+mn-cs"/>
                      </a:endParaRPr>
                    </a:p>
                  </a:txBody>
                  <a:tcPr marL="63080" marR="63080" marT="0" marB="0" anchor="ctr"/>
                </a:tc>
              </a:tr>
            </a:tbl>
          </a:graphicData>
        </a:graphic>
      </p:graphicFrame>
    </p:spTree>
    <p:extLst>
      <p:ext uri="{BB962C8B-B14F-4D97-AF65-F5344CB8AC3E}">
        <p14:creationId xmlns:p14="http://schemas.microsoft.com/office/powerpoint/2010/main" val="1502546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33</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a:t>
            </a:r>
            <a:r>
              <a:rPr lang="es-ES" sz="1800" b="0" dirty="0" smtClean="0"/>
              <a:t>Elaboración</a:t>
            </a:r>
            <a:endParaRPr lang="es-ES" sz="1800" b="0" dirty="0"/>
          </a:p>
        </p:txBody>
      </p:sp>
      <p:sp>
        <p:nvSpPr>
          <p:cNvPr id="27" name="26 Rectángulo"/>
          <p:cNvSpPr/>
          <p:nvPr/>
        </p:nvSpPr>
        <p:spPr>
          <a:xfrm>
            <a:off x="470647" y="90872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Creación modelo de casos de uso detallados</a:t>
            </a:r>
            <a:endParaRPr lang="es-ES" sz="2200" dirty="0" smtClean="0">
              <a:solidFill>
                <a:schemeClr val="tx2">
                  <a:lumMod val="75000"/>
                </a:schemeClr>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8085" y="1337640"/>
            <a:ext cx="4318107" cy="4594078"/>
          </a:xfrm>
          <a:prstGeom prst="rect">
            <a:avLst/>
          </a:prstGeom>
        </p:spPr>
      </p:pic>
    </p:spTree>
    <p:extLst>
      <p:ext uri="{BB962C8B-B14F-4D97-AF65-F5344CB8AC3E}">
        <p14:creationId xmlns:p14="http://schemas.microsoft.com/office/powerpoint/2010/main" val="25472093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34</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endParaRPr lang="es-ES" sz="2800" dirty="0" smtClean="0"/>
          </a:p>
        </p:txBody>
      </p:sp>
      <p:sp>
        <p:nvSpPr>
          <p:cNvPr id="28" name="27 CuadroTexto"/>
          <p:cNvSpPr txBox="1"/>
          <p:nvPr/>
        </p:nvSpPr>
        <p:spPr>
          <a:xfrm>
            <a:off x="884859" y="2060847"/>
            <a:ext cx="7560840" cy="769441"/>
          </a:xfrm>
          <a:prstGeom prst="rect">
            <a:avLst/>
          </a:prstGeom>
          <a:noFill/>
        </p:spPr>
        <p:txBody>
          <a:bodyPr wrap="square" rtlCol="0">
            <a:spAutoFit/>
          </a:bodyPr>
          <a:lstStyle/>
          <a:p>
            <a:r>
              <a:rPr lang="es-ES" sz="4400" b="1" dirty="0" smtClean="0"/>
              <a:t>FASE DE CONSTRUCCIÓN</a:t>
            </a:r>
            <a:endParaRPr lang="es-ES" sz="4400" b="1" dirty="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13" y="2983502"/>
            <a:ext cx="2772738" cy="2772738"/>
          </a:xfrm>
          <a:prstGeom prst="rect">
            <a:avLst/>
          </a:prstGeom>
        </p:spPr>
      </p:pic>
    </p:spTree>
    <p:extLst>
      <p:ext uri="{BB962C8B-B14F-4D97-AF65-F5344CB8AC3E}">
        <p14:creationId xmlns:p14="http://schemas.microsoft.com/office/powerpoint/2010/main" val="8290665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35</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endParaRPr lang="es-ES" sz="2800" dirty="0" smtClean="0"/>
          </a:p>
        </p:txBody>
      </p:sp>
      <p:sp>
        <p:nvSpPr>
          <p:cNvPr id="28" name="27 CuadroTexto"/>
          <p:cNvSpPr txBox="1"/>
          <p:nvPr/>
        </p:nvSpPr>
        <p:spPr>
          <a:xfrm>
            <a:off x="884859" y="2060847"/>
            <a:ext cx="7560840" cy="769441"/>
          </a:xfrm>
          <a:prstGeom prst="rect">
            <a:avLst/>
          </a:prstGeom>
          <a:noFill/>
        </p:spPr>
        <p:txBody>
          <a:bodyPr wrap="square" rtlCol="0">
            <a:spAutoFit/>
          </a:bodyPr>
          <a:lstStyle/>
          <a:p>
            <a:r>
              <a:rPr lang="es-ES" sz="4400" b="1" dirty="0" smtClean="0"/>
              <a:t>FASE DE TRANSICIÓN</a:t>
            </a:r>
            <a:endParaRPr lang="es-ES" sz="4400" b="1" dirty="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3160491"/>
            <a:ext cx="2726101" cy="2286997"/>
          </a:xfrm>
          <a:prstGeom prst="rect">
            <a:avLst/>
          </a:prstGeom>
        </p:spPr>
      </p:pic>
    </p:spTree>
    <p:extLst>
      <p:ext uri="{BB962C8B-B14F-4D97-AF65-F5344CB8AC3E}">
        <p14:creationId xmlns:p14="http://schemas.microsoft.com/office/powerpoint/2010/main" val="8290665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Conclusiones</a:t>
            </a:r>
            <a:endParaRPr lang="es-ES" sz="3600" dirty="0"/>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3068960"/>
            <a:ext cx="2379627" cy="2687579"/>
          </a:xfrm>
          <a:prstGeom prst="rect">
            <a:avLst/>
          </a:prstGeom>
        </p:spPr>
      </p:pic>
    </p:spTree>
    <p:extLst>
      <p:ext uri="{BB962C8B-B14F-4D97-AF65-F5344CB8AC3E}">
        <p14:creationId xmlns:p14="http://schemas.microsoft.com/office/powerpoint/2010/main" val="2915453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37</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a:p>
            <a:r>
              <a:rPr lang="es-ES" sz="1800" b="0" dirty="0" smtClean="0"/>
              <a:t>Consecución objetivos</a:t>
            </a:r>
            <a:endParaRPr lang="es-ES" sz="1800" b="0" dirty="0"/>
          </a:p>
        </p:txBody>
      </p:sp>
      <p:graphicFrame>
        <p:nvGraphicFramePr>
          <p:cNvPr id="19" name="18 Tabla"/>
          <p:cNvGraphicFramePr>
            <a:graphicFrameLocks noGrp="1"/>
          </p:cNvGraphicFramePr>
          <p:nvPr>
            <p:extLst>
              <p:ext uri="{D42A27DB-BD31-4B8C-83A1-F6EECF244321}">
                <p14:modId xmlns:p14="http://schemas.microsoft.com/office/powerpoint/2010/main" val="3696818314"/>
              </p:ext>
            </p:extLst>
          </p:nvPr>
        </p:nvGraphicFramePr>
        <p:xfrm>
          <a:off x="395536" y="1124744"/>
          <a:ext cx="8289324" cy="4635232"/>
        </p:xfrm>
        <a:graphic>
          <a:graphicData uri="http://schemas.openxmlformats.org/drawingml/2006/table">
            <a:tbl>
              <a:tblPr firstRow="1" bandRow="1">
                <a:tableStyleId>{7DF18680-E054-41AD-8BC1-D1AEF772440D}</a:tableStyleId>
              </a:tblPr>
              <a:tblGrid>
                <a:gridCol w="1016515"/>
                <a:gridCol w="5616624"/>
                <a:gridCol w="165618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DESCRIPCIÓN</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b="1" dirty="0" smtClean="0"/>
                        <a:t>DESAFÍO</a:t>
                      </a: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632">
                <a:tc>
                  <a:txBody>
                    <a:bodyPr/>
                    <a:lstStyle/>
                    <a:p>
                      <a:pPr algn="ctr"/>
                      <a:r>
                        <a:rPr lang="es-ES" sz="1800" b="1" dirty="0" smtClean="0"/>
                        <a:t>O1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Acceso al sistema desde diferentes localizaciones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Comunicación/Control</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04056">
                <a:tc>
                  <a:txBody>
                    <a:bodyPr/>
                    <a:lstStyle/>
                    <a:p>
                      <a:pPr marL="0" algn="ctr" defTabSz="1072866" rtl="0" eaLnBrk="1" latinLnBrk="0" hangingPunct="1"/>
                      <a:r>
                        <a:rPr lang="es-ES" sz="1800" b="1" kern="1200" dirty="0" smtClean="0">
                          <a:solidFill>
                            <a:schemeClr val="dk1"/>
                          </a:solidFill>
                          <a:latin typeface="+mn-lt"/>
                          <a:ea typeface="+mn-ea"/>
                          <a:cs typeface="+mn-cs"/>
                        </a:rPr>
                        <a:t>O2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Facilitar y favorecer la gestión de decisiones en proyectos software</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Comunicación/G. conocimiento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73008">
                <a:tc>
                  <a:txBody>
                    <a:bodyPr/>
                    <a:lstStyle/>
                    <a:p>
                      <a:pPr marL="0" algn="ctr" defTabSz="1072866" rtl="0" eaLnBrk="1" latinLnBrk="0" hangingPunct="1"/>
                      <a:r>
                        <a:rPr lang="es-ES" sz="1800" b="1" kern="1200" dirty="0" smtClean="0">
                          <a:solidFill>
                            <a:schemeClr val="dk1"/>
                          </a:solidFill>
                          <a:latin typeface="+mn-lt"/>
                          <a:ea typeface="+mn-ea"/>
                          <a:cs typeface="+mn-cs"/>
                        </a:rPr>
                        <a:t>O3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Favorecer la representación</a:t>
                      </a:r>
                      <a:r>
                        <a:rPr lang="es-ES" sz="1600" b="0" baseline="0" dirty="0" smtClean="0"/>
                        <a:t> y visualización de la información almacenada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97944">
                <a:tc>
                  <a:txBody>
                    <a:bodyPr/>
                    <a:lstStyle/>
                    <a:p>
                      <a:pPr marL="0" algn="ctr" defTabSz="1072866" rtl="0" eaLnBrk="1" latinLnBrk="0" hangingPunct="1"/>
                      <a:r>
                        <a:rPr lang="es-ES" sz="1800" b="1" kern="1200" dirty="0" smtClean="0">
                          <a:solidFill>
                            <a:schemeClr val="dk1"/>
                          </a:solidFill>
                          <a:latin typeface="+mn-lt"/>
                          <a:ea typeface="+mn-ea"/>
                          <a:cs typeface="+mn-cs"/>
                        </a:rPr>
                        <a:t>O4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comunicación entre equipos, notificando posibles cambios al instante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O5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Adaptación a diferentes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0128">
                <a:tc>
                  <a:txBody>
                    <a:bodyPr/>
                    <a:lstStyle/>
                    <a:p>
                      <a:pPr marL="0" algn="ctr" defTabSz="1072866" rtl="0" eaLnBrk="1" latinLnBrk="0" hangingPunct="1"/>
                      <a:r>
                        <a:rPr lang="es-ES" sz="1800" b="1" kern="1200" dirty="0" smtClean="0">
                          <a:solidFill>
                            <a:schemeClr val="dk1"/>
                          </a:solidFill>
                          <a:latin typeface="+mn-lt"/>
                          <a:ea typeface="+mn-ea"/>
                          <a:cs typeface="+mn-cs"/>
                        </a:rPr>
                        <a:t>O6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gestión de proyectos software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O7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Favorecer aspectos de control de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2400">
                <a:tc>
                  <a:txBody>
                    <a:bodyPr/>
                    <a:lstStyle/>
                    <a:p>
                      <a:pPr marL="0" algn="ctr" defTabSz="1072866" rtl="0" eaLnBrk="1" latinLnBrk="0" hangingPunct="1"/>
                      <a:r>
                        <a:rPr lang="es-ES" sz="1800" b="1" kern="1200" dirty="0" smtClean="0">
                          <a:solidFill>
                            <a:schemeClr val="dk1"/>
                          </a:solidFill>
                          <a:latin typeface="+mn-lt"/>
                          <a:ea typeface="+mn-ea"/>
                          <a:cs typeface="+mn-cs"/>
                        </a:rPr>
                        <a:t>O8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reutilización de información entre proyectos, aconsejando decisiones de proyectos similares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 </a:t>
                      </a:r>
                    </a:p>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70" y="1415454"/>
            <a:ext cx="577417" cy="606096"/>
          </a:xfrm>
          <a:prstGeom prst="rect">
            <a:avLst/>
          </a:prstGeom>
        </p:spPr>
      </p:pic>
      <p:pic>
        <p:nvPicPr>
          <p:cNvPr id="27" name="26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70" y="1980537"/>
            <a:ext cx="577417" cy="606096"/>
          </a:xfrm>
          <a:prstGeom prst="rect">
            <a:avLst/>
          </a:prstGeom>
        </p:spPr>
      </p:pic>
      <p:pic>
        <p:nvPicPr>
          <p:cNvPr id="29" name="28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5085184"/>
            <a:ext cx="577417" cy="606096"/>
          </a:xfrm>
          <a:prstGeom prst="rect">
            <a:avLst/>
          </a:prstGeom>
        </p:spPr>
      </p:pic>
      <p:pic>
        <p:nvPicPr>
          <p:cNvPr id="30" name="29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4549864"/>
            <a:ext cx="577417" cy="606096"/>
          </a:xfrm>
          <a:prstGeom prst="rect">
            <a:avLst/>
          </a:prstGeom>
        </p:spPr>
      </p:pic>
      <p:pic>
        <p:nvPicPr>
          <p:cNvPr id="31" name="3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69" y="2606880"/>
            <a:ext cx="577417" cy="606096"/>
          </a:xfrm>
          <a:prstGeom prst="rect">
            <a:avLst/>
          </a:prstGeom>
        </p:spPr>
      </p:pic>
      <p:pic>
        <p:nvPicPr>
          <p:cNvPr id="32" name="3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4077072"/>
            <a:ext cx="577417" cy="606096"/>
          </a:xfrm>
          <a:prstGeom prst="rect">
            <a:avLst/>
          </a:prstGeom>
        </p:spPr>
      </p:pic>
      <p:pic>
        <p:nvPicPr>
          <p:cNvPr id="33" name="3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3573016"/>
            <a:ext cx="577417" cy="606096"/>
          </a:xfrm>
          <a:prstGeom prst="rect">
            <a:avLst/>
          </a:prstGeom>
        </p:spPr>
      </p:pic>
      <p:pic>
        <p:nvPicPr>
          <p:cNvPr id="34" name="3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68" y="3185160"/>
            <a:ext cx="577417" cy="606096"/>
          </a:xfrm>
          <a:prstGeom prst="rect">
            <a:avLst/>
          </a:prstGeom>
        </p:spPr>
      </p:pic>
    </p:spTree>
    <p:extLst>
      <p:ext uri="{BB962C8B-B14F-4D97-AF65-F5344CB8AC3E}">
        <p14:creationId xmlns:p14="http://schemas.microsoft.com/office/powerpoint/2010/main" val="20687459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219" y="3550562"/>
            <a:ext cx="3031526" cy="2706406"/>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38</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p:txBody>
      </p:sp>
      <p:sp>
        <p:nvSpPr>
          <p:cNvPr id="26" name="25 Rectángulo"/>
          <p:cNvSpPr/>
          <p:nvPr/>
        </p:nvSpPr>
        <p:spPr>
          <a:xfrm>
            <a:off x="884859" y="1484784"/>
            <a:ext cx="7403161" cy="361124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Gracias al PUD, se facilita el desarrollo</a:t>
            </a:r>
          </a:p>
          <a:p>
            <a:pPr marL="1162050" lvl="1" indent="-439738" algn="just" defTabSz="914400">
              <a:spcBef>
                <a:spcPts val="2000"/>
              </a:spcBef>
              <a:buClr>
                <a:srgbClr val="274F5F"/>
              </a:buClr>
              <a:buSzPct val="90000"/>
              <a:buFont typeface="Arial" pitchFamily="34" charset="0"/>
              <a:buChar char="•"/>
              <a:tabLst>
                <a:tab pos="1162050" algn="l"/>
              </a:tabLst>
            </a:pPr>
            <a:r>
              <a:rPr lang="es-ES" dirty="0" smtClean="0">
                <a:solidFill>
                  <a:schemeClr val="tx2">
                    <a:lumMod val="75000"/>
                  </a:schemeClr>
                </a:solidFill>
              </a:rPr>
              <a:t>Inclusión de nuevos requisitos sin mayor impacto</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Transparencia en la gestión de persistencia y comunicaciones</a:t>
            </a:r>
          </a:p>
          <a:p>
            <a:pPr marL="1160463" lvl="2"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Dificultades entre RMI e </a:t>
            </a:r>
            <a:r>
              <a:rPr lang="es-ES" dirty="0" err="1" smtClean="0">
                <a:solidFill>
                  <a:schemeClr val="tx2">
                    <a:lumMod val="75000"/>
                  </a:schemeClr>
                </a:solidFill>
              </a:rPr>
              <a:t>Hibernate</a:t>
            </a:r>
            <a:endParaRPr lang="es-ES"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Adquisición de conocimientos, con aplicación en empresas y sistemas reales</a:t>
            </a:r>
            <a:endParaRPr lang="es-ES" dirty="0" smtClean="0">
              <a:solidFill>
                <a:schemeClr val="tx2">
                  <a:lumMod val="75000"/>
                </a:schemeClr>
              </a:solidFill>
            </a:endParaRPr>
          </a:p>
        </p:txBody>
      </p:sp>
    </p:spTree>
    <p:extLst>
      <p:ext uri="{BB962C8B-B14F-4D97-AF65-F5344CB8AC3E}">
        <p14:creationId xmlns:p14="http://schemas.microsoft.com/office/powerpoint/2010/main" val="21228117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509" y="2276872"/>
            <a:ext cx="2094055" cy="3421849"/>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39</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6" name="25 Rectángulo"/>
          <p:cNvSpPr/>
          <p:nvPr/>
        </p:nvSpPr>
        <p:spPr>
          <a:xfrm>
            <a:off x="1015848" y="1968258"/>
            <a:ext cx="7403161" cy="291874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Aplicación Web</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Incorporar BIRT</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Soporte colaborativo</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Importar datos de Microsoft Project</a:t>
            </a:r>
          </a:p>
          <a:p>
            <a:pPr marL="457200" indent="-457200" algn="just" defTabSz="914400">
              <a:spcBef>
                <a:spcPts val="2000"/>
              </a:spcBef>
              <a:buClr>
                <a:srgbClr val="274F5F"/>
              </a:buClr>
              <a:buSzPct val="90000"/>
              <a:buFont typeface="Wingdings" pitchFamily="2" charset="2"/>
              <a:buChar char="q"/>
            </a:pPr>
            <a:endParaRPr lang="es-ES" dirty="0" smtClean="0">
              <a:solidFill>
                <a:schemeClr val="tx2">
                  <a:lumMod val="75000"/>
                </a:schemeClr>
              </a:solidFill>
            </a:endParaRP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a:p>
            <a:r>
              <a:rPr lang="es-ES" sz="1800" b="0" dirty="0" smtClean="0"/>
              <a:t>Trabajo futuro</a:t>
            </a:r>
            <a:endParaRPr lang="es-ES" sz="1800" b="0" dirty="0"/>
          </a:p>
        </p:txBody>
      </p:sp>
    </p:spTree>
    <p:extLst>
      <p:ext uri="{BB962C8B-B14F-4D97-AF65-F5344CB8AC3E}">
        <p14:creationId xmlns:p14="http://schemas.microsoft.com/office/powerpoint/2010/main" val="3261977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a:t>
            </a:fld>
            <a:endParaRPr lang="es-ES"/>
          </a:p>
        </p:txBody>
      </p:sp>
      <p:sp>
        <p:nvSpPr>
          <p:cNvPr id="5" name="4 Título"/>
          <p:cNvSpPr>
            <a:spLocks noGrp="1"/>
          </p:cNvSpPr>
          <p:nvPr>
            <p:ph type="title"/>
          </p:nvPr>
        </p:nvSpPr>
        <p:spPr>
          <a:xfrm>
            <a:off x="1115616" y="129078"/>
            <a:ext cx="7920880" cy="995666"/>
          </a:xfrm>
        </p:spPr>
        <p:txBody>
          <a:bodyPr>
            <a:normAutofit fontScale="90000"/>
          </a:bodyPr>
          <a:lstStyle/>
          <a:p>
            <a:r>
              <a:rPr lang="es-ES" dirty="0" smtClean="0"/>
              <a:t>Introducción</a:t>
            </a:r>
            <a:br>
              <a:rPr lang="es-ES" dirty="0" smtClean="0"/>
            </a:br>
            <a:endParaRPr lang="es-ES" dirty="0"/>
          </a:p>
        </p:txBody>
      </p:sp>
      <p:sp>
        <p:nvSpPr>
          <p:cNvPr id="7" name="6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827584" y="1619447"/>
            <a:ext cx="7200800" cy="461665"/>
          </a:xfrm>
          <a:prstGeom prst="rect">
            <a:avLst/>
          </a:prstGeom>
        </p:spPr>
        <p:txBody>
          <a:bodyPr wrap="square">
            <a:spAutoFit/>
          </a:bodyPr>
          <a:lstStyle/>
          <a:p>
            <a:pPr marL="457200" indent="-457200"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Evolución en el desarrollo software</a:t>
            </a:r>
            <a:endParaRPr lang="es-ES" sz="2400" dirty="0">
              <a:solidFill>
                <a:schemeClr val="tx2">
                  <a:lumMod val="75000"/>
                </a:schemeClr>
              </a:solidFill>
            </a:endParaRPr>
          </a:p>
        </p:txBody>
      </p:sp>
      <p:graphicFrame>
        <p:nvGraphicFramePr>
          <p:cNvPr id="3" name="2 Diagrama"/>
          <p:cNvGraphicFramePr/>
          <p:nvPr>
            <p:extLst>
              <p:ext uri="{D42A27DB-BD31-4B8C-83A1-F6EECF244321}">
                <p14:modId xmlns:p14="http://schemas.microsoft.com/office/powerpoint/2010/main" val="1103928671"/>
              </p:ext>
            </p:extLst>
          </p:nvPr>
        </p:nvGraphicFramePr>
        <p:xfrm>
          <a:off x="-171583" y="2519492"/>
          <a:ext cx="4627423" cy="3178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26 Grupo"/>
          <p:cNvGrpSpPr/>
          <p:nvPr/>
        </p:nvGrpSpPr>
        <p:grpSpPr>
          <a:xfrm>
            <a:off x="4582085" y="2447655"/>
            <a:ext cx="4213966" cy="3277524"/>
            <a:chOff x="1583872" y="914400"/>
            <a:chExt cx="5976255" cy="5029200"/>
          </a:xfrm>
        </p:grpSpPr>
        <p:sp>
          <p:nvSpPr>
            <p:cNvPr id="28" name="6 Elipse"/>
            <p:cNvSpPr/>
            <p:nvPr/>
          </p:nvSpPr>
          <p:spPr>
            <a:xfrm>
              <a:off x="1888671" y="914400"/>
              <a:ext cx="5029200" cy="4800599"/>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b="1" dirty="0" smtClean="0"/>
                <a:t>GSD</a:t>
              </a:r>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sp>
          <p:nvSpPr>
            <p:cNvPr id="29" name="7 Elipse"/>
            <p:cNvSpPr/>
            <p:nvPr/>
          </p:nvSpPr>
          <p:spPr>
            <a:xfrm>
              <a:off x="1736270" y="2163870"/>
              <a:ext cx="3788229" cy="3551129"/>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b="1" dirty="0" smtClean="0"/>
                <a:t>DSD</a:t>
              </a:r>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sp>
          <p:nvSpPr>
            <p:cNvPr id="30" name="8 Elipse"/>
            <p:cNvSpPr/>
            <p:nvPr/>
          </p:nvSpPr>
          <p:spPr>
            <a:xfrm>
              <a:off x="1768927" y="3200400"/>
              <a:ext cx="2481943" cy="250938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dirty="0" smtClean="0"/>
            </a:p>
            <a:p>
              <a:pPr algn="ctr"/>
              <a:r>
                <a:rPr lang="es-ES" b="1" dirty="0" smtClean="0"/>
                <a:t>Local</a:t>
              </a:r>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sp>
          <p:nvSpPr>
            <p:cNvPr id="31" name="10 Flecha derecha"/>
            <p:cNvSpPr/>
            <p:nvPr/>
          </p:nvSpPr>
          <p:spPr>
            <a:xfrm>
              <a:off x="1812470" y="5285984"/>
              <a:ext cx="5747657" cy="65761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dirty="0" smtClean="0"/>
                <a:t>Distancia</a:t>
              </a:r>
              <a:endParaRPr lang="es-ES" dirty="0"/>
            </a:p>
          </p:txBody>
        </p:sp>
        <p:sp>
          <p:nvSpPr>
            <p:cNvPr id="32" name="11 Flecha derecha"/>
            <p:cNvSpPr/>
            <p:nvPr/>
          </p:nvSpPr>
          <p:spPr>
            <a:xfrm rot="16200000">
              <a:off x="-429316" y="3124870"/>
              <a:ext cx="4679517" cy="65314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dirty="0" smtClean="0"/>
                <a:t>Desafíos</a:t>
              </a:r>
              <a:endParaRPr lang="es-ES" dirty="0"/>
            </a:p>
          </p:txBody>
        </p:sp>
        <p:pic>
          <p:nvPicPr>
            <p:cNvPr id="33" name="12 Imagen" descr="IMG_0003 (menor).jpg"/>
            <p:cNvPicPr>
              <a:picLocks noChangeAspect="1"/>
            </p:cNvPicPr>
            <p:nvPr/>
          </p:nvPicPr>
          <p:blipFill>
            <a:blip r:embed="rId8" cstate="print"/>
            <a:stretch>
              <a:fillRect/>
            </a:stretch>
          </p:blipFill>
          <p:spPr>
            <a:xfrm>
              <a:off x="2498270" y="3795908"/>
              <a:ext cx="1212017" cy="8713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4" name="13 Imagen" descr="soteinsa-bascula-pesaje-donde-estamos01.jpg"/>
            <p:cNvPicPr>
              <a:picLocks noChangeAspect="1"/>
            </p:cNvPicPr>
            <p:nvPr/>
          </p:nvPicPr>
          <p:blipFill>
            <a:blip r:embed="rId9" cstate="print"/>
            <a:stretch>
              <a:fillRect/>
            </a:stretch>
          </p:blipFill>
          <p:spPr>
            <a:xfrm>
              <a:off x="4174670" y="2895600"/>
              <a:ext cx="891893" cy="8918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5" name="14 Imagen" descr="Picture 2011-02-10 12_16_29.png"/>
            <p:cNvPicPr>
              <a:picLocks noChangeAspect="1"/>
            </p:cNvPicPr>
            <p:nvPr/>
          </p:nvPicPr>
          <p:blipFill>
            <a:blip r:embed="rId10" cstate="print"/>
            <a:stretch>
              <a:fillRect/>
            </a:stretch>
          </p:blipFill>
          <p:spPr>
            <a:xfrm>
              <a:off x="4860470" y="1717472"/>
              <a:ext cx="1380994" cy="873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6" name="Picture 2" descr="C:\Documents and Settings\Alarcos\Mis documentos\Descargas\1297352421_Company.png"/>
            <p:cNvPicPr>
              <a:picLocks noChangeAspect="1" noChangeArrowheads="1"/>
            </p:cNvPicPr>
            <p:nvPr/>
          </p:nvPicPr>
          <p:blipFill>
            <a:blip r:embed="rId11" cstate="print"/>
            <a:srcRect/>
            <a:stretch>
              <a:fillRect/>
            </a:stretch>
          </p:blipFill>
          <p:spPr bwMode="auto">
            <a:xfrm>
              <a:off x="2193470" y="4210832"/>
              <a:ext cx="1085067" cy="1085067"/>
            </a:xfrm>
            <a:prstGeom prst="rect">
              <a:avLst/>
            </a:prstGeom>
            <a:noFill/>
          </p:spPr>
        </p:pic>
      </p:grpSp>
    </p:spTree>
    <p:extLst>
      <p:ext uri="{BB962C8B-B14F-4D97-AF65-F5344CB8AC3E}">
        <p14:creationId xmlns:p14="http://schemas.microsoft.com/office/powerpoint/2010/main" val="28339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¿Qué es 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DGS</a:t>
            </a:r>
            <a:r>
              <a:rPr lang="es-ES" sz="2400" i="1" dirty="0" smtClean="0">
                <a:solidFill>
                  <a:schemeClr val="tx2">
                    <a:lumMod val="75000"/>
                  </a:schemeClr>
                </a:solidFill>
              </a:rPr>
              <a:t> es el desarrollo de software que se realiza en </a:t>
            </a:r>
            <a:r>
              <a:rPr lang="es-ES" sz="2400" b="1" i="1" dirty="0" smtClean="0">
                <a:solidFill>
                  <a:schemeClr val="tx2">
                    <a:lumMod val="75000"/>
                  </a:schemeClr>
                </a:solidFill>
              </a:rPr>
              <a:t>localizaciones separadas </a:t>
            </a:r>
            <a:r>
              <a:rPr lang="es-ES" sz="2400" i="1" dirty="0" smtClean="0">
                <a:solidFill>
                  <a:schemeClr val="tx2">
                    <a:lumMod val="75000"/>
                  </a:schemeClr>
                </a:solidFill>
              </a:rPr>
              <a:t>geográficamente más allá de fronteras nacionales, de manera </a:t>
            </a:r>
            <a:r>
              <a:rPr lang="es-ES" sz="2400" b="1" i="1" dirty="0" smtClean="0">
                <a:solidFill>
                  <a:schemeClr val="tx2">
                    <a:lumMod val="75000"/>
                  </a:schemeClr>
                </a:solidFill>
              </a:rPr>
              <a:t>coordinada</a:t>
            </a:r>
            <a:r>
              <a:rPr lang="es-ES" sz="2400" i="1" dirty="0" smtClean="0">
                <a:solidFill>
                  <a:schemeClr val="tx2">
                    <a:lumMod val="75000"/>
                  </a:schemeClr>
                </a:solidFill>
              </a:rPr>
              <a:t> e involucrando </a:t>
            </a:r>
            <a:r>
              <a:rPr lang="es-ES" sz="2400" b="1" i="1" dirty="0" smtClean="0">
                <a:solidFill>
                  <a:schemeClr val="tx2">
                    <a:lumMod val="75000"/>
                  </a:schemeClr>
                </a:solidFill>
              </a:rPr>
              <a:t>participación</a:t>
            </a:r>
            <a:r>
              <a:rPr lang="es-ES" sz="2400" i="1" dirty="0" smtClean="0">
                <a:solidFill>
                  <a:schemeClr val="tx2">
                    <a:lumMod val="75000"/>
                  </a:schemeClr>
                </a:solidFill>
              </a:rPr>
              <a:t> en </a:t>
            </a:r>
            <a:r>
              <a:rPr lang="es-ES" sz="2400" b="1" i="1" dirty="0" smtClean="0">
                <a:solidFill>
                  <a:schemeClr val="tx2">
                    <a:lumMod val="75000"/>
                  </a:schemeClr>
                </a:solidFill>
              </a:rPr>
              <a:t>tiempo real </a:t>
            </a:r>
            <a:r>
              <a:rPr lang="es-ES" sz="2400" i="1" dirty="0" smtClean="0">
                <a:solidFill>
                  <a:schemeClr val="tx2">
                    <a:lumMod val="75000"/>
                  </a:schemeClr>
                </a:solidFill>
              </a:rPr>
              <a:t>(síncrona) e interacción </a:t>
            </a:r>
            <a:r>
              <a:rPr lang="es-ES" sz="2400" b="1" i="1" dirty="0" smtClean="0">
                <a:solidFill>
                  <a:schemeClr val="tx2">
                    <a:lumMod val="75000"/>
                  </a:schemeClr>
                </a:solidFill>
              </a:rPr>
              <a:t>asíncrona</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7" name="26 Rectángulo"/>
          <p:cNvSpPr/>
          <p:nvPr/>
        </p:nvSpPr>
        <p:spPr>
          <a:xfrm>
            <a:off x="6078119"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[Werner </a:t>
            </a:r>
            <a:r>
              <a:rPr lang="es-ES" sz="1800" b="1" dirty="0" err="1">
                <a:solidFill>
                  <a:schemeClr val="tx2">
                    <a:lumMod val="75000"/>
                  </a:schemeClr>
                </a:solidFill>
              </a:rPr>
              <a:t>Heijstek</a:t>
            </a:r>
            <a:r>
              <a:rPr lang="es-ES" sz="1800" b="1" dirty="0">
                <a:solidFill>
                  <a:schemeClr val="tx2">
                    <a:lumMod val="75000"/>
                  </a:schemeClr>
                </a:solidFill>
              </a:rPr>
              <a:t>, </a:t>
            </a:r>
            <a:r>
              <a:rPr lang="es-ES" sz="1800" b="1" dirty="0" smtClean="0">
                <a:solidFill>
                  <a:schemeClr val="tx2">
                    <a:lumMod val="75000"/>
                  </a:schemeClr>
                </a:solidFill>
              </a:rPr>
              <a:t>2011]</a:t>
            </a:r>
            <a:endParaRPr lang="es-ES" sz="1800" b="1" dirty="0">
              <a:solidFill>
                <a:schemeClr val="tx2">
                  <a:lumMod val="75000"/>
                </a:schemeClr>
              </a:solidFill>
            </a:endParaRPr>
          </a:p>
        </p:txBody>
      </p:sp>
      <p:sp>
        <p:nvSpPr>
          <p:cNvPr id="26" name="25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8" name="27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2090160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6</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ventajas de </a:t>
            </a:r>
            <a:r>
              <a:rPr lang="es-ES" sz="1800" b="0" dirty="0" err="1" smtClean="0"/>
              <a:t>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913147" y="1129899"/>
            <a:ext cx="7200800" cy="233910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Aumento de la competitividad</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Reducción de costes</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Proximidad al mercado y al cliente</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Disminución del </a:t>
            </a:r>
            <a:r>
              <a:rPr lang="es-ES" sz="2400" b="1" i="1" dirty="0" smtClean="0">
                <a:solidFill>
                  <a:schemeClr val="tx2">
                    <a:lumMod val="75000"/>
                  </a:schemeClr>
                </a:solidFill>
              </a:rPr>
              <a:t>time-</a:t>
            </a:r>
            <a:r>
              <a:rPr lang="es-ES" sz="2400" b="1" i="1" dirty="0" err="1" smtClean="0">
                <a:solidFill>
                  <a:schemeClr val="tx2">
                    <a:lumMod val="75000"/>
                  </a:schemeClr>
                </a:solidFill>
              </a:rPr>
              <a:t>to</a:t>
            </a:r>
            <a:r>
              <a:rPr lang="es-ES" sz="2400" b="1" i="1" dirty="0" smtClean="0">
                <a:solidFill>
                  <a:schemeClr val="tx2">
                    <a:lumMod val="75000"/>
                  </a:schemeClr>
                </a:solidFill>
              </a:rPr>
              <a:t>-</a:t>
            </a:r>
            <a:r>
              <a:rPr lang="es-ES" sz="2400" b="1" i="1" dirty="0" err="1" smtClean="0">
                <a:solidFill>
                  <a:schemeClr val="tx2">
                    <a:lumMod val="75000"/>
                  </a:schemeClr>
                </a:solidFill>
              </a:rPr>
              <a:t>market</a:t>
            </a:r>
            <a:endParaRPr lang="es-ES" sz="2400" dirty="0">
              <a:solidFill>
                <a:schemeClr val="tx2">
                  <a:lumMod val="75000"/>
                </a:schemeClr>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5" y="3517742"/>
            <a:ext cx="3957861" cy="2260325"/>
          </a:xfrm>
          <a:prstGeom prst="rect">
            <a:avLst/>
          </a:prstGeom>
        </p:spPr>
      </p:pic>
      <p:sp>
        <p:nvSpPr>
          <p:cNvPr id="19" name="18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7" name="26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281937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7</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desafíos de </a:t>
            </a:r>
            <a:r>
              <a:rPr lang="es-ES" sz="1800" b="0" dirty="0" err="1" smtClean="0"/>
              <a:t>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6" name="35 Rectángulo"/>
          <p:cNvSpPr/>
          <p:nvPr/>
        </p:nvSpPr>
        <p:spPr>
          <a:xfrm>
            <a:off x="898502" y="1196752"/>
            <a:ext cx="7200800" cy="83099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Desafíos en </a:t>
            </a:r>
            <a:r>
              <a:rPr lang="es-ES" sz="2400" b="1" dirty="0">
                <a:solidFill>
                  <a:schemeClr val="tx2">
                    <a:lumMod val="75000"/>
                  </a:schemeClr>
                </a:solidFill>
              </a:rPr>
              <a:t>C</a:t>
            </a:r>
            <a:r>
              <a:rPr lang="es-ES" sz="2400" b="1" dirty="0" smtClean="0">
                <a:solidFill>
                  <a:schemeClr val="tx2">
                    <a:lumMod val="75000"/>
                  </a:schemeClr>
                </a:solidFill>
              </a:rPr>
              <a:t>omunicación, Control y Coordinación</a:t>
            </a:r>
          </a:p>
        </p:txBody>
      </p:sp>
      <p:sp>
        <p:nvSpPr>
          <p:cNvPr id="37" name="36 Rectángulo"/>
          <p:cNvSpPr/>
          <p:nvPr/>
        </p:nvSpPr>
        <p:spPr>
          <a:xfrm>
            <a:off x="898502" y="4941168"/>
            <a:ext cx="7200800" cy="83099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t>Desafíos en </a:t>
            </a:r>
            <a:r>
              <a:rPr lang="es-ES" sz="2400" b="1" dirty="0" smtClean="0"/>
              <a:t>Gestión de Conocimiento y de  Decisiones</a:t>
            </a:r>
          </a:p>
        </p:txBody>
      </p:sp>
      <p:graphicFrame>
        <p:nvGraphicFramePr>
          <p:cNvPr id="3" name="2 Tabla"/>
          <p:cNvGraphicFramePr>
            <a:graphicFrameLocks noGrp="1"/>
          </p:cNvGraphicFramePr>
          <p:nvPr>
            <p:extLst>
              <p:ext uri="{D42A27DB-BD31-4B8C-83A1-F6EECF244321}">
                <p14:modId xmlns:p14="http://schemas.microsoft.com/office/powerpoint/2010/main" val="1965059644"/>
              </p:ext>
            </p:extLst>
          </p:nvPr>
        </p:nvGraphicFramePr>
        <p:xfrm>
          <a:off x="898502" y="2132856"/>
          <a:ext cx="7416823" cy="1386840"/>
        </p:xfrm>
        <a:graphic>
          <a:graphicData uri="http://schemas.openxmlformats.org/drawingml/2006/table">
            <a:tbl>
              <a:tblPr firstRow="1" bandRow="1">
                <a:tableStyleId>{7DF18680-E054-41AD-8BC1-D1AEF772440D}</a:tableStyleId>
              </a:tblPr>
              <a:tblGrid>
                <a:gridCol w="1854206"/>
                <a:gridCol w="2000635"/>
                <a:gridCol w="1707776"/>
                <a:gridCol w="1854206"/>
              </a:tblGrid>
              <a:tr h="288032">
                <a:tc>
                  <a:txBody>
                    <a:bodyPr/>
                    <a:lstStyle/>
                    <a:p>
                      <a:pPr algn="ctr"/>
                      <a:r>
                        <a:rPr lang="es-ES" sz="2000" dirty="0" smtClean="0"/>
                        <a:t>PROCESO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s-ES" sz="2000" b="1" dirty="0" smtClean="0"/>
                        <a:t>DISTANCIA</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b="1" dirty="0"/>
                    </a:p>
                  </a:txBody>
                  <a:tcPr/>
                </a:tc>
                <a:tc hMerge="1">
                  <a:txBody>
                    <a:bodyPr/>
                    <a:lstStyle/>
                    <a:p>
                      <a:endParaRPr lang="es-ES" b="1" dirty="0"/>
                    </a:p>
                  </a:txBody>
                  <a:tcPr/>
                </a:tc>
              </a:tr>
              <a:tr h="370840">
                <a:tc>
                  <a:txBody>
                    <a:bodyPr/>
                    <a:lstStyle/>
                    <a:p>
                      <a:pPr algn="ct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800" b="1" dirty="0" smtClean="0"/>
                        <a:t>Geográfica</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800" b="1" dirty="0" smtClean="0"/>
                        <a:t>Temporal</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800" b="1" dirty="0" smtClean="0"/>
                        <a:t>Socio-cultural</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488424">
                <a:tc>
                  <a:txBody>
                    <a:bodyPr/>
                    <a:lstStyle/>
                    <a:p>
                      <a:pPr algn="ctr"/>
                      <a:r>
                        <a:rPr lang="es-ES" sz="1800" b="1" dirty="0" smtClean="0"/>
                        <a:t>Comunicación</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t>Dependiente de la tecnología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Comunicación asíncrona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Malentendidos</a:t>
                      </a:r>
                      <a:r>
                        <a:rPr lang="es-ES" sz="1600" b="0" baseline="0" dirty="0" smtClean="0"/>
                        <a:t> y ambigüedades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2440311058"/>
              </p:ext>
            </p:extLst>
          </p:nvPr>
        </p:nvGraphicFramePr>
        <p:xfrm>
          <a:off x="898502" y="3519696"/>
          <a:ext cx="7416823" cy="579120"/>
        </p:xfrm>
        <a:graphic>
          <a:graphicData uri="http://schemas.openxmlformats.org/drawingml/2006/table">
            <a:tbl>
              <a:tblPr firstRow="1" bandRow="1">
                <a:tableStyleId>{7DF18680-E054-41AD-8BC1-D1AEF772440D}</a:tableStyleId>
              </a:tblPr>
              <a:tblGrid>
                <a:gridCol w="1854206"/>
                <a:gridCol w="2000635"/>
                <a:gridCol w="1707776"/>
                <a:gridCol w="1854206"/>
              </a:tblGrid>
              <a:tr h="488424">
                <a:tc>
                  <a:txBody>
                    <a:bodyPr/>
                    <a:lstStyle/>
                    <a:p>
                      <a:pPr algn="ctr"/>
                      <a:r>
                        <a:rPr lang="es-ES" sz="1800" dirty="0" smtClean="0">
                          <a:solidFill>
                            <a:schemeClr val="tx1"/>
                          </a:solidFill>
                        </a:rPr>
                        <a:t>Coordinación</a:t>
                      </a:r>
                      <a:endParaRPr lang="es-E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solidFill>
                            <a:schemeClr val="tx1"/>
                          </a:solidFill>
                        </a:rPr>
                        <a:t>Falta</a:t>
                      </a:r>
                      <a:r>
                        <a:rPr lang="es-ES" sz="1600" b="0" baseline="0" dirty="0" smtClean="0">
                          <a:solidFill>
                            <a:schemeClr val="tx1"/>
                          </a:solidFill>
                        </a:rPr>
                        <a:t> de conciencia de equipo</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Modificación de calendarios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Reducción de confianza</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27" name="26 Tabla"/>
          <p:cNvGraphicFramePr>
            <a:graphicFrameLocks noGrp="1"/>
          </p:cNvGraphicFramePr>
          <p:nvPr>
            <p:extLst>
              <p:ext uri="{D42A27DB-BD31-4B8C-83A1-F6EECF244321}">
                <p14:modId xmlns:p14="http://schemas.microsoft.com/office/powerpoint/2010/main" val="839867263"/>
              </p:ext>
            </p:extLst>
          </p:nvPr>
        </p:nvGraphicFramePr>
        <p:xfrm>
          <a:off x="898502" y="4095760"/>
          <a:ext cx="7416823" cy="579120"/>
        </p:xfrm>
        <a:graphic>
          <a:graphicData uri="http://schemas.openxmlformats.org/drawingml/2006/table">
            <a:tbl>
              <a:tblPr firstRow="1" bandRow="1">
                <a:tableStyleId>{7DF18680-E054-41AD-8BC1-D1AEF772440D}</a:tableStyleId>
              </a:tblPr>
              <a:tblGrid>
                <a:gridCol w="1854206"/>
                <a:gridCol w="2000635"/>
                <a:gridCol w="1707776"/>
                <a:gridCol w="1854206"/>
              </a:tblGrid>
              <a:tr h="488424">
                <a:tc>
                  <a:txBody>
                    <a:bodyPr/>
                    <a:lstStyle/>
                    <a:p>
                      <a:pPr algn="ctr"/>
                      <a:r>
                        <a:rPr lang="es-ES" sz="1800" dirty="0" smtClean="0">
                          <a:solidFill>
                            <a:schemeClr val="tx1"/>
                          </a:solidFill>
                        </a:rPr>
                        <a:t>Control</a:t>
                      </a:r>
                      <a:endParaRPr lang="es-E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solidFill>
                            <a:schemeClr val="tx1"/>
                          </a:solidFill>
                        </a:rPr>
                        <a:t>Dificultad de gestión y control</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Control</a:t>
                      </a:r>
                      <a:r>
                        <a:rPr lang="es-ES" sz="1600" b="0" baseline="0" dirty="0" smtClean="0">
                          <a:solidFill>
                            <a:schemeClr val="tx1"/>
                          </a:solidFill>
                        </a:rPr>
                        <a:t> recursos remotos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Diferencias culturales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8" name="27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9" name="28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57383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3000" fill="hold"/>
                                        <p:tgtEl>
                                          <p:spTgt spid="37"/>
                                        </p:tgtEl>
                                        <p:attrNameLst>
                                          <p:attrName>fillcolor</p:attrName>
                                        </p:attrNameLst>
                                      </p:cBhvr>
                                      <p:to>
                                        <a:srgbClr val="FF7D7D"/>
                                      </p:to>
                                    </p:animClr>
                                    <p:set>
                                      <p:cBhvr>
                                        <p:cTn id="7" dur="3000" fill="hold"/>
                                        <p:tgtEl>
                                          <p:spTgt spid="37"/>
                                        </p:tgtEl>
                                        <p:attrNameLst>
                                          <p:attrName>fill.type</p:attrName>
                                        </p:attrNameLst>
                                      </p:cBhvr>
                                      <p:to>
                                        <p:strVal val="solid"/>
                                      </p:to>
                                    </p:set>
                                    <p:set>
                                      <p:cBhvr>
                                        <p:cTn id="8" dur="3000" fill="hold"/>
                                        <p:tgtEl>
                                          <p:spTgt spid="3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25/01/2012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8</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¿Qué se propone?</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18 Rectángulo"/>
          <p:cNvSpPr/>
          <p:nvPr/>
        </p:nvSpPr>
        <p:spPr>
          <a:xfrm>
            <a:off x="898502" y="1412776"/>
            <a:ext cx="7200800" cy="120032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El desarrollo de un </a:t>
            </a:r>
            <a:r>
              <a:rPr lang="es-ES" sz="2400" b="1" dirty="0" smtClean="0">
                <a:solidFill>
                  <a:schemeClr val="tx2">
                    <a:lumMod val="75000"/>
                  </a:schemeClr>
                </a:solidFill>
              </a:rPr>
              <a:t>sistema</a:t>
            </a:r>
            <a:r>
              <a:rPr lang="es-ES" sz="2400" dirty="0" smtClean="0">
                <a:solidFill>
                  <a:schemeClr val="tx2">
                    <a:lumMod val="75000"/>
                  </a:schemeClr>
                </a:solidFill>
              </a:rPr>
              <a:t> que permita </a:t>
            </a:r>
            <a:r>
              <a:rPr lang="es-ES" sz="2400" b="1" dirty="0" smtClean="0">
                <a:solidFill>
                  <a:schemeClr val="tx2">
                    <a:lumMod val="75000"/>
                  </a:schemeClr>
                </a:solidFill>
              </a:rPr>
              <a:t>resolver</a:t>
            </a:r>
            <a:r>
              <a:rPr lang="es-ES" sz="2400" dirty="0" smtClean="0">
                <a:solidFill>
                  <a:schemeClr val="tx2">
                    <a:lumMod val="75000"/>
                  </a:schemeClr>
                </a:solidFill>
              </a:rPr>
              <a:t> o </a:t>
            </a:r>
            <a:r>
              <a:rPr lang="es-ES" sz="2400" b="1" dirty="0" smtClean="0">
                <a:solidFill>
                  <a:schemeClr val="tx2">
                    <a:lumMod val="75000"/>
                  </a:schemeClr>
                </a:solidFill>
              </a:rPr>
              <a:t>minimizar </a:t>
            </a:r>
            <a:r>
              <a:rPr lang="es-ES" sz="2400" dirty="0" smtClean="0">
                <a:solidFill>
                  <a:schemeClr val="tx2">
                    <a:lumMod val="75000"/>
                  </a:schemeClr>
                </a:solidFill>
              </a:rPr>
              <a:t>algunos de los desafíos encontrados en </a:t>
            </a:r>
            <a:r>
              <a:rPr lang="es-ES" sz="2400" b="1" dirty="0" smtClean="0">
                <a:solidFill>
                  <a:schemeClr val="tx2">
                    <a:lumMod val="75000"/>
                  </a:schemeClr>
                </a:solidFill>
              </a:rPr>
              <a:t>DGS.</a:t>
            </a:r>
          </a:p>
        </p:txBody>
      </p:sp>
      <p:sp>
        <p:nvSpPr>
          <p:cNvPr id="26" name="25 CuadroTexto"/>
          <p:cNvSpPr txBox="1"/>
          <p:nvPr/>
        </p:nvSpPr>
        <p:spPr>
          <a:xfrm>
            <a:off x="973028" y="3459561"/>
            <a:ext cx="7926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DGS</a:t>
            </a:r>
            <a:endParaRPr lang="es-ES" dirty="0"/>
          </a:p>
        </p:txBody>
      </p:sp>
      <p:sp>
        <p:nvSpPr>
          <p:cNvPr id="27" name="26 CuadroTexto"/>
          <p:cNvSpPr txBox="1"/>
          <p:nvPr/>
        </p:nvSpPr>
        <p:spPr>
          <a:xfrm>
            <a:off x="2733380" y="3448272"/>
            <a:ext cx="1696746" cy="40011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s-ES" sz="2000" b="1" dirty="0" smtClean="0"/>
              <a:t>DPMTool</a:t>
            </a:r>
            <a:endParaRPr lang="es-ES" sz="2000" b="1" dirty="0"/>
          </a:p>
        </p:txBody>
      </p:sp>
      <p:sp>
        <p:nvSpPr>
          <p:cNvPr id="28" name="27 CuadroTexto"/>
          <p:cNvSpPr txBox="1"/>
          <p:nvPr/>
        </p:nvSpPr>
        <p:spPr>
          <a:xfrm>
            <a:off x="7383841" y="3459561"/>
            <a:ext cx="7920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CBR</a:t>
            </a:r>
            <a:endParaRPr lang="es-ES" dirty="0"/>
          </a:p>
        </p:txBody>
      </p:sp>
      <p:cxnSp>
        <p:nvCxnSpPr>
          <p:cNvPr id="29" name="28 Conector recto de flecha"/>
          <p:cNvCxnSpPr>
            <a:stCxn id="26" idx="3"/>
            <a:endCxn id="27" idx="1"/>
          </p:cNvCxnSpPr>
          <p:nvPr/>
        </p:nvCxnSpPr>
        <p:spPr>
          <a:xfrm>
            <a:off x="1765642" y="3644227"/>
            <a:ext cx="967738" cy="4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29 CuadroTexto"/>
          <p:cNvSpPr txBox="1"/>
          <p:nvPr/>
        </p:nvSpPr>
        <p:spPr>
          <a:xfrm>
            <a:off x="1629249" y="4627477"/>
            <a:ext cx="139992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ES" sz="1600" dirty="0" smtClean="0"/>
              <a:t>DESIGN RATIONALE</a:t>
            </a:r>
            <a:endParaRPr lang="es-ES" sz="1600" dirty="0"/>
          </a:p>
        </p:txBody>
      </p:sp>
      <p:sp>
        <p:nvSpPr>
          <p:cNvPr id="31" name="30 CuadroTexto"/>
          <p:cNvSpPr txBox="1"/>
          <p:nvPr/>
        </p:nvSpPr>
        <p:spPr>
          <a:xfrm>
            <a:off x="1841304" y="3367228"/>
            <a:ext cx="714363" cy="276999"/>
          </a:xfrm>
          <a:prstGeom prst="rect">
            <a:avLst/>
          </a:prstGeom>
          <a:noFill/>
        </p:spPr>
        <p:txBody>
          <a:bodyPr wrap="none" rtlCol="0">
            <a:spAutoFit/>
          </a:bodyPr>
          <a:lstStyle/>
          <a:p>
            <a:r>
              <a:rPr lang="es-ES" sz="1200" dirty="0" smtClean="0"/>
              <a:t>Desafíos</a:t>
            </a:r>
            <a:endParaRPr lang="es-ES" sz="1200" dirty="0"/>
          </a:p>
        </p:txBody>
      </p:sp>
      <p:sp>
        <p:nvSpPr>
          <p:cNvPr id="32" name="31 CuadroTexto"/>
          <p:cNvSpPr txBox="1"/>
          <p:nvPr/>
        </p:nvSpPr>
        <p:spPr>
          <a:xfrm>
            <a:off x="4405896" y="3367228"/>
            <a:ext cx="3046027" cy="461665"/>
          </a:xfrm>
          <a:prstGeom prst="rect">
            <a:avLst/>
          </a:prstGeom>
          <a:noFill/>
        </p:spPr>
        <p:txBody>
          <a:bodyPr wrap="none" rtlCol="0">
            <a:spAutoFit/>
          </a:bodyPr>
          <a:lstStyle/>
          <a:p>
            <a:r>
              <a:rPr lang="es-ES" sz="1200" dirty="0" smtClean="0"/>
              <a:t>Recuperación y reutilización conocimiento</a:t>
            </a:r>
          </a:p>
          <a:p>
            <a:endParaRPr lang="es-ES" sz="1200" dirty="0"/>
          </a:p>
        </p:txBody>
      </p:sp>
      <p:cxnSp>
        <p:nvCxnSpPr>
          <p:cNvPr id="33" name="32 Conector angular"/>
          <p:cNvCxnSpPr>
            <a:stCxn id="30" idx="3"/>
            <a:endCxn id="27" idx="2"/>
          </p:cNvCxnSpPr>
          <p:nvPr/>
        </p:nvCxnSpPr>
        <p:spPr>
          <a:xfrm flipV="1">
            <a:off x="3029173" y="3848382"/>
            <a:ext cx="552580" cy="1071483"/>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34" name="33 CuadroTexto"/>
          <p:cNvSpPr txBox="1"/>
          <p:nvPr/>
        </p:nvSpPr>
        <p:spPr>
          <a:xfrm>
            <a:off x="3631958" y="4254971"/>
            <a:ext cx="1583974" cy="646331"/>
          </a:xfrm>
          <a:prstGeom prst="rect">
            <a:avLst/>
          </a:prstGeom>
          <a:noFill/>
        </p:spPr>
        <p:txBody>
          <a:bodyPr wrap="square" rtlCol="0">
            <a:spAutoFit/>
          </a:bodyPr>
          <a:lstStyle/>
          <a:p>
            <a:r>
              <a:rPr lang="es-ES" sz="1200" dirty="0" smtClean="0"/>
              <a:t>Establece tipo de conocimiento a gestionar</a:t>
            </a:r>
            <a:endParaRPr lang="es-ES" sz="1200" dirty="0"/>
          </a:p>
        </p:txBody>
      </p:sp>
      <p:cxnSp>
        <p:nvCxnSpPr>
          <p:cNvPr id="35" name="34 Conector recto de flecha"/>
          <p:cNvCxnSpPr>
            <a:stCxn id="28" idx="1"/>
            <a:endCxn id="27" idx="3"/>
          </p:cNvCxnSpPr>
          <p:nvPr/>
        </p:nvCxnSpPr>
        <p:spPr>
          <a:xfrm flipH="1">
            <a:off x="4430126" y="3644227"/>
            <a:ext cx="2953715" cy="4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50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52" name="51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1922942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8600" y="2168860"/>
            <a:ext cx="5904656" cy="1080120"/>
          </a:xfrm>
        </p:spPr>
        <p:txBody>
          <a:bodyPr/>
          <a:lstStyle/>
          <a:p>
            <a:r>
              <a:rPr lang="es-ES" sz="3600" dirty="0" smtClean="0"/>
              <a:t>OBJETIVOS</a:t>
            </a:r>
            <a:endParaRPr lang="es-ES" sz="3600" dirty="0"/>
          </a:p>
        </p:txBody>
      </p:sp>
      <p:pic>
        <p:nvPicPr>
          <p:cNvPr id="2053" name="Picture 5" descr="C:\Users\Juan\AppData\Local\Microsoft\Windows\Temporary Internet Files\Content.IE5\TU3EIRJP\MC90038358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5" y="2708920"/>
            <a:ext cx="1966891" cy="269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670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TotalTime>
  <Words>4069</Words>
  <Application>Microsoft Office PowerPoint</Application>
  <PresentationFormat>Presentación en pantalla (4:3)</PresentationFormat>
  <Paragraphs>844</Paragraphs>
  <Slides>39</Slides>
  <Notes>38</Notes>
  <HiddenSlides>0</HiddenSlides>
  <MMClips>0</MMClips>
  <ScaleCrop>false</ScaleCrop>
  <HeadingPairs>
    <vt:vector size="4" baseType="variant">
      <vt:variant>
        <vt:lpstr>Tema</vt:lpstr>
      </vt:variant>
      <vt:variant>
        <vt:i4>1</vt:i4>
      </vt:variant>
      <vt:variant>
        <vt:lpstr>Títulos de diapositiva</vt:lpstr>
      </vt:variant>
      <vt:variant>
        <vt:i4>39</vt:i4>
      </vt:variant>
    </vt:vector>
  </HeadingPairs>
  <TitlesOfParts>
    <vt:vector size="40" baseType="lpstr">
      <vt:lpstr>Tema de Office</vt:lpstr>
      <vt:lpstr>Presentación de PowerPoint</vt:lpstr>
      <vt:lpstr>TABLA DE CONTENIDO</vt:lpstr>
      <vt:lpstr>INTRODUCCIÓN</vt:lpstr>
      <vt:lpstr>Introducción </vt:lpstr>
      <vt:lpstr>Introducción ¿Qué es DGS?</vt:lpstr>
      <vt:lpstr>Introducción ventajas de dGS</vt:lpstr>
      <vt:lpstr>Introducción desafíos de dGS</vt:lpstr>
      <vt:lpstr>Introducción ¿Qué se propone?</vt:lpstr>
      <vt:lpstr>OBJETIVOS</vt:lpstr>
      <vt:lpstr>Presentación de PowerPoint</vt:lpstr>
      <vt:lpstr>Presentación de PowerPoint</vt:lpstr>
      <vt:lpstr>Estado del arte</vt:lpstr>
      <vt:lpstr>Presentación de PowerPoint</vt:lpstr>
      <vt:lpstr>Presentación de PowerPoint</vt:lpstr>
      <vt:lpstr>Presentación de PowerPoint</vt:lpstr>
      <vt:lpstr>Presentación de PowerPoint</vt:lpstr>
      <vt:lpstr>Presentación de PowerPoint</vt:lpstr>
      <vt:lpstr>Método de trabajo</vt:lpstr>
      <vt:lpstr>Presentación de PowerPoint</vt:lpstr>
      <vt:lpstr>Presentación de PowerPoint</vt:lpstr>
      <vt:lpstr>Presentación de PowerPoint</vt:lpstr>
      <vt:lpstr>Presentación de PowerPoint</vt:lpstr>
      <vt:lpstr>resultados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dc:creator>
  <cp:lastModifiedBy>Juan</cp:lastModifiedBy>
  <cp:revision>94</cp:revision>
  <dcterms:created xsi:type="dcterms:W3CDTF">2012-01-22T17:18:41Z</dcterms:created>
  <dcterms:modified xsi:type="dcterms:W3CDTF">2012-01-25T19:55:51Z</dcterms:modified>
</cp:coreProperties>
</file>