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handoutMasterIdLst>
    <p:handoutMasterId r:id="rId59"/>
  </p:handoutMasterIdLst>
  <p:sldIdLst>
    <p:sldId id="256" r:id="rId2"/>
    <p:sldId id="260" r:id="rId3"/>
    <p:sldId id="261" r:id="rId4"/>
    <p:sldId id="258" r:id="rId5"/>
    <p:sldId id="267" r:id="rId6"/>
    <p:sldId id="268" r:id="rId7"/>
    <p:sldId id="269" r:id="rId8"/>
    <p:sldId id="270" r:id="rId9"/>
    <p:sldId id="262" r:id="rId10"/>
    <p:sldId id="271" r:id="rId11"/>
    <p:sldId id="272" r:id="rId12"/>
    <p:sldId id="263" r:id="rId13"/>
    <p:sldId id="273" r:id="rId14"/>
    <p:sldId id="275" r:id="rId15"/>
    <p:sldId id="276" r:id="rId16"/>
    <p:sldId id="274" r:id="rId17"/>
    <p:sldId id="277" r:id="rId18"/>
    <p:sldId id="264" r:id="rId19"/>
    <p:sldId id="278" r:id="rId20"/>
    <p:sldId id="279" r:id="rId21"/>
    <p:sldId id="280" r:id="rId22"/>
    <p:sldId id="281" r:id="rId23"/>
    <p:sldId id="265" r:id="rId24"/>
    <p:sldId id="292" r:id="rId25"/>
    <p:sldId id="309" r:id="rId26"/>
    <p:sldId id="284" r:id="rId27"/>
    <p:sldId id="287" r:id="rId28"/>
    <p:sldId id="288" r:id="rId29"/>
    <p:sldId id="289" r:id="rId30"/>
    <p:sldId id="293" r:id="rId31"/>
    <p:sldId id="290" r:id="rId32"/>
    <p:sldId id="296" r:id="rId33"/>
    <p:sldId id="316" r:id="rId34"/>
    <p:sldId id="298" r:id="rId35"/>
    <p:sldId id="299" r:id="rId36"/>
    <p:sldId id="300" r:id="rId37"/>
    <p:sldId id="302" r:id="rId38"/>
    <p:sldId id="303" r:id="rId39"/>
    <p:sldId id="304" r:id="rId40"/>
    <p:sldId id="306" r:id="rId41"/>
    <p:sldId id="294" r:id="rId42"/>
    <p:sldId id="307" r:id="rId43"/>
    <p:sldId id="310" r:id="rId44"/>
    <p:sldId id="311" r:id="rId45"/>
    <p:sldId id="312" r:id="rId46"/>
    <p:sldId id="318" r:id="rId47"/>
    <p:sldId id="313" r:id="rId48"/>
    <p:sldId id="314" r:id="rId49"/>
    <p:sldId id="315" r:id="rId50"/>
    <p:sldId id="295" r:id="rId51"/>
    <p:sldId id="308" r:id="rId52"/>
    <p:sldId id="266" r:id="rId53"/>
    <p:sldId id="283" r:id="rId54"/>
    <p:sldId id="285" r:id="rId55"/>
    <p:sldId id="317" r:id="rId56"/>
    <p:sldId id="286" r:id="rId57"/>
  </p:sldIdLst>
  <p:sldSz cx="9144000" cy="6858000" type="screen4x3"/>
  <p:notesSz cx="6858000" cy="9144000"/>
  <p:defaultText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4F5F"/>
    <a:srgbClr val="255B87"/>
    <a:srgbClr val="DFEAF9"/>
    <a:srgbClr val="C9DDFB"/>
    <a:srgbClr val="32657A"/>
    <a:srgbClr val="D0E5EC"/>
    <a:srgbClr val="547785"/>
    <a:srgbClr val="C2DEE7"/>
    <a:srgbClr val="557886"/>
    <a:srgbClr val="0A4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76114" autoAdjust="0"/>
  </p:normalViewPr>
  <p:slideViewPr>
    <p:cSldViewPr>
      <p:cViewPr varScale="1">
        <p:scale>
          <a:sx n="84" d="100"/>
          <a:sy n="84" d="100"/>
        </p:scale>
        <p:origin x="-2310" y="-90"/>
      </p:cViewPr>
      <p:guideLst>
        <p:guide orient="horz" pos="4319"/>
        <p:guide pos="22"/>
      </p:guideLst>
    </p:cSldViewPr>
  </p:slideViewPr>
  <p:outlineViewPr>
    <p:cViewPr>
      <p:scale>
        <a:sx n="33" d="100"/>
        <a:sy n="33" d="100"/>
      </p:scale>
      <p:origin x="0" y="1992"/>
    </p:cViewPr>
  </p:outlineViewPr>
  <p:notesTextViewPr>
    <p:cViewPr>
      <p:scale>
        <a:sx n="1" d="1"/>
        <a:sy n="1" d="1"/>
      </p:scale>
      <p:origin x="0" y="0"/>
    </p:cViewPr>
  </p:notesTextViewPr>
  <p:sorterViewPr>
    <p:cViewPr>
      <p:scale>
        <a:sx n="100" d="100"/>
        <a:sy n="100" d="100"/>
      </p:scale>
      <p:origin x="0" y="1314"/>
    </p:cViewPr>
  </p:sorterViewPr>
  <p:notesViewPr>
    <p:cSldViewPr>
      <p:cViewPr varScale="1">
        <p:scale>
          <a:sx n="85" d="100"/>
          <a:sy n="85" d="100"/>
        </p:scale>
        <p:origin x="-29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B3DE3-65A8-48AE-8F2C-43467EDF57FF}" type="doc">
      <dgm:prSet loTypeId="urn:microsoft.com/office/officeart/2005/8/layout/arrow2" loCatId="process" qsTypeId="urn:microsoft.com/office/officeart/2005/8/quickstyle/3d5" qsCatId="3D" csTypeId="urn:microsoft.com/office/officeart/2005/8/colors/accent5_5" csCatId="accent5" phldr="1"/>
      <dgm:spPr/>
    </dgm:pt>
    <dgm:pt modelId="{6DE35B0A-2EFA-47DC-9565-CCFDAAEB9456}">
      <dgm:prSet phldrT="[Texto]" custT="1"/>
      <dgm:spPr/>
      <dgm:t>
        <a:bodyPr/>
        <a:lstStyle/>
        <a:p>
          <a:r>
            <a:rPr lang="es-ES" sz="1600" dirty="0" smtClean="0"/>
            <a:t>Desarrollo localizado</a:t>
          </a:r>
          <a:endParaRPr lang="es-ES" sz="1600" dirty="0"/>
        </a:p>
      </dgm:t>
    </dgm:pt>
    <dgm:pt modelId="{32DA6002-3EE8-4B26-AA01-F9D1EFDA5693}" type="parTrans" cxnId="{5915CF76-B7FA-4EAF-9D51-9DBE9B64D39E}">
      <dgm:prSet/>
      <dgm:spPr/>
      <dgm:t>
        <a:bodyPr/>
        <a:lstStyle/>
        <a:p>
          <a:endParaRPr lang="es-ES"/>
        </a:p>
      </dgm:t>
    </dgm:pt>
    <dgm:pt modelId="{50596E03-F68A-412E-AE2F-D75D6A3B65CF}" type="sibTrans" cxnId="{5915CF76-B7FA-4EAF-9D51-9DBE9B64D39E}">
      <dgm:prSet/>
      <dgm:spPr/>
      <dgm:t>
        <a:bodyPr/>
        <a:lstStyle/>
        <a:p>
          <a:endParaRPr lang="es-ES"/>
        </a:p>
      </dgm:t>
    </dgm:pt>
    <dgm:pt modelId="{35720531-514A-4223-A13E-6CC12D7BE4A5}">
      <dgm:prSet phldrT="[Texto]" custT="1"/>
      <dgm:spPr/>
      <dgm:t>
        <a:bodyPr/>
        <a:lstStyle/>
        <a:p>
          <a:r>
            <a:rPr lang="es-ES" sz="1600" dirty="0" smtClean="0"/>
            <a:t>Desarrollo distribuido</a:t>
          </a:r>
          <a:endParaRPr lang="es-ES" sz="1600" dirty="0"/>
        </a:p>
      </dgm:t>
    </dgm:pt>
    <dgm:pt modelId="{421D7ED4-A76B-4AD1-B268-467EEA8C3D26}" type="parTrans" cxnId="{841F9768-5492-4422-8149-22D88F01A4A3}">
      <dgm:prSet/>
      <dgm:spPr/>
      <dgm:t>
        <a:bodyPr/>
        <a:lstStyle/>
        <a:p>
          <a:endParaRPr lang="es-ES"/>
        </a:p>
      </dgm:t>
    </dgm:pt>
    <dgm:pt modelId="{3E6115F4-16ED-41B6-B233-EC3E20BAEBE4}" type="sibTrans" cxnId="{841F9768-5492-4422-8149-22D88F01A4A3}">
      <dgm:prSet/>
      <dgm:spPr/>
      <dgm:t>
        <a:bodyPr/>
        <a:lstStyle/>
        <a:p>
          <a:endParaRPr lang="es-ES"/>
        </a:p>
      </dgm:t>
    </dgm:pt>
    <dgm:pt modelId="{1608A9F1-8A29-4686-A892-535A694CF529}">
      <dgm:prSet phldrT="[Texto]" custT="1"/>
      <dgm:spPr/>
      <dgm:t>
        <a:bodyPr/>
        <a:lstStyle/>
        <a:p>
          <a:r>
            <a:rPr lang="es-ES" sz="1600" dirty="0" smtClean="0"/>
            <a:t>Desarrollo Global Software (DGS)</a:t>
          </a:r>
        </a:p>
        <a:p>
          <a:endParaRPr lang="es-ES" sz="1600" dirty="0"/>
        </a:p>
      </dgm:t>
    </dgm:pt>
    <dgm:pt modelId="{401BF950-0E94-45C9-AA92-6C8F295AC0E7}" type="parTrans" cxnId="{5B98ACB3-3192-414A-90FC-791F9985E665}">
      <dgm:prSet/>
      <dgm:spPr/>
      <dgm:t>
        <a:bodyPr/>
        <a:lstStyle/>
        <a:p>
          <a:endParaRPr lang="es-ES"/>
        </a:p>
      </dgm:t>
    </dgm:pt>
    <dgm:pt modelId="{8798614B-B5B9-47FD-9464-55E3C8A212C5}" type="sibTrans" cxnId="{5B98ACB3-3192-414A-90FC-791F9985E665}">
      <dgm:prSet/>
      <dgm:spPr/>
      <dgm:t>
        <a:bodyPr/>
        <a:lstStyle/>
        <a:p>
          <a:endParaRPr lang="es-ES"/>
        </a:p>
      </dgm:t>
    </dgm:pt>
    <dgm:pt modelId="{9DE03B2B-1458-4566-9919-06B19252902A}" type="pres">
      <dgm:prSet presAssocID="{7D5B3DE3-65A8-48AE-8F2C-43467EDF57FF}" presName="arrowDiagram" presStyleCnt="0">
        <dgm:presLayoutVars>
          <dgm:chMax val="5"/>
          <dgm:dir/>
          <dgm:resizeHandles val="exact"/>
        </dgm:presLayoutVars>
      </dgm:prSet>
      <dgm:spPr/>
    </dgm:pt>
    <dgm:pt modelId="{D7F36A96-6C6A-41FE-A2D3-972FC908728E}" type="pres">
      <dgm:prSet presAssocID="{7D5B3DE3-65A8-48AE-8F2C-43467EDF57FF}" presName="arrow" presStyleLbl="bgShp" presStyleIdx="0" presStyleCnt="1" custLinFactNeighborX="-11455" custLinFactNeighborY="-20824"/>
      <dgm:spPr/>
    </dgm:pt>
    <dgm:pt modelId="{C83F6436-E7E1-448A-9FCB-CB60454F6CC5}" type="pres">
      <dgm:prSet presAssocID="{7D5B3DE3-65A8-48AE-8F2C-43467EDF57FF}" presName="arrowDiagram3" presStyleCnt="0"/>
      <dgm:spPr/>
    </dgm:pt>
    <dgm:pt modelId="{F453D740-C79F-4A0F-A492-365374743636}" type="pres">
      <dgm:prSet presAssocID="{6DE35B0A-2EFA-47DC-9565-CCFDAAEB9456}" presName="bullet3a" presStyleLbl="node1" presStyleIdx="0" presStyleCnt="3"/>
      <dgm:spPr/>
    </dgm:pt>
    <dgm:pt modelId="{912A4E32-5F7F-472B-8C66-E8A74DFC629E}" type="pres">
      <dgm:prSet presAssocID="{6DE35B0A-2EFA-47DC-9565-CCFDAAEB9456}" presName="textBox3a" presStyleLbl="revTx" presStyleIdx="0" presStyleCnt="3">
        <dgm:presLayoutVars>
          <dgm:bulletEnabled val="1"/>
        </dgm:presLayoutVars>
      </dgm:prSet>
      <dgm:spPr/>
      <dgm:t>
        <a:bodyPr/>
        <a:lstStyle/>
        <a:p>
          <a:endParaRPr lang="es-ES"/>
        </a:p>
      </dgm:t>
    </dgm:pt>
    <dgm:pt modelId="{D0E748AD-A09F-44B7-A46F-4DFFCFEDD9CF}" type="pres">
      <dgm:prSet presAssocID="{35720531-514A-4223-A13E-6CC12D7BE4A5}" presName="bullet3b" presStyleLbl="node1" presStyleIdx="1" presStyleCnt="3"/>
      <dgm:spPr/>
    </dgm:pt>
    <dgm:pt modelId="{D760E773-5F14-4ED9-B99B-AA642B123F1D}" type="pres">
      <dgm:prSet presAssocID="{35720531-514A-4223-A13E-6CC12D7BE4A5}" presName="textBox3b" presStyleLbl="revTx" presStyleIdx="1" presStyleCnt="3">
        <dgm:presLayoutVars>
          <dgm:bulletEnabled val="1"/>
        </dgm:presLayoutVars>
      </dgm:prSet>
      <dgm:spPr/>
      <dgm:t>
        <a:bodyPr/>
        <a:lstStyle/>
        <a:p>
          <a:endParaRPr lang="es-ES"/>
        </a:p>
      </dgm:t>
    </dgm:pt>
    <dgm:pt modelId="{4EFD7011-0CCA-4F41-99E5-7E433CD4820F}" type="pres">
      <dgm:prSet presAssocID="{1608A9F1-8A29-4686-A892-535A694CF529}" presName="bullet3c" presStyleLbl="node1" presStyleIdx="2" presStyleCnt="3"/>
      <dgm:spPr/>
    </dgm:pt>
    <dgm:pt modelId="{E8057BD1-42C9-4242-A6EA-23C0B6FD5CBF}" type="pres">
      <dgm:prSet presAssocID="{1608A9F1-8A29-4686-A892-535A694CF529}" presName="textBox3c" presStyleLbl="revTx" presStyleIdx="2" presStyleCnt="3">
        <dgm:presLayoutVars>
          <dgm:bulletEnabled val="1"/>
        </dgm:presLayoutVars>
      </dgm:prSet>
      <dgm:spPr/>
      <dgm:t>
        <a:bodyPr/>
        <a:lstStyle/>
        <a:p>
          <a:endParaRPr lang="es-ES"/>
        </a:p>
      </dgm:t>
    </dgm:pt>
  </dgm:ptLst>
  <dgm:cxnLst>
    <dgm:cxn modelId="{F48CFCDC-B88E-41CC-B816-D283A5D69AE2}" type="presOf" srcId="{35720531-514A-4223-A13E-6CC12D7BE4A5}" destId="{D760E773-5F14-4ED9-B99B-AA642B123F1D}" srcOrd="0" destOrd="0" presId="urn:microsoft.com/office/officeart/2005/8/layout/arrow2"/>
    <dgm:cxn modelId="{C76F21BC-641D-409C-9C0A-1BD2D117F99E}" type="presOf" srcId="{7D5B3DE3-65A8-48AE-8F2C-43467EDF57FF}" destId="{9DE03B2B-1458-4566-9919-06B19252902A}" srcOrd="0" destOrd="0" presId="urn:microsoft.com/office/officeart/2005/8/layout/arrow2"/>
    <dgm:cxn modelId="{CC40150E-F96A-41AA-88A1-3C9644A218F4}" type="presOf" srcId="{6DE35B0A-2EFA-47DC-9565-CCFDAAEB9456}" destId="{912A4E32-5F7F-472B-8C66-E8A74DFC629E}" srcOrd="0" destOrd="0" presId="urn:microsoft.com/office/officeart/2005/8/layout/arrow2"/>
    <dgm:cxn modelId="{5B98ACB3-3192-414A-90FC-791F9985E665}" srcId="{7D5B3DE3-65A8-48AE-8F2C-43467EDF57FF}" destId="{1608A9F1-8A29-4686-A892-535A694CF529}" srcOrd="2" destOrd="0" parTransId="{401BF950-0E94-45C9-AA92-6C8F295AC0E7}" sibTransId="{8798614B-B5B9-47FD-9464-55E3C8A212C5}"/>
    <dgm:cxn modelId="{5915CF76-B7FA-4EAF-9D51-9DBE9B64D39E}" srcId="{7D5B3DE3-65A8-48AE-8F2C-43467EDF57FF}" destId="{6DE35B0A-2EFA-47DC-9565-CCFDAAEB9456}" srcOrd="0" destOrd="0" parTransId="{32DA6002-3EE8-4B26-AA01-F9D1EFDA5693}" sibTransId="{50596E03-F68A-412E-AE2F-D75D6A3B65CF}"/>
    <dgm:cxn modelId="{8C000DE4-14D8-4133-8AE9-4C91C2B3F249}" type="presOf" srcId="{1608A9F1-8A29-4686-A892-535A694CF529}" destId="{E8057BD1-42C9-4242-A6EA-23C0B6FD5CBF}" srcOrd="0" destOrd="0" presId="urn:microsoft.com/office/officeart/2005/8/layout/arrow2"/>
    <dgm:cxn modelId="{841F9768-5492-4422-8149-22D88F01A4A3}" srcId="{7D5B3DE3-65A8-48AE-8F2C-43467EDF57FF}" destId="{35720531-514A-4223-A13E-6CC12D7BE4A5}" srcOrd="1" destOrd="0" parTransId="{421D7ED4-A76B-4AD1-B268-467EEA8C3D26}" sibTransId="{3E6115F4-16ED-41B6-B233-EC3E20BAEBE4}"/>
    <dgm:cxn modelId="{5CABBF92-19D0-4E44-8867-CE5489124B0B}" type="presParOf" srcId="{9DE03B2B-1458-4566-9919-06B19252902A}" destId="{D7F36A96-6C6A-41FE-A2D3-972FC908728E}" srcOrd="0" destOrd="0" presId="urn:microsoft.com/office/officeart/2005/8/layout/arrow2"/>
    <dgm:cxn modelId="{256D9019-CB08-434C-BD6E-3910934780DF}" type="presParOf" srcId="{9DE03B2B-1458-4566-9919-06B19252902A}" destId="{C83F6436-E7E1-448A-9FCB-CB60454F6CC5}" srcOrd="1" destOrd="0" presId="urn:microsoft.com/office/officeart/2005/8/layout/arrow2"/>
    <dgm:cxn modelId="{B3126F4E-9437-413F-BA56-51006521D4CC}" type="presParOf" srcId="{C83F6436-E7E1-448A-9FCB-CB60454F6CC5}" destId="{F453D740-C79F-4A0F-A492-365374743636}" srcOrd="0" destOrd="0" presId="urn:microsoft.com/office/officeart/2005/8/layout/arrow2"/>
    <dgm:cxn modelId="{8F3C8D6E-5CDE-432C-8062-EC921BA4E82C}" type="presParOf" srcId="{C83F6436-E7E1-448A-9FCB-CB60454F6CC5}" destId="{912A4E32-5F7F-472B-8C66-E8A74DFC629E}" srcOrd="1" destOrd="0" presId="urn:microsoft.com/office/officeart/2005/8/layout/arrow2"/>
    <dgm:cxn modelId="{D1DEA78D-0856-454A-ACFB-EDC410214AC4}" type="presParOf" srcId="{C83F6436-E7E1-448A-9FCB-CB60454F6CC5}" destId="{D0E748AD-A09F-44B7-A46F-4DFFCFEDD9CF}" srcOrd="2" destOrd="0" presId="urn:microsoft.com/office/officeart/2005/8/layout/arrow2"/>
    <dgm:cxn modelId="{99A309D5-C471-4DE4-B202-7B43CA76C62B}" type="presParOf" srcId="{C83F6436-E7E1-448A-9FCB-CB60454F6CC5}" destId="{D760E773-5F14-4ED9-B99B-AA642B123F1D}" srcOrd="3" destOrd="0" presId="urn:microsoft.com/office/officeart/2005/8/layout/arrow2"/>
    <dgm:cxn modelId="{1F5CA829-DCF1-4CBE-A2E4-9B78E28ED024}" type="presParOf" srcId="{C83F6436-E7E1-448A-9FCB-CB60454F6CC5}" destId="{4EFD7011-0CCA-4F41-99E5-7E433CD4820F}" srcOrd="4" destOrd="0" presId="urn:microsoft.com/office/officeart/2005/8/layout/arrow2"/>
    <dgm:cxn modelId="{6FE16DF6-CAB5-46A0-8F2C-DFCD4808E39D}" type="presParOf" srcId="{C83F6436-E7E1-448A-9FCB-CB60454F6CC5}" destId="{E8057BD1-42C9-4242-A6EA-23C0B6FD5CBF}"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36A96-6C6A-41FE-A2D3-972FC908728E}">
      <dsp:nvSpPr>
        <dsp:cNvPr id="0" name=""/>
        <dsp:cNvSpPr/>
      </dsp:nvSpPr>
      <dsp:spPr>
        <a:xfrm>
          <a:off x="0" y="0"/>
          <a:ext cx="4627423" cy="2892139"/>
        </a:xfrm>
        <a:prstGeom prst="swooshArrow">
          <a:avLst>
            <a:gd name="adj1" fmla="val 25000"/>
            <a:gd name="adj2" fmla="val 25000"/>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F453D740-C79F-4A0F-A492-365374743636}">
      <dsp:nvSpPr>
        <dsp:cNvPr id="0" name=""/>
        <dsp:cNvSpPr/>
      </dsp:nvSpPr>
      <dsp:spPr>
        <a:xfrm>
          <a:off x="587682" y="2139187"/>
          <a:ext cx="120312" cy="120312"/>
        </a:xfrm>
        <a:prstGeom prst="ellipse">
          <a:avLst/>
        </a:prstGeom>
        <a:solidFill>
          <a:schemeClr val="accent5">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12A4E32-5F7F-472B-8C66-E8A74DFC629E}">
      <dsp:nvSpPr>
        <dsp:cNvPr id="0" name=""/>
        <dsp:cNvSpPr/>
      </dsp:nvSpPr>
      <dsp:spPr>
        <a:xfrm>
          <a:off x="647839" y="2199343"/>
          <a:ext cx="1078189" cy="835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751"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localizado</a:t>
          </a:r>
          <a:endParaRPr lang="es-ES" sz="1600" kern="1200" dirty="0"/>
        </a:p>
      </dsp:txBody>
      <dsp:txXfrm>
        <a:off x="647839" y="2199343"/>
        <a:ext cx="1078189" cy="835828"/>
      </dsp:txXfrm>
    </dsp:sp>
    <dsp:sp modelId="{D0E748AD-A09F-44B7-A46F-4DFFCFEDD9CF}">
      <dsp:nvSpPr>
        <dsp:cNvPr id="0" name=""/>
        <dsp:cNvSpPr/>
      </dsp:nvSpPr>
      <dsp:spPr>
        <a:xfrm>
          <a:off x="1649676" y="1353103"/>
          <a:ext cx="217488" cy="217488"/>
        </a:xfrm>
        <a:prstGeom prst="ellipse">
          <a:avLst/>
        </a:prstGeom>
        <a:solidFill>
          <a:schemeClr val="accent5">
            <a:alpha val="90000"/>
            <a:hueOff val="0"/>
            <a:satOff val="0"/>
            <a:lumOff val="0"/>
            <a:alphaOff val="-2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760E773-5F14-4ED9-B99B-AA642B123F1D}">
      <dsp:nvSpPr>
        <dsp:cNvPr id="0" name=""/>
        <dsp:cNvSpPr/>
      </dsp:nvSpPr>
      <dsp:spPr>
        <a:xfrm>
          <a:off x="1758420" y="1461848"/>
          <a:ext cx="1110581" cy="157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43"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distribuido</a:t>
          </a:r>
          <a:endParaRPr lang="es-ES" sz="1600" kern="1200" dirty="0"/>
        </a:p>
      </dsp:txBody>
      <dsp:txXfrm>
        <a:off x="1758420" y="1461848"/>
        <a:ext cx="1110581" cy="1573323"/>
      </dsp:txXfrm>
    </dsp:sp>
    <dsp:sp modelId="{4EFD7011-0CCA-4F41-99E5-7E433CD4820F}">
      <dsp:nvSpPr>
        <dsp:cNvPr id="0" name=""/>
        <dsp:cNvSpPr/>
      </dsp:nvSpPr>
      <dsp:spPr>
        <a:xfrm>
          <a:off x="2926845" y="874744"/>
          <a:ext cx="300782" cy="300782"/>
        </a:xfrm>
        <a:prstGeom prst="ellipse">
          <a:avLst/>
        </a:prstGeom>
        <a:solidFill>
          <a:schemeClr val="accent5">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8057BD1-42C9-4242-A6EA-23C0B6FD5CBF}">
      <dsp:nvSpPr>
        <dsp:cNvPr id="0" name=""/>
        <dsp:cNvSpPr/>
      </dsp:nvSpPr>
      <dsp:spPr>
        <a:xfrm>
          <a:off x="3077236" y="1025135"/>
          <a:ext cx="1110581" cy="201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78"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Global Software (DGS)</a:t>
          </a:r>
        </a:p>
        <a:p>
          <a:pPr lvl="0" algn="l" defTabSz="711200">
            <a:lnSpc>
              <a:spcPct val="90000"/>
            </a:lnSpc>
            <a:spcBef>
              <a:spcPct val="0"/>
            </a:spcBef>
            <a:spcAft>
              <a:spcPct val="35000"/>
            </a:spcAft>
          </a:pPr>
          <a:endParaRPr lang="es-ES" sz="1600" kern="1200" dirty="0"/>
        </a:p>
      </dsp:txBody>
      <dsp:txXfrm>
        <a:off x="3077236" y="1025135"/>
        <a:ext cx="1110581" cy="201003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82525-206E-4849-9684-E653C6B07FA9}" type="datetimeFigureOut">
              <a:rPr lang="es-ES" smtClean="0"/>
              <a:t>28/01/2012</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38CD6A-F6D1-4F2D-BA66-C0F807FD88E6}" type="slidenum">
              <a:rPr lang="es-ES" smtClean="0"/>
              <a:t>‹Nº›</a:t>
            </a:fld>
            <a:endParaRPr lang="es-ES"/>
          </a:p>
        </p:txBody>
      </p:sp>
    </p:spTree>
    <p:extLst>
      <p:ext uri="{BB962C8B-B14F-4D97-AF65-F5344CB8AC3E}">
        <p14:creationId xmlns:p14="http://schemas.microsoft.com/office/powerpoint/2010/main" val="1467541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11F6-7D56-4094-AE81-8F6265B54381}" type="datetimeFigureOut">
              <a:rPr lang="es-ES" smtClean="0"/>
              <a:t>28/01/2012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65CBF-38AC-4922-92E9-BC7AD6EBE033}" type="slidenum">
              <a:rPr lang="es-ES" smtClean="0"/>
              <a:t>‹Nº›</a:t>
            </a:fld>
            <a:endParaRPr lang="es-ES"/>
          </a:p>
        </p:txBody>
      </p:sp>
    </p:spTree>
    <p:extLst>
      <p:ext uri="{BB962C8B-B14F-4D97-AF65-F5344CB8AC3E}">
        <p14:creationId xmlns:p14="http://schemas.microsoft.com/office/powerpoint/2010/main" val="1747398286"/>
      </p:ext>
    </p:extLst>
  </p:cSld>
  <p:clrMap bg1="lt1" tx1="dk1" bg2="lt2" tx2="dk2" accent1="accent1" accent2="accent2" accent3="accent3" accent4="accent4" accent5="accent5" accent6="accent6" hlink="hlink" folHlink="folHlink"/>
  <p:notesStyle>
    <a:lvl1pPr marL="0" algn="l" defTabSz="1072866" rtl="0" eaLnBrk="1" latinLnBrk="0" hangingPunct="1">
      <a:defRPr sz="1400" kern="1200">
        <a:solidFill>
          <a:schemeClr val="tx1"/>
        </a:solidFill>
        <a:latin typeface="+mn-lt"/>
        <a:ea typeface="+mn-ea"/>
        <a:cs typeface="+mn-cs"/>
      </a:defRPr>
    </a:lvl1pPr>
    <a:lvl2pPr marL="536433" algn="l" defTabSz="1072866" rtl="0" eaLnBrk="1" latinLnBrk="0" hangingPunct="1">
      <a:defRPr sz="1400" kern="1200">
        <a:solidFill>
          <a:schemeClr val="tx1"/>
        </a:solidFill>
        <a:latin typeface="+mn-lt"/>
        <a:ea typeface="+mn-ea"/>
        <a:cs typeface="+mn-cs"/>
      </a:defRPr>
    </a:lvl2pPr>
    <a:lvl3pPr marL="1072866" algn="l" defTabSz="1072866" rtl="0" eaLnBrk="1" latinLnBrk="0" hangingPunct="1">
      <a:defRPr sz="1400" kern="1200">
        <a:solidFill>
          <a:schemeClr val="tx1"/>
        </a:solidFill>
        <a:latin typeface="+mn-lt"/>
        <a:ea typeface="+mn-ea"/>
        <a:cs typeface="+mn-cs"/>
      </a:defRPr>
    </a:lvl3pPr>
    <a:lvl4pPr marL="1609298" algn="l" defTabSz="1072866" rtl="0" eaLnBrk="1" latinLnBrk="0" hangingPunct="1">
      <a:defRPr sz="1400" kern="1200">
        <a:solidFill>
          <a:schemeClr val="tx1"/>
        </a:solidFill>
        <a:latin typeface="+mn-lt"/>
        <a:ea typeface="+mn-ea"/>
        <a:cs typeface="+mn-cs"/>
      </a:defRPr>
    </a:lvl4pPr>
    <a:lvl5pPr marL="2145731" algn="l" defTabSz="1072866" rtl="0" eaLnBrk="1" latinLnBrk="0" hangingPunct="1">
      <a:defRPr sz="1400" kern="1200">
        <a:solidFill>
          <a:schemeClr val="tx1"/>
        </a:solidFill>
        <a:latin typeface="+mn-lt"/>
        <a:ea typeface="+mn-ea"/>
        <a:cs typeface="+mn-cs"/>
      </a:defRPr>
    </a:lvl5pPr>
    <a:lvl6pPr marL="2682164" algn="l" defTabSz="1072866" rtl="0" eaLnBrk="1" latinLnBrk="0" hangingPunct="1">
      <a:defRPr sz="1400" kern="1200">
        <a:solidFill>
          <a:schemeClr val="tx1"/>
        </a:solidFill>
        <a:latin typeface="+mn-lt"/>
        <a:ea typeface="+mn-ea"/>
        <a:cs typeface="+mn-cs"/>
      </a:defRPr>
    </a:lvl6pPr>
    <a:lvl7pPr marL="3218597" algn="l" defTabSz="1072866" rtl="0" eaLnBrk="1" latinLnBrk="0" hangingPunct="1">
      <a:defRPr sz="1400" kern="1200">
        <a:solidFill>
          <a:schemeClr val="tx1"/>
        </a:solidFill>
        <a:latin typeface="+mn-lt"/>
        <a:ea typeface="+mn-ea"/>
        <a:cs typeface="+mn-cs"/>
      </a:defRPr>
    </a:lvl7pPr>
    <a:lvl8pPr marL="3755029" algn="l" defTabSz="1072866" rtl="0" eaLnBrk="1" latinLnBrk="0" hangingPunct="1">
      <a:defRPr sz="1400" kern="1200">
        <a:solidFill>
          <a:schemeClr val="tx1"/>
        </a:solidFill>
        <a:latin typeface="+mn-lt"/>
        <a:ea typeface="+mn-ea"/>
        <a:cs typeface="+mn-cs"/>
      </a:defRPr>
    </a:lvl8pPr>
    <a:lvl9pPr marL="4291462" algn="l" defTabSz="107286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a:t>
            </a:fld>
            <a:endParaRPr lang="es-ES"/>
          </a:p>
        </p:txBody>
      </p:sp>
    </p:spTree>
    <p:extLst>
      <p:ext uri="{BB962C8B-B14F-4D97-AF65-F5344CB8AC3E}">
        <p14:creationId xmlns:p14="http://schemas.microsoft.com/office/powerpoint/2010/main" val="196842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Como se ha comentado en el apartado anterior, el objetivo del</a:t>
            </a:r>
            <a:r>
              <a:rPr lang="es-ES" baseline="0" dirty="0" smtClean="0"/>
              <a:t> PFC es desarrollar una herramienta para mitigar los desafíos encontrados en DGS, facilitando la gestión de conocimiento y decisiones. Concretamente, el objetivo principal consiste en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esta tabla se muestra</a:t>
            </a:r>
            <a:r>
              <a:rPr lang="es-ES" baseline="0" dirty="0" smtClean="0"/>
              <a:t>n los objetivos asociados al objetivo principal, cuya consecución tendrá como consecuencia la consecución del objetivo principal.</a:t>
            </a:r>
          </a:p>
          <a:p>
            <a:pPr marL="285750" indent="-285750">
              <a:buFontTx/>
              <a:buChar char="-"/>
            </a:pPr>
            <a:r>
              <a:rPr lang="es-ES" baseline="0" dirty="0" smtClean="0"/>
              <a:t>Se muestra el identificador del objetivo, una pequeña descripción de dicho objetivo y el desafío del DGS que se pretende mitigar o resolver.</a:t>
            </a:r>
          </a:p>
          <a:p>
            <a:pPr marL="285750" indent="-285750">
              <a:buFontTx/>
              <a:buChar char="-"/>
            </a:pPr>
            <a:endParaRPr lang="es-ES" baseline="0" dirty="0" smtClean="0"/>
          </a:p>
          <a:p>
            <a:pPr marL="285750" indent="-285750">
              <a:buFontTx/>
              <a:buChar char="-"/>
            </a:pPr>
            <a:r>
              <a:rPr lang="es-ES" baseline="0" dirty="0" smtClean="0"/>
              <a:t>O2: Al favorecer la gestión de decisiones, se facilita la comunicación porque se evitan malentendidos socio-culturales, al seguir un mismo formato</a:t>
            </a:r>
          </a:p>
          <a:p>
            <a:pPr marL="285750" indent="-285750">
              <a:buFontTx/>
              <a:buChar char="-"/>
            </a:pPr>
            <a:r>
              <a:rPr lang="es-ES" baseline="0" dirty="0" smtClean="0"/>
              <a:t>O4: Sistema de notificaciones y refrescar cambios en tiempo real</a:t>
            </a:r>
          </a:p>
          <a:p>
            <a:pPr marL="285750" indent="-285750">
              <a:buFontTx/>
              <a:buChar char="-"/>
            </a:pPr>
            <a:r>
              <a:rPr lang="es-ES" baseline="0" dirty="0" smtClean="0"/>
              <a:t>O6: Se facilita creando una estructura y formato común para crear/modificar datos de proyectos</a:t>
            </a:r>
          </a:p>
          <a:p>
            <a:pPr marL="285750" indent="-285750">
              <a:buFontTx/>
              <a:buChar char="-"/>
            </a:pPr>
            <a:r>
              <a:rPr lang="es-ES" baseline="0" dirty="0" smtClean="0"/>
              <a:t>O7: Aspectos de control como informes, estadísticas, etc.</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En esta sección mostraremos una pincelada sobre los fundamentos teóricos en los que se basa el PFC y que han sido comentados brevemente en la introducción del tema, a la hora de proponer el sistema a desarrollar.</a:t>
            </a:r>
          </a:p>
          <a:p>
            <a:pPr marL="285750" indent="-285750">
              <a:buFontTx/>
              <a:buChar char="-"/>
            </a:pPr>
            <a:endParaRPr lang="es-ES" baseline="0" dirty="0" smtClean="0"/>
          </a:p>
          <a:p>
            <a:pPr marL="285750" indent="-285750">
              <a:buFontTx/>
              <a:buChar char="-"/>
            </a:pPr>
            <a:r>
              <a:rPr lang="es-ES" baseline="0" dirty="0" smtClean="0"/>
              <a:t>El primero de estos fundamentos teóricos es el DGS, que ya ha sido abordado en la introducción, realizando su definición y mostrando sus principales ventajas y desafíos, que han sido la motivación para realizar este PFC. </a:t>
            </a:r>
          </a:p>
          <a:p>
            <a:pPr marL="285750" indent="-285750">
              <a:buFontTx/>
              <a:buChar char="-"/>
            </a:pPr>
            <a:r>
              <a:rPr lang="es-ES" baseline="0" dirty="0" smtClean="0"/>
              <a:t>Por tanto, en los siguientes puntos se revisará el estado del arte de disciplinas que han intervenido en la realización del proyecto.</a:t>
            </a:r>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12</a:t>
            </a:fld>
            <a:endParaRPr lang="es-ES"/>
          </a:p>
        </p:txBody>
      </p:sp>
    </p:spTree>
    <p:extLst>
      <p:ext uri="{BB962C8B-B14F-4D97-AF65-F5344CB8AC3E}">
        <p14:creationId xmlns:p14="http://schemas.microsoft.com/office/powerpoint/2010/main" val="1876301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¿Qué</a:t>
            </a:r>
            <a:r>
              <a:rPr lang="es-ES" baseline="0" dirty="0" smtClean="0"/>
              <a:t> es </a:t>
            </a:r>
            <a:r>
              <a:rPr lang="es-ES" baseline="0" dirty="0" err="1" smtClean="0"/>
              <a:t>Rationale</a:t>
            </a:r>
            <a:r>
              <a:rPr lang="es-ES" baseline="0" dirty="0" smtClean="0"/>
              <a:t>, o </a:t>
            </a:r>
            <a:r>
              <a:rPr lang="es-ES" baseline="0" dirty="0" err="1" smtClean="0"/>
              <a:t>Design</a:t>
            </a:r>
            <a:r>
              <a:rPr lang="es-ES" baseline="0" dirty="0" smtClean="0"/>
              <a:t> </a:t>
            </a:r>
            <a:r>
              <a:rPr lang="es-ES" baseline="0" dirty="0" err="1" smtClean="0"/>
              <a:t>Rationale</a:t>
            </a:r>
            <a:r>
              <a:rPr lang="es-ES" baseline="0" dirty="0" smtClean="0"/>
              <a:t>?</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dirty="0" smtClean="0"/>
              <a:t>Atendiendo</a:t>
            </a:r>
            <a:r>
              <a:rPr lang="es-ES" baseline="0" dirty="0" smtClean="0"/>
              <a:t> a la definición anterior, </a:t>
            </a:r>
            <a:r>
              <a:rPr lang="es-ES" baseline="0" dirty="0" err="1" smtClean="0"/>
              <a:t>Rationale</a:t>
            </a:r>
            <a:r>
              <a:rPr lang="es-ES" baseline="0" dirty="0" smtClean="0"/>
              <a:t> se centra en </a:t>
            </a:r>
            <a:r>
              <a:rPr lang="es-ES" sz="1400" dirty="0" smtClean="0">
                <a:solidFill>
                  <a:schemeClr val="tx2">
                    <a:lumMod val="75000"/>
                  </a:schemeClr>
                </a:solidFill>
              </a:rPr>
              <a:t>capturar decisiones tomadas en proyectos software, junto a sus argumentos, además</a:t>
            </a:r>
            <a:r>
              <a:rPr lang="es-ES" sz="1400" baseline="0" dirty="0" smtClean="0">
                <a:solidFill>
                  <a:schemeClr val="tx2">
                    <a:lumMod val="75000"/>
                  </a:schemeClr>
                </a:solidFill>
              </a:rPr>
              <a:t> de una valuación de dichas decisiones (si son aceptadas, </a:t>
            </a:r>
            <a:r>
              <a:rPr lang="es-ES" sz="1400" u="none" baseline="0" dirty="0" smtClean="0">
                <a:solidFill>
                  <a:schemeClr val="tx2">
                    <a:lumMod val="75000"/>
                  </a:schemeClr>
                </a:solidFill>
              </a:rPr>
              <a:t>válidas</a:t>
            </a:r>
            <a:r>
              <a:rPr lang="es-ES" sz="1400" baseline="0" dirty="0" smtClean="0">
                <a:solidFill>
                  <a:schemeClr val="tx2">
                    <a:lumMod val="75000"/>
                  </a:schemeClr>
                </a:solidFill>
              </a:rPr>
              <a:t>, rechazadas, </a:t>
            </a:r>
            <a:r>
              <a:rPr lang="es-ES" sz="1400" baseline="0" dirty="0" err="1" smtClean="0">
                <a:solidFill>
                  <a:schemeClr val="tx2">
                    <a:lumMod val="75000"/>
                  </a:schemeClr>
                </a:solidFill>
              </a:rPr>
              <a:t>etc</a:t>
            </a:r>
            <a:r>
              <a:rPr lang="es-ES" sz="1400" baseline="0" dirty="0" smtClean="0">
                <a:solidFill>
                  <a:schemeClr val="tx2">
                    <a:lumMod val="75000"/>
                  </a:schemeClr>
                </a:solidFill>
              </a:rPr>
              <a:t>).</a:t>
            </a:r>
            <a:endParaRPr lang="es-ES" baseline="0" dirty="0" smtClean="0"/>
          </a:p>
          <a:p>
            <a:pPr marL="285750" indent="-285750">
              <a:buFontTx/>
              <a:buChar char="-"/>
            </a:pPr>
            <a:endParaRPr lang="es-ES" baseline="0" dirty="0" smtClean="0"/>
          </a:p>
          <a:p>
            <a:pPr marL="285750" indent="-285750">
              <a:buFontTx/>
              <a:buChar char="-"/>
            </a:pPr>
            <a:r>
              <a:rPr lang="es-ES" baseline="0" dirty="0" smtClean="0"/>
              <a:t>Para ello, existen diferentes métodos que pueden emplearse para la captura de las decisiones:</a:t>
            </a:r>
          </a:p>
          <a:p>
            <a:pPr marL="822183" lvl="1" indent="-285750">
              <a:buFont typeface="Arial" charset="0"/>
              <a:buChar char="•"/>
            </a:pPr>
            <a:r>
              <a:rPr lang="es-ES" baseline="0" dirty="0" smtClean="0"/>
              <a:t>Record and Play: las decisiones se van capturando a </a:t>
            </a:r>
            <a:r>
              <a:rPr lang="es-ES" baseline="0" dirty="0" err="1" smtClean="0"/>
              <a:t>traves</a:t>
            </a:r>
            <a:r>
              <a:rPr lang="es-ES" baseline="0" dirty="0" smtClean="0"/>
              <a:t> de video-conferencias, chats, emails, </a:t>
            </a:r>
            <a:r>
              <a:rPr lang="es-ES" baseline="0" dirty="0" err="1" smtClean="0"/>
              <a:t>etc</a:t>
            </a:r>
            <a:endParaRPr lang="es-ES" baseline="0" dirty="0" smtClean="0"/>
          </a:p>
          <a:p>
            <a:pPr marL="822183" lvl="1" indent="-285750">
              <a:buFont typeface="Arial" charset="0"/>
              <a:buChar char="•"/>
            </a:pPr>
            <a:r>
              <a:rPr lang="es-ES" b="1" baseline="0" dirty="0" smtClean="0"/>
              <a:t>Aprendiz: </a:t>
            </a:r>
            <a:r>
              <a:rPr lang="es-ES" b="0" baseline="0" dirty="0" smtClean="0"/>
              <a:t>se van realizando preguntas que pueden coincidir o no con la vista del diseñador. Una variación de ésta es la utilizada en el PFC</a:t>
            </a:r>
          </a:p>
          <a:p>
            <a:pPr marL="822183" lvl="1" indent="-285750">
              <a:buFont typeface="Arial" charset="0"/>
              <a:buChar char="•"/>
            </a:pPr>
            <a:r>
              <a:rPr lang="es-ES" b="0" baseline="0" dirty="0" smtClean="0"/>
              <a:t>Historiador: una persona o máquina observa todas las acciones que realizan los ingenieros/diseñadores y después describe dichas acciones realizadas</a:t>
            </a:r>
            <a:endParaRPr lang="es-ES" b="1"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Una</a:t>
            </a:r>
            <a:r>
              <a:rPr lang="es-ES" baseline="0" dirty="0" smtClean="0"/>
              <a:t> vez capturadas las decisiones tomadas en un proyecto software, </a:t>
            </a:r>
            <a:r>
              <a:rPr lang="es-ES" baseline="0" dirty="0" err="1" smtClean="0"/>
              <a:t>Rationale</a:t>
            </a:r>
            <a:r>
              <a:rPr lang="es-ES" baseline="0" dirty="0" smtClean="0"/>
              <a:t> también provee mecanismos para su representación. Dichos mecanismos son:</a:t>
            </a:r>
          </a:p>
          <a:p>
            <a:pPr marL="822183" lvl="1" indent="-285750">
              <a:buFont typeface="Arial" charset="0"/>
              <a:buChar char="•"/>
            </a:pPr>
            <a:endParaRPr lang="es-ES" baseline="0" dirty="0" smtClean="0"/>
          </a:p>
          <a:p>
            <a:pPr marL="822183" lvl="1" indent="-285750">
              <a:buFont typeface="Arial" charset="0"/>
              <a:buChar char="•"/>
            </a:pPr>
            <a:r>
              <a:rPr lang="es-ES" baseline="0" dirty="0" smtClean="0"/>
              <a:t>Causal </a:t>
            </a:r>
            <a:r>
              <a:rPr lang="es-ES" baseline="0" dirty="0" err="1" smtClean="0"/>
              <a:t>Graph</a:t>
            </a:r>
            <a:r>
              <a:rPr lang="es-ES" baseline="0" dirty="0" smtClean="0"/>
              <a:t>, o grafo causal, es un grafo donde cada nodo representa una decisión y los arcos representan restricciones entre ellas, por ejemplo, que una depende de otra.</a:t>
            </a:r>
          </a:p>
          <a:p>
            <a:pPr marL="822183" lvl="1" indent="-285750">
              <a:buFont typeface="Arial" charset="0"/>
              <a:buChar char="•"/>
            </a:pPr>
            <a:r>
              <a:rPr lang="es-ES" b="1" baseline="0" dirty="0" smtClean="0"/>
              <a:t>Dialogue </a:t>
            </a:r>
            <a:r>
              <a:rPr lang="es-ES" b="1" baseline="0" dirty="0" err="1" smtClean="0"/>
              <a:t>Map</a:t>
            </a:r>
            <a:r>
              <a:rPr lang="es-ES" baseline="0" dirty="0" smtClean="0"/>
              <a:t>, es un grafo donde los nodos representan decisiones, en forma de pregunta, idea o argumento, a favor o en contra. Esto se usa en los sistemas de información basados en preguntas y es el utilizado, de manera algo diferente, en el PFC.</a:t>
            </a:r>
          </a:p>
          <a:p>
            <a:pPr marL="822183" lvl="1" indent="-285750">
              <a:buFont typeface="Arial" charset="0"/>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CBR son la siglas de Case-</a:t>
            </a:r>
            <a:r>
              <a:rPr lang="es-ES" dirty="0" err="1" smtClean="0"/>
              <a:t>Based</a:t>
            </a:r>
            <a:r>
              <a:rPr lang="es-ES" baseline="0" dirty="0" smtClean="0"/>
              <a:t> </a:t>
            </a:r>
            <a:r>
              <a:rPr lang="es-ES" baseline="0" dirty="0" err="1" smtClean="0"/>
              <a:t>Reasoning</a:t>
            </a:r>
            <a:r>
              <a:rPr lang="es-ES" baseline="0" dirty="0" smtClean="0"/>
              <a:t>, o Razonamiento basado en casos.</a:t>
            </a:r>
          </a:p>
          <a:p>
            <a:pPr marL="285750" indent="-285750">
              <a:buFontTx/>
              <a:buChar char="-"/>
            </a:pPr>
            <a:endParaRPr lang="es-ES" baseline="0" dirty="0" smtClean="0"/>
          </a:p>
          <a:p>
            <a:pPr marL="285750" indent="-285750">
              <a:buFontTx/>
              <a:buChar char="-"/>
            </a:pPr>
            <a:r>
              <a:rPr lang="es-ES" baseline="0" dirty="0" smtClean="0"/>
              <a:t>¿Qué es CBR?</a:t>
            </a:r>
          </a:p>
          <a:p>
            <a:pPr marL="285750" indent="-285750">
              <a:buFontTx/>
              <a:buChar char="-"/>
            </a:pPr>
            <a:endParaRPr lang="es-ES" baseline="0" dirty="0" smtClean="0"/>
          </a:p>
          <a:p>
            <a:pPr marL="285750" indent="-285750">
              <a:buFontTx/>
              <a:buChar char="-"/>
            </a:pPr>
            <a:r>
              <a:rPr lang="es-ES" baseline="0" dirty="0" smtClean="0"/>
              <a:t>Por tanto, se trata de una técnica de IA que permite encontrar soluciones a problemas basándose en soluciones previas de problemas semejantes.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El</a:t>
            </a:r>
            <a:r>
              <a:rPr lang="es-ES" baseline="0" dirty="0" smtClean="0"/>
              <a:t> CBR consta de cuatro etapas:</a:t>
            </a:r>
          </a:p>
          <a:p>
            <a:pPr marL="285750" indent="-285750">
              <a:buFontTx/>
              <a:buChar char="-"/>
            </a:pPr>
            <a:endParaRPr lang="es-ES" baseline="0" dirty="0" smtClean="0"/>
          </a:p>
          <a:p>
            <a:pPr marL="822183" lvl="1" indent="-285750">
              <a:buFont typeface="Arial" charset="0"/>
              <a:buChar char="•"/>
            </a:pPr>
            <a:r>
              <a:rPr lang="es-ES" baseline="0" dirty="0" smtClean="0"/>
              <a:t>Recuperación de los casos semejantes, utilizando una </a:t>
            </a:r>
            <a:r>
              <a:rPr lang="es-ES" b="1" baseline="0" dirty="0" smtClean="0"/>
              <a:t>función de semejanza.</a:t>
            </a:r>
          </a:p>
          <a:p>
            <a:pPr marL="822183" lvl="1" indent="-285750">
              <a:buFont typeface="Arial" charset="0"/>
              <a:buChar char="•"/>
            </a:pPr>
            <a:r>
              <a:rPr lang="es-ES" dirty="0" smtClean="0"/>
              <a:t>Reutilización</a:t>
            </a:r>
            <a:r>
              <a:rPr lang="es-ES" baseline="0" dirty="0" smtClean="0"/>
              <a:t> y revisión de la solución encontrada, adaptándola al nuevo problema</a:t>
            </a:r>
          </a:p>
          <a:p>
            <a:pPr marL="822183" lvl="1" indent="-285750">
              <a:buFont typeface="Arial" charset="0"/>
              <a:buChar char="•"/>
            </a:pPr>
            <a:r>
              <a:rPr lang="es-ES" baseline="0" dirty="0" smtClean="0"/>
              <a:t>Almacenamiento de la solución encontrada adaptada, formando parte de la base de casos, para utilizar en futuros problemas.</a:t>
            </a:r>
          </a:p>
          <a:p>
            <a:pPr marL="822183" lvl="1" indent="-285750">
              <a:buFont typeface="Arial" charset="0"/>
              <a:buChar char="•"/>
            </a:pPr>
            <a:endParaRPr lang="es-ES" baseline="0" dirty="0" smtClean="0"/>
          </a:p>
          <a:p>
            <a:pPr marL="285750" indent="-285750">
              <a:buFontTx/>
              <a:buChar char="-"/>
            </a:pPr>
            <a:r>
              <a:rPr lang="es-ES" dirty="0" smtClean="0"/>
              <a:t>Aparece un nuevo término que acabo de nombrar: </a:t>
            </a:r>
            <a:r>
              <a:rPr lang="es-ES" b="1" dirty="0" smtClean="0"/>
              <a:t>función de semejanza</a:t>
            </a:r>
            <a:r>
              <a:rPr lang="es-ES" dirty="0" smtClean="0"/>
              <a:t>. Es</a:t>
            </a:r>
            <a:r>
              <a:rPr lang="es-ES" baseline="0" dirty="0" smtClean="0"/>
              <a:t> la función que va a permitir comparar si dos casos son similares o no. Por ejemplo, se puede suponer que cada caso es representado por un conjunto de atributos, por lo que la comparación consistiría en comparar esos atributos, comprobando si son iguales, difieren mucho, </a:t>
            </a:r>
            <a:r>
              <a:rPr lang="es-ES" baseline="0" dirty="0" err="1" smtClean="0"/>
              <a:t>etc</a:t>
            </a:r>
            <a:r>
              <a:rPr lang="es-ES" baseline="0" dirty="0" smtClean="0"/>
              <a:t>, obteniendo al final un valor numérico que indicase la </a:t>
            </a:r>
            <a:r>
              <a:rPr lang="es-ES" u="none" baseline="0" dirty="0" smtClean="0"/>
              <a:t>semejanza</a:t>
            </a:r>
            <a:r>
              <a:rPr lang="es-ES" baseline="0" dirty="0" smtClean="0"/>
              <a:t>.</a:t>
            </a:r>
          </a:p>
          <a:p>
            <a:pPr marL="285750" indent="-285750">
              <a:buFontTx/>
              <a:buChar char="-"/>
            </a:pPr>
            <a:endParaRPr lang="es-ES" baseline="0" dirty="0" smtClean="0"/>
          </a:p>
          <a:p>
            <a:pPr marL="285750" indent="-285750">
              <a:buFontTx/>
              <a:buChar char="-"/>
            </a:pPr>
            <a:r>
              <a:rPr lang="es-ES" baseline="0" dirty="0" smtClean="0"/>
              <a:t>Este concepto de función de semejanza será abordado más en profundidad en la sección de resultados, con un ejemplo práctico</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fontAlgn="auto">
              <a:spcBef>
                <a:spcPts val="0"/>
              </a:spcBef>
              <a:spcAft>
                <a:spcPts val="0"/>
              </a:spcAft>
              <a:buFontTx/>
              <a:buChar char="-"/>
              <a:defRPr/>
            </a:pPr>
            <a:r>
              <a:rPr lang="es-ES" dirty="0" smtClean="0"/>
              <a:t>En esta sección mostraremos brevemente el método de trabajo propuesto y llevado a cabo en el proyecto para la obtención de los objetivos planteados</a:t>
            </a:r>
            <a:r>
              <a:rPr lang="es-ES" baseline="0" dirty="0" smtClean="0"/>
              <a:t> así como también se listarán las tecnologías y herramientas utilizadas para el desarrollo del PFC</a:t>
            </a:r>
            <a:endParaRPr lang="es-ES" dirty="0" smtClean="0"/>
          </a:p>
          <a:p>
            <a:pPr marL="0" indent="0" fontAlgn="auto">
              <a:spcBef>
                <a:spcPts val="0"/>
              </a:spcBef>
              <a:spcAft>
                <a:spcPts val="0"/>
              </a:spcAft>
              <a:buFontTx/>
              <a:buNone/>
              <a:defRPr/>
            </a:pP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18</a:t>
            </a:fld>
            <a:endParaRPr lang="es-ES"/>
          </a:p>
        </p:txBody>
      </p:sp>
    </p:spTree>
    <p:extLst>
      <p:ext uri="{BB962C8B-B14F-4D97-AF65-F5344CB8AC3E}">
        <p14:creationId xmlns:p14="http://schemas.microsoft.com/office/powerpoint/2010/main" val="321619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La metodología de desarrollo que se ha seleccionado para desarrollar DPMTool</a:t>
            </a:r>
            <a:r>
              <a:rPr lang="es-ES" baseline="0" dirty="0" smtClean="0"/>
              <a:t> </a:t>
            </a:r>
            <a:r>
              <a:rPr lang="es-ES" dirty="0" smtClean="0"/>
              <a:t>ha sido el Proceso Unificado de Desarrollo, de ahora en adelante PUD.</a:t>
            </a:r>
          </a:p>
          <a:p>
            <a:pPr marL="285750" indent="-285750">
              <a:spcBef>
                <a:spcPct val="0"/>
              </a:spcBef>
              <a:buFontTx/>
              <a:buChar char="-"/>
            </a:pPr>
            <a:r>
              <a:rPr lang="es-ES" dirty="0" smtClean="0"/>
              <a:t>La razón de seleccionar esta metodología frente a otras posibilidades reside en que es ampliamente utilizada en desarrollos, y por mi propia experiencia con dicha metodología. </a:t>
            </a:r>
          </a:p>
          <a:p>
            <a:pPr marL="285750" indent="-285750">
              <a:spcBef>
                <a:spcPct val="0"/>
              </a:spcBef>
              <a:buFontTx/>
              <a:buChar char="-"/>
            </a:pPr>
            <a:r>
              <a:rPr lang="es-ES" dirty="0" smtClean="0"/>
              <a:t>Esta metodología es potente en tanto en cuanto permite hacer frente a todos los detalles del desarrollo pero sin ser excesivamente pesada como pueda ser la española METRICA V3. </a:t>
            </a:r>
          </a:p>
          <a:p>
            <a:pPr marL="285750" indent="-285750">
              <a:spcBef>
                <a:spcPct val="0"/>
              </a:spcBef>
              <a:buFontTx/>
              <a:buChar char="-"/>
            </a:pPr>
            <a:endParaRPr lang="es-ES" dirty="0" smtClean="0"/>
          </a:p>
          <a:p>
            <a:pPr marL="285750" indent="-285750">
              <a:spcBef>
                <a:spcPct val="0"/>
              </a:spcBef>
              <a:buFontTx/>
              <a:buChar char="-"/>
            </a:pPr>
            <a:r>
              <a:rPr lang="es-ES" dirty="0" smtClean="0"/>
              <a:t>El</a:t>
            </a:r>
            <a:r>
              <a:rPr lang="es-ES" baseline="0" dirty="0" smtClean="0"/>
              <a:t> PUD puede definirse como un ...</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La división de contenidos planteada es la que se muestra en la transparencia.</a:t>
            </a:r>
          </a:p>
          <a:p>
            <a:pPr marL="0" indent="0">
              <a:spcBef>
                <a:spcPct val="0"/>
              </a:spcBef>
              <a:buFontTx/>
              <a:buNone/>
            </a:pPr>
            <a:r>
              <a:rPr lang="es-ES" dirty="0" smtClean="0"/>
              <a:t>-</a:t>
            </a:r>
            <a:r>
              <a:rPr lang="es-ES" baseline="0" dirty="0" smtClean="0"/>
              <a:t>     </a:t>
            </a:r>
            <a:r>
              <a:rPr lang="es-ES" dirty="0" smtClean="0"/>
              <a:t>Primero se presenta una introducción, para,</a:t>
            </a:r>
            <a:r>
              <a:rPr lang="es-ES" baseline="0" dirty="0" smtClean="0"/>
              <a:t> después, </a:t>
            </a:r>
            <a:r>
              <a:rPr lang="es-ES" dirty="0" smtClean="0"/>
              <a:t>clarificar los objetivos del proyecto: ¿Qué queremos hacer?</a:t>
            </a:r>
          </a:p>
          <a:p>
            <a:pPr marL="285750" indent="-285750">
              <a:spcBef>
                <a:spcPct val="0"/>
              </a:spcBef>
              <a:buFontTx/>
              <a:buChar char="-"/>
            </a:pPr>
            <a:r>
              <a:rPr lang="es-ES" dirty="0" smtClean="0"/>
              <a:t>A continuación se presenta brevemente el estado del arte que atañe al proyecto</a:t>
            </a:r>
          </a:p>
          <a:p>
            <a:pPr marL="285750" indent="-285750">
              <a:spcBef>
                <a:spcPct val="0"/>
              </a:spcBef>
              <a:buFontTx/>
              <a:buChar char="-"/>
            </a:pPr>
            <a:r>
              <a:rPr lang="es-ES" dirty="0" smtClean="0"/>
              <a:t>Seguidamente se mostrará el método de trabajo planteado para la elaboración del proyecto</a:t>
            </a:r>
          </a:p>
          <a:p>
            <a:pPr marL="285750" indent="-285750">
              <a:spcBef>
                <a:spcPct val="0"/>
              </a:spcBef>
              <a:buFontTx/>
              <a:buChar char="-"/>
            </a:pPr>
            <a:r>
              <a:rPr lang="es-ES" dirty="0" smtClean="0"/>
              <a:t>En el apartado cinco, el más extenso, se mostrarán los resultados del proyecto.</a:t>
            </a:r>
          </a:p>
          <a:p>
            <a:pPr marL="285750" indent="-285750">
              <a:spcBef>
                <a:spcPct val="0"/>
              </a:spcBef>
              <a:buFontTx/>
              <a:buChar char="-"/>
            </a:pPr>
            <a:r>
              <a:rPr lang="es-ES" dirty="0" smtClean="0"/>
              <a:t>Por ultimo se presentan las conclusiones y propuestas futuras.</a:t>
            </a:r>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a:t>
            </a:fld>
            <a:endParaRPr lang="es-ES"/>
          </a:p>
        </p:txBody>
      </p:sp>
    </p:spTree>
    <p:extLst>
      <p:ext uri="{BB962C8B-B14F-4D97-AF65-F5344CB8AC3E}">
        <p14:creationId xmlns:p14="http://schemas.microsoft.com/office/powerpoint/2010/main" val="3650675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Las características del PUD es qu</a:t>
            </a:r>
            <a:r>
              <a:rPr lang="es-ES" baseline="0" dirty="0" smtClean="0"/>
              <a:t>e es:</a:t>
            </a:r>
          </a:p>
          <a:p>
            <a:pPr marL="822183" lvl="1" indent="-285750">
              <a:spcBef>
                <a:spcPct val="0"/>
              </a:spcBef>
              <a:buFont typeface="Arial" charset="0"/>
              <a:buChar char="•"/>
            </a:pPr>
            <a:r>
              <a:rPr lang="es-ES" baseline="0" dirty="0" smtClean="0"/>
              <a:t>Dirigido por casos de uso, es decir, los casos de uso dirigen el desarrollo del sistema  </a:t>
            </a:r>
          </a:p>
          <a:p>
            <a:pPr marL="822183" lvl="1" indent="-285750">
              <a:spcBef>
                <a:spcPct val="0"/>
              </a:spcBef>
              <a:buFont typeface="Arial" charset="0"/>
              <a:buChar char="•"/>
            </a:pPr>
            <a:r>
              <a:rPr lang="es-ES" baseline="0" dirty="0" smtClean="0"/>
              <a:t>Centrada en la arquitectura, para dar soporte a los casos de uso</a:t>
            </a:r>
          </a:p>
          <a:p>
            <a:pPr marL="822183" lvl="1" indent="-285750">
              <a:spcBef>
                <a:spcPct val="0"/>
              </a:spcBef>
              <a:buFont typeface="Arial" charset="0"/>
              <a:buChar char="•"/>
            </a:pPr>
            <a:r>
              <a:rPr lang="es-ES" baseline="0" dirty="0" smtClean="0"/>
              <a:t>Iterativo e incremental: el desarrollo se divide en iteraciones, donde al desarrollar los casos de uso planificados para cada iteración, se van obteniendo incrementos en la funcionalidad del sistema.</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PUD divide el proceso de desarrollo en 4 fases: Inicio, Elaboración, Construcción y Transición; que a su vez se dividen en una conjunto de iteraciones. Además, cada una de estas iteraciones se divide en una serie de flujos de trabajo: requisitos,</a:t>
            </a:r>
            <a:r>
              <a:rPr lang="es-ES" baseline="0" dirty="0" smtClean="0"/>
              <a:t> </a:t>
            </a:r>
            <a:r>
              <a:rPr lang="es-ES" dirty="0" smtClean="0"/>
              <a:t>análisis, diseño, implementación y pruebas,</a:t>
            </a:r>
            <a:r>
              <a:rPr lang="es-ES" baseline="0" dirty="0" smtClean="0"/>
              <a:t> con mayor o menor influencia según la iteración.</a:t>
            </a:r>
            <a:endParaRPr lang="es-ES" dirty="0" smtClean="0"/>
          </a:p>
          <a:p>
            <a:pPr marL="285750" indent="-285750">
              <a:spcBef>
                <a:spcPct val="0"/>
              </a:spcBef>
              <a:buFontTx/>
              <a:buChar char="-"/>
            </a:pPr>
            <a:endParaRPr lang="es-ES" dirty="0" smtClean="0"/>
          </a:p>
          <a:p>
            <a:pPr marL="285750" indent="-285750">
              <a:spcBef>
                <a:spcPct val="0"/>
              </a:spcBef>
              <a:buFontTx/>
              <a:buChar char="-"/>
            </a:pPr>
            <a:r>
              <a:rPr lang="es-ES" dirty="0" smtClean="0"/>
              <a:t>Así,</a:t>
            </a:r>
            <a:r>
              <a:rPr lang="es-ES" baseline="0" dirty="0" smtClean="0"/>
              <a:t> en cada fase se realizan una serie de tareas, dependiendo de la iteración donde nos encontremos, obteniendo una serie de artefactos. </a:t>
            </a:r>
          </a:p>
          <a:p>
            <a:pPr marL="285750" indent="-285750">
              <a:spcBef>
                <a:spcPct val="0"/>
              </a:spcBef>
              <a:buFontTx/>
              <a:buChar char="-"/>
            </a:pPr>
            <a:endParaRPr lang="es-ES" baseline="0" dirty="0" smtClean="0"/>
          </a:p>
          <a:p>
            <a:pPr marL="822183" lvl="1" indent="-285750">
              <a:spcBef>
                <a:spcPct val="0"/>
              </a:spcBef>
              <a:buFont typeface="Arial" charset="0"/>
              <a:buChar char="•"/>
            </a:pPr>
            <a:r>
              <a:rPr lang="es-ES" baseline="0" dirty="0" smtClean="0"/>
              <a:t>Inicio: </a:t>
            </a:r>
            <a:r>
              <a:rPr lang="es-ES" sz="1400" b="0" i="0" u="none" strike="noStrike" kern="1200" baseline="0" dirty="0" smtClean="0">
                <a:solidFill>
                  <a:schemeClr val="tx1"/>
                </a:solidFill>
                <a:latin typeface="+mn-lt"/>
                <a:ea typeface="+mn-ea"/>
                <a:cs typeface="+mn-cs"/>
              </a:rPr>
              <a:t>se determina el alcance del proyecto, su viabilidad, riesgos potenciales y donde se realiza una planificación del proyecto. Normalmente, esta fase abarca una única Iteración. </a:t>
            </a:r>
          </a:p>
          <a:p>
            <a:pPr marL="822183" lvl="1" indent="-285750">
              <a:spcBef>
                <a:spcPct val="0"/>
              </a:spcBef>
              <a:buFont typeface="Arial" charset="0"/>
              <a:buChar char="•"/>
            </a:pPr>
            <a:r>
              <a:rPr lang="es-ES" sz="1400" b="0" i="0" u="none" strike="noStrike" kern="1200" baseline="0" dirty="0" smtClean="0">
                <a:solidFill>
                  <a:schemeClr val="tx1"/>
                </a:solidFill>
                <a:latin typeface="+mn-lt"/>
                <a:ea typeface="+mn-ea"/>
                <a:cs typeface="+mn-cs"/>
              </a:rPr>
              <a:t>Elaboración: se especifican en detalle la mayoría de los casos de uso identificados en la fase de inicio y se diseña la arquitectura del sistema, obteniendo la línea base de la arquitectura. </a:t>
            </a:r>
          </a:p>
          <a:p>
            <a:pPr marL="822183" lvl="1" indent="-285750">
              <a:spcBef>
                <a:spcPct val="0"/>
              </a:spcBef>
              <a:buFont typeface="Arial" charset="0"/>
              <a:buChar char="•"/>
            </a:pPr>
            <a:r>
              <a:rPr lang="es-ES" sz="1400" b="0" i="0" u="none" strike="noStrike" kern="1200" baseline="0" dirty="0" smtClean="0">
                <a:solidFill>
                  <a:schemeClr val="tx1"/>
                </a:solidFill>
                <a:latin typeface="+mn-lt"/>
                <a:ea typeface="+mn-ea"/>
                <a:cs typeface="+mn-cs"/>
              </a:rPr>
              <a:t>Construcción: En la fase de construcción es donde se lleva a cabo la implementación de cada una de las iteraciones en las que se ha dividido el desarrollo del producto software, a partir de los artefactos generados en la fase de elaboración. </a:t>
            </a:r>
          </a:p>
          <a:p>
            <a:pPr marL="822183" lvl="1" indent="-285750">
              <a:spcBef>
                <a:spcPct val="0"/>
              </a:spcBef>
              <a:buFont typeface="Arial" charset="0"/>
              <a:buChar char="•"/>
            </a:pPr>
            <a:r>
              <a:rPr lang="es-ES" sz="1400" b="0" i="0" u="none" strike="noStrike" kern="1200" baseline="0" dirty="0" smtClean="0">
                <a:solidFill>
                  <a:schemeClr val="tx1"/>
                </a:solidFill>
                <a:latin typeface="+mn-lt"/>
                <a:ea typeface="+mn-ea"/>
                <a:cs typeface="+mn-cs"/>
              </a:rPr>
              <a:t>Transición: el producto se convierte en una versión beta, es decir, se procede a su implantación pero se seguirá probando y, quizás, incrementando su funcionalidad</a:t>
            </a:r>
            <a:endParaRPr lang="es-ES" sz="1600" b="0" i="0" u="none" strike="noStrike" kern="1200" baseline="0" dirty="0" smtClean="0">
              <a:solidFill>
                <a:schemeClr val="tx1"/>
              </a:solidFill>
              <a:latin typeface="+mn-lt"/>
              <a:ea typeface="+mn-ea"/>
              <a:cs typeface="+mn-cs"/>
            </a:endParaRPr>
          </a:p>
          <a:p>
            <a:pPr marL="822183" lvl="1" indent="-285750">
              <a:spcBef>
                <a:spcPct val="0"/>
              </a:spcBef>
              <a:buFont typeface="Arial" charset="0"/>
              <a:buChar char="•"/>
            </a:pPr>
            <a:endParaRPr lang="es-ES" sz="1400" b="0" i="0" u="none" strike="noStrike" kern="1200" baseline="0" dirty="0" smtClean="0">
              <a:solidFill>
                <a:schemeClr val="tx1"/>
              </a:solidFill>
              <a:latin typeface="+mn-lt"/>
              <a:ea typeface="+mn-ea"/>
              <a:cs typeface="+mn-cs"/>
            </a:endParaRPr>
          </a:p>
          <a:p>
            <a:endParaRPr lang="es-ES" sz="1400" b="0" i="0" u="none" strike="noStrike" kern="1200" baseline="0" dirty="0" smtClean="0">
              <a:solidFill>
                <a:schemeClr val="tx1"/>
              </a:solidFill>
              <a:latin typeface="+mn-lt"/>
              <a:ea typeface="+mn-ea"/>
              <a:cs typeface="+mn-cs"/>
            </a:endParaRPr>
          </a:p>
          <a:p>
            <a:endParaRPr lang="es-ES" sz="1400" b="0" i="0" u="none" strike="noStrike" kern="1200" baseline="0" dirty="0" smtClean="0">
              <a:solidFill>
                <a:schemeClr val="tx1"/>
              </a:solidFill>
              <a:latin typeface="+mn-lt"/>
              <a:ea typeface="+mn-ea"/>
              <a:cs typeface="+mn-cs"/>
            </a:endParaRPr>
          </a:p>
          <a:p>
            <a:endParaRPr lang="es-ES" dirty="0" smtClean="0"/>
          </a:p>
          <a:p>
            <a:pPr marL="285750" indent="-285750">
              <a:spcBef>
                <a:spcPct val="0"/>
              </a:spcBef>
              <a:buFontTx/>
              <a:buChar char="-"/>
            </a:pP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Marco tecnológico utilizado</a:t>
            </a:r>
          </a:p>
          <a:p>
            <a:pPr marL="822183" lvl="1" indent="-285750">
              <a:buFontTx/>
              <a:buChar char="-"/>
            </a:pPr>
            <a:r>
              <a:rPr lang="es-ES" i="1" dirty="0" err="1" smtClean="0"/>
              <a:t>Subversion</a:t>
            </a:r>
            <a:r>
              <a:rPr lang="es-ES" i="1" dirty="0" smtClean="0"/>
              <a:t>:</a:t>
            </a:r>
            <a:r>
              <a:rPr lang="es-ES" i="1" baseline="0" dirty="0" smtClean="0"/>
              <a:t> </a:t>
            </a:r>
            <a:r>
              <a:rPr lang="es-ES" i="0" baseline="0" dirty="0" smtClean="0"/>
              <a:t>sistema de control de versiones de software libre, con licencia Apache/BSD. Repositorio alojado en Google </a:t>
            </a:r>
            <a:r>
              <a:rPr lang="es-ES" i="0" baseline="0" dirty="0" err="1" smtClean="0"/>
              <a:t>Code</a:t>
            </a:r>
            <a:endParaRPr lang="es-ES" i="0" baseline="0" dirty="0" smtClean="0"/>
          </a:p>
          <a:p>
            <a:pPr marL="822183" lvl="1" indent="-285750">
              <a:buFontTx/>
              <a:buChar char="-"/>
            </a:pPr>
            <a:r>
              <a:rPr lang="es-ES" i="1" baseline="0" dirty="0" err="1" smtClean="0"/>
              <a:t>Maven</a:t>
            </a:r>
            <a:r>
              <a:rPr lang="es-ES" i="0" baseline="0" dirty="0" smtClean="0"/>
              <a:t>: herramienta para la gestión y construcción de proyectos. Permite describir el proyecto, gestionar dependencias, desplegarlo, etc.</a:t>
            </a:r>
          </a:p>
          <a:p>
            <a:pPr marL="822183" lvl="1" indent="-285750">
              <a:buFontTx/>
              <a:buChar char="-"/>
            </a:pPr>
            <a:endParaRPr lang="es-ES" i="0" baseline="0" dirty="0" smtClean="0"/>
          </a:p>
          <a:p>
            <a:pPr marL="822183" lvl="1" indent="-285750">
              <a:buFontTx/>
              <a:buChar char="-"/>
            </a:pPr>
            <a:r>
              <a:rPr lang="es-ES" i="1" dirty="0" smtClean="0"/>
              <a:t>Visual </a:t>
            </a:r>
            <a:r>
              <a:rPr lang="es-ES" i="1" dirty="0" err="1" smtClean="0"/>
              <a:t>Paradigm</a:t>
            </a:r>
            <a:r>
              <a:rPr lang="es-ES" i="1" dirty="0" smtClean="0"/>
              <a:t>:</a:t>
            </a:r>
            <a:r>
              <a:rPr lang="es-ES" i="1" baseline="0" dirty="0" smtClean="0"/>
              <a:t> </a:t>
            </a:r>
            <a:r>
              <a:rPr lang="es-ES" i="0" baseline="0" dirty="0" smtClean="0"/>
              <a:t>herramienta CASE para el modelado UML de diagramas de casos de uso, clases, secuencia, etc.</a:t>
            </a:r>
          </a:p>
          <a:p>
            <a:pPr marL="822183" lvl="1" indent="-285750">
              <a:buFontTx/>
              <a:buChar char="-"/>
            </a:pPr>
            <a:endParaRPr lang="es-ES" i="1" baseline="0" dirty="0" smtClean="0"/>
          </a:p>
          <a:p>
            <a:pPr marL="822183" lvl="1" indent="-285750">
              <a:buFontTx/>
              <a:buChar char="-"/>
            </a:pPr>
            <a:r>
              <a:rPr lang="es-ES" i="1" baseline="0" dirty="0" err="1" smtClean="0"/>
              <a:t>MySQL</a:t>
            </a:r>
            <a:r>
              <a:rPr lang="es-ES" i="0" baseline="0" dirty="0" smtClean="0"/>
              <a:t>: sistema gestor de base de datos relacional, </a:t>
            </a:r>
            <a:r>
              <a:rPr lang="es-ES" i="0" baseline="0" dirty="0" err="1" smtClean="0"/>
              <a:t>multiusario</a:t>
            </a:r>
            <a:r>
              <a:rPr lang="es-ES" i="0" baseline="0" dirty="0" smtClean="0"/>
              <a:t>, </a:t>
            </a:r>
            <a:r>
              <a:rPr lang="es-ES" i="0" baseline="0" dirty="0" err="1" smtClean="0"/>
              <a:t>multihilo</a:t>
            </a:r>
            <a:r>
              <a:rPr lang="es-ES" i="0" baseline="0" dirty="0" smtClean="0"/>
              <a:t> y con licencia GPL</a:t>
            </a:r>
          </a:p>
          <a:p>
            <a:pPr marL="822183" lvl="1" indent="-285750">
              <a:buFontTx/>
              <a:buChar char="-"/>
            </a:pPr>
            <a:r>
              <a:rPr lang="es-ES" i="1" baseline="0" dirty="0" err="1" smtClean="0"/>
              <a:t>MySQL</a:t>
            </a:r>
            <a:r>
              <a:rPr lang="es-ES" i="1" baseline="0" dirty="0" smtClean="0"/>
              <a:t> </a:t>
            </a:r>
            <a:r>
              <a:rPr lang="es-ES" i="1" baseline="0" dirty="0" err="1" smtClean="0"/>
              <a:t>Workbench</a:t>
            </a:r>
            <a:r>
              <a:rPr lang="es-ES" i="1" baseline="0" dirty="0" smtClean="0"/>
              <a:t>: </a:t>
            </a:r>
            <a:r>
              <a:rPr lang="es-ES" i="0" baseline="0" dirty="0" smtClean="0"/>
              <a:t>herramienta CASE  que permite el modelado y administración de bases de datos </a:t>
            </a:r>
            <a:r>
              <a:rPr lang="es-ES" i="0" baseline="0" dirty="0" err="1" smtClean="0"/>
              <a:t>MySQL</a:t>
            </a:r>
            <a:r>
              <a:rPr lang="es-ES" i="0" baseline="0" dirty="0" smtClean="0"/>
              <a:t>.</a:t>
            </a:r>
            <a:endParaRPr lang="es-ES" i="1" baseline="0" dirty="0" smtClean="0"/>
          </a:p>
          <a:p>
            <a:pPr marL="822183" lvl="1" indent="-285750">
              <a:buFontTx/>
              <a:buChar char="-"/>
            </a:pPr>
            <a:endParaRPr lang="es-ES" i="0" baseline="0" dirty="0" smtClean="0"/>
          </a:p>
          <a:p>
            <a:pPr marL="822183" lvl="1" indent="-285750">
              <a:buFontTx/>
              <a:buChar char="-"/>
            </a:pPr>
            <a:r>
              <a:rPr lang="es-ES" i="1" baseline="0" dirty="0" smtClean="0"/>
              <a:t>Eclipse: </a:t>
            </a:r>
            <a:r>
              <a:rPr lang="es-ES" i="0" baseline="0" dirty="0" smtClean="0"/>
              <a:t>IDE de desarrollo multiplataforma, de </a:t>
            </a:r>
            <a:r>
              <a:rPr lang="es-ES" i="0" baseline="0" dirty="0" err="1" smtClean="0"/>
              <a:t>codigo</a:t>
            </a:r>
            <a:r>
              <a:rPr lang="es-ES" i="0" baseline="0" dirty="0" smtClean="0"/>
              <a:t> abierto y extensible mediante </a:t>
            </a:r>
            <a:r>
              <a:rPr lang="es-ES" i="0" baseline="0" dirty="0" err="1" smtClean="0"/>
              <a:t>plugins</a:t>
            </a:r>
            <a:r>
              <a:rPr lang="es-ES" i="0" baseline="0" dirty="0" smtClean="0"/>
              <a:t>.</a:t>
            </a:r>
          </a:p>
          <a:p>
            <a:pPr marL="822183" lvl="1" indent="-285750">
              <a:buFontTx/>
              <a:buChar char="-"/>
            </a:pPr>
            <a:r>
              <a:rPr lang="es-ES" i="1" baseline="0" dirty="0" err="1" smtClean="0"/>
              <a:t>Yahoo</a:t>
            </a:r>
            <a:r>
              <a:rPr lang="es-ES" i="1" baseline="0" dirty="0" smtClean="0"/>
              <a:t>!: </a:t>
            </a:r>
            <a:r>
              <a:rPr lang="es-ES" i="0" baseline="0" dirty="0" smtClean="0"/>
              <a:t>servicio web de </a:t>
            </a:r>
            <a:r>
              <a:rPr lang="es-ES" i="0" baseline="0" dirty="0" err="1" smtClean="0"/>
              <a:t>geocodificacion</a:t>
            </a:r>
            <a:r>
              <a:rPr lang="es-ES" i="0" baseline="0" dirty="0" smtClean="0"/>
              <a:t>, para transformar direcciones en coordenadas, y viceversa</a:t>
            </a:r>
          </a:p>
          <a:p>
            <a:pPr marL="822183" lvl="1" indent="-285750">
              <a:buFontTx/>
              <a:buChar char="-"/>
            </a:pPr>
            <a:r>
              <a:rPr lang="es-ES" i="1" baseline="0" dirty="0" err="1" smtClean="0"/>
              <a:t>OpenStreetMap</a:t>
            </a:r>
            <a:r>
              <a:rPr lang="es-ES" i="1" baseline="0" dirty="0" smtClean="0"/>
              <a:t>: </a:t>
            </a:r>
            <a:r>
              <a:rPr lang="es-ES" i="0" baseline="0" dirty="0" smtClean="0"/>
              <a:t>proyecto colaborativo, abierto y con licencia GPL para la </a:t>
            </a:r>
            <a:r>
              <a:rPr lang="es-ES" i="0" baseline="0" dirty="0" err="1" smtClean="0"/>
              <a:t>creacion</a:t>
            </a:r>
            <a:r>
              <a:rPr lang="es-ES" i="0" baseline="0" dirty="0" smtClean="0"/>
              <a:t> y visualización de mapas.</a:t>
            </a:r>
          </a:p>
          <a:p>
            <a:pPr marL="822183" lvl="1" indent="-285750">
              <a:buFontTx/>
              <a:buChar char="-"/>
            </a:pPr>
            <a:r>
              <a:rPr lang="es-ES" i="1" baseline="0" dirty="0" smtClean="0"/>
              <a:t>JAXB</a:t>
            </a:r>
            <a:r>
              <a:rPr lang="es-ES" i="0" baseline="0" dirty="0" smtClean="0"/>
              <a:t>: (Java </a:t>
            </a:r>
            <a:r>
              <a:rPr lang="es-ES" i="0" baseline="0" dirty="0" err="1" smtClean="0"/>
              <a:t>Architecture</a:t>
            </a:r>
            <a:r>
              <a:rPr lang="es-ES" i="0" baseline="0" dirty="0" smtClean="0"/>
              <a:t> </a:t>
            </a:r>
            <a:r>
              <a:rPr lang="es-ES" i="0" baseline="0" dirty="0" err="1" smtClean="0"/>
              <a:t>for</a:t>
            </a:r>
            <a:r>
              <a:rPr lang="es-ES" i="0" baseline="0" dirty="0" smtClean="0"/>
              <a:t> XML </a:t>
            </a:r>
            <a:r>
              <a:rPr lang="es-ES" i="0" baseline="0" dirty="0" err="1" smtClean="0"/>
              <a:t>Binding</a:t>
            </a:r>
            <a:r>
              <a:rPr lang="es-ES" i="0" baseline="0" dirty="0" smtClean="0"/>
              <a:t>) librería de java que permite </a:t>
            </a:r>
            <a:r>
              <a:rPr lang="es-ES" i="0" baseline="0" dirty="0" err="1" smtClean="0"/>
              <a:t>trasnformar</a:t>
            </a:r>
            <a:r>
              <a:rPr lang="es-ES" i="0" baseline="0" dirty="0" smtClean="0"/>
              <a:t> una jerarquía de objetos Java a un fichero XML, y viceversa.</a:t>
            </a:r>
          </a:p>
          <a:p>
            <a:pPr marL="822183" lvl="1" indent="-285750" algn="just">
              <a:buFontTx/>
              <a:buChar char="-"/>
            </a:pPr>
            <a:r>
              <a:rPr lang="es-ES" i="1" baseline="0" dirty="0" smtClean="0"/>
              <a:t>JDOM: </a:t>
            </a:r>
            <a:r>
              <a:rPr lang="es-ES" i="0" baseline="0" dirty="0" smtClean="0"/>
              <a:t>librería de Java de código abierto para el acceso y manipulación de ficheros XML en Java.</a:t>
            </a:r>
          </a:p>
          <a:p>
            <a:pPr marL="822183" lvl="1" indent="-285750" algn="just">
              <a:buFontTx/>
              <a:buChar char="-"/>
            </a:pPr>
            <a:r>
              <a:rPr lang="es-ES" i="1" baseline="0" dirty="0" err="1" smtClean="0"/>
              <a:t>Jaxen</a:t>
            </a:r>
            <a:r>
              <a:rPr lang="es-ES" i="1" baseline="0" dirty="0" smtClean="0"/>
              <a:t>:</a:t>
            </a:r>
            <a:r>
              <a:rPr lang="es-ES" b="1" i="1" baseline="0" dirty="0" smtClean="0"/>
              <a:t> </a:t>
            </a:r>
            <a:r>
              <a:rPr lang="es-ES" b="0" i="0" baseline="0" dirty="0" smtClean="0"/>
              <a:t>librería de Java de código abierto para soportar expresiones </a:t>
            </a:r>
            <a:r>
              <a:rPr lang="es-ES" b="0" i="0" baseline="0" dirty="0" err="1" smtClean="0"/>
              <a:t>Xpath</a:t>
            </a:r>
            <a:r>
              <a:rPr lang="es-ES" b="0" i="0" baseline="0" dirty="0" smtClean="0"/>
              <a:t>. Un </a:t>
            </a:r>
            <a:r>
              <a:rPr lang="es-ES" b="0" i="0" baseline="0" dirty="0" err="1" smtClean="0"/>
              <a:t>Xpath</a:t>
            </a:r>
            <a:r>
              <a:rPr lang="es-ES" b="0" i="0" baseline="0" dirty="0" smtClean="0"/>
              <a:t> es una </a:t>
            </a:r>
            <a:r>
              <a:rPr lang="es-ES" b="0" i="0" baseline="0" dirty="0" err="1" smtClean="0"/>
              <a:t>exprtesión</a:t>
            </a:r>
            <a:r>
              <a:rPr lang="es-ES" b="0" i="0" baseline="0" dirty="0" smtClean="0"/>
              <a:t> utilizada en ficheros XML para acceder a nodos y atributos del fichero (son como rutas en el nivel de nodos del XML)</a:t>
            </a:r>
          </a:p>
          <a:p>
            <a:pPr marL="822183" lvl="1" indent="-285750" algn="just">
              <a:buFontTx/>
              <a:buChar char="-"/>
            </a:pPr>
            <a:r>
              <a:rPr lang="es-ES" b="0" i="1" baseline="0" dirty="0" err="1" smtClean="0"/>
              <a:t>Hibernate</a:t>
            </a:r>
            <a:r>
              <a:rPr lang="es-ES" b="0" i="1" baseline="0" dirty="0" smtClean="0"/>
              <a:t>: </a:t>
            </a:r>
            <a:r>
              <a:rPr lang="es-ES" b="0" i="0" baseline="0" dirty="0" err="1" smtClean="0"/>
              <a:t>framework</a:t>
            </a:r>
            <a:r>
              <a:rPr lang="es-ES" b="0" i="0" baseline="0" dirty="0" smtClean="0"/>
              <a:t> para el mapeo objeto-relacional con licencia LGPL, que realiza el mapeo entre objetos Java y tablas de una base de datos relacional. Proporciona también un lenguaje de bases de datos de alto nivel (HQL).</a:t>
            </a:r>
          </a:p>
          <a:p>
            <a:pPr marL="822183" lvl="1" indent="-285750" algn="just">
              <a:buFontTx/>
              <a:buChar char="-"/>
            </a:pPr>
            <a:r>
              <a:rPr lang="es-ES" b="0" i="1" baseline="0" dirty="0" smtClean="0"/>
              <a:t>Swing</a:t>
            </a:r>
            <a:r>
              <a:rPr lang="es-ES" b="0" i="0" baseline="0" dirty="0" smtClean="0"/>
              <a:t>: librería de Java para la creación de interfaces gráficas de usuario. Tiene una extensión para crear aplicaciones RICH, llamada </a:t>
            </a:r>
            <a:r>
              <a:rPr lang="es-ES" b="0" i="0" baseline="0" dirty="0" err="1" smtClean="0"/>
              <a:t>SwingX</a:t>
            </a:r>
            <a:endParaRPr lang="es-ES" b="0" i="0" baseline="0" dirty="0" smtClean="0"/>
          </a:p>
          <a:p>
            <a:pPr marL="822183" lvl="1" indent="-285750" algn="just">
              <a:buFontTx/>
              <a:buChar char="-"/>
            </a:pPr>
            <a:r>
              <a:rPr lang="es-ES" b="0" i="1" baseline="0" dirty="0" smtClean="0"/>
              <a:t>Jung: </a:t>
            </a:r>
            <a:r>
              <a:rPr lang="es-ES" b="0" i="0" baseline="0" dirty="0" smtClean="0"/>
              <a:t>(Java Universal Network/</a:t>
            </a:r>
            <a:r>
              <a:rPr lang="es-ES" b="0" i="0" baseline="0" dirty="0" err="1" smtClean="0"/>
              <a:t>Graph</a:t>
            </a:r>
            <a:r>
              <a:rPr lang="es-ES" b="0" i="0" baseline="0" dirty="0" smtClean="0"/>
              <a:t> Framework): </a:t>
            </a:r>
            <a:r>
              <a:rPr lang="es-ES" b="0" i="0" baseline="0" dirty="0" err="1" smtClean="0"/>
              <a:t>framework</a:t>
            </a:r>
            <a:r>
              <a:rPr lang="es-ES" b="0" i="0" baseline="0" dirty="0" smtClean="0"/>
              <a:t> de </a:t>
            </a:r>
            <a:r>
              <a:rPr lang="es-ES" b="0" i="0" baseline="0" dirty="0" err="1" smtClean="0"/>
              <a:t>codigo</a:t>
            </a:r>
            <a:r>
              <a:rPr lang="es-ES" b="0" i="0" baseline="0" dirty="0" smtClean="0"/>
              <a:t> abierto con licencia BSD para la creación y manipulación de datos que pueden ser visualizados en forma de redes o grafos. </a:t>
            </a:r>
          </a:p>
          <a:p>
            <a:pPr marL="822183" lvl="1" indent="-285750" algn="just">
              <a:buFontTx/>
              <a:buChar char="-"/>
            </a:pPr>
            <a:r>
              <a:rPr lang="es-ES" b="0" i="1" baseline="0" dirty="0" err="1" smtClean="0"/>
              <a:t>iText</a:t>
            </a:r>
            <a:r>
              <a:rPr lang="es-ES" b="0" i="0" baseline="0" dirty="0" smtClean="0"/>
              <a:t>: librería de </a:t>
            </a:r>
            <a:r>
              <a:rPr lang="es-ES" b="0" i="0" baseline="0" dirty="0" err="1" smtClean="0"/>
              <a:t>codigo</a:t>
            </a:r>
            <a:r>
              <a:rPr lang="es-ES" b="0" i="0" baseline="0" dirty="0" smtClean="0"/>
              <a:t> abierto que permite la creación y manipulación de documentos PDF. </a:t>
            </a:r>
            <a:r>
              <a:rPr lang="es-ES" b="0" i="0" baseline="0" dirty="0" err="1" smtClean="0"/>
              <a:t>Tambien</a:t>
            </a:r>
            <a:r>
              <a:rPr lang="es-ES" b="0" i="0" baseline="0" dirty="0" smtClean="0"/>
              <a:t> existe </a:t>
            </a:r>
            <a:r>
              <a:rPr lang="es-ES" b="0" i="0" baseline="0" dirty="0" err="1" smtClean="0"/>
              <a:t>version</a:t>
            </a:r>
            <a:r>
              <a:rPr lang="es-ES" b="0" i="0" baseline="0" dirty="0" smtClean="0"/>
              <a:t> comercial.</a:t>
            </a:r>
          </a:p>
          <a:p>
            <a:pPr marL="822183" lvl="1" indent="-285750" algn="just">
              <a:buFontTx/>
              <a:buChar char="-"/>
            </a:pPr>
            <a:r>
              <a:rPr lang="es-ES" b="0" i="1" baseline="0" dirty="0" smtClean="0"/>
              <a:t>RMI</a:t>
            </a:r>
            <a:r>
              <a:rPr lang="es-ES" b="0" i="0" baseline="0" dirty="0" smtClean="0"/>
              <a:t>: permite la creación de aplicaciones Java distribuidas, permitiendo la invocación de objetos remotos desde máquinas virtuales de Java remotas.</a:t>
            </a:r>
          </a:p>
          <a:p>
            <a:pPr marL="822183" lvl="1" indent="-285750" algn="just">
              <a:buFontTx/>
              <a:buChar char="-"/>
            </a:pPr>
            <a:r>
              <a:rPr lang="es-ES" i="1" baseline="0" dirty="0" err="1" smtClean="0"/>
              <a:t>JFreeChart</a:t>
            </a:r>
            <a:r>
              <a:rPr lang="es-ES" i="1" baseline="0" dirty="0" smtClean="0"/>
              <a:t>: </a:t>
            </a:r>
            <a:r>
              <a:rPr lang="es-ES" i="0" baseline="0" dirty="0" smtClean="0"/>
              <a:t>librería de código abierto, con licencia LGPL, que permite crear y visualizar gráficos.</a:t>
            </a:r>
          </a:p>
          <a:p>
            <a:pPr marL="822183" lvl="1" indent="-285750" algn="just">
              <a:buFontTx/>
              <a:buChar char="-"/>
            </a:pPr>
            <a:endParaRPr lang="es-ES" i="0" baseline="0" dirty="0" smtClean="0"/>
          </a:p>
          <a:p>
            <a:pPr marL="822183" lvl="1" indent="-285750" algn="just">
              <a:buFontTx/>
              <a:buChar char="-"/>
            </a:pPr>
            <a:r>
              <a:rPr lang="es-ES" i="1" baseline="0" dirty="0" err="1" smtClean="0"/>
              <a:t>Junit</a:t>
            </a:r>
            <a:r>
              <a:rPr lang="es-ES" i="1" baseline="0" dirty="0" smtClean="0"/>
              <a:t>: </a:t>
            </a:r>
            <a:r>
              <a:rPr lang="es-ES" i="0" baseline="0" dirty="0" err="1" smtClean="0"/>
              <a:t>framework</a:t>
            </a:r>
            <a:r>
              <a:rPr lang="es-ES" i="0" baseline="0" dirty="0" smtClean="0"/>
              <a:t> que permite la ejecución automatizada de casos de prueba unitarios en Java.</a:t>
            </a:r>
          </a:p>
          <a:p>
            <a:pPr marL="822183" lvl="1" indent="-285750" algn="just">
              <a:buFontTx/>
              <a:buChar char="-"/>
            </a:pPr>
            <a:r>
              <a:rPr lang="es-ES" b="0" i="1" baseline="0" dirty="0" err="1" smtClean="0"/>
              <a:t>Eclemma</a:t>
            </a:r>
            <a:r>
              <a:rPr lang="es-ES" b="0" i="1" baseline="0" dirty="0" smtClean="0"/>
              <a:t>: </a:t>
            </a:r>
            <a:r>
              <a:rPr lang="es-ES" b="0" i="0" baseline="0" dirty="0" smtClean="0"/>
              <a:t>herramienta gratuita para medir la cobertura de código en Java, analizando bloques, </a:t>
            </a:r>
            <a:r>
              <a:rPr lang="es-ES" b="0" i="0" baseline="0" dirty="0" err="1" smtClean="0"/>
              <a:t>intruccion</a:t>
            </a:r>
            <a:r>
              <a:rPr lang="es-ES" b="0" i="0" baseline="0" dirty="0" smtClean="0"/>
              <a:t>, </a:t>
            </a:r>
            <a:r>
              <a:rPr lang="es-ES" b="0" i="0" baseline="0" dirty="0" err="1" smtClean="0"/>
              <a:t>metodos</a:t>
            </a:r>
            <a:r>
              <a:rPr lang="es-ES" b="0" i="0" baseline="0" dirty="0" smtClean="0"/>
              <a:t> y clases cubiertas por las pruebas.</a:t>
            </a:r>
            <a:endParaRPr lang="es-ES" b="0" i="1" baseline="0" dirty="0" smtClean="0"/>
          </a:p>
          <a:p>
            <a:pPr marL="822183" lvl="1" indent="-285750">
              <a:buFontTx/>
              <a:buChar char="-"/>
            </a:pPr>
            <a:endParaRPr lang="es-ES" i="1"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 esta sección se muestran los resultados</a:t>
            </a:r>
            <a:r>
              <a:rPr lang="es-ES" baseline="0" dirty="0" smtClean="0"/>
              <a:t> obtenidos al aplicar la metodología descrita en la sección anterior. Por tanto, el desarrollo se ha dividido en las fases de Inicio, Elaboración, Construcción y Transición y, éstas, a su vez, en iteraciones, donde mostraremos los resultados más relevantes.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23</a:t>
            </a:fld>
            <a:endParaRPr lang="es-ES"/>
          </a:p>
        </p:txBody>
      </p:sp>
    </p:spTree>
    <p:extLst>
      <p:ext uri="{BB962C8B-B14F-4D97-AF65-F5344CB8AC3E}">
        <p14:creationId xmlns:p14="http://schemas.microsoft.com/office/powerpoint/2010/main" val="4268577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Esta es la primera fase del desarrollo, donde se</a:t>
            </a:r>
            <a:r>
              <a:rPr lang="es-ES" baseline="0" dirty="0" smtClean="0"/>
              <a:t> realiza la Captura de Requisitos del sistema y se realiza una planificación. </a:t>
            </a:r>
          </a:p>
          <a:p>
            <a:pPr marL="285750" indent="-285750">
              <a:buFontTx/>
              <a:buChar char="-"/>
            </a:pPr>
            <a:r>
              <a:rPr lang="es-ES" baseline="0" dirty="0" smtClean="0"/>
              <a:t>Por tanto, sólo existe una </a:t>
            </a:r>
            <a:r>
              <a:rPr lang="es-ES" baseline="0" dirty="0" err="1" smtClean="0"/>
              <a:t>unica</a:t>
            </a:r>
            <a:r>
              <a:rPr lang="es-ES" baseline="0" dirty="0" smtClean="0"/>
              <a:t> </a:t>
            </a:r>
            <a:r>
              <a:rPr lang="es-ES" baseline="0" dirty="0" err="1" smtClean="0"/>
              <a:t>iteracion</a:t>
            </a:r>
            <a:r>
              <a:rPr lang="es-ES" baseline="0" dirty="0" smtClean="0"/>
              <a:t>.</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Comentar</a:t>
            </a:r>
            <a:r>
              <a:rPr lang="es-ES" baseline="0" dirty="0" smtClean="0"/>
              <a:t> que se estudia el dominio, reuniones, conocimiento propio y se piensan requisitos para solventar problemas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F1:</a:t>
            </a:r>
            <a:r>
              <a:rPr lang="es-ES" baseline="0" dirty="0" smtClean="0"/>
              <a:t> acceso al sistema, con nombre de usuario y contraseña</a:t>
            </a:r>
          </a:p>
          <a:p>
            <a:pPr marL="285750" indent="-285750">
              <a:buFontTx/>
              <a:buChar char="-"/>
            </a:pPr>
            <a:r>
              <a:rPr lang="es-ES" baseline="0" dirty="0" smtClean="0"/>
              <a:t>F2: gestionar decisiones en proyectos software en los que participan los usuarios</a:t>
            </a:r>
          </a:p>
          <a:p>
            <a:pPr marL="285750" indent="-285750">
              <a:buFontTx/>
              <a:buChar char="-"/>
            </a:pPr>
            <a:r>
              <a:rPr lang="es-ES" baseline="0" dirty="0" smtClean="0"/>
              <a:t>F3: visualizar la información de una manera clara e intuitiva</a:t>
            </a:r>
          </a:p>
          <a:p>
            <a:pPr marL="285750" indent="-285750">
              <a:buFontTx/>
              <a:buChar char="-"/>
            </a:pPr>
            <a:r>
              <a:rPr lang="es-ES" baseline="0" dirty="0" smtClean="0"/>
              <a:t>F4: mecanismo de comunicación asíncrona, a través de notificaciones o alertas, creadas al gestionar decisiones por otros usuarios del mismo proyecto</a:t>
            </a:r>
          </a:p>
          <a:p>
            <a:pPr marL="285750" indent="-285750">
              <a:buFontTx/>
              <a:buChar char="-"/>
            </a:pPr>
            <a:r>
              <a:rPr lang="es-ES" baseline="0" dirty="0" smtClean="0"/>
              <a:t>F5: </a:t>
            </a:r>
            <a:r>
              <a:rPr lang="es-ES" baseline="0" dirty="0" err="1" smtClean="0"/>
              <a:t>gestion</a:t>
            </a:r>
            <a:r>
              <a:rPr lang="es-ES" baseline="0" dirty="0" smtClean="0"/>
              <a:t> y control de proyectos software. Destacar el caso de uso “aconsejar decisiones” de proyectos similares, para favorecer su reutilización </a:t>
            </a:r>
            <a:r>
              <a:rPr lang="es-ES" baseline="0" dirty="0" smtClean="0">
                <a:sym typeface="Wingdings" pitchFamily="2" charset="2"/>
              </a:rPr>
              <a:t> CBR</a:t>
            </a:r>
          </a:p>
          <a:p>
            <a:pPr marL="285750" indent="-285750">
              <a:buFontTx/>
              <a:buChar char="-"/>
            </a:pPr>
            <a:endParaRPr lang="es-ES" baseline="0" dirty="0" smtClean="0">
              <a:sym typeface="Wingdings" pitchFamily="2" charset="2"/>
            </a:endParaRPr>
          </a:p>
          <a:p>
            <a:pPr marL="285750" indent="-285750">
              <a:buFontTx/>
              <a:buChar char="-"/>
            </a:pPr>
            <a:r>
              <a:rPr lang="es-ES" baseline="0" dirty="0" smtClean="0">
                <a:sym typeface="Wingdings" pitchFamily="2" charset="2"/>
              </a:rPr>
              <a:t>Mecanismo de comunicación </a:t>
            </a:r>
            <a:r>
              <a:rPr lang="es-ES" u="none" baseline="0" dirty="0" smtClean="0">
                <a:sym typeface="Wingdings" pitchFamily="2" charset="2"/>
              </a:rPr>
              <a:t>síncrona</a:t>
            </a:r>
            <a:r>
              <a:rPr lang="es-ES" baseline="0" dirty="0" smtClean="0">
                <a:sym typeface="Wingdings" pitchFamily="2" charset="2"/>
              </a:rPr>
              <a:t>, en tiempo real: si se realizan cambios en un proyecto y otro usuario está visualizando las decisiones de ese proyecto, se le notificará el cambio y refrescará su vista en ese instante.</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Sistema distribuido para facilitar</a:t>
            </a:r>
            <a:r>
              <a:rPr lang="es-ES" baseline="0" dirty="0" smtClean="0"/>
              <a:t> su uso entre los diferentes miembros de los equipos de desarrollo </a:t>
            </a:r>
            <a:r>
              <a:rPr lang="es-ES" baseline="0" dirty="0" err="1" smtClean="0"/>
              <a:t>deslocalizados</a:t>
            </a:r>
            <a:r>
              <a:rPr lang="es-ES" baseline="0" dirty="0" smtClean="0"/>
              <a:t>.</a:t>
            </a:r>
          </a:p>
          <a:p>
            <a:pPr marL="285750" indent="-285750">
              <a:buFontTx/>
              <a:buChar char="-"/>
            </a:pPr>
            <a:endParaRPr lang="es-ES" baseline="0" dirty="0" smtClean="0"/>
          </a:p>
          <a:p>
            <a:pPr marL="285750" indent="-285750">
              <a:buFontTx/>
              <a:buChar char="-"/>
            </a:pPr>
            <a:r>
              <a:rPr lang="es-ES" baseline="0" dirty="0" smtClean="0"/>
              <a:t>Empleado: Miembro de un equipo de desarrollo</a:t>
            </a:r>
          </a:p>
          <a:p>
            <a:pPr marL="0" indent="0">
              <a:buFontTx/>
              <a:buNone/>
            </a:pPr>
            <a:endParaRPr lang="es-ES" baseline="0" dirty="0" smtClean="0"/>
          </a:p>
          <a:p>
            <a:pPr marL="0" indent="0">
              <a:buFontTx/>
              <a:buNone/>
            </a:pPr>
            <a:r>
              <a:rPr lang="es-ES" baseline="0" dirty="0" smtClean="0"/>
              <a:t>Acciones de cada rol en el sistema </a:t>
            </a:r>
            <a:r>
              <a:rPr lang="es-ES" baseline="0" dirty="0" smtClean="0">
                <a:sym typeface="Wingdings" pitchFamily="2" charset="2"/>
              </a:rPr>
              <a:t> página 52</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Estos</a:t>
            </a:r>
            <a:r>
              <a:rPr lang="es-ES" baseline="0" dirty="0" smtClean="0"/>
              <a:t> son los casos de uso para el sistema cliente. </a:t>
            </a:r>
          </a:p>
          <a:p>
            <a:pPr marL="285750" indent="-285750">
              <a:buFontTx/>
              <a:buChar char="-"/>
            </a:pPr>
            <a:r>
              <a:rPr lang="es-ES" baseline="0" dirty="0" smtClean="0"/>
              <a:t>Representan los grupos funcionales de alto nivel, pues aún nos encontramos en una fase muy inicial del desarrollo</a:t>
            </a:r>
          </a:p>
          <a:p>
            <a:pPr marL="285750" indent="-285750">
              <a:buFontTx/>
              <a:buChar char="-"/>
            </a:pPr>
            <a:endParaRPr lang="es-ES" baseline="0" dirty="0" smtClean="0"/>
          </a:p>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baseline="0" dirty="0" smtClean="0"/>
              <a:t>Explicar el diagrama: Actores que heredan de usuario (usuario del sistema); grupos funcionales; se comunica con el servidor. </a:t>
            </a:r>
            <a:r>
              <a:rPr lang="es-ES" dirty="0" smtClean="0"/>
              <a:t>Todos incluyen</a:t>
            </a:r>
            <a:r>
              <a:rPr lang="es-ES" baseline="0" dirty="0" smtClean="0"/>
              <a:t> el caso de uso “Acceso sistema” (no se incluye por legibilidad)</a:t>
            </a:r>
          </a:p>
          <a:p>
            <a:pPr marL="285750" indent="-285750">
              <a:buFontTx/>
              <a:buChar char="-"/>
            </a:pPr>
            <a:endParaRPr lang="es-ES" baseline="0" dirty="0" smtClean="0"/>
          </a:p>
          <a:p>
            <a:pPr marL="285750" indent="-285750">
              <a:buFontTx/>
              <a:buChar char="-"/>
            </a:pPr>
            <a:r>
              <a:rPr lang="es-ES" baseline="0" dirty="0" smtClean="0"/>
              <a:t>Para el caso del servidor, el diagrama sería el mismo, solo con dos nuevos casos de uso: </a:t>
            </a:r>
          </a:p>
          <a:p>
            <a:pPr marL="822183" lvl="1" indent="-285750">
              <a:buFont typeface="Arial" charset="0"/>
              <a:buChar char="•"/>
            </a:pPr>
            <a:r>
              <a:rPr lang="es-ES" baseline="0" dirty="0" smtClean="0"/>
              <a:t>Actualizar ventanas, para notificar cambios en tiempo real en la interfaz del cliente</a:t>
            </a:r>
          </a:p>
          <a:p>
            <a:pPr marL="822183" lvl="1" indent="-285750">
              <a:buFont typeface="Arial" charset="0"/>
              <a:buChar char="•"/>
            </a:pPr>
            <a:r>
              <a:rPr lang="es-ES" baseline="0" dirty="0" smtClean="0"/>
              <a:t>Actualizar log, para reflejar todas las acciones en un log.</a:t>
            </a:r>
            <a:endParaRPr lang="es-ES" dirty="0" smtClean="0"/>
          </a:p>
          <a:p>
            <a:pPr marL="285750" indent="-285750">
              <a:buFontTx/>
              <a:buChar char="-"/>
            </a:pP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Una vez identificados los requisitos y modelados en un modelo de casos</a:t>
            </a:r>
            <a:r>
              <a:rPr lang="es-ES" baseline="0" dirty="0" smtClean="0"/>
              <a:t> de uso de alto nivel, se realiza un glosario de términos y se gestiona el riesgo.</a:t>
            </a:r>
          </a:p>
          <a:p>
            <a:pPr marL="285750" indent="-285750">
              <a:buFontTx/>
              <a:buChar char="-"/>
            </a:pPr>
            <a:r>
              <a:rPr lang="es-ES" baseline="0" dirty="0" smtClean="0"/>
              <a:t>En este caso, se comprobó que con las </a:t>
            </a:r>
            <a:r>
              <a:rPr lang="es-ES" baseline="0" dirty="0" err="1" smtClean="0"/>
              <a:t>tecnologias</a:t>
            </a:r>
            <a:r>
              <a:rPr lang="es-ES" baseline="0" dirty="0" smtClean="0"/>
              <a:t> presentadas en el marco </a:t>
            </a:r>
            <a:r>
              <a:rPr lang="es-ES" baseline="0" dirty="0" err="1" smtClean="0"/>
              <a:t>tecnologico</a:t>
            </a:r>
            <a:r>
              <a:rPr lang="es-ES" baseline="0" dirty="0" smtClean="0"/>
              <a:t> y con posibles retrasos debido a vacaciones e imprevistos, era viable el desarrollo del </a:t>
            </a:r>
            <a:r>
              <a:rPr lang="es-ES" baseline="0" dirty="0" err="1" smtClean="0"/>
              <a:t>proyeto</a:t>
            </a:r>
            <a:r>
              <a:rPr lang="es-ES" baseline="0" dirty="0" smtClean="0"/>
              <a:t> en el tiempo estimado.</a:t>
            </a:r>
          </a:p>
          <a:p>
            <a:pPr marL="285750" indent="-285750">
              <a:buFontTx/>
              <a:buChar char="-"/>
            </a:pPr>
            <a:endParaRPr lang="es-ES" baseline="0" dirty="0" smtClean="0"/>
          </a:p>
          <a:p>
            <a:pPr marL="285750" indent="-285750">
              <a:buFontTx/>
              <a:buChar char="-"/>
            </a:pPr>
            <a:r>
              <a:rPr lang="es-ES" baseline="0" dirty="0" smtClean="0"/>
              <a:t>Para finalizar esta fase de inicio, se realiza el plan de iteraciones.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Comenzamos con la introducción al tema que ha servido como motivación para el proyecto fin de carrera, y que propone una solución</a:t>
            </a:r>
            <a:r>
              <a:rPr lang="es-ES" baseline="0" dirty="0" smtClean="0"/>
              <a:t> para mitigar los problemas encontrados durante el estudio e investigación de este tema, que es la gestión de decisiones en proyectos en el Desarrollo Global de Software.</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a:t>
            </a:fld>
            <a:endParaRPr lang="es-ES"/>
          </a:p>
        </p:txBody>
      </p:sp>
    </p:spTree>
    <p:extLst>
      <p:ext uri="{BB962C8B-B14F-4D97-AF65-F5344CB8AC3E}">
        <p14:creationId xmlns:p14="http://schemas.microsoft.com/office/powerpoint/2010/main" val="3772063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esta segunda fase del desarrollo</a:t>
            </a:r>
            <a:r>
              <a:rPr lang="es-ES" baseline="0" dirty="0" smtClean="0"/>
              <a:t>, se validan los artefactos obtenidos anteriormente, se intenta identificar nuevos requisitos, se detallan los casos de uso modelados, creando también el modelo de negocio y, finalmente, se define e  implementa la arquitectura.</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Al terminar la fase de inicio y obtener una primera versión de los requisitos</a:t>
            </a:r>
            <a:r>
              <a:rPr lang="es-ES" baseline="0" dirty="0" smtClean="0"/>
              <a:t> del sistema, se realizó una reunión de seguimiento para validarlos, donde se identificaron nuevos requisitos funcionales que amplia y potencian el sistema.</a:t>
            </a:r>
          </a:p>
          <a:p>
            <a:pPr marL="285750" indent="-285750">
              <a:buFontTx/>
              <a:buChar char="-"/>
            </a:pPr>
            <a:r>
              <a:rPr lang="es-ES" baseline="0" dirty="0" smtClean="0"/>
              <a:t>Estos nuevos requisitos son:</a:t>
            </a:r>
          </a:p>
          <a:p>
            <a:pPr marL="822183" lvl="1" indent="-285750">
              <a:buFont typeface="Arial" charset="0"/>
              <a:buChar char="•"/>
            </a:pPr>
            <a:r>
              <a:rPr lang="es-ES" baseline="0" dirty="0" smtClean="0"/>
              <a:t>Aceptar/Rechazar</a:t>
            </a:r>
          </a:p>
          <a:p>
            <a:pPr marL="822183" lvl="1" indent="-285750">
              <a:buFont typeface="Arial" charset="0"/>
              <a:buChar char="•"/>
            </a:pPr>
            <a:r>
              <a:rPr lang="es-ES" baseline="0" dirty="0" smtClean="0"/>
              <a:t>Adjuntar archivos y descargarlos</a:t>
            </a:r>
          </a:p>
          <a:p>
            <a:pPr marL="822183" lvl="1" indent="-285750">
              <a:buFont typeface="Arial" charset="0"/>
              <a:buChar char="•"/>
            </a:pPr>
            <a:r>
              <a:rPr lang="es-ES" baseline="0" dirty="0" smtClean="0"/>
              <a:t>Gestión informes</a:t>
            </a:r>
          </a:p>
          <a:p>
            <a:pPr marL="822183" lvl="1" indent="-285750">
              <a:buFont typeface="Arial" charset="0"/>
              <a:buChar char="•"/>
            </a:pPr>
            <a:r>
              <a:rPr lang="es-ES" baseline="0" dirty="0" smtClean="0"/>
              <a:t>Gestión estadísticas</a:t>
            </a:r>
          </a:p>
          <a:p>
            <a:pPr marL="822183" lvl="1"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Con esos nuevos grupos y requisitos funcionales, el modelo de casos de uso de la</a:t>
            </a:r>
            <a:r>
              <a:rPr lang="es-ES" baseline="0" dirty="0" smtClean="0"/>
              <a:t> fase anterior se aumenta y contempla, creado este nuevo diagrama de casos de uso</a:t>
            </a:r>
          </a:p>
          <a:p>
            <a:pPr marL="285750" indent="-285750">
              <a:buFontTx/>
              <a:buChar char="-"/>
            </a:pPr>
            <a:r>
              <a:rPr lang="es-ES" baseline="0" dirty="0" smtClean="0"/>
              <a:t>(Señalar los nuevos)</a:t>
            </a:r>
          </a:p>
          <a:p>
            <a:pPr marL="285750" indent="-285750">
              <a:buFontTx/>
              <a:buChar char="-"/>
            </a:pPr>
            <a:r>
              <a:rPr lang="es-ES" baseline="0" dirty="0" err="1" smtClean="0"/>
              <a:t>Tambien</a:t>
            </a:r>
            <a:r>
              <a:rPr lang="es-ES" baseline="0" dirty="0" smtClean="0"/>
              <a:t> se actualizan los permisos de los roles </a:t>
            </a:r>
            <a:r>
              <a:rPr lang="es-ES" baseline="0" dirty="0" smtClean="0">
                <a:sym typeface="Wingdings" pitchFamily="2" charset="2"/>
              </a:rPr>
              <a:t> página 60</a:t>
            </a:r>
          </a:p>
          <a:p>
            <a:pPr marL="285750" indent="-285750">
              <a:buFontTx/>
              <a:buChar char="-"/>
            </a:pPr>
            <a:endParaRPr lang="es-ES" baseline="0" dirty="0" smtClean="0">
              <a:sym typeface="Wingdings" pitchFamily="2" charset="2"/>
            </a:endParaRP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Al haber añadido nuevos casos de uso, es necesario </a:t>
            </a:r>
            <a:r>
              <a:rPr lang="es-ES" dirty="0" err="1" smtClean="0"/>
              <a:t>replanificar</a:t>
            </a:r>
            <a:r>
              <a:rPr lang="es-ES" dirty="0" smtClean="0"/>
              <a:t> las iteraciones. Sin embargo, al</a:t>
            </a:r>
            <a:r>
              <a:rPr lang="es-ES" baseline="0" dirty="0" smtClean="0"/>
              <a:t> encontrarnos aún en una iteración muy inicial del desarrollo, solo afecta a la fase de construcción, que aún no ha comenzado, por lo que el impacto no es serio ni causará un retraso significativo.</a:t>
            </a:r>
          </a:p>
          <a:p>
            <a:pPr marL="285750" indent="-285750">
              <a:buFontTx/>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Tras</a:t>
            </a:r>
            <a:r>
              <a:rPr lang="es-ES" baseline="0" dirty="0" smtClean="0"/>
              <a:t> añadir los nuevos casos de uso y realizar el plan de iteraciones, se realiza el modelo de casos detallados, mostrando con mas detalle los requisitos de cada uno de los grupos de alto nivel. </a:t>
            </a:r>
          </a:p>
          <a:p>
            <a:pPr marL="285750" indent="-285750">
              <a:buFontTx/>
              <a:buChar char="-"/>
            </a:pPr>
            <a:r>
              <a:rPr lang="es-ES" baseline="0" dirty="0" smtClean="0"/>
              <a:t>En este </a:t>
            </a:r>
            <a:r>
              <a:rPr lang="es-ES" baseline="0" dirty="0" err="1" smtClean="0"/>
              <a:t>ejmplo</a:t>
            </a:r>
            <a:r>
              <a:rPr lang="es-ES" baseline="0" dirty="0" smtClean="0"/>
              <a:t>, se muestran los casos de uso detallados para el grupo “</a:t>
            </a:r>
            <a:r>
              <a:rPr lang="es-ES" baseline="0" dirty="0" err="1" smtClean="0"/>
              <a:t>Gestion</a:t>
            </a:r>
            <a:r>
              <a:rPr lang="es-ES" baseline="0" dirty="0" smtClean="0"/>
              <a:t> Proyectos” (Comentarlo)</a:t>
            </a:r>
          </a:p>
          <a:p>
            <a:pPr marL="285750" indent="-285750">
              <a:buFontTx/>
              <a:buChar char="-"/>
            </a:pPr>
            <a:endParaRPr lang="es-ES" baseline="0" dirty="0" smtClean="0"/>
          </a:p>
          <a:p>
            <a:pPr marL="285750" indent="-285750">
              <a:buFontTx/>
              <a:buChar char="-"/>
            </a:pPr>
            <a:r>
              <a:rPr lang="es-ES" baseline="0" dirty="0" smtClean="0"/>
              <a:t>El resto de casos de uso se encuentran en las paginas 61-66</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Para dar soporte a las diferentes funcionalidades , es necesario definir la arquitectura</a:t>
            </a:r>
            <a:r>
              <a:rPr lang="es-ES" baseline="0" dirty="0" smtClean="0"/>
              <a:t> del sistema. </a:t>
            </a:r>
          </a:p>
          <a:p>
            <a:pPr marL="285750" indent="-285750">
              <a:buFontTx/>
              <a:buChar char="-"/>
            </a:pPr>
            <a:r>
              <a:rPr lang="es-ES" baseline="0" dirty="0" smtClean="0"/>
              <a:t>En primer lugar, se define una arquitectura cliente/servidor, para poder realizar un sistema distribuido. Para ello, se utiliza RMI y se definen interfaces remotas en los sistemas para poder comunicarse (ver diagrama)</a:t>
            </a:r>
          </a:p>
          <a:p>
            <a:pPr marL="285750" indent="-285750">
              <a:buFontTx/>
              <a:buChar char="-"/>
            </a:pPr>
            <a:r>
              <a:rPr lang="es-ES" baseline="0" dirty="0" smtClean="0"/>
              <a:t>Ventajas:</a:t>
            </a:r>
          </a:p>
          <a:p>
            <a:pPr marL="822183" lvl="1" indent="-285750">
              <a:buFont typeface="Arial" charset="0"/>
              <a:buChar char="•"/>
            </a:pPr>
            <a:r>
              <a:rPr lang="es-ES" baseline="0" dirty="0" err="1" smtClean="0"/>
              <a:t>Centralizacion</a:t>
            </a:r>
            <a:r>
              <a:rPr lang="es-ES" baseline="0" dirty="0" smtClean="0"/>
              <a:t> control</a:t>
            </a:r>
          </a:p>
          <a:p>
            <a:pPr marL="822183" lvl="1" indent="-285750">
              <a:buFont typeface="Arial" charset="0"/>
              <a:buChar char="•"/>
            </a:pPr>
            <a:r>
              <a:rPr lang="es-ES" baseline="0" dirty="0" smtClean="0"/>
              <a:t>Escalabilidad </a:t>
            </a:r>
          </a:p>
          <a:p>
            <a:pPr marL="822183" lvl="1" indent="-285750">
              <a:buFont typeface="Arial" charset="0"/>
              <a:buChar char="•"/>
            </a:pPr>
            <a:endParaRPr lang="es-ES" baseline="0" dirty="0" smtClean="0"/>
          </a:p>
          <a:p>
            <a:pPr marL="285750" indent="-285750">
              <a:buFontTx/>
              <a:buChar char="-"/>
            </a:pPr>
            <a:r>
              <a:rPr lang="es-ES" dirty="0" smtClean="0"/>
              <a:t>Por otra parte,</a:t>
            </a:r>
            <a:r>
              <a:rPr lang="es-ES" baseline="0" dirty="0" smtClean="0"/>
              <a:t> cada sistema sigue una arquitectura multicapa (ver figura), para evitar el acoplamiento entre capas y facilitar posterior mantenimiento, extensibilidad, etc.</a:t>
            </a:r>
          </a:p>
          <a:p>
            <a:pPr marL="822183" lvl="1" indent="-285750">
              <a:buFont typeface="Arial" charset="0"/>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Para</a:t>
            </a:r>
            <a:r>
              <a:rPr lang="es-ES" baseline="0" dirty="0" smtClean="0"/>
              <a:t> el diseño e implementación de esta arquitectura, se utilizan los siguientes patrones de diseño:</a:t>
            </a:r>
          </a:p>
          <a:p>
            <a:pPr marL="822183" lvl="1" indent="-285750">
              <a:buFont typeface="Arial" charset="0"/>
              <a:buChar char="•"/>
            </a:pPr>
            <a:r>
              <a:rPr lang="es-ES" baseline="0" dirty="0" err="1" smtClean="0"/>
              <a:t>Singleton</a:t>
            </a:r>
            <a:r>
              <a:rPr lang="es-ES" baseline="0" dirty="0" smtClean="0"/>
              <a:t>: este patrón se utiliza para asegurar que solo existe una </a:t>
            </a:r>
            <a:r>
              <a:rPr lang="es-ES" baseline="0" dirty="0" err="1" smtClean="0"/>
              <a:t>unica</a:t>
            </a:r>
            <a:r>
              <a:rPr lang="es-ES" baseline="0" dirty="0" smtClean="0"/>
              <a:t> instancia de un objeto</a:t>
            </a:r>
          </a:p>
          <a:p>
            <a:pPr marL="822183" lvl="1" indent="-285750">
              <a:buFont typeface="Arial" charset="0"/>
              <a:buChar char="•"/>
            </a:pPr>
            <a:r>
              <a:rPr lang="es-ES" baseline="0" dirty="0" smtClean="0"/>
              <a:t>DAO: </a:t>
            </a:r>
            <a:r>
              <a:rPr lang="es-ES" baseline="0" dirty="0" err="1" smtClean="0"/>
              <a:t>patron</a:t>
            </a:r>
            <a:r>
              <a:rPr lang="es-ES" baseline="0" dirty="0" smtClean="0"/>
              <a:t> para gestionar la persistencia y operaciones CRUD, separando estas operaciones del dominio</a:t>
            </a:r>
          </a:p>
          <a:p>
            <a:pPr marL="822183" lvl="1" indent="-285750">
              <a:buFont typeface="Arial" charset="0"/>
              <a:buChar char="•"/>
            </a:pPr>
            <a:r>
              <a:rPr lang="es-ES" baseline="0" dirty="0" smtClean="0"/>
              <a:t>Observador: </a:t>
            </a:r>
            <a:r>
              <a:rPr lang="es-ES" baseline="0" dirty="0" err="1" smtClean="0"/>
              <a:t>patron</a:t>
            </a:r>
            <a:r>
              <a:rPr lang="es-ES" baseline="0" dirty="0" smtClean="0"/>
              <a:t> que permite que los cambios sobre un objeto se notifiquen directamente al conjunto de objetos dependientes del primero (observados)</a:t>
            </a:r>
          </a:p>
          <a:p>
            <a:pPr marL="822183" lvl="1" indent="-285750">
              <a:buFont typeface="Arial" charset="0"/>
              <a:buChar char="•"/>
            </a:pPr>
            <a:r>
              <a:rPr lang="es-ES" baseline="0" dirty="0" err="1" smtClean="0"/>
              <a:t>Facade</a:t>
            </a:r>
            <a:r>
              <a:rPr lang="es-ES" baseline="0" dirty="0" smtClean="0"/>
              <a:t>: </a:t>
            </a:r>
            <a:r>
              <a:rPr lang="es-ES" baseline="0" dirty="0" err="1" smtClean="0"/>
              <a:t>patron</a:t>
            </a:r>
            <a:r>
              <a:rPr lang="es-ES" baseline="0" dirty="0" smtClean="0"/>
              <a:t> que proporciona una interfaz que posteriormente delega en una o varias clases</a:t>
            </a:r>
          </a:p>
          <a:p>
            <a:pPr marL="822183" lvl="1" indent="-285750">
              <a:buFont typeface="Arial" charset="0"/>
              <a:buChar char="•"/>
            </a:pPr>
            <a:r>
              <a:rPr lang="es-ES" baseline="0" dirty="0" err="1" smtClean="0"/>
              <a:t>Proxy</a:t>
            </a:r>
            <a:r>
              <a:rPr lang="es-ES" baseline="0" dirty="0" smtClean="0"/>
              <a:t>: este </a:t>
            </a:r>
            <a:r>
              <a:rPr lang="es-ES" baseline="0" dirty="0" err="1" smtClean="0"/>
              <a:t>patron</a:t>
            </a:r>
            <a:r>
              <a:rPr lang="es-ES" baseline="0" dirty="0" smtClean="0"/>
              <a:t> proporciona acceso a un objeto remoto</a:t>
            </a:r>
          </a:p>
          <a:p>
            <a:pPr marL="822183" lvl="1" indent="-285750">
              <a:buFont typeface="Arial" charset="0"/>
              <a:buChar char="•"/>
            </a:pPr>
            <a:r>
              <a:rPr lang="es-ES" baseline="0" dirty="0" err="1" smtClean="0"/>
              <a:t>iterator</a:t>
            </a:r>
            <a:r>
              <a:rPr lang="es-ES" baseline="0" dirty="0" smtClean="0"/>
              <a:t>: </a:t>
            </a:r>
            <a:r>
              <a:rPr lang="es-ES" baseline="0" dirty="0" err="1" smtClean="0"/>
              <a:t>patron</a:t>
            </a:r>
            <a:r>
              <a:rPr lang="es-ES" baseline="0" dirty="0" smtClean="0"/>
              <a:t> utilizado para acceder y recorrer a colecciones de objetos.</a:t>
            </a:r>
          </a:p>
          <a:p>
            <a:pPr marL="822183" lvl="1" indent="-285750">
              <a:buFont typeface="Arial" charset="0"/>
              <a:buChar char="•"/>
            </a:pPr>
            <a:endParaRPr lang="es-ES" baseline="0" dirty="0" smtClean="0"/>
          </a:p>
          <a:p>
            <a:pPr marL="822183" lvl="1" indent="-285750">
              <a:buFont typeface="Arial" charset="0"/>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Con la definición de la arquitectura,</a:t>
            </a:r>
            <a:r>
              <a:rPr lang="es-ES" baseline="0" dirty="0" smtClean="0"/>
              <a:t> la primera </a:t>
            </a:r>
            <a:r>
              <a:rPr lang="es-ES" baseline="0" dirty="0" err="1" smtClean="0"/>
              <a:t>iteracion</a:t>
            </a:r>
            <a:r>
              <a:rPr lang="es-ES" baseline="0" dirty="0" smtClean="0"/>
              <a:t> de esta fase termina.</a:t>
            </a:r>
          </a:p>
          <a:p>
            <a:pPr marL="285750" indent="-285750">
              <a:buFontTx/>
              <a:buChar char="-"/>
            </a:pPr>
            <a:r>
              <a:rPr lang="es-ES" baseline="0" dirty="0" smtClean="0"/>
              <a:t>La segunda iteración toma como entrada los artefactos generados anteriormente, que recordemos son: casos de uso detallados, plan de iteraciones y </a:t>
            </a:r>
            <a:r>
              <a:rPr lang="es-ES" baseline="0" dirty="0" err="1" smtClean="0"/>
              <a:t>definicion</a:t>
            </a:r>
            <a:r>
              <a:rPr lang="es-ES" baseline="0" dirty="0" smtClean="0"/>
              <a:t> de arquitectura. A partir de ellos, se identifican los objetos que forman parte del sistema, modelándolos en un diagrama de clases de alto nivel, para mostrar sus </a:t>
            </a:r>
            <a:r>
              <a:rPr lang="es-ES" baseline="0" dirty="0" err="1" smtClean="0"/>
              <a:t>relacion</a:t>
            </a:r>
            <a:r>
              <a:rPr lang="es-ES" baseline="0" dirty="0" smtClean="0"/>
              <a:t>, aún sin mucho detalle (comentar clases diagrama)</a:t>
            </a:r>
          </a:p>
          <a:p>
            <a:pPr marL="285750" indent="-285750">
              <a:buFontTx/>
              <a:buChar char="-"/>
            </a:pPr>
            <a:endParaRPr lang="es-ES" baseline="0" dirty="0" smtClean="0"/>
          </a:p>
          <a:p>
            <a:pPr marL="285750" indent="-285750">
              <a:buFontTx/>
              <a:buChar char="-"/>
            </a:pPr>
            <a:r>
              <a:rPr lang="es-ES" baseline="0" dirty="0" smtClean="0"/>
              <a:t>A partir de este modelo de dominio, se crea también el modelo de bases de datos, solo teniendo en cuenta que para relaciones n:n se crea una tabla aparte, y se usa el </a:t>
            </a:r>
            <a:r>
              <a:rPr lang="es-ES" baseline="0" dirty="0" err="1" smtClean="0"/>
              <a:t>patron</a:t>
            </a:r>
            <a:r>
              <a:rPr lang="es-ES" baseline="0" dirty="0" smtClean="0"/>
              <a:t> 1 </a:t>
            </a:r>
            <a:r>
              <a:rPr lang="es-ES" baseline="0" dirty="0" err="1" smtClean="0"/>
              <a:t>arbol</a:t>
            </a:r>
            <a:r>
              <a:rPr lang="es-ES" baseline="0" dirty="0" smtClean="0"/>
              <a:t> de herencia, 1 tabla, para los usuarios. Diagrama en pagina </a:t>
            </a:r>
            <a:r>
              <a:rPr lang="es-ES" baseline="0" dirty="0" smtClean="0">
                <a:sym typeface="Wingdings" pitchFamily="2" charset="2"/>
              </a:rPr>
              <a:t> 78</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Para finalizar esta iteración,</a:t>
            </a:r>
            <a:r>
              <a:rPr lang="es-ES" baseline="0" dirty="0" smtClean="0"/>
              <a:t> una vez tenemos creada la base de datos y el modelo de dominio, se implementa la arquitectura distribuida definida en la iteración anterior.</a:t>
            </a:r>
          </a:p>
          <a:p>
            <a:pPr marL="285750" indent="-285750">
              <a:buFontTx/>
              <a:buChar char="-"/>
            </a:pPr>
            <a:r>
              <a:rPr lang="es-ES" baseline="0" dirty="0" smtClean="0"/>
              <a:t>Para ello, se crean interfaces para cada uno de los sistemas. Dichas interfaces son remotas, para poder ser invocadas remotamente utilizando RMI. Por tanto, las clases que implementan estas interfaces deberán ser exportadas por RMI, para poder invocarse y utilizarse de manera remota.</a:t>
            </a:r>
          </a:p>
          <a:p>
            <a:pPr marL="285750" indent="-285750">
              <a:buFontTx/>
              <a:buChar char="-"/>
            </a:pPr>
            <a:endParaRPr lang="es-ES" baseline="0" dirty="0" smtClean="0"/>
          </a:p>
          <a:p>
            <a:pPr marL="285750" indent="-285750">
              <a:buFontTx/>
              <a:buChar char="-"/>
            </a:pPr>
            <a:r>
              <a:rPr lang="es-ES" baseline="0" dirty="0" smtClean="0"/>
              <a:t>EXTRAER EN HORIZONTAL</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Para ello,</a:t>
            </a:r>
            <a:r>
              <a:rPr lang="es-ES" baseline="0" dirty="0" smtClean="0"/>
              <a:t> es necesario configurar RMI de la siguiente manera:</a:t>
            </a:r>
          </a:p>
          <a:p>
            <a:pPr marL="822183" lvl="1" indent="-285750">
              <a:buFont typeface="Arial" charset="0"/>
              <a:buChar char="•"/>
            </a:pPr>
            <a:r>
              <a:rPr lang="es-ES" baseline="0" dirty="0" smtClean="0"/>
              <a:t>Se registra </a:t>
            </a:r>
            <a:r>
              <a:rPr lang="es-ES" baseline="0" dirty="0" smtClean="0"/>
              <a:t>la IP del servidor. Para obtener la IP, se ha utilizado un algoritmo que va recorriendo las interfaces de red de la maquina, para buscar primero la IP publica, la IP privada y, finalmente, la </a:t>
            </a:r>
            <a:r>
              <a:rPr lang="es-ES" baseline="0" dirty="0" err="1" smtClean="0"/>
              <a:t>localhost</a:t>
            </a:r>
            <a:r>
              <a:rPr lang="es-ES" baseline="0" dirty="0" smtClean="0"/>
              <a:t>.</a:t>
            </a:r>
            <a:endParaRPr lang="es-ES" baseline="0" dirty="0" smtClean="0"/>
          </a:p>
          <a:p>
            <a:pPr marL="822183" lvl="1" indent="-285750">
              <a:buFont typeface="Arial" charset="0"/>
              <a:buChar char="•"/>
            </a:pPr>
            <a:r>
              <a:rPr lang="es-ES" baseline="0" dirty="0" smtClean="0"/>
              <a:t>Este objeto es exportado en dicha dirección IP y puerto.</a:t>
            </a:r>
          </a:p>
          <a:p>
            <a:pPr marL="822183" lvl="1" indent="-285750">
              <a:buFont typeface="Arial" charset="0"/>
              <a:buChar char="•"/>
            </a:pPr>
            <a:r>
              <a:rPr lang="es-ES" baseline="0" dirty="0" smtClean="0"/>
              <a:t>El cliente busca el objeto exportado, pudiendo utilizarlo como si fuera local (patrón </a:t>
            </a:r>
            <a:r>
              <a:rPr lang="es-ES" baseline="0" dirty="0" err="1" smtClean="0"/>
              <a:t>proxy</a:t>
            </a:r>
            <a:r>
              <a:rPr lang="es-ES" baseline="0" dirty="0" smtClean="0"/>
              <a:t>). Este </a:t>
            </a:r>
            <a:r>
              <a:rPr lang="es-ES" baseline="0" dirty="0" err="1" smtClean="0"/>
              <a:t>proxy</a:t>
            </a:r>
            <a:r>
              <a:rPr lang="es-ES" baseline="0" dirty="0" smtClean="0"/>
              <a:t> es el que implementa la interfaz remota del servidor.</a:t>
            </a:r>
          </a:p>
          <a:p>
            <a:pPr marL="822183" lvl="1" indent="-285750">
              <a:buFont typeface="Arial" charset="0"/>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Antes de introducirnos en el</a:t>
            </a:r>
            <a:r>
              <a:rPr lang="es-ES" baseline="0" dirty="0" smtClean="0"/>
              <a:t> </a:t>
            </a:r>
            <a:r>
              <a:rPr lang="es-ES" dirty="0" smtClean="0"/>
              <a:t>de desarrollo global de software,</a:t>
            </a:r>
            <a:r>
              <a:rPr lang="es-ES" baseline="0" dirty="0" smtClean="0"/>
              <a:t> cabe destacar como ha ido evolucionando e</a:t>
            </a:r>
            <a:r>
              <a:rPr lang="es-ES" dirty="0" smtClean="0"/>
              <a:t>l modo de desarrollar software</a:t>
            </a:r>
            <a:r>
              <a:rPr lang="es-ES" baseline="0" dirty="0" smtClean="0"/>
              <a:t> en los últimos años.</a:t>
            </a:r>
          </a:p>
          <a:p>
            <a:pPr marL="285750" indent="-285750">
              <a:buFontTx/>
              <a:buChar char="-"/>
            </a:pPr>
            <a:endParaRPr lang="es-ES" baseline="0" dirty="0" smtClean="0"/>
          </a:p>
          <a:p>
            <a:pPr marL="285750" indent="-285750">
              <a:buFontTx/>
              <a:buChar char="-"/>
            </a:pPr>
            <a:r>
              <a:rPr lang="es-ES" baseline="0" dirty="0" smtClean="0"/>
              <a:t>Esta evolución es debida en gran parte a la globalización, donde se busca aumentar la competitividad y reducir costes.</a:t>
            </a:r>
          </a:p>
          <a:p>
            <a:pPr marL="285750" indent="-285750">
              <a:buFontTx/>
              <a:buChar char="-"/>
            </a:pPr>
            <a:endParaRPr lang="es-ES" baseline="0" dirty="0" smtClean="0"/>
          </a:p>
          <a:p>
            <a:pPr marL="285750" indent="-285750">
              <a:buFontTx/>
              <a:buChar char="-"/>
            </a:pPr>
            <a:r>
              <a:rPr lang="es-ES" baseline="0" dirty="0" smtClean="0"/>
              <a:t>De este modo, en un primer momento, el software se realizaba de manera localizada, es decir, en un mismo lugar. CDS en el mismo edificio</a:t>
            </a:r>
          </a:p>
          <a:p>
            <a:pPr marL="285750" indent="-285750">
              <a:buFontTx/>
              <a:buChar char="-"/>
            </a:pPr>
            <a:r>
              <a:rPr lang="es-ES" baseline="0" dirty="0" smtClean="0"/>
              <a:t>Después, se pasa al Desarrollo Distribuido: mismo país. CDS distribuidos en diferentes ciudades y provincias</a:t>
            </a:r>
          </a:p>
          <a:p>
            <a:pPr marL="285750" indent="-285750">
              <a:buFontTx/>
              <a:buChar char="-"/>
            </a:pPr>
            <a:r>
              <a:rPr lang="es-ES" baseline="0" dirty="0" smtClean="0"/>
              <a:t>Y finalmente los CDS se acaban distribuyendo en diferentes países y continentes, dando lugar a lo que se conoce como </a:t>
            </a:r>
            <a:r>
              <a:rPr lang="es-ES" b="1" baseline="0" dirty="0" smtClean="0"/>
              <a:t>DGS.</a:t>
            </a:r>
          </a:p>
          <a:p>
            <a:pPr marL="285750" indent="-285750">
              <a:buFontTx/>
              <a:buChar char="-"/>
            </a:pPr>
            <a:endParaRPr lang="es-ES" b="1" baseline="0" dirty="0" smtClean="0"/>
          </a:p>
          <a:p>
            <a:pPr marL="285750" indent="-285750">
              <a:buFontTx/>
              <a:buChar char="-"/>
            </a:pPr>
            <a:r>
              <a:rPr lang="es-ES" dirty="0" smtClean="0"/>
              <a:t>Sin embargo, a la vez que aumenta la distancia y la</a:t>
            </a:r>
            <a:r>
              <a:rPr lang="es-ES" baseline="0" dirty="0" smtClean="0"/>
              <a:t> deslocalización, aumentan los problemas y desafíos, como </a:t>
            </a:r>
            <a:r>
              <a:rPr lang="es-ES" u="none" baseline="0" dirty="0" smtClean="0"/>
              <a:t>veremos posteriormente</a:t>
            </a:r>
          </a:p>
          <a:p>
            <a:pPr marL="285750" indent="-285750">
              <a:buFontTx/>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Pruebas, para cerrar la iteración</a:t>
            </a:r>
          </a:p>
          <a:p>
            <a:pPr marL="285750" indent="-285750">
              <a:buFontTx/>
              <a:buChar char="-"/>
            </a:pP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En esta fase, una vez implementada la arquitectura cliente/servidor, identificados casos de uso y el modelo de negocio, se comienza la </a:t>
            </a:r>
            <a:r>
              <a:rPr lang="es-ES" baseline="0" dirty="0" err="1" smtClean="0"/>
              <a:t>implementacion</a:t>
            </a:r>
            <a:r>
              <a:rPr lang="es-ES" baseline="0" dirty="0" smtClean="0"/>
              <a:t> de los casos de uso del sistema.</a:t>
            </a:r>
          </a:p>
          <a:p>
            <a:pPr marL="285750" indent="-285750">
              <a:buFontTx/>
              <a:buChar char="-"/>
            </a:pPr>
            <a:endParaRPr lang="es-ES" baseline="0" dirty="0" smtClean="0"/>
          </a:p>
          <a:p>
            <a:pPr marL="285750" indent="-285750">
              <a:buFontTx/>
              <a:buChar char="-"/>
            </a:pPr>
            <a:r>
              <a:rPr lang="es-ES" baseline="0" dirty="0" smtClean="0"/>
              <a:t>En las siguientes transparencias, vamos a destacar lo mas importante de las decisiones tomadas en cada iteración</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esta iteración se realiza el análisis, diseño, implementación y pruebas del acceso al sistema, que engloba el </a:t>
            </a:r>
            <a:r>
              <a:rPr lang="es-ES" dirty="0" err="1" smtClean="0"/>
              <a:t>login</a:t>
            </a:r>
            <a:r>
              <a:rPr lang="es-ES" dirty="0" smtClean="0"/>
              <a:t> y </a:t>
            </a:r>
            <a:r>
              <a:rPr lang="es-ES" dirty="0" err="1" smtClean="0"/>
              <a:t>logout</a:t>
            </a:r>
            <a:r>
              <a:rPr lang="es-ES" dirty="0" smtClean="0"/>
              <a:t>.</a:t>
            </a:r>
          </a:p>
          <a:p>
            <a:pPr marL="285750" indent="-285750">
              <a:buFontTx/>
              <a:buChar char="-"/>
            </a:pPr>
            <a:r>
              <a:rPr lang="es-ES" dirty="0" smtClean="0"/>
              <a:t>En</a:t>
            </a:r>
            <a:r>
              <a:rPr lang="es-ES" baseline="0" dirty="0" smtClean="0"/>
              <a:t> primer lugar, se realiza la </a:t>
            </a:r>
            <a:r>
              <a:rPr lang="es-ES" baseline="0" dirty="0" err="1" smtClean="0"/>
              <a:t>especificacion</a:t>
            </a:r>
            <a:r>
              <a:rPr lang="es-ES" baseline="0" dirty="0" smtClean="0"/>
              <a:t> de los casos de uso, detallando sus escenarios y, a partir de esta especificación, se realizan los diagramas de clases de </a:t>
            </a:r>
            <a:r>
              <a:rPr lang="es-ES" baseline="0" dirty="0" err="1" smtClean="0"/>
              <a:t>analisis</a:t>
            </a:r>
            <a:r>
              <a:rPr lang="es-ES" baseline="0" dirty="0" smtClean="0"/>
              <a:t>, identificando que clases controladoras y de dominio intervienen (comentar diagramas)</a:t>
            </a:r>
          </a:p>
          <a:p>
            <a:pPr marL="285750" indent="-285750">
              <a:buFontTx/>
              <a:buChar char="-"/>
            </a:pPr>
            <a:r>
              <a:rPr lang="es-ES" baseline="0" dirty="0" smtClean="0"/>
              <a:t>A continuación, los escenarios se modelan utilizando diagramas de secuencia, como muestra este ejemplo (comentar diagrama)</a:t>
            </a:r>
            <a:endParaRPr lang="es-ES" dirty="0" smtClean="0"/>
          </a:p>
          <a:p>
            <a:pPr marL="285750" indent="-285750">
              <a:buFontTx/>
              <a:buChar char="-"/>
            </a:pPr>
            <a:r>
              <a:rPr lang="es-ES" dirty="0" smtClean="0"/>
              <a:t>A partir de esos diagramas de secuencia, se comienza</a:t>
            </a:r>
            <a:r>
              <a:rPr lang="es-ES" baseline="0" dirty="0" smtClean="0"/>
              <a:t> el diseño de clases e implementación de estas funcionalidades, donde podemos destacar:</a:t>
            </a:r>
            <a:endParaRPr lang="es-ES" dirty="0" smtClean="0"/>
          </a:p>
          <a:p>
            <a:pPr marL="822183" lvl="1" indent="-285750">
              <a:buFont typeface="Arial" charset="0"/>
              <a:buChar char="•"/>
            </a:pPr>
            <a:r>
              <a:rPr lang="es-ES" baseline="0" dirty="0" smtClean="0"/>
              <a:t>Sesiones para mantener consistencia: se crean sesiones al </a:t>
            </a:r>
            <a:r>
              <a:rPr lang="es-ES" baseline="0" dirty="0" err="1" smtClean="0"/>
              <a:t>loguearse</a:t>
            </a:r>
            <a:r>
              <a:rPr lang="es-ES" baseline="0" dirty="0" smtClean="0"/>
              <a:t> un cliente en el servidor. Esto asegura que un cliente con una </a:t>
            </a:r>
            <a:r>
              <a:rPr lang="es-ES" baseline="0" dirty="0" err="1" smtClean="0"/>
              <a:t>sesion</a:t>
            </a:r>
            <a:r>
              <a:rPr lang="es-ES" baseline="0" dirty="0" smtClean="0"/>
              <a:t> invalida </a:t>
            </a:r>
            <a:r>
              <a:rPr lang="es-ES" baseline="0" dirty="0" err="1" smtClean="0"/>
              <a:t>oo</a:t>
            </a:r>
            <a:r>
              <a:rPr lang="es-ES" baseline="0" dirty="0" smtClean="0"/>
              <a:t> corrupta no pueda utilizar el sistema.</a:t>
            </a:r>
          </a:p>
          <a:p>
            <a:pPr marL="822183" lvl="1" indent="-285750">
              <a:buFont typeface="Arial" charset="0"/>
              <a:buChar char="•"/>
            </a:pPr>
            <a:r>
              <a:rPr lang="es-ES" dirty="0" smtClean="0"/>
              <a:t>Destacar la contraseña: la contraseña del usuario se encuentra en la base de datos </a:t>
            </a:r>
            <a:r>
              <a:rPr lang="es-ES" dirty="0" err="1" smtClean="0"/>
              <a:t>encriptada</a:t>
            </a:r>
            <a:r>
              <a:rPr lang="es-ES" dirty="0" smtClean="0"/>
              <a:t> según el algoritmo SHA1</a:t>
            </a:r>
          </a:p>
          <a:p>
            <a:pPr marL="822183" lvl="1" indent="-285750">
              <a:buFont typeface="Arial" charset="0"/>
              <a:buChar char="•"/>
            </a:pPr>
            <a:r>
              <a:rPr lang="es-ES" dirty="0" smtClean="0"/>
              <a:t>Perfiles: al iniciar </a:t>
            </a:r>
            <a:r>
              <a:rPr lang="es-ES" dirty="0" err="1" smtClean="0"/>
              <a:t>sesion</a:t>
            </a:r>
            <a:r>
              <a:rPr lang="es-ES" dirty="0" smtClean="0"/>
              <a:t> un usuario, se leen</a:t>
            </a:r>
            <a:r>
              <a:rPr lang="es-ES" baseline="0" dirty="0" smtClean="0"/>
              <a:t> unos ficheros XML que indica las acciones que puede realizar, actualizando la interfaz gráfica en consecuencia, según esas acciones.</a:t>
            </a:r>
          </a:p>
          <a:p>
            <a:pPr marL="822183" lvl="1" indent="-285750">
              <a:buFont typeface="Arial" charset="0"/>
              <a:buChar char="•"/>
            </a:pPr>
            <a:r>
              <a:rPr lang="es-ES" baseline="0" dirty="0" smtClean="0"/>
              <a:t>Usuario es una clase abstracta para poder extender </a:t>
            </a:r>
            <a:r>
              <a:rPr lang="es-ES" baseline="0" dirty="0" err="1" smtClean="0"/>
              <a:t>facilmente</a:t>
            </a:r>
            <a:r>
              <a:rPr lang="es-ES" baseline="0" dirty="0" smtClean="0"/>
              <a:t> con nuevos roles. Solo </a:t>
            </a:r>
            <a:r>
              <a:rPr lang="es-ES" baseline="0" dirty="0" err="1" smtClean="0"/>
              <a:t>habria</a:t>
            </a:r>
            <a:r>
              <a:rPr lang="es-ES" baseline="0" dirty="0" smtClean="0"/>
              <a:t> q crear la clase que implementa el </a:t>
            </a:r>
            <a:r>
              <a:rPr lang="es-ES" baseline="0" dirty="0" err="1" smtClean="0"/>
              <a:t>metodo</a:t>
            </a:r>
            <a:r>
              <a:rPr lang="es-ES" baseline="0" dirty="0" smtClean="0"/>
              <a:t> </a:t>
            </a:r>
            <a:r>
              <a:rPr lang="es-ES" baseline="0" dirty="0" err="1" smtClean="0"/>
              <a:t>getRole</a:t>
            </a:r>
            <a:r>
              <a:rPr lang="es-ES" baseline="0" dirty="0" smtClean="0"/>
              <a:t> y añadir al fichero XML de perfiles su perfil correspondiente.</a:t>
            </a:r>
          </a:p>
          <a:p>
            <a:pPr marL="822183" lvl="1" indent="-285750">
              <a:buFont typeface="Arial" charset="0"/>
              <a:buChar char="•"/>
            </a:pPr>
            <a:endParaRPr lang="es-ES" dirty="0" smtClean="0"/>
          </a:p>
          <a:p>
            <a:pPr marL="285750" indent="-285750">
              <a:buFontTx/>
              <a:buChar char="-"/>
            </a:pPr>
            <a:r>
              <a:rPr lang="es-ES" dirty="0" smtClean="0"/>
              <a:t>Finalmente,</a:t>
            </a:r>
            <a:r>
              <a:rPr lang="es-ES" baseline="0" dirty="0" smtClean="0"/>
              <a:t> la iteración se cierra con las pruebas realizadas.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La cuarta iteración del</a:t>
            </a:r>
            <a:r>
              <a:rPr lang="es-ES" baseline="0" dirty="0" smtClean="0"/>
              <a:t> desarrollo, que es la segunda de la fase de construcción, se centra en analizar, diseñar e implementar los casos de uso que componen el grupo funcional “Visualización </a:t>
            </a:r>
            <a:r>
              <a:rPr lang="es-ES" baseline="0" dirty="0" err="1" smtClean="0"/>
              <a:t>informacion</a:t>
            </a:r>
            <a:r>
              <a:rPr lang="es-ES" baseline="0" dirty="0" smtClean="0"/>
              <a:t>”.</a:t>
            </a:r>
            <a:endParaRPr lang="es-ES" dirty="0" smtClean="0"/>
          </a:p>
          <a:p>
            <a:pPr marL="285750" indent="-285750">
              <a:buFontTx/>
              <a:buChar char="-"/>
            </a:pPr>
            <a:r>
              <a:rPr lang="es-ES" dirty="0" smtClean="0"/>
              <a:t>Al igual que</a:t>
            </a:r>
            <a:r>
              <a:rPr lang="es-ES" baseline="0" dirty="0" smtClean="0"/>
              <a:t> en el caso anterior, se realiza la </a:t>
            </a:r>
            <a:r>
              <a:rPr lang="es-ES" baseline="0" dirty="0" err="1" smtClean="0"/>
              <a:t>especificacion</a:t>
            </a:r>
            <a:r>
              <a:rPr lang="es-ES" baseline="0" dirty="0" smtClean="0"/>
              <a:t> de casos de uso, sus diagramas de </a:t>
            </a:r>
            <a:r>
              <a:rPr lang="es-ES" baseline="0" dirty="0" err="1" smtClean="0"/>
              <a:t>anñalisis</a:t>
            </a:r>
            <a:r>
              <a:rPr lang="es-ES" baseline="0" dirty="0" smtClean="0"/>
              <a:t> y secuencia de los escenarios de cada caso de uso </a:t>
            </a:r>
            <a:r>
              <a:rPr lang="es-ES" dirty="0" smtClean="0"/>
              <a:t>(paginas 96-98). Es relativamente sencillo porque se consultan decisiones</a:t>
            </a:r>
            <a:r>
              <a:rPr lang="es-ES" baseline="0" dirty="0" smtClean="0"/>
              <a:t> con información asociada.</a:t>
            </a:r>
            <a:endParaRPr lang="es-ES" dirty="0" smtClean="0"/>
          </a:p>
          <a:p>
            <a:pPr marL="285750" indent="-285750">
              <a:buFontTx/>
              <a:buChar char="-"/>
            </a:pPr>
            <a:endParaRPr lang="es-ES" dirty="0" smtClean="0"/>
          </a:p>
          <a:p>
            <a:pPr marL="285750" indent="-285750">
              <a:buFontTx/>
              <a:buChar char="-"/>
            </a:pPr>
            <a:r>
              <a:rPr lang="es-ES" dirty="0" smtClean="0"/>
              <a:t>En cuanto a la implementación, cabe destacar:</a:t>
            </a:r>
          </a:p>
          <a:p>
            <a:pPr marL="822183" lvl="1" indent="-285750">
              <a:buFont typeface="Arial" charset="0"/>
              <a:buChar char="•"/>
            </a:pPr>
            <a:r>
              <a:rPr lang="es-ES" dirty="0" smtClean="0"/>
              <a:t>Jerarquía de decisiones, como en un foro (explicarlas)</a:t>
            </a:r>
            <a:r>
              <a:rPr lang="es-ES" baseline="0" dirty="0" smtClean="0"/>
              <a:t> </a:t>
            </a:r>
            <a:r>
              <a:rPr lang="es-ES" baseline="0" dirty="0" smtClean="0">
                <a:sym typeface="Wingdings" pitchFamily="2" charset="2"/>
              </a:rPr>
              <a:t> Extensibilidad</a:t>
            </a:r>
          </a:p>
          <a:p>
            <a:pPr marL="822183" lvl="1" indent="-285750">
              <a:buFont typeface="Arial" charset="0"/>
              <a:buChar char="•"/>
            </a:pPr>
            <a:r>
              <a:rPr lang="es-ES" dirty="0" smtClean="0"/>
              <a:t>Destacar</a:t>
            </a:r>
            <a:r>
              <a:rPr lang="es-ES" baseline="0" dirty="0" smtClean="0"/>
              <a:t> condiciones de uso</a:t>
            </a:r>
          </a:p>
          <a:p>
            <a:pPr marL="822183" lvl="1" indent="-285750">
              <a:buFont typeface="Arial" charset="0"/>
              <a:buChar char="•"/>
            </a:pPr>
            <a:r>
              <a:rPr lang="es-ES" baseline="0" dirty="0" smtClean="0"/>
              <a:t>Empleado JUNG en vez de otras </a:t>
            </a:r>
            <a:r>
              <a:rPr lang="es-ES" baseline="0" dirty="0" err="1" smtClean="0"/>
              <a:t>tecnologias</a:t>
            </a:r>
            <a:r>
              <a:rPr lang="es-ES" baseline="0" dirty="0" smtClean="0"/>
              <a:t>, como por ejemplo </a:t>
            </a:r>
            <a:r>
              <a:rPr lang="es-ES" baseline="0" dirty="0" err="1" smtClean="0"/>
              <a:t>Jchart</a:t>
            </a:r>
            <a:r>
              <a:rPr lang="es-ES" baseline="0" dirty="0" smtClean="0"/>
              <a:t>, por ser open-</a:t>
            </a:r>
            <a:r>
              <a:rPr lang="es-ES" baseline="0" dirty="0" err="1" smtClean="0"/>
              <a:t>source</a:t>
            </a:r>
            <a:r>
              <a:rPr lang="es-ES" baseline="0" dirty="0" smtClean="0"/>
              <a:t> y proporcionar un API mas potente para la generación de grafos, </a:t>
            </a:r>
            <a:r>
              <a:rPr lang="es-ES" baseline="0" dirty="0" err="1" smtClean="0"/>
              <a:t>asi</a:t>
            </a:r>
            <a:r>
              <a:rPr lang="es-ES" baseline="0" dirty="0" smtClean="0"/>
              <a:t> como gran cantidad de </a:t>
            </a:r>
            <a:r>
              <a:rPr lang="es-ES" baseline="0" dirty="0" err="1" smtClean="0"/>
              <a:t>layouts</a:t>
            </a:r>
            <a:r>
              <a:rPr lang="es-ES" baseline="0" dirty="0" smtClean="0"/>
              <a:t> para representar las decisiones. </a:t>
            </a:r>
            <a:r>
              <a:rPr lang="es-ES" baseline="0" dirty="0" smtClean="0">
                <a:sym typeface="Wingdings" pitchFamily="2" charset="2"/>
              </a:rPr>
              <a:t> Dialogue </a:t>
            </a:r>
            <a:r>
              <a:rPr lang="es-ES" baseline="0" dirty="0" err="1" smtClean="0">
                <a:sym typeface="Wingdings" pitchFamily="2" charset="2"/>
              </a:rPr>
              <a:t>Map</a:t>
            </a:r>
            <a:r>
              <a:rPr lang="es-ES" baseline="0" dirty="0" smtClean="0">
                <a:sym typeface="Wingdings" pitchFamily="2" charset="2"/>
              </a:rPr>
              <a:t> / comparativa con mi grafo</a:t>
            </a:r>
          </a:p>
          <a:p>
            <a:pPr marL="822183" lvl="1" indent="-285750">
              <a:buFont typeface="Arial" charset="0"/>
              <a:buChar char="•"/>
            </a:pPr>
            <a:r>
              <a:rPr lang="es-ES" baseline="0" dirty="0" smtClean="0"/>
              <a:t>Porque se ha elegido open </a:t>
            </a:r>
            <a:r>
              <a:rPr lang="es-ES" baseline="0" dirty="0" err="1" smtClean="0"/>
              <a:t>street</a:t>
            </a:r>
            <a:r>
              <a:rPr lang="es-ES" baseline="0" dirty="0" smtClean="0"/>
              <a:t> </a:t>
            </a:r>
            <a:r>
              <a:rPr lang="es-ES" baseline="0" dirty="0" err="1" smtClean="0"/>
              <a:t>maps</a:t>
            </a:r>
            <a:endParaRPr lang="es-ES" baseline="0" dirty="0" smtClean="0"/>
          </a:p>
          <a:p>
            <a:pPr marL="822183" lvl="1" indent="-285750">
              <a:buFont typeface="Arial" charset="0"/>
              <a:buChar char="•"/>
            </a:pPr>
            <a:r>
              <a:rPr lang="es-ES" baseline="0" dirty="0" smtClean="0"/>
              <a:t>Como usar el </a:t>
            </a:r>
            <a:r>
              <a:rPr lang="es-ES" baseline="0" dirty="0" err="1" smtClean="0"/>
              <a:t>Yahoo</a:t>
            </a:r>
            <a:r>
              <a:rPr lang="es-ES" baseline="0" dirty="0" smtClean="0"/>
              <a:t> (una </a:t>
            </a:r>
            <a:r>
              <a:rPr lang="es-ES" baseline="0" dirty="0" err="1" smtClean="0"/>
              <a:t>linea</a:t>
            </a:r>
            <a:r>
              <a:rPr lang="es-ES" baseline="0" dirty="0" smtClean="0"/>
              <a:t>)</a:t>
            </a:r>
          </a:p>
          <a:p>
            <a:pPr marL="822183" lvl="1" indent="-285750">
              <a:buFont typeface="Arial" charset="0"/>
              <a:buChar char="•"/>
            </a:pPr>
            <a:endParaRPr lang="es-ES" u="sng" baseline="0" dirty="0" smtClean="0"/>
          </a:p>
          <a:p>
            <a:pPr marL="285750" indent="-285750">
              <a:buFontTx/>
              <a:buChar char="-"/>
            </a:pPr>
            <a:r>
              <a:rPr lang="es-ES" baseline="0" dirty="0" smtClean="0"/>
              <a:t>En pruebas, se realizan </a:t>
            </a:r>
            <a:r>
              <a:rPr lang="es-ES" baseline="0" dirty="0" err="1" smtClean="0"/>
              <a:t>checklists</a:t>
            </a:r>
            <a:r>
              <a:rPr lang="es-ES" baseline="0" dirty="0" smtClean="0"/>
              <a:t> (pagina) y test </a:t>
            </a:r>
            <a:r>
              <a:rPr lang="es-ES" baseline="0" dirty="0" err="1" smtClean="0"/>
              <a:t>units</a:t>
            </a:r>
            <a:r>
              <a:rPr lang="es-ES" baseline="0" dirty="0" smtClean="0"/>
              <a:t> (informe en anexo)</a:t>
            </a:r>
          </a:p>
          <a:p>
            <a:pPr marL="285750" indent="-285750">
              <a:buFontTx/>
              <a:buChar char="-"/>
            </a:pPr>
            <a:endParaRPr lang="es-ES" baseline="0" dirty="0" smtClean="0"/>
          </a:p>
          <a:p>
            <a:pPr marL="285750" indent="-285750">
              <a:buFontTx/>
              <a:buChar char="-"/>
            </a:pPr>
            <a:r>
              <a:rPr lang="es-ES" baseline="0" dirty="0" smtClean="0"/>
              <a:t>PANTALLAZO DE MI MAPA Y VISTA DECISIONES</a:t>
            </a: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esta iteración se desarrolla la funcionalidad para gestionar decisiones y notificaciones. Ambas estas relacionadas,</a:t>
            </a:r>
            <a:r>
              <a:rPr lang="es-ES" baseline="0" dirty="0" smtClean="0"/>
              <a:t> pues al crear, modificar, eliminar, aceptar/rechazar, adjuntar ficheros se crea una alerta, para que otros usuarios que participan en ese proyecto puedan ser consciente de esos cambios cuando inicien </a:t>
            </a:r>
            <a:r>
              <a:rPr lang="es-ES" baseline="0" dirty="0" err="1" smtClean="0"/>
              <a:t>sesion</a:t>
            </a:r>
            <a:r>
              <a:rPr lang="es-ES" baseline="0" dirty="0" smtClean="0"/>
              <a:t> en otro momento.</a:t>
            </a:r>
          </a:p>
          <a:p>
            <a:pPr marL="285750" indent="-285750">
              <a:buFontTx/>
              <a:buChar char="-"/>
            </a:pPr>
            <a:endParaRPr lang="es-ES" baseline="0" dirty="0" smtClean="0"/>
          </a:p>
          <a:p>
            <a:pPr marL="285750" indent="-285750">
              <a:buFontTx/>
              <a:buChar char="-"/>
            </a:pPr>
            <a:r>
              <a:rPr lang="es-ES" baseline="0" dirty="0" smtClean="0"/>
              <a:t>En este caso, es destacable que si se realiza un cambio sobre las decisiones de un proyecto, el servidor notifica a todos los clientes conectados, cuyos usuarios trabajan en ese proyecto y </a:t>
            </a:r>
            <a:r>
              <a:rPr lang="es-ES" baseline="0" dirty="0" err="1" smtClean="0"/>
              <a:t>estan</a:t>
            </a:r>
            <a:r>
              <a:rPr lang="es-ES" baseline="0" dirty="0" smtClean="0"/>
              <a:t> visualizando las decisiones, de ese cambio (diagrama)</a:t>
            </a:r>
            <a:endParaRPr lang="es-ES" dirty="0" smtClean="0"/>
          </a:p>
          <a:p>
            <a:pPr marL="285750" indent="-285750">
              <a:buFontTx/>
              <a:buChar char="-"/>
            </a:pPr>
            <a:r>
              <a:rPr lang="es-ES" dirty="0" smtClean="0"/>
              <a:t>Para ello, se utilizan hilos,</a:t>
            </a:r>
            <a:r>
              <a:rPr lang="es-ES" baseline="0" dirty="0" smtClean="0"/>
              <a:t> para no bloquear al servidor </a:t>
            </a:r>
            <a:r>
              <a:rPr lang="es-ES" dirty="0" smtClean="0"/>
              <a:t>y poder atender otras peticiones.</a:t>
            </a:r>
            <a:endParaRPr lang="es-ES" baseline="0" dirty="0" smtClean="0">
              <a:sym typeface="Wingdings" pitchFamily="2" charset="2"/>
            </a:endParaRPr>
          </a:p>
          <a:p>
            <a:pPr marL="285750" marR="0" indent="-285750" algn="l" defTabSz="1072866" rtl="0" eaLnBrk="1" fontAlgn="auto" latinLnBrk="0" hangingPunct="1">
              <a:lnSpc>
                <a:spcPct val="100000"/>
              </a:lnSpc>
              <a:spcBef>
                <a:spcPts val="0"/>
              </a:spcBef>
              <a:spcAft>
                <a:spcPts val="0"/>
              </a:spcAft>
              <a:buClrTx/>
              <a:buSzTx/>
              <a:buFontTx/>
              <a:buChar char="-"/>
              <a:tabLst/>
              <a:defRPr/>
            </a:pPr>
            <a:endParaRPr lang="es-ES" dirty="0" smtClean="0"/>
          </a:p>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dirty="0" smtClean="0"/>
              <a:t>También</a:t>
            </a:r>
            <a:r>
              <a:rPr lang="es-ES" baseline="0" dirty="0" smtClean="0"/>
              <a:t> cabe destacar el uso de la reflexión de java, </a:t>
            </a:r>
            <a:r>
              <a:rPr lang="es-ES" dirty="0" smtClean="0"/>
              <a:t>para la configuración de la interfaz (PANTALLAZO). Esto permite que según la </a:t>
            </a:r>
            <a:r>
              <a:rPr lang="es-ES" dirty="0" err="1" smtClean="0"/>
              <a:t>opcion</a:t>
            </a:r>
            <a:r>
              <a:rPr lang="es-ES" dirty="0" smtClean="0"/>
              <a:t> que elija el usuario, cargar unos elementos u otros en</a:t>
            </a:r>
            <a:r>
              <a:rPr lang="es-ES" baseline="0" dirty="0" smtClean="0"/>
              <a:t> tiempo de ejecución.</a:t>
            </a:r>
            <a:endParaRPr lang="es-ES" dirty="0" smtClean="0"/>
          </a:p>
          <a:p>
            <a:pPr marL="285750" indent="-285750">
              <a:buFontTx/>
              <a:buChar char="-"/>
            </a:pPr>
            <a:endParaRPr lang="es-ES" baseline="0" dirty="0" smtClean="0">
              <a:sym typeface="Wingdings" pitchFamily="2" charset="2"/>
            </a:endParaRP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esta iteración se realiza el desarrollo de los casos de uso correspondientes a la “Gestión</a:t>
            </a:r>
            <a:r>
              <a:rPr lang="es-ES" baseline="0" dirty="0" smtClean="0"/>
              <a:t> de proyectos”.</a:t>
            </a:r>
          </a:p>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baseline="0" dirty="0" smtClean="0"/>
              <a:t>Al igual que en casos anteriores, se comienza con la especificación de casos de uso y su </a:t>
            </a:r>
            <a:r>
              <a:rPr lang="es-ES" baseline="0" dirty="0" err="1" smtClean="0"/>
              <a:t>analisis</a:t>
            </a:r>
            <a:r>
              <a:rPr lang="es-ES" baseline="0" dirty="0" smtClean="0"/>
              <a:t>, siguiendo con el diseño, destacando el caso “Aconsejar decisiones” de proyectos similares (consultar diagrama)</a:t>
            </a:r>
          </a:p>
          <a:p>
            <a:pPr marL="285750" indent="-285750">
              <a:buFontTx/>
              <a:buChar char="-"/>
            </a:pPr>
            <a:endParaRPr lang="es-ES" dirty="0" smtClean="0"/>
          </a:p>
          <a:p>
            <a:pPr marL="285750" indent="-285750">
              <a:buFontTx/>
              <a:buChar char="-"/>
            </a:pPr>
            <a:r>
              <a:rPr lang="es-ES" dirty="0" smtClean="0"/>
              <a:t>Para implementar</a:t>
            </a:r>
            <a:r>
              <a:rPr lang="es-ES" baseline="0" dirty="0" smtClean="0"/>
              <a:t> esta funcionalidad, se utilizará el CBR, donde cada caso representa los proyectos software a comparar y calcular su semejanza.</a:t>
            </a:r>
          </a:p>
          <a:p>
            <a:pPr marL="285750" indent="-285750">
              <a:buFontTx/>
              <a:buChar char="-"/>
            </a:pPr>
            <a:r>
              <a:rPr lang="es-ES" baseline="0" dirty="0" smtClean="0"/>
              <a:t>En primer lugar, hay que definir cada proyecto de una manera que permita compararse con otros proyectos y evaluarse. Para ello, cada proyecto vendrá representado por el conjunto de atributos que lo forman: nombre, </a:t>
            </a:r>
            <a:r>
              <a:rPr lang="es-ES" baseline="0" dirty="0" err="1" smtClean="0"/>
              <a:t>descripcion</a:t>
            </a:r>
            <a:r>
              <a:rPr lang="es-ES" baseline="0" dirty="0" smtClean="0"/>
              <a:t>, fechas, etc.</a:t>
            </a:r>
          </a:p>
          <a:p>
            <a:pPr marL="285750" indent="-285750">
              <a:buFontTx/>
              <a:buChar char="-"/>
            </a:pPr>
            <a:endParaRPr lang="es-ES" baseline="0" dirty="0" smtClean="0"/>
          </a:p>
          <a:p>
            <a:pPr marL="285750" indent="-285750">
              <a:buFontTx/>
              <a:buChar char="-"/>
            </a:pPr>
            <a:r>
              <a:rPr lang="es-ES" baseline="0" dirty="0" smtClean="0"/>
              <a:t>Comentar la figura: cada proyecto se define por una serie de atributos, cuyos valores se comparan y </a:t>
            </a:r>
            <a:r>
              <a:rPr lang="es-ES" baseline="0" dirty="0" err="1" smtClean="0"/>
              <a:t>evaluan</a:t>
            </a:r>
            <a:r>
              <a:rPr lang="es-ES" baseline="0" dirty="0" smtClean="0"/>
              <a:t> mediante funciones de semejanza. Dichos atributos se consultan y representan en tiempo de ejecución, utilizando la reflexión e </a:t>
            </a:r>
            <a:r>
              <a:rPr lang="es-ES" baseline="0" dirty="0" err="1" smtClean="0"/>
              <a:t>introspeccion</a:t>
            </a:r>
            <a:r>
              <a:rPr lang="es-ES" baseline="0" dirty="0" smtClean="0"/>
              <a:t> de Java </a:t>
            </a:r>
            <a:r>
              <a:rPr lang="es-ES" baseline="0" dirty="0" smtClean="0">
                <a:sym typeface="Wingdings" pitchFamily="2" charset="2"/>
              </a:rPr>
              <a:t> extensibilidad si existe en un futuro más atributos para los proyectos</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Funciones</a:t>
            </a:r>
            <a:r>
              <a:rPr lang="es-ES" baseline="0" dirty="0" smtClean="0"/>
              <a:t> de semejanza:</a:t>
            </a:r>
          </a:p>
          <a:p>
            <a:pPr marL="822183" lvl="1" indent="-285750">
              <a:buFont typeface="Arial" charset="0"/>
              <a:buChar char="•"/>
            </a:pPr>
            <a:r>
              <a:rPr lang="es-ES" baseline="0" dirty="0" smtClean="0"/>
              <a:t>Umbral: función que devuelve la semejanza entre dos atributos comprobando que la diferencia de sus valores es inferior a un determinado umbral. Por ejemplo, si el umbral es 10, la semejanza de los atributos será 1 si su diferencia no pasa de 10.</a:t>
            </a:r>
          </a:p>
          <a:p>
            <a:pPr marL="822183" lvl="1" indent="-285750">
              <a:buFont typeface="Arial" charset="0"/>
              <a:buChar char="•"/>
            </a:pPr>
            <a:r>
              <a:rPr lang="es-ES" dirty="0" smtClean="0"/>
              <a:t>Diferencia: función</a:t>
            </a:r>
            <a:r>
              <a:rPr lang="es-ES" baseline="0" dirty="0" smtClean="0"/>
              <a:t> que devuelve la semejanza entre atributos realizando su diferencia. Por tanto, cuanto menor sea la diferencia, más semejante son.</a:t>
            </a:r>
          </a:p>
          <a:p>
            <a:pPr marL="822183" lvl="1" indent="-285750">
              <a:buFont typeface="Arial" charset="0"/>
              <a:buChar char="•"/>
            </a:pPr>
            <a:r>
              <a:rPr lang="es-ES" baseline="0" dirty="0" smtClean="0"/>
              <a:t>Igualdad: dos atributos son semejantes si sus valores son los mismos.</a:t>
            </a:r>
          </a:p>
          <a:p>
            <a:pPr marL="285750" indent="-285750">
              <a:buFontTx/>
              <a:buChar char="-"/>
            </a:pPr>
            <a:endParaRPr lang="es-ES" dirty="0" smtClean="0"/>
          </a:p>
          <a:p>
            <a:pPr marL="285750" indent="-285750">
              <a:buFontTx/>
              <a:buChar char="-"/>
            </a:pPr>
            <a:r>
              <a:rPr lang="es-ES" dirty="0" smtClean="0"/>
              <a:t>Una vez calculada la semejanza entre atributos, hay que calcular la semejanza global de los</a:t>
            </a:r>
            <a:r>
              <a:rPr lang="es-ES" baseline="0" dirty="0" smtClean="0"/>
              <a:t> proyectos, en bases a seas semejanzas parciales. Para ello, se han implementado dos algoritmos:</a:t>
            </a:r>
          </a:p>
          <a:p>
            <a:pPr marL="822183" lvl="1" indent="-285750">
              <a:buFont typeface="Arial" charset="0"/>
              <a:buChar char="•"/>
            </a:pPr>
            <a:r>
              <a:rPr lang="es-ES" b="1" baseline="0" dirty="0" smtClean="0"/>
              <a:t>NN</a:t>
            </a:r>
            <a:r>
              <a:rPr lang="es-ES" baseline="0" dirty="0" smtClean="0"/>
              <a:t>: algoritmo más utilizado en CBR. Calcula la semejanza entre casos como la media </a:t>
            </a:r>
            <a:r>
              <a:rPr lang="es-ES" baseline="0" dirty="0" err="1" smtClean="0"/>
              <a:t>aritmetica</a:t>
            </a:r>
            <a:r>
              <a:rPr lang="es-ES" baseline="0" dirty="0" smtClean="0"/>
              <a:t> de las semejanzas parciales de cada atributo, multiplicadas por un peso, para establecer si los atributos son relevantes o no en el computo global.</a:t>
            </a:r>
          </a:p>
          <a:p>
            <a:pPr marL="822183" lvl="1" indent="-285750">
              <a:buFont typeface="Arial" charset="0"/>
              <a:buChar char="•"/>
            </a:pPr>
            <a:r>
              <a:rPr lang="es-ES" b="1" baseline="0" dirty="0" err="1" smtClean="0"/>
              <a:t>Euclidean</a:t>
            </a:r>
            <a:r>
              <a:rPr lang="es-ES" b="1" baseline="0" dirty="0" smtClean="0"/>
              <a:t> </a:t>
            </a:r>
            <a:r>
              <a:rPr lang="es-ES" b="1" baseline="0" dirty="0" err="1" smtClean="0"/>
              <a:t>Distance</a:t>
            </a:r>
            <a:r>
              <a:rPr lang="es-ES" b="1" baseline="0" dirty="0" smtClean="0"/>
              <a:t>:</a:t>
            </a:r>
            <a:r>
              <a:rPr lang="es-ES" b="0" baseline="0" dirty="0" smtClean="0"/>
              <a:t> es una variación del método de la distancia </a:t>
            </a:r>
            <a:r>
              <a:rPr lang="es-ES" b="0" baseline="0" dirty="0" err="1" smtClean="0"/>
              <a:t>Euclídea</a:t>
            </a:r>
            <a:r>
              <a:rPr lang="es-ES" b="0" baseline="0" dirty="0" smtClean="0"/>
              <a:t>. En este caso, se calcula como el sumatorio del producto del peso de cada atributo por su semejanza parcial, elevada al cuadrado.</a:t>
            </a:r>
          </a:p>
          <a:p>
            <a:pPr marL="536433" lvl="1" indent="0">
              <a:buFont typeface="Arial" charset="0"/>
              <a:buNone/>
            </a:pPr>
            <a:endParaRPr lang="es-ES" b="0" baseline="0" dirty="0" smtClean="0"/>
          </a:p>
          <a:p>
            <a:pPr marL="536433" lvl="1" indent="0">
              <a:buFont typeface="Arial" charset="0"/>
              <a:buNone/>
            </a:pPr>
            <a:r>
              <a:rPr lang="es-ES" b="0" baseline="0" dirty="0" smtClean="0"/>
              <a:t>Es una </a:t>
            </a:r>
            <a:r>
              <a:rPr lang="es-ES" b="0" baseline="0" dirty="0" err="1" smtClean="0"/>
              <a:t>variacion</a:t>
            </a:r>
            <a:r>
              <a:rPr lang="es-ES" b="0" baseline="0" dirty="0" smtClean="0"/>
              <a:t> porque el algoritmo original es la raíz cuadrada del sumatorio de la diferencia de dos valores, elevada al cuadrado. Sin embargo, se ha modificado para adaptarse mejor a las funciones de semejanza implementadas y para introducir el peso de cada atributo.</a:t>
            </a:r>
          </a:p>
          <a:p>
            <a:pPr marL="0" indent="0">
              <a:buFontTx/>
              <a:buNone/>
            </a:pPr>
            <a:endParaRPr lang="es-ES" dirty="0" smtClean="0"/>
          </a:p>
          <a:p>
            <a:pPr marL="285750" indent="-285750">
              <a:buFontTx/>
              <a:buChar char="-"/>
            </a:pPr>
            <a:r>
              <a:rPr lang="es-ES" dirty="0" smtClean="0"/>
              <a:t>Como resultado, se obtiene esta ventana</a:t>
            </a:r>
            <a:r>
              <a:rPr lang="es-ES" baseline="0" dirty="0" smtClean="0"/>
              <a:t> donde se puede ver más claramente lo que acabo de describir: se puede observar todos los atributos que forman un proyecto, que serán comparados con la </a:t>
            </a:r>
            <a:r>
              <a:rPr lang="es-ES" baseline="0" dirty="0" err="1" smtClean="0"/>
              <a:t>funcion</a:t>
            </a:r>
            <a:r>
              <a:rPr lang="es-ES" baseline="0" dirty="0" smtClean="0"/>
              <a:t> que seleccionemos y podremos darle un peso, para que sea mas o menos relevante en el cálculo final.</a:t>
            </a:r>
          </a:p>
          <a:p>
            <a:pPr marL="285750" indent="-285750">
              <a:buFontTx/>
              <a:buChar char="-"/>
            </a:pPr>
            <a:endParaRPr lang="es-ES" baseline="0" dirty="0" smtClean="0"/>
          </a:p>
          <a:p>
            <a:pPr marL="285750" indent="-285750">
              <a:buFontTx/>
              <a:buChar char="-"/>
            </a:pPr>
            <a:r>
              <a:rPr lang="es-ES" baseline="0" dirty="0" smtClean="0"/>
              <a:t>Esto representa la fase de configuración de CBR. Posteriormente, se calcula la semejanza del proyecto introducido con todos los existentes en la base de datos y se recuperan los proyectos, ordenados de mayor a menor semejanza.</a:t>
            </a:r>
          </a:p>
          <a:p>
            <a:pPr marL="822183" lvl="1" indent="-285750">
              <a:buFont typeface="Arial" charset="0"/>
              <a:buChar char="•"/>
            </a:pP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Esta funcionalidad</a:t>
            </a:r>
            <a:r>
              <a:rPr lang="es-ES" baseline="0" dirty="0" smtClean="0"/>
              <a:t> sirve </a:t>
            </a:r>
            <a:r>
              <a:rPr lang="es-ES" baseline="0" dirty="0" err="1" smtClean="0"/>
              <a:t>apra</a:t>
            </a:r>
            <a:r>
              <a:rPr lang="es-ES" baseline="0" dirty="0" smtClean="0"/>
              <a:t> componer documentos PDF. Para ello, se diseña la siguiente estructura (diagrama). Como se puede observar, se utiliza la herencia para aprovechar el p</a:t>
            </a:r>
            <a:r>
              <a:rPr lang="es-ES" dirty="0" smtClean="0"/>
              <a:t>olimorfismo y extensibilidad.</a:t>
            </a:r>
          </a:p>
          <a:p>
            <a:pPr marL="0" indent="0">
              <a:buFontTx/>
              <a:buNone/>
            </a:pPr>
            <a:endParaRPr lang="es-ES" dirty="0" smtClean="0"/>
          </a:p>
          <a:p>
            <a:pPr marL="285750" indent="-285750">
              <a:buFontTx/>
              <a:buChar char="-"/>
            </a:pPr>
            <a:r>
              <a:rPr lang="es-ES" dirty="0" smtClean="0"/>
              <a:t>Para componer las</a:t>
            </a:r>
            <a:r>
              <a:rPr lang="es-ES" baseline="0" dirty="0" smtClean="0"/>
              <a:t> secciones del PDF, en la interfaz gráfica se crea un método de </a:t>
            </a:r>
            <a:r>
              <a:rPr lang="es-ES" b="1" baseline="0" dirty="0" err="1" smtClean="0"/>
              <a:t>drag</a:t>
            </a:r>
            <a:r>
              <a:rPr lang="es-ES" b="1" baseline="0" dirty="0" smtClean="0"/>
              <a:t> and </a:t>
            </a:r>
            <a:r>
              <a:rPr lang="es-ES" b="1" baseline="0" dirty="0" err="1" smtClean="0"/>
              <a:t>drop</a:t>
            </a:r>
            <a:r>
              <a:rPr lang="es-ES" baseline="0" dirty="0" smtClean="0"/>
              <a:t>, para colocar los diferentes elementos en el orden en que se desee que aparezcan en el documento.</a:t>
            </a:r>
          </a:p>
          <a:p>
            <a:pPr marL="285750" indent="-285750">
              <a:buFontTx/>
              <a:buChar char="-"/>
            </a:pPr>
            <a:endParaRPr lang="es-ES" baseline="0" dirty="0" smtClean="0"/>
          </a:p>
          <a:p>
            <a:pPr marL="285750" indent="-285750">
              <a:buFontTx/>
              <a:buChar char="-"/>
            </a:pPr>
            <a:r>
              <a:rPr lang="es-ES" baseline="0" dirty="0" smtClean="0"/>
              <a:t>DIFICULTAD: </a:t>
            </a:r>
            <a:r>
              <a:rPr lang="es-ES" baseline="0" dirty="0" err="1" smtClean="0"/>
              <a:t>serializacion</a:t>
            </a:r>
            <a:r>
              <a:rPr lang="es-ES" baseline="0" dirty="0" smtClean="0"/>
              <a:t> de imágenes y documento.</a:t>
            </a:r>
            <a:endParaRPr lang="es-ES" dirty="0" smtClean="0"/>
          </a:p>
          <a:p>
            <a:pPr marL="285750" indent="-285750">
              <a:buFontTx/>
              <a:buChar char="-"/>
            </a:pPr>
            <a:endParaRPr lang="es-ES" dirty="0" smtClean="0"/>
          </a:p>
          <a:p>
            <a:pPr marL="285750" indent="-285750">
              <a:buFontTx/>
              <a:buChar char="-"/>
            </a:pPr>
            <a:r>
              <a:rPr lang="es-ES" dirty="0" smtClean="0"/>
              <a:t>La</a:t>
            </a:r>
            <a:r>
              <a:rPr lang="es-ES" baseline="0" dirty="0" smtClean="0"/>
              <a:t> iteración se cierra con pruebas, como en otros casos.</a:t>
            </a: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Diseño de secuencia y clases (paginas)</a:t>
            </a:r>
          </a:p>
          <a:p>
            <a:pPr marL="285750" indent="-285750">
              <a:buFontTx/>
              <a:buChar char="-"/>
            </a:pPr>
            <a:r>
              <a:rPr lang="es-ES" dirty="0" smtClean="0"/>
              <a:t>Porque usar </a:t>
            </a:r>
            <a:r>
              <a:rPr lang="es-ES" dirty="0" err="1" smtClean="0"/>
              <a:t>JFreeChart</a:t>
            </a:r>
            <a:r>
              <a:rPr lang="es-ES" dirty="0" smtClean="0"/>
              <a:t>: se</a:t>
            </a:r>
            <a:r>
              <a:rPr lang="es-ES" baseline="0" dirty="0" smtClean="0"/>
              <a:t> examinaron otras </a:t>
            </a:r>
            <a:r>
              <a:rPr lang="es-ES" baseline="0" dirty="0" err="1" smtClean="0"/>
              <a:t>librerias</a:t>
            </a:r>
            <a:r>
              <a:rPr lang="es-ES" baseline="0" dirty="0" smtClean="0"/>
              <a:t>, como </a:t>
            </a:r>
            <a:r>
              <a:rPr lang="es-ES" b="1" baseline="0" dirty="0" err="1" smtClean="0"/>
              <a:t>JCCKit</a:t>
            </a:r>
            <a:r>
              <a:rPr lang="es-ES" baseline="0" dirty="0" smtClean="0"/>
              <a:t> o </a:t>
            </a:r>
            <a:r>
              <a:rPr lang="es-ES" b="1" baseline="0" dirty="0" smtClean="0"/>
              <a:t>charts4j</a:t>
            </a:r>
            <a:r>
              <a:rPr lang="es-ES" b="0" baseline="0" dirty="0" smtClean="0"/>
              <a:t>, pero al final se ha decidido utilizar </a:t>
            </a:r>
            <a:r>
              <a:rPr lang="es-ES" b="0" baseline="0" dirty="0" err="1" smtClean="0"/>
              <a:t>JFreeChart</a:t>
            </a:r>
            <a:r>
              <a:rPr lang="es-ES" b="0" baseline="0" dirty="0" smtClean="0"/>
              <a:t> por tener más opciones de representación de gráficos y por gestionar de manera más flexible y potente los </a:t>
            </a:r>
            <a:r>
              <a:rPr lang="es-ES" b="0" baseline="0" dirty="0" err="1" smtClean="0"/>
              <a:t>datasets</a:t>
            </a:r>
            <a:r>
              <a:rPr lang="es-ES" b="0" baseline="0" dirty="0" smtClean="0"/>
              <a:t>.</a:t>
            </a:r>
          </a:p>
          <a:p>
            <a:pPr marL="285750" indent="-285750">
              <a:buFontTx/>
              <a:buChar char="-"/>
            </a:pPr>
            <a:endParaRPr lang="es-ES" b="0" baseline="0" dirty="0" smtClean="0"/>
          </a:p>
          <a:p>
            <a:pPr marL="285750" indent="-285750">
              <a:buFontTx/>
              <a:buChar char="-"/>
            </a:pPr>
            <a:r>
              <a:rPr lang="es-ES" b="0" baseline="0" dirty="0" err="1" smtClean="0"/>
              <a:t>Datasets</a:t>
            </a:r>
            <a:r>
              <a:rPr lang="es-ES" b="0" baseline="0" dirty="0" smtClean="0"/>
              <a:t>: para crear los diferentes </a:t>
            </a:r>
            <a:r>
              <a:rPr lang="es-ES" b="0" baseline="0" dirty="0" err="1" smtClean="0"/>
              <a:t>datasets</a:t>
            </a:r>
            <a:r>
              <a:rPr lang="es-ES" b="0" baseline="0" dirty="0" smtClean="0"/>
              <a:t>, se ha desarrollado un algoritmo que va consultando los datos necesarios para crear un gráfico, como por ejemplo, las decisiones realizadas por los empleados en un proyecto, y se van creando los </a:t>
            </a:r>
            <a:r>
              <a:rPr lang="es-ES" b="0" baseline="0" dirty="0" err="1" smtClean="0"/>
              <a:t>datasets</a:t>
            </a:r>
            <a:r>
              <a:rPr lang="es-ES" b="0" baseline="0" dirty="0" smtClean="0"/>
              <a:t> utilizados por </a:t>
            </a:r>
            <a:r>
              <a:rPr lang="es-ES" b="0" baseline="0" dirty="0" err="1" smtClean="0"/>
              <a:t>JFreeChart</a:t>
            </a:r>
            <a:r>
              <a:rPr lang="es-ES" b="0" baseline="0" dirty="0" smtClean="0"/>
              <a:t> a partir de esos datos.</a:t>
            </a:r>
            <a:endParaRPr lang="es-ES" b="1" dirty="0" smtClean="0"/>
          </a:p>
          <a:p>
            <a:pPr marL="285750" indent="-285750">
              <a:buFontTx/>
              <a:buChar char="-"/>
            </a:pPr>
            <a:endParaRPr lang="es-ES" dirty="0" smtClean="0"/>
          </a:p>
          <a:p>
            <a:pPr marL="285750" indent="-285750">
              <a:buFontTx/>
              <a:buChar char="-"/>
            </a:pPr>
            <a:r>
              <a:rPr lang="es-ES" dirty="0" smtClean="0"/>
              <a:t>PANTALLAZOS</a:t>
            </a:r>
            <a:r>
              <a:rPr lang="es-ES" baseline="0" dirty="0" smtClean="0"/>
              <a:t> DE DATASETS</a:t>
            </a:r>
          </a:p>
          <a:p>
            <a:pPr marL="285750" indent="-285750">
              <a:buFontTx/>
              <a:buChar char="-"/>
            </a:pPr>
            <a:r>
              <a:rPr lang="es-ES" baseline="0" dirty="0" smtClean="0"/>
              <a:t>PRUEBAS</a:t>
            </a: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Para terminar la fase de construcción, se desarrolla la funcionalidad para exportar </a:t>
            </a:r>
            <a:r>
              <a:rPr lang="es-ES" dirty="0" err="1" smtClean="0"/>
              <a:t>informacion</a:t>
            </a:r>
            <a:r>
              <a:rPr lang="es-ES" dirty="0" smtClean="0"/>
              <a:t> a un</a:t>
            </a:r>
            <a:r>
              <a:rPr lang="es-ES" baseline="0" dirty="0" smtClean="0"/>
              <a:t> fichero XML.</a:t>
            </a:r>
          </a:p>
          <a:p>
            <a:pPr marL="285750" indent="-285750">
              <a:buFontTx/>
              <a:buChar char="-"/>
            </a:pPr>
            <a:r>
              <a:rPr lang="es-ES" baseline="0" dirty="0" smtClean="0"/>
              <a:t>Para ello, se utiliza JAXB, que gracias a sus anotaciones, permite exportar la información a un fichero de manera inmediata, ya que anotando las clases y sus atributos, JAXB se encargar de traducirlo a los diferentes nodos del XML. (comentar figura)</a:t>
            </a:r>
          </a:p>
          <a:p>
            <a:pPr marL="285750" indent="-285750">
              <a:buFontTx/>
              <a:buChar char="-"/>
            </a:pPr>
            <a:endParaRPr lang="es-ES" baseline="0" dirty="0" smtClean="0"/>
          </a:p>
          <a:p>
            <a:pPr marL="285750" indent="-285750">
              <a:buFontTx/>
              <a:buChar char="-"/>
            </a:pPr>
            <a:r>
              <a:rPr lang="es-ES" baseline="0" dirty="0" smtClean="0"/>
              <a:t>Se ha optado por utilizar JAXB, en vez de JDOM, por ejemplo, porque JAXB está pensado para realizar de manera automática la conversión de una jerarquía de objetos Java a un fichero XML y viceversa. Por el contrario JODM es más bien para acceder a ficheros XML y leerlos o escribirlos, por lo que se </a:t>
            </a:r>
            <a:r>
              <a:rPr lang="es-ES" baseline="0" dirty="0" err="1" smtClean="0"/>
              <a:t>habria</a:t>
            </a:r>
            <a:r>
              <a:rPr lang="es-ES" baseline="0" dirty="0" smtClean="0"/>
              <a:t> tenido que ir serializando cada objeto de manera manual.</a:t>
            </a: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Universidad de Leiden, Holanda</a:t>
            </a:r>
          </a:p>
          <a:p>
            <a:pPr marL="285750" indent="-285750">
              <a:buFontTx/>
              <a:buChar char="-"/>
            </a:pPr>
            <a:endParaRPr lang="es-ES" dirty="0" smtClean="0"/>
          </a:p>
          <a:p>
            <a:pPr marL="285750" indent="-285750">
              <a:buFontTx/>
              <a:buChar char="-"/>
            </a:pPr>
            <a:r>
              <a:rPr lang="es-ES" dirty="0" smtClean="0"/>
              <a:t>Según esta definición, los CDS se encuentran distribuidos</a:t>
            </a:r>
            <a:r>
              <a:rPr lang="es-ES" baseline="0" dirty="0" smtClean="0"/>
              <a:t> en países, se involucran diferentes compañías y </a:t>
            </a:r>
            <a:r>
              <a:rPr lang="es-ES" baseline="0" dirty="0" err="1" smtClean="0"/>
              <a:t>stakeholders</a:t>
            </a:r>
            <a:endParaRPr lang="es-ES" baseline="0" dirty="0" smtClean="0"/>
          </a:p>
          <a:p>
            <a:pPr marL="285750" indent="-285750">
              <a:buFontTx/>
              <a:buChar char="-"/>
            </a:pPr>
            <a:r>
              <a:rPr lang="es-ES" baseline="0" dirty="0" smtClean="0"/>
              <a:t>Debe existir una comunicación, un control y una coordinación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Comentar</a:t>
            </a:r>
            <a:r>
              <a:rPr lang="es-ES" baseline="0" dirty="0" smtClean="0"/>
              <a:t> que se hace en esta fase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dirty="0" smtClean="0"/>
              <a:t>Para finalizar la presentación,</a:t>
            </a:r>
            <a:r>
              <a:rPr lang="es-ES" baseline="0" dirty="0" smtClean="0"/>
              <a:t> se mostrará </a:t>
            </a:r>
            <a:r>
              <a:rPr lang="es-ES" dirty="0" smtClean="0"/>
              <a:t>en este último apartado una serie de conclusiones,</a:t>
            </a:r>
            <a:r>
              <a:rPr lang="es-ES" baseline="0" dirty="0" smtClean="0"/>
              <a:t> así como las líneas de trabajo futuro que pueden realizarse para continuar incrementando la funcionalidad de DPMTool</a:t>
            </a:r>
            <a:endParaRPr lang="es-ES" dirty="0" smtClean="0"/>
          </a:p>
          <a:p>
            <a:pPr marL="285750" marR="0" indent="-285750" algn="l" defTabSz="1072866" rtl="0" eaLnBrk="1" fontAlgn="auto" latinLnBrk="0" hangingPunct="1">
              <a:lnSpc>
                <a:spcPct val="100000"/>
              </a:lnSpc>
              <a:spcBef>
                <a:spcPts val="0"/>
              </a:spcBef>
              <a:spcAft>
                <a:spcPts val="0"/>
              </a:spcAft>
              <a:buClrTx/>
              <a:buSzTx/>
              <a:buFontTx/>
              <a:buChar char="-"/>
              <a:tabLst/>
              <a:defRPr/>
            </a:pP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52</a:t>
            </a:fld>
            <a:endParaRPr lang="es-ES"/>
          </a:p>
        </p:txBody>
      </p:sp>
    </p:spTree>
    <p:extLst>
      <p:ext uri="{BB962C8B-B14F-4D97-AF65-F5344CB8AC3E}">
        <p14:creationId xmlns:p14="http://schemas.microsoft.com/office/powerpoint/2010/main" val="36386406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primer lugar</a:t>
            </a:r>
            <a:r>
              <a:rPr lang="es-ES" baseline="0" dirty="0" smtClean="0"/>
              <a:t>, vamos a comprobar si se han conseguido los objetivos que se propusieron al comienzo del desarrollo del PFC: </a:t>
            </a:r>
          </a:p>
          <a:p>
            <a:pPr marL="0" indent="0">
              <a:buFontTx/>
              <a:buNone/>
            </a:pPr>
            <a:endParaRPr lang="es-ES" baseline="0" dirty="0" smtClean="0"/>
          </a:p>
          <a:p>
            <a:pPr marL="822183" lvl="1" indent="-285750">
              <a:buFont typeface="Arial" charset="0"/>
              <a:buChar char="•"/>
            </a:pPr>
            <a:r>
              <a:rPr lang="es-ES" baseline="0" dirty="0" smtClean="0"/>
              <a:t>O1: Se cumple, ya que la</a:t>
            </a:r>
            <a:r>
              <a:rPr lang="es-ES" sz="1400" b="0" i="0" u="none" strike="noStrike" kern="1200" baseline="0" dirty="0" smtClean="0">
                <a:solidFill>
                  <a:schemeClr val="tx1"/>
                </a:solidFill>
                <a:latin typeface="+mn-lt"/>
                <a:ea typeface="+mn-ea"/>
                <a:cs typeface="+mn-cs"/>
              </a:rPr>
              <a:t> aplicación desarrollada ha sido diseñada siguiendo una arquitectura cliente-servidor, donde el servidor centraliza la lógica de dominio y control del sistema, y el cliente presenta la interfaz gráfica de  usuario, que realiza peticiones al servidor y muestra los resultados relevantes para el usuario del sistema.</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O2: Se cumple, ya que se han diseñado e implementado funcionalidades para la creación de decisiones, para su modificación, eliminación, etc. Por tanto, el sistema provee un mecanismo que facilita y favorece dicha gestión,  además de la comunicación entre equipos de desarrollo, ya que al utilizar formularios y estructuras comunes a todos ellos, se minimizan los malentendidos y ambigüedades.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O3: Se cumple, porque se permite la representación de las decisiones tomadas en proyectos software, además de otra información asociada, de una manera gráfica, visual e intuitiva, lo que facilita también la comunicación, ya que dicha información puede ser entendida de una manera rápida, visual y sin ambigüedades.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O4: Para facilitar la comunicación entre los usuarios de los equipos de desarrollo distribuidos, el sistema implementa mecanismos de comunicación síncrona (refrescar vistas en tiempo real) y asíncrona (sistema de alertas).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O5: Internacionalización.</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O6: Se cumple, ya que se han diseñado e implementado funcionalidades para la creación y modificación de dichos proyectos, proveyendo formularios para realizar estas tareas, de modo que se siga una estructura común y se eviten errores. </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O7: En lo que respecta al control de proyectos, la aplicación desarrollada implementa funcionalidades que favorecen dicho control, como es la exportación a archivos XML de la información de los proyectos y sus decisiones; la generación de informes en formato PDF, y la generación de gráficos estadísticos.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O8: Para satisfacer este objetivo, propuesto por la necesidad de recuperar y reutilizar decisiones (y toda su información relacionada) de proyectos finalizados, en nuevos proyectos semejantes, se ha diseñado e implementado en la aplicación un mecanismo basado en técnicas de inteligencia artificial (CBR, en este caso) para poder comparar proyectos, recuperar y reutilizar decisiones de dichos proyectos similares.</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Aumento de la competitividad:</a:t>
            </a:r>
          </a:p>
          <a:p>
            <a:pPr marL="536433" lvl="1" indent="0">
              <a:buFontTx/>
              <a:buNone/>
            </a:pPr>
            <a:r>
              <a:rPr lang="es-ES" dirty="0" smtClean="0"/>
              <a:t>Posibilidad</a:t>
            </a:r>
            <a:r>
              <a:rPr lang="es-ES" baseline="0" dirty="0" smtClean="0"/>
              <a:t> de encontrar mano de obra más cualificada en diferentes países</a:t>
            </a:r>
          </a:p>
          <a:p>
            <a:pPr marL="536433" lvl="1" indent="0">
              <a:buFontTx/>
              <a:buNone/>
            </a:pPr>
            <a:r>
              <a:rPr lang="es-ES" baseline="0" dirty="0" smtClean="0"/>
              <a:t>Alargar las jornadas laborales</a:t>
            </a:r>
          </a:p>
          <a:p>
            <a:pPr marL="536433" lvl="1" indent="0">
              <a:buFontTx/>
              <a:buNone/>
            </a:pPr>
            <a:r>
              <a:rPr lang="es-ES" baseline="0" dirty="0" smtClean="0"/>
              <a:t>Mejora de la presencia en el mercado internacional</a:t>
            </a:r>
          </a:p>
          <a:p>
            <a:pPr marL="536433" lvl="1" indent="0">
              <a:buFontTx/>
              <a:buNone/>
            </a:pPr>
            <a:r>
              <a:rPr lang="es-ES" baseline="0" dirty="0" err="1" smtClean="0"/>
              <a:t>Offshoring</a:t>
            </a:r>
            <a:r>
              <a:rPr lang="es-ES" baseline="0" dirty="0" smtClean="0"/>
              <a:t> y filiales</a:t>
            </a:r>
          </a:p>
          <a:p>
            <a:pPr marL="285750" indent="-285750">
              <a:buFontTx/>
              <a:buChar char="-"/>
            </a:pPr>
            <a:r>
              <a:rPr lang="es-ES" dirty="0" smtClean="0"/>
              <a:t>Reducción</a:t>
            </a:r>
            <a:r>
              <a:rPr lang="es-ES" baseline="0" dirty="0" smtClean="0"/>
              <a:t> de costes</a:t>
            </a:r>
            <a:r>
              <a:rPr lang="es-ES" dirty="0" smtClean="0"/>
              <a:t>:</a:t>
            </a:r>
          </a:p>
          <a:p>
            <a:pPr marL="536433" lvl="1" indent="0">
              <a:buFontTx/>
              <a:buNone/>
            </a:pPr>
            <a:r>
              <a:rPr lang="es-ES" dirty="0" smtClean="0"/>
              <a:t>Mano de obras más barata</a:t>
            </a:r>
            <a:endParaRPr lang="es-ES" baseline="0" dirty="0" smtClean="0"/>
          </a:p>
          <a:p>
            <a:pPr marL="536433" lvl="1" indent="0">
              <a:buFontTx/>
              <a:buNone/>
            </a:pPr>
            <a:r>
              <a:rPr lang="es-ES" baseline="0" dirty="0" smtClean="0"/>
              <a:t>Diferencias de salarios</a:t>
            </a:r>
          </a:p>
          <a:p>
            <a:pPr marL="285750" indent="-285750">
              <a:buFontTx/>
              <a:buChar char="-"/>
            </a:pPr>
            <a:r>
              <a:rPr lang="es-ES" dirty="0" smtClean="0"/>
              <a:t>Proximidad al mercado</a:t>
            </a:r>
          </a:p>
          <a:p>
            <a:pPr marL="536433" lvl="1" indent="0">
              <a:buFontTx/>
              <a:buNone/>
            </a:pPr>
            <a:r>
              <a:rPr lang="es-ES" dirty="0" smtClean="0"/>
              <a:t>Se conoce el mercado local de cada país, por lo que se pueden conocer mejor las necesidades de cada cliente en los diferentes países</a:t>
            </a:r>
            <a:endParaRPr lang="es-ES" baseline="0" dirty="0" smtClean="0"/>
          </a:p>
          <a:p>
            <a:pPr marL="285750" indent="-285750">
              <a:buFontTx/>
              <a:buChar char="-"/>
            </a:pPr>
            <a:r>
              <a:rPr lang="es-ES" dirty="0" smtClean="0"/>
              <a:t>Time </a:t>
            </a:r>
            <a:r>
              <a:rPr lang="es-ES" dirty="0" err="1" smtClean="0"/>
              <a:t>to</a:t>
            </a:r>
            <a:r>
              <a:rPr lang="es-ES" dirty="0" smtClean="0"/>
              <a:t> </a:t>
            </a:r>
            <a:r>
              <a:rPr lang="es-ES" dirty="0" err="1" smtClean="0"/>
              <a:t>market</a:t>
            </a:r>
            <a:endParaRPr lang="es-ES" dirty="0" smtClean="0"/>
          </a:p>
          <a:p>
            <a:pPr marL="536433" lvl="1" indent="0">
              <a:buFontTx/>
              <a:buNone/>
            </a:pPr>
            <a:r>
              <a:rPr lang="es-ES" dirty="0" smtClean="0"/>
              <a:t>Se reduce el lanzamiento al mercado</a:t>
            </a:r>
            <a:endParaRPr lang="es-ES" baseline="0" dirty="0" smtClean="0"/>
          </a:p>
          <a:p>
            <a:pPr marL="536433" lvl="1" indent="0">
              <a:buFontTx/>
              <a:buNone/>
            </a:pPr>
            <a:r>
              <a:rPr lang="es-ES" baseline="0" dirty="0" smtClean="0"/>
              <a:t>Modelo de desarrollo </a:t>
            </a:r>
            <a:r>
              <a:rPr lang="es-ES" baseline="0" dirty="0" err="1" smtClean="0"/>
              <a:t>follow</a:t>
            </a:r>
            <a:r>
              <a:rPr lang="es-ES" baseline="0" dirty="0" smtClean="0"/>
              <a:t> </a:t>
            </a:r>
            <a:r>
              <a:rPr lang="es-ES" baseline="0" dirty="0" err="1" smtClean="0"/>
              <a:t>the</a:t>
            </a:r>
            <a:r>
              <a:rPr lang="es-ES" baseline="0" dirty="0" smtClean="0"/>
              <a:t> </a:t>
            </a:r>
            <a:r>
              <a:rPr lang="es-ES" baseline="0" dirty="0" err="1" smtClean="0"/>
              <a:t>sun</a:t>
            </a:r>
            <a:r>
              <a:rPr lang="es-ES" baseline="0" dirty="0" smtClean="0"/>
              <a:t>, aprovechando diferencias horarias </a:t>
            </a:r>
          </a:p>
          <a:p>
            <a:pPr marL="536433" lvl="1" indent="0">
              <a:buFontTx/>
              <a:buNone/>
            </a:pPr>
            <a:r>
              <a:rPr lang="es-ES" baseline="0" dirty="0" smtClean="0"/>
              <a:t>Necesario control</a:t>
            </a:r>
          </a:p>
          <a:p>
            <a:pPr marL="536433" lvl="1"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Desafíos en las 3C: comunicación, control, coordinación.</a:t>
            </a:r>
          </a:p>
          <a:p>
            <a:pPr marL="822183" lvl="1" indent="-285750">
              <a:buFontTx/>
              <a:buChar char="-"/>
            </a:pPr>
            <a:r>
              <a:rPr lang="es-ES" baseline="0" dirty="0" smtClean="0"/>
              <a:t>Comunicación:</a:t>
            </a:r>
          </a:p>
          <a:p>
            <a:pPr marL="1072866" lvl="2" indent="0">
              <a:buFontTx/>
              <a:buNone/>
            </a:pPr>
            <a:r>
              <a:rPr lang="es-ES" baseline="0" dirty="0" smtClean="0"/>
              <a:t>Dependiente de la tecnología porque se imposibilita una comunicación </a:t>
            </a:r>
            <a:r>
              <a:rPr lang="es-ES" baseline="0" dirty="0" err="1" smtClean="0"/>
              <a:t>face-to-face</a:t>
            </a:r>
            <a:r>
              <a:rPr lang="es-ES" baseline="0" dirty="0" smtClean="0"/>
              <a:t>, elevando los tiempos de respuesta y dificultando la comunicación (comunicación no verbal)</a:t>
            </a:r>
          </a:p>
          <a:p>
            <a:pPr marL="1072866" lvl="2" indent="0">
              <a:buFontTx/>
              <a:buNone/>
            </a:pPr>
            <a:r>
              <a:rPr lang="es-ES" baseline="0" dirty="0" smtClean="0"/>
              <a:t>Comunicación asíncrona, por diferentes husos horarios, lo que hace más difícil coincidir en el mismo tiempo. Además, se provocan interrupciones por estos cambios horarios, aumentando malestar</a:t>
            </a:r>
          </a:p>
          <a:p>
            <a:pPr marL="1072866" lvl="2" indent="0">
              <a:buFontTx/>
              <a:buNone/>
            </a:pPr>
            <a:r>
              <a:rPr lang="es-ES" baseline="0" dirty="0" smtClean="0"/>
              <a:t>Ambigüedades, por diferencias idiomáticas o malentendidos culturales</a:t>
            </a:r>
          </a:p>
          <a:p>
            <a:pPr marL="822183" lvl="1" indent="-285750">
              <a:buFontTx/>
              <a:buChar char="-"/>
            </a:pPr>
            <a:r>
              <a:rPr lang="es-ES" baseline="0" dirty="0" smtClean="0"/>
              <a:t>Coordinación:</a:t>
            </a:r>
          </a:p>
          <a:p>
            <a:pPr marL="1072866" lvl="2" indent="0">
              <a:buFontTx/>
              <a:buNone/>
            </a:pPr>
            <a:r>
              <a:rPr lang="es-ES" baseline="0" dirty="0" smtClean="0"/>
              <a:t>Falta de conciencia de equipo, por que al estar distribuidos en diferentes países y lugares, no se adquiere conciencia de equipo que trabaja en un mismo objetivo</a:t>
            </a:r>
          </a:p>
          <a:p>
            <a:pPr marL="1072866" lvl="2" indent="0">
              <a:buFontTx/>
              <a:buNone/>
            </a:pPr>
            <a:r>
              <a:rPr lang="es-ES" baseline="0" dirty="0" smtClean="0"/>
              <a:t>Comunicación asíncrona y modificar los calendarios laborales, para poder coincidir en un momento para coordinar tares o realizar </a:t>
            </a:r>
            <a:r>
              <a:rPr lang="es-ES" baseline="0" dirty="0" err="1" smtClean="0"/>
              <a:t>meetings</a:t>
            </a:r>
            <a:endParaRPr lang="es-ES" baseline="0" dirty="0" smtClean="0"/>
          </a:p>
          <a:p>
            <a:pPr marL="1072866" lvl="2" indent="0">
              <a:buFontTx/>
              <a:buNone/>
            </a:pPr>
            <a:r>
              <a:rPr lang="es-ES" baseline="0" dirty="0" smtClean="0"/>
              <a:t>Falta de confianza porque no se conoce personalmente a las otras personas, su cultura, su manera de ser, etc.</a:t>
            </a:r>
          </a:p>
          <a:p>
            <a:pPr marL="822183" lvl="1" indent="-285750">
              <a:buFontTx/>
              <a:buChar char="-"/>
            </a:pPr>
            <a:r>
              <a:rPr lang="es-ES" baseline="0" dirty="0" smtClean="0"/>
              <a:t>Control:</a:t>
            </a:r>
          </a:p>
          <a:p>
            <a:pPr marL="1072866" lvl="2" indent="0">
              <a:buFontTx/>
              <a:buNone/>
            </a:pPr>
            <a:r>
              <a:rPr lang="es-ES" baseline="0" dirty="0" smtClean="0"/>
              <a:t>Dificultad para la planificación de proyectos, seguimiento de procesos, calidad, </a:t>
            </a:r>
            <a:r>
              <a:rPr lang="es-ES" baseline="0" dirty="0" err="1" smtClean="0"/>
              <a:t>etc</a:t>
            </a:r>
            <a:r>
              <a:rPr lang="es-ES" baseline="0" dirty="0" smtClean="0"/>
              <a:t>, al estar distribuidos en diferentes países.</a:t>
            </a:r>
          </a:p>
          <a:p>
            <a:pPr marL="1072866" lvl="2" indent="0">
              <a:buFontTx/>
              <a:buNone/>
            </a:pPr>
            <a:r>
              <a:rPr lang="es-ES" baseline="0" dirty="0" smtClean="0"/>
              <a:t>Se dificulta el control y acceso de recursos remotos, como servicios web, bases de datos, </a:t>
            </a:r>
            <a:r>
              <a:rPr lang="es-ES" baseline="0" dirty="0" err="1" smtClean="0"/>
              <a:t>etc</a:t>
            </a:r>
            <a:r>
              <a:rPr lang="es-ES" baseline="0" dirty="0" smtClean="0"/>
              <a:t> (por no estar disponibles en el mismo momento)</a:t>
            </a:r>
          </a:p>
          <a:p>
            <a:pPr marL="1072866" lvl="2" indent="0">
              <a:buFontTx/>
              <a:buNone/>
            </a:pPr>
            <a:r>
              <a:rPr lang="es-ES" baseline="0" dirty="0" smtClean="0"/>
              <a:t>Relacionado con la distancia geográfica, cada país y equipo de desarrollo seguirá unos determinados procesos, normas de calidad ,etc.</a:t>
            </a:r>
          </a:p>
          <a:p>
            <a:pPr marL="536433" lvl="1" indent="0">
              <a:buFontTx/>
              <a:buNone/>
            </a:pPr>
            <a:endParaRPr lang="es-ES" baseline="0" dirty="0" smtClean="0"/>
          </a:p>
          <a:p>
            <a:pPr marL="285750" indent="-285750">
              <a:buFontTx/>
              <a:buChar char="-"/>
            </a:pPr>
            <a:endParaRPr lang="es-ES" baseline="0" dirty="0" smtClean="0"/>
          </a:p>
          <a:p>
            <a:pPr marL="285750" indent="-285750">
              <a:buFontTx/>
              <a:buChar char="-"/>
            </a:pPr>
            <a:r>
              <a:rPr lang="es-ES" baseline="0" dirty="0" smtClean="0"/>
              <a:t>Desafíos en GC:</a:t>
            </a:r>
          </a:p>
          <a:p>
            <a:pPr marL="536433" lvl="1" indent="0">
              <a:buFontTx/>
              <a:buNone/>
            </a:pPr>
            <a:r>
              <a:rPr lang="es-ES" baseline="0" dirty="0" smtClean="0"/>
              <a:t>Se dificulta la gestión de conocimiento, debido a que la información proviene de diversas fuentes, no se coordina bien la información y puede quedar diseminada. Gran parte de este conocimiento son las decisiones tomadas en las fases de desarrollo de un proyecto software, de vital importancia para un buen desarrollo, análisis, etc.</a:t>
            </a:r>
          </a:p>
          <a:p>
            <a:pPr marL="536433" lvl="1" indent="0">
              <a:buFontTx/>
              <a:buNone/>
            </a:pPr>
            <a:r>
              <a:rPr lang="es-ES" b="1" baseline="0" dirty="0" smtClean="0"/>
              <a:t>Por tanto, se dificulta su creación, almacenamiento recuperación y reutilización.</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Debido a los desafíos comentados anteriormente, y con el fin de mitigar algunos de ellos, sobre todos aquellos relacionados con la comunicación, control y gestión del conocimiento en DGS, se propone: …</a:t>
            </a:r>
          </a:p>
          <a:p>
            <a:pPr marL="285750" indent="-285750">
              <a:buFontTx/>
              <a:buChar char="-"/>
            </a:pPr>
            <a:endParaRPr lang="es-ES" baseline="0" dirty="0" smtClean="0"/>
          </a:p>
          <a:p>
            <a:pPr marL="285750" indent="-285750">
              <a:buFontTx/>
              <a:buChar char="-"/>
            </a:pPr>
            <a:r>
              <a:rPr lang="es-ES" baseline="0" dirty="0" smtClean="0"/>
              <a:t>Se propone la herramienta </a:t>
            </a:r>
            <a:r>
              <a:rPr lang="es-ES" b="1" baseline="0" dirty="0" smtClean="0"/>
              <a:t>DPMTool</a:t>
            </a:r>
            <a:r>
              <a:rPr lang="es-ES" b="0" baseline="0" dirty="0" smtClean="0"/>
              <a:t>, utilizando </a:t>
            </a:r>
            <a:r>
              <a:rPr lang="es-ES" b="0" baseline="0" dirty="0" err="1" smtClean="0"/>
              <a:t>Rationale</a:t>
            </a:r>
            <a:r>
              <a:rPr lang="es-ES" b="0" baseline="0" dirty="0" smtClean="0"/>
              <a:t> para la gestión de decisiones, y CBR para la reutilización de conocimiento. Estos conceptos se tratarán más en profundidad en el punto tercero, en el estado del arte.</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Una vez que hemos descrito el DGS,</a:t>
            </a:r>
            <a:r>
              <a:rPr lang="es-ES" baseline="0" dirty="0" smtClean="0"/>
              <a:t> junto a sus ventajas y desafíos, y se ha propuesto una solución para mitigar estos desafíos encontrados, en esta sección se detallan los objetivos que deben cumplirse con el desarrollo del sistema </a:t>
            </a:r>
            <a:r>
              <a:rPr lang="es-ES" b="1" baseline="0" dirty="0" smtClean="0"/>
              <a:t>DPMTool</a:t>
            </a:r>
            <a:r>
              <a:rPr lang="es-ES" baseline="0" dirty="0" smtClean="0"/>
              <a:t>.</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9</a:t>
            </a:fld>
            <a:endParaRPr lang="es-ES"/>
          </a:p>
        </p:txBody>
      </p:sp>
    </p:spTree>
    <p:extLst>
      <p:ext uri="{BB962C8B-B14F-4D97-AF65-F5344CB8AC3E}">
        <p14:creationId xmlns:p14="http://schemas.microsoft.com/office/powerpoint/2010/main" val="107335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9B9E228-B20A-4312-8548-EB0CBE3DC242}" type="datetime1">
              <a:rPr lang="es-ES" smtClean="0"/>
              <a:t>28/01/2012</a:t>
            </a:fld>
            <a:endParaRPr lang="es-ES"/>
          </a:p>
        </p:txBody>
      </p:sp>
      <p:sp>
        <p:nvSpPr>
          <p:cNvPr id="5" name="4 Marcador de pie de página"/>
          <p:cNvSpPr>
            <a:spLocks noGrp="1"/>
          </p:cNvSpPr>
          <p:nvPr>
            <p:ph type="ftr" sz="quarter" idx="11"/>
          </p:nvPr>
        </p:nvSpPr>
        <p:spPr/>
        <p:txBody>
          <a:bodyPr/>
          <a:lstStyle/>
          <a:p>
            <a:r>
              <a:rPr lang="es-ES" dirty="0" smtClean="0"/>
              <a:t>DPMTool</a:t>
            </a:r>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
        <p:nvSpPr>
          <p:cNvPr id="12" name="11 Rectángulo"/>
          <p:cNvSpPr/>
          <p:nvPr userDrawn="1"/>
        </p:nvSpPr>
        <p:spPr>
          <a:xfrm>
            <a:off x="1115616" y="66966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u="sng" dirty="0"/>
          </a:p>
        </p:txBody>
      </p:sp>
    </p:spTree>
    <p:extLst>
      <p:ext uri="{BB962C8B-B14F-4D97-AF65-F5344CB8AC3E}">
        <p14:creationId xmlns:p14="http://schemas.microsoft.com/office/powerpoint/2010/main" val="28615682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0E420B3-0843-4086-9A79-C2D69C94EFEC}" type="datetime1">
              <a:rPr lang="es-ES" smtClean="0"/>
              <a:t>28/01/2012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53604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72708D8-894F-4A04-9778-A9AE9CE5F213}" type="datetime1">
              <a:rPr lang="es-ES" smtClean="0"/>
              <a:t>28/01/2012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17260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7CE11CBE-3B5A-4BAF-916B-EEC53E0ACD5B}" type="datetime1">
              <a:rPr lang="es-ES" smtClean="0"/>
              <a:t>28/01/2012</a:t>
            </a:fld>
            <a:endParaRPr lang="es-ES"/>
          </a:p>
        </p:txBody>
      </p:sp>
      <p:sp>
        <p:nvSpPr>
          <p:cNvPr id="5"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6"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9" name="1 Título"/>
          <p:cNvSpPr>
            <a:spLocks noGrp="1"/>
          </p:cNvSpPr>
          <p:nvPr>
            <p:ph type="title" hasCustomPrompt="1"/>
          </p:nvPr>
        </p:nvSpPr>
        <p:spPr>
          <a:xfrm>
            <a:off x="1115616" y="129078"/>
            <a:ext cx="7920880" cy="521327"/>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sp>
        <p:nvSpPr>
          <p:cNvPr id="12" name="11 Rectángulo"/>
          <p:cNvSpPr/>
          <p:nvPr userDrawn="1"/>
        </p:nvSpPr>
        <p:spPr>
          <a:xfrm>
            <a:off x="1115616" y="67445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grpSp>
        <p:nvGrpSpPr>
          <p:cNvPr id="13" name="Group 11"/>
          <p:cNvGrpSpPr/>
          <p:nvPr userDrawn="1"/>
        </p:nvGrpSpPr>
        <p:grpSpPr>
          <a:xfrm>
            <a:off x="251519" y="863483"/>
            <a:ext cx="8640959" cy="5157806"/>
            <a:chOff x="-1" y="3379694"/>
            <a:chExt cx="7543801" cy="2604247"/>
          </a:xfrm>
          <a:solidFill>
            <a:schemeClr val="lt1"/>
          </a:solidFill>
          <a:effectLst/>
        </p:grpSpPr>
        <p:sp>
          <p:nvSpPr>
            <p:cNvPr id="14"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45573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5"/>
          </a:xfrm>
          <a:prstGeom prst="rect">
            <a:avLst/>
          </a:prstGeom>
        </p:spPr>
        <p:txBody>
          <a:bodyPr anchor="t"/>
          <a:lstStyle>
            <a:lvl1pPr algn="l">
              <a:defRPr sz="47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14774F8-E6B6-4BAD-B8E5-125D4A9AC347}" type="datetime1">
              <a:rPr lang="es-ES" smtClean="0"/>
              <a:t>28/01/2012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6944590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611D5F68-91B5-40E5-A8E9-A11C172361F2}" type="datetime1">
              <a:rPr lang="es-ES" smtClean="0"/>
              <a:t>28/01/2012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520949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9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11" name="1 Título"/>
          <p:cNvSpPr>
            <a:spLocks noGrp="1"/>
          </p:cNvSpPr>
          <p:nvPr>
            <p:ph type="title" hasCustomPrompt="1"/>
          </p:nvPr>
        </p:nvSpPr>
        <p:spPr>
          <a:xfrm>
            <a:off x="1115616" y="129078"/>
            <a:ext cx="7920880" cy="540583"/>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grpSp>
        <p:nvGrpSpPr>
          <p:cNvPr id="12" name="Group 11"/>
          <p:cNvGrpSpPr/>
          <p:nvPr userDrawn="1"/>
        </p:nvGrpSpPr>
        <p:grpSpPr>
          <a:xfrm>
            <a:off x="251519" y="864598"/>
            <a:ext cx="8640959" cy="5372713"/>
            <a:chOff x="-1" y="3379694"/>
            <a:chExt cx="7543801" cy="2604247"/>
          </a:xfrm>
          <a:solidFill>
            <a:schemeClr val="lt1"/>
          </a:solidFill>
          <a:effectLst/>
        </p:grpSpPr>
        <p:sp>
          <p:nvSpPr>
            <p:cNvPr id="13"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
        <p:nvSpPr>
          <p:cNvPr id="16"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4F36A2B8-C8CE-4100-B587-0F9B11372395}" type="datetime1">
              <a:rPr lang="es-ES" smtClean="0"/>
              <a:t>28/01/2012</a:t>
            </a:fld>
            <a:endParaRPr lang="es-ES" dirty="0"/>
          </a:p>
        </p:txBody>
      </p:sp>
      <p:sp>
        <p:nvSpPr>
          <p:cNvPr id="17"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18"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sp>
        <p:nvSpPr>
          <p:cNvPr id="19" name="18 Rectángulo"/>
          <p:cNvSpPr/>
          <p:nvPr userDrawn="1"/>
        </p:nvSpPr>
        <p:spPr>
          <a:xfrm>
            <a:off x="1115614" y="684810"/>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Tree>
    <p:extLst>
      <p:ext uri="{BB962C8B-B14F-4D97-AF65-F5344CB8AC3E}">
        <p14:creationId xmlns:p14="http://schemas.microsoft.com/office/powerpoint/2010/main" val="6967565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BE2E6EA-3464-4032-9797-50E08D76AC4F}" type="datetime1">
              <a:rPr lang="es-ES" smtClean="0"/>
              <a:t>28/01/2012</a:t>
            </a:fld>
            <a:endParaRPr lang="es-ES"/>
          </a:p>
        </p:txBody>
      </p:sp>
      <p:sp>
        <p:nvSpPr>
          <p:cNvPr id="4" name="3 Marcador de pie de página"/>
          <p:cNvSpPr>
            <a:spLocks noGrp="1"/>
          </p:cNvSpPr>
          <p:nvPr>
            <p:ph type="ftr" sz="quarter" idx="11"/>
          </p:nvPr>
        </p:nvSpPr>
        <p:spPr/>
        <p:txBody>
          <a:bodyPr/>
          <a:lstStyle/>
          <a:p>
            <a:r>
              <a:rPr lang="es-ES" smtClean="0"/>
              <a:t>DPMTool</a:t>
            </a:r>
            <a:endParaRPr lang="es-ES"/>
          </a:p>
        </p:txBody>
      </p:sp>
      <p:sp>
        <p:nvSpPr>
          <p:cNvPr id="5" name="4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3221367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A840A6B-26FF-428C-A3CD-916F5B4C06CA}" type="datetime1">
              <a:rPr lang="es-ES" smtClean="0"/>
              <a:t>28/01/2012</a:t>
            </a:fld>
            <a:endParaRPr lang="es-ES"/>
          </a:p>
        </p:txBody>
      </p:sp>
      <p:sp>
        <p:nvSpPr>
          <p:cNvPr id="3" name="2 Marcador de pie de página"/>
          <p:cNvSpPr>
            <a:spLocks noGrp="1"/>
          </p:cNvSpPr>
          <p:nvPr>
            <p:ph type="ftr" sz="quarter" idx="11"/>
          </p:nvPr>
        </p:nvSpPr>
        <p:spPr/>
        <p:txBody>
          <a:bodyPr/>
          <a:lstStyle/>
          <a:p>
            <a:r>
              <a:rPr lang="es-ES" smtClean="0"/>
              <a:t>DPMTool</a:t>
            </a:r>
            <a:endParaRPr lang="es-ES"/>
          </a:p>
        </p:txBody>
      </p:sp>
      <p:sp>
        <p:nvSpPr>
          <p:cNvPr id="4" name="3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452008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grpSp>
        <p:nvGrpSpPr>
          <p:cNvPr id="8" name="Group 11"/>
          <p:cNvGrpSpPr/>
          <p:nvPr userDrawn="1"/>
        </p:nvGrpSpPr>
        <p:grpSpPr>
          <a:xfrm>
            <a:off x="899593" y="975888"/>
            <a:ext cx="7344816" cy="4968552"/>
            <a:chOff x="-1" y="3379694"/>
            <a:chExt cx="7543801" cy="2604247"/>
          </a:xfrm>
          <a:gradFill flip="none" rotWithShape="1">
            <a:gsLst>
              <a:gs pos="0">
                <a:srgbClr val="C9DDFB"/>
              </a:gs>
              <a:gs pos="50000">
                <a:srgbClr val="DFEAF9">
                  <a:alpha val="69804"/>
                </a:srgbClr>
              </a:gs>
              <a:gs pos="100000">
                <a:schemeClr val="bg1"/>
              </a:gs>
            </a:gsLst>
            <a:lin ang="5400000" scaled="1"/>
            <a:tileRect/>
          </a:gradFill>
          <a:effectLst>
            <a:glow rad="127000">
              <a:schemeClr val="accent2">
                <a:alpha val="18000"/>
              </a:schemeClr>
            </a:glow>
          </a:effectLst>
        </p:grpSpPr>
        <p:sp>
          <p:nvSpPr>
            <p:cNvPr id="9"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0"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11" name="1 Título"/>
          <p:cNvSpPr>
            <a:spLocks noGrp="1"/>
          </p:cNvSpPr>
          <p:nvPr>
            <p:ph type="title" hasCustomPrompt="1"/>
          </p:nvPr>
        </p:nvSpPr>
        <p:spPr>
          <a:xfrm>
            <a:off x="179512" y="2564904"/>
            <a:ext cx="4248472" cy="1080120"/>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Autofit/>
          </a:bodyPr>
          <a:lstStyle>
            <a:lvl1pPr algn="r">
              <a:defRPr sz="4400" b="1" cap="all" spc="300">
                <a:ln>
                  <a:solidFill>
                    <a:schemeClr val="tx2"/>
                  </a:solidFill>
                </a:ln>
                <a:solidFill>
                  <a:srgbClr val="255B87"/>
                </a:solidFill>
                <a:latin typeface="Arial Black" pitchFamily="34" charset="0"/>
                <a:cs typeface="Arial" pitchFamily="34" charset="0"/>
              </a:defRPr>
            </a:lvl1pPr>
          </a:lstStyle>
          <a:p>
            <a:r>
              <a:rPr lang="es-ES" dirty="0" smtClean="0"/>
              <a:t>título</a:t>
            </a:r>
            <a:endParaRPr lang="es-ES" dirty="0"/>
          </a:p>
        </p:txBody>
      </p:sp>
    </p:spTree>
    <p:extLst>
      <p:ext uri="{BB962C8B-B14F-4D97-AF65-F5344CB8AC3E}">
        <p14:creationId xmlns:p14="http://schemas.microsoft.com/office/powerpoint/2010/main" val="1689755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9"/>
          </a:xfrm>
          <a:prstGeom prst="rect">
            <a:avLst/>
          </a:prstGeom>
        </p:spPr>
        <p:txBody>
          <a:bodyPr anchor="b"/>
          <a:lstStyle>
            <a:lvl1pPr algn="l">
              <a:defRPr sz="23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s-ES"/>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F16DE4E-288B-4BCE-802B-87CBE39B22DE}" type="datetime1">
              <a:rPr lang="es-ES" smtClean="0"/>
              <a:t>28/01/2012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75569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l="-10000" r="-10000"/>
          </a:stretch>
        </a:blipFill>
        <a:effectLst/>
      </p:bgPr>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67544" y="1628800"/>
            <a:ext cx="8229600" cy="4525963"/>
          </a:xfrm>
          <a:prstGeom prst="rect">
            <a:avLst/>
          </a:prstGeom>
        </p:spPr>
        <p:txBody>
          <a:bodyPr vert="horz" lIns="107287" tIns="53643" rIns="107287" bIns="5364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2"/>
            <a:ext cx="21336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6EB81146-898A-4CEC-B2C6-A72691065DB3}" type="datetime1">
              <a:rPr lang="es-ES" smtClean="0"/>
              <a:t>28/01/2012</a:t>
            </a:fld>
            <a:endParaRPr lang="es-ES"/>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s-ES" dirty="0" smtClean="0"/>
              <a:t>DPMTool</a:t>
            </a:r>
            <a:endParaRPr lang="es-ES" dirty="0"/>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2E16987B-1223-45F3-900E-A014D2035EDD}" type="slidenum">
              <a:rPr lang="es-ES" smtClean="0"/>
              <a:t>‹Nº›</a:t>
            </a:fld>
            <a:endParaRPr lang="es-ES"/>
          </a:p>
        </p:txBody>
      </p:sp>
    </p:spTree>
    <p:extLst>
      <p:ext uri="{BB962C8B-B14F-4D97-AF65-F5344CB8AC3E}">
        <p14:creationId xmlns:p14="http://schemas.microsoft.com/office/powerpoint/2010/main" val="272901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9.png"/><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1"/>
          <p:cNvGrpSpPr/>
          <p:nvPr/>
        </p:nvGrpSpPr>
        <p:grpSpPr>
          <a:xfrm>
            <a:off x="251520" y="260648"/>
            <a:ext cx="8640959" cy="6264695"/>
            <a:chOff x="-1" y="3379694"/>
            <a:chExt cx="7543801" cy="2604247"/>
          </a:xfrm>
          <a:gradFill flip="none" rotWithShape="1">
            <a:gsLst>
              <a:gs pos="0">
                <a:srgbClr val="B8D3FA"/>
              </a:gs>
              <a:gs pos="50000">
                <a:srgbClr val="D1E1F7">
                  <a:alpha val="69804"/>
                </a:srgbClr>
              </a:gs>
              <a:gs pos="100000">
                <a:schemeClr val="bg1"/>
              </a:gs>
            </a:gsLst>
            <a:lin ang="5400000" scaled="1"/>
            <a:tileRect/>
          </a:gradFill>
          <a:effectLst>
            <a:glow rad="127000">
              <a:schemeClr val="accent2">
                <a:alpha val="18000"/>
              </a:schemeClr>
            </a:glow>
          </a:effectLst>
        </p:grpSpPr>
        <p:sp>
          <p:nvSpPr>
            <p:cNvPr id="7"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9" name="8 CuadroTexto"/>
          <p:cNvSpPr txBox="1"/>
          <p:nvPr/>
        </p:nvSpPr>
        <p:spPr>
          <a:xfrm>
            <a:off x="1007604" y="2708920"/>
            <a:ext cx="7192230" cy="1569660"/>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9600" b="1" spc="300" dirty="0" smtClean="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rPr>
              <a:t>DPMTool</a:t>
            </a:r>
            <a:endParaRPr lang="es-ES" sz="1600" b="1" spc="300" dirty="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endParaRPr>
          </a:p>
        </p:txBody>
      </p:sp>
      <p:sp>
        <p:nvSpPr>
          <p:cNvPr id="10" name="9 CuadroTexto"/>
          <p:cNvSpPr txBox="1"/>
          <p:nvPr/>
        </p:nvSpPr>
        <p:spPr>
          <a:xfrm>
            <a:off x="857818" y="4149080"/>
            <a:ext cx="7530606" cy="707886"/>
          </a:xfrm>
          <a:prstGeom prst="rect">
            <a:avLst/>
          </a:prstGeom>
          <a:noFill/>
        </p:spPr>
        <p:txBody>
          <a:bodyPr wrap="square">
            <a:spAutoFit/>
          </a:bodyPr>
          <a:lstStyle/>
          <a:p>
            <a:pPr algn="ctr" fontAlgn="auto">
              <a:spcBef>
                <a:spcPts val="0"/>
              </a:spcBef>
              <a:spcAft>
                <a:spcPts val="0"/>
              </a:spcAft>
              <a:defRPr/>
            </a:pPr>
            <a:r>
              <a:rPr lang="es-ES" sz="2000" b="1" i="1" dirty="0" smtClean="0">
                <a:solidFill>
                  <a:srgbClr val="0A4090"/>
                </a:solidFill>
                <a:latin typeface="+mn-lt"/>
                <a:cs typeface="+mn-cs"/>
              </a:rPr>
              <a:t>Sistema Distribuido para la Gestión de Decisiones de Proyectos Software en Desarrollo Global de Software</a:t>
            </a:r>
          </a:p>
        </p:txBody>
      </p:sp>
      <p:sp>
        <p:nvSpPr>
          <p:cNvPr id="11" name="10 CuadroTexto"/>
          <p:cNvSpPr txBox="1"/>
          <p:nvPr/>
        </p:nvSpPr>
        <p:spPr>
          <a:xfrm>
            <a:off x="1331640" y="466817"/>
            <a:ext cx="7056784" cy="83099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Universidad de Castilla la Mancha</a:t>
            </a:r>
          </a:p>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Escuela Superior de Informática</a:t>
            </a:r>
            <a:endParaRPr lang="es-ES" sz="2400" b="1" dirty="0">
              <a:ln w="11430"/>
              <a:solidFill>
                <a:schemeClr val="bg2">
                  <a:lumMod val="25000"/>
                </a:schemeClr>
              </a:solidFill>
              <a:latin typeface="Arial" pitchFamily="34" charset="0"/>
              <a:cs typeface="Arial" pitchFamily="34" charset="0"/>
            </a:endParaRPr>
          </a:p>
        </p:txBody>
      </p:sp>
      <p:pic>
        <p:nvPicPr>
          <p:cNvPr id="15" name="1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3" y="5852505"/>
            <a:ext cx="900101" cy="900101"/>
          </a:xfrm>
          <a:prstGeom prst="rect">
            <a:avLst/>
          </a:prstGeom>
        </p:spPr>
      </p:pic>
      <p:sp>
        <p:nvSpPr>
          <p:cNvPr id="16" name="15 CuadroTexto"/>
          <p:cNvSpPr txBox="1"/>
          <p:nvPr/>
        </p:nvSpPr>
        <p:spPr>
          <a:xfrm>
            <a:off x="828328" y="5878447"/>
            <a:ext cx="7128047" cy="492443"/>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Autor: Juan Andrada Romero</a:t>
            </a:r>
          </a:p>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Directora: Aurora Vizcaíno Barceló</a:t>
            </a:r>
            <a:endParaRPr lang="es-ES" sz="1300" b="1" dirty="0">
              <a:ln w="11430"/>
              <a:solidFill>
                <a:schemeClr val="bg2">
                  <a:lumMod val="25000"/>
                </a:schemeClr>
              </a:solidFill>
              <a:latin typeface="Arial" pitchFamily="34" charset="0"/>
              <a:cs typeface="Arial" pitchFamily="34" charset="0"/>
            </a:endParaRPr>
          </a:p>
        </p:txBody>
      </p:sp>
      <p:pic>
        <p:nvPicPr>
          <p:cNvPr id="18" name="17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1640" y="368532"/>
            <a:ext cx="873220" cy="1027566"/>
          </a:xfrm>
          <a:prstGeom prst="rect">
            <a:avLst/>
          </a:prstGeom>
        </p:spPr>
      </p:pic>
    </p:spTree>
    <p:extLst>
      <p:ext uri="{BB962C8B-B14F-4D97-AF65-F5344CB8AC3E}">
        <p14:creationId xmlns:p14="http://schemas.microsoft.com/office/powerpoint/2010/main" val="130461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7241">
            <a:off x="4534726" y="1890865"/>
            <a:ext cx="4986116" cy="4839824"/>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10</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1537" y="1844824"/>
            <a:ext cx="7200800" cy="2677656"/>
          </a:xfrm>
          <a:prstGeom prst="rect">
            <a:avLst/>
          </a:prstGeom>
        </p:spPr>
        <p:txBody>
          <a:bodyPr wrap="square">
            <a:spAutoFit/>
          </a:bodyPr>
          <a:lstStyle/>
          <a:p>
            <a:pPr marL="342900" indent="-342900" algn="just">
              <a:buFont typeface="Wingdings" pitchFamily="2" charset="2"/>
              <a:buChar char="q"/>
            </a:pPr>
            <a:r>
              <a:rPr lang="es-ES" sz="2400" b="1" dirty="0"/>
              <a:t>D</a:t>
            </a:r>
            <a:r>
              <a:rPr lang="es-ES" sz="2400" b="1" dirty="0" smtClean="0"/>
              <a:t>iseño</a:t>
            </a:r>
            <a:r>
              <a:rPr lang="es-ES" sz="2400" dirty="0" smtClean="0"/>
              <a:t> </a:t>
            </a:r>
            <a:r>
              <a:rPr lang="es-ES" sz="2400" dirty="0"/>
              <a:t>y </a:t>
            </a:r>
            <a:r>
              <a:rPr lang="es-ES" sz="2400" b="1" dirty="0"/>
              <a:t>construcción</a:t>
            </a:r>
            <a:r>
              <a:rPr lang="es-ES" sz="2400" dirty="0"/>
              <a:t> de una </a:t>
            </a:r>
            <a:r>
              <a:rPr lang="es-ES" sz="2400" dirty="0" smtClean="0"/>
              <a:t>herramienta basada </a:t>
            </a:r>
            <a:r>
              <a:rPr lang="es-ES" sz="2400" dirty="0"/>
              <a:t>en </a:t>
            </a:r>
            <a:r>
              <a:rPr lang="es-ES" sz="2400" b="1" dirty="0"/>
              <a:t>Java</a:t>
            </a:r>
            <a:r>
              <a:rPr lang="es-ES" sz="2400" dirty="0"/>
              <a:t> que permita dar soporte a la </a:t>
            </a:r>
            <a:r>
              <a:rPr lang="es-ES" sz="2400" b="1" dirty="0"/>
              <a:t>gestión</a:t>
            </a:r>
            <a:r>
              <a:rPr lang="es-ES" sz="2400" dirty="0"/>
              <a:t> </a:t>
            </a:r>
            <a:r>
              <a:rPr lang="es-ES" sz="2400" dirty="0" smtClean="0"/>
              <a:t>y </a:t>
            </a:r>
            <a:r>
              <a:rPr lang="es-ES" sz="2400" b="1" dirty="0" smtClean="0"/>
              <a:t>reutilización</a:t>
            </a:r>
            <a:r>
              <a:rPr lang="es-ES" sz="2400" dirty="0" smtClean="0"/>
              <a:t> de </a:t>
            </a:r>
            <a:r>
              <a:rPr lang="es-ES" sz="2400" b="1" dirty="0"/>
              <a:t>decisiones</a:t>
            </a:r>
            <a:r>
              <a:rPr lang="es-ES" sz="2400" dirty="0"/>
              <a:t> en proyectos software </a:t>
            </a:r>
            <a:r>
              <a:rPr lang="es-ES" sz="2400" dirty="0" smtClean="0"/>
              <a:t>en el </a:t>
            </a:r>
            <a:r>
              <a:rPr lang="es-ES" sz="2400" dirty="0"/>
              <a:t>paradigma de </a:t>
            </a:r>
            <a:r>
              <a:rPr lang="es-ES" sz="2400" b="1" dirty="0"/>
              <a:t>Desarrollo Global de </a:t>
            </a:r>
            <a:r>
              <a:rPr lang="es-ES" sz="2400" b="1" dirty="0" smtClean="0"/>
              <a:t>Software</a:t>
            </a:r>
            <a:r>
              <a:rPr lang="es-ES" sz="2400" dirty="0" smtClean="0"/>
              <a:t>, así como permitir la </a:t>
            </a:r>
            <a:r>
              <a:rPr lang="es-ES" sz="2400" b="1" dirty="0" smtClean="0"/>
              <a:t>gestión</a:t>
            </a:r>
            <a:r>
              <a:rPr lang="es-ES" sz="2400" dirty="0" smtClean="0"/>
              <a:t> de los </a:t>
            </a:r>
            <a:r>
              <a:rPr lang="es-ES" sz="2400" b="1" dirty="0"/>
              <a:t>proyectos</a:t>
            </a:r>
            <a:r>
              <a:rPr lang="es-ES" sz="2400" dirty="0"/>
              <a:t> software sobre los que se toman decisiones.</a:t>
            </a:r>
            <a:endParaRPr lang="es-ES" sz="2400" dirty="0">
              <a:solidFill>
                <a:schemeClr val="tx2">
                  <a:lumMod val="75000"/>
                </a:schemeClr>
              </a:solidFill>
            </a:endParaRP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 principal</a:t>
            </a:r>
            <a:endParaRPr lang="es-ES" sz="1800" b="0" dirty="0"/>
          </a:p>
        </p:txBody>
      </p:sp>
    </p:spTree>
    <p:extLst>
      <p:ext uri="{BB962C8B-B14F-4D97-AF65-F5344CB8AC3E}">
        <p14:creationId xmlns:p14="http://schemas.microsoft.com/office/powerpoint/2010/main" val="4005966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11</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Objetivos asociados</a:t>
            </a:r>
            <a:endParaRPr lang="es-ES" sz="1800" b="0" dirty="0"/>
          </a:p>
        </p:txBody>
      </p:sp>
      <p:graphicFrame>
        <p:nvGraphicFramePr>
          <p:cNvPr id="19" name="18 Tabla"/>
          <p:cNvGraphicFramePr>
            <a:graphicFrameLocks noGrp="1"/>
          </p:cNvGraphicFramePr>
          <p:nvPr>
            <p:extLst>
              <p:ext uri="{D42A27DB-BD31-4B8C-83A1-F6EECF244321}">
                <p14:modId xmlns:p14="http://schemas.microsoft.com/office/powerpoint/2010/main" val="2384960876"/>
              </p:ext>
            </p:extLst>
          </p:nvPr>
        </p:nvGraphicFramePr>
        <p:xfrm>
          <a:off x="395536" y="1124744"/>
          <a:ext cx="8289324" cy="4635232"/>
        </p:xfrm>
        <a:graphic>
          <a:graphicData uri="http://schemas.openxmlformats.org/drawingml/2006/table">
            <a:tbl>
              <a:tblPr firstRow="1" bandRow="1">
                <a:tableStyleId>{7DF18680-E054-41AD-8BC1-D1AEF772440D}</a:tableStyleId>
              </a:tblPr>
              <a:tblGrid>
                <a:gridCol w="1016515"/>
                <a:gridCol w="5616624"/>
                <a:gridCol w="165618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DESCRIPCIÓN</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b="1" dirty="0" smtClean="0"/>
                        <a:t>DESAFÍO</a:t>
                      </a: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632">
                <a:tc>
                  <a:txBody>
                    <a:bodyPr/>
                    <a:lstStyle/>
                    <a:p>
                      <a:pPr algn="ctr"/>
                      <a:r>
                        <a:rPr lang="es-ES" sz="1800" b="1" dirty="0" smtClean="0"/>
                        <a:t>O1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Acceso al sistema desde diferentes localizaciones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Comunicación/Control</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4056">
                <a:tc>
                  <a:txBody>
                    <a:bodyPr/>
                    <a:lstStyle/>
                    <a:p>
                      <a:pPr marL="0" algn="ctr" defTabSz="1072866" rtl="0" eaLnBrk="1" latinLnBrk="0" hangingPunct="1"/>
                      <a:r>
                        <a:rPr lang="es-ES" sz="1800" b="1" kern="1200" dirty="0" smtClean="0">
                          <a:solidFill>
                            <a:schemeClr val="dk1"/>
                          </a:solidFill>
                          <a:latin typeface="+mn-lt"/>
                          <a:ea typeface="+mn-ea"/>
                          <a:cs typeface="+mn-cs"/>
                        </a:rPr>
                        <a:t>O2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Facilitar y favorecer la gestión de decisiones en proyectos software</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Comunicación/G. conocimiento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3008">
                <a:tc>
                  <a:txBody>
                    <a:bodyPr/>
                    <a:lstStyle/>
                    <a:p>
                      <a:pPr marL="0" algn="ctr" defTabSz="1072866" rtl="0" eaLnBrk="1" latinLnBrk="0" hangingPunct="1"/>
                      <a:r>
                        <a:rPr lang="es-ES" sz="1800" b="1" kern="1200" dirty="0" smtClean="0">
                          <a:solidFill>
                            <a:schemeClr val="dk1"/>
                          </a:solidFill>
                          <a:latin typeface="+mn-lt"/>
                          <a:ea typeface="+mn-ea"/>
                          <a:cs typeface="+mn-cs"/>
                        </a:rPr>
                        <a:t>O3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Favorecer la representación</a:t>
                      </a:r>
                      <a:r>
                        <a:rPr lang="es-ES" sz="1600" b="0" baseline="0" dirty="0" smtClean="0"/>
                        <a:t> y visualización de la información almacenada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944">
                <a:tc>
                  <a:txBody>
                    <a:bodyPr/>
                    <a:lstStyle/>
                    <a:p>
                      <a:pPr marL="0" algn="ctr" defTabSz="1072866" rtl="0" eaLnBrk="1" latinLnBrk="0" hangingPunct="1"/>
                      <a:r>
                        <a:rPr lang="es-ES" sz="1800" b="1" kern="1200" dirty="0" smtClean="0">
                          <a:solidFill>
                            <a:schemeClr val="dk1"/>
                          </a:solidFill>
                          <a:latin typeface="+mn-lt"/>
                          <a:ea typeface="+mn-ea"/>
                          <a:cs typeface="+mn-cs"/>
                        </a:rPr>
                        <a:t>O4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comunicación entre equipos, notificando posibles cambios al instante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O5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Adaptación a diferentes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0128">
                <a:tc>
                  <a:txBody>
                    <a:bodyPr/>
                    <a:lstStyle/>
                    <a:p>
                      <a:pPr marL="0" algn="ctr" defTabSz="1072866" rtl="0" eaLnBrk="1" latinLnBrk="0" hangingPunct="1"/>
                      <a:r>
                        <a:rPr lang="es-ES" sz="1800" b="1" kern="1200" dirty="0" smtClean="0">
                          <a:solidFill>
                            <a:schemeClr val="dk1"/>
                          </a:solidFill>
                          <a:latin typeface="+mn-lt"/>
                          <a:ea typeface="+mn-ea"/>
                          <a:cs typeface="+mn-cs"/>
                        </a:rPr>
                        <a:t>O6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gestión de proyectos software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O7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Favorecer aspectos de control de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2400">
                <a:tc>
                  <a:txBody>
                    <a:bodyPr/>
                    <a:lstStyle/>
                    <a:p>
                      <a:pPr marL="0" algn="ctr" defTabSz="1072866" rtl="0" eaLnBrk="1" latinLnBrk="0" hangingPunct="1"/>
                      <a:r>
                        <a:rPr lang="es-ES" sz="1800" b="1" kern="1200" dirty="0" smtClean="0">
                          <a:solidFill>
                            <a:schemeClr val="dk1"/>
                          </a:solidFill>
                          <a:latin typeface="+mn-lt"/>
                          <a:ea typeface="+mn-ea"/>
                          <a:cs typeface="+mn-cs"/>
                        </a:rPr>
                        <a:t>O8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reutilización de información entre proyectos, aconsejando decisiones de proyectos similares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 </a:t>
                      </a:r>
                    </a:p>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636364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2168860"/>
            <a:ext cx="5904656" cy="1080120"/>
          </a:xfrm>
        </p:spPr>
        <p:txBody>
          <a:bodyPr/>
          <a:lstStyle/>
          <a:p>
            <a:r>
              <a:rPr lang="es-ES" sz="3600" dirty="0" smtClean="0"/>
              <a:t>Estado del arte</a:t>
            </a:r>
            <a:endParaRPr lang="es-ES" sz="3600" dirty="0"/>
          </a:p>
        </p:txBody>
      </p:sp>
      <p:pic>
        <p:nvPicPr>
          <p:cNvPr id="3075" name="Picture 3" descr="C:\Users\Juan\AppData\Local\Microsoft\Windows\Temporary Internet Files\Content.IE5\TU3EIRJP\MC90001930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3212976"/>
            <a:ext cx="2696666" cy="235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74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13</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Método</a:t>
            </a:r>
            <a:r>
              <a:rPr lang="es-ES" sz="2400" i="1" dirty="0" smtClean="0">
                <a:solidFill>
                  <a:schemeClr val="tx2">
                    <a:lumMod val="75000"/>
                  </a:schemeClr>
                </a:solidFill>
              </a:rPr>
              <a:t> que permite </a:t>
            </a:r>
            <a:r>
              <a:rPr lang="es-ES" sz="2400" b="1" i="1" dirty="0" smtClean="0">
                <a:solidFill>
                  <a:schemeClr val="tx2">
                    <a:lumMod val="75000"/>
                  </a:schemeClr>
                </a:solidFill>
              </a:rPr>
              <a:t>capturar</a:t>
            </a:r>
            <a:r>
              <a:rPr lang="es-ES" sz="2400" i="1" dirty="0" smtClean="0">
                <a:solidFill>
                  <a:schemeClr val="tx2">
                    <a:lumMod val="75000"/>
                  </a:schemeClr>
                </a:solidFill>
              </a:rPr>
              <a:t>, </a:t>
            </a:r>
            <a:r>
              <a:rPr lang="es-ES" sz="2400" b="1" i="1" dirty="0" smtClean="0">
                <a:solidFill>
                  <a:schemeClr val="tx2">
                    <a:lumMod val="75000"/>
                  </a:schemeClr>
                </a:solidFill>
              </a:rPr>
              <a:t>representar</a:t>
            </a:r>
            <a:r>
              <a:rPr lang="es-ES" sz="2400" i="1" dirty="0" smtClean="0">
                <a:solidFill>
                  <a:schemeClr val="tx2">
                    <a:lumMod val="75000"/>
                  </a:schemeClr>
                </a:solidFill>
              </a:rPr>
              <a:t> y </a:t>
            </a:r>
            <a:r>
              <a:rPr lang="es-ES" sz="2400" b="1" i="1" dirty="0" smtClean="0">
                <a:solidFill>
                  <a:schemeClr val="tx2">
                    <a:lumMod val="75000"/>
                  </a:schemeClr>
                </a:solidFill>
              </a:rPr>
              <a:t>mantener</a:t>
            </a:r>
            <a:r>
              <a:rPr lang="es-ES" sz="2400" i="1" dirty="0" smtClean="0">
                <a:solidFill>
                  <a:schemeClr val="tx2">
                    <a:lumMod val="75000"/>
                  </a:schemeClr>
                </a:solidFill>
              </a:rPr>
              <a:t> registros de información acerca de las </a:t>
            </a:r>
            <a:r>
              <a:rPr lang="es-ES" sz="2400" b="1" i="1" dirty="0" smtClean="0">
                <a:solidFill>
                  <a:schemeClr val="tx2">
                    <a:lumMod val="75000"/>
                  </a:schemeClr>
                </a:solidFill>
              </a:rPr>
              <a:t>decisiones</a:t>
            </a:r>
            <a:r>
              <a:rPr lang="es-ES" sz="2400" i="1" dirty="0" smtClean="0">
                <a:solidFill>
                  <a:schemeClr val="tx2">
                    <a:lumMod val="75000"/>
                  </a:schemeClr>
                </a:solidFill>
              </a:rPr>
              <a:t> tomadas por los miembros de un equipo de desarrollo de un </a:t>
            </a:r>
            <a:r>
              <a:rPr lang="es-ES" sz="2400" b="1" i="1" dirty="0" smtClean="0">
                <a:solidFill>
                  <a:schemeClr val="tx2">
                    <a:lumMod val="75000"/>
                  </a:schemeClr>
                </a:solidFill>
              </a:rPr>
              <a:t>proyecto software</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[Allen H. </a:t>
            </a:r>
            <a:r>
              <a:rPr lang="es-ES" sz="1800" b="1" dirty="0" err="1" smtClean="0">
                <a:solidFill>
                  <a:schemeClr val="tx2">
                    <a:lumMod val="75000"/>
                  </a:schemeClr>
                </a:solidFill>
              </a:rPr>
              <a:t>Dutoit</a:t>
            </a:r>
            <a:r>
              <a:rPr lang="es-ES" sz="1800" b="1" dirty="0" smtClean="0">
                <a:solidFill>
                  <a:schemeClr val="tx2">
                    <a:lumMod val="75000"/>
                  </a:schemeClr>
                </a:solidFill>
              </a:rPr>
              <a:t>, 2006]</a:t>
            </a:r>
            <a:endParaRPr lang="es-ES" sz="1800" b="1" dirty="0">
              <a:solidFill>
                <a:schemeClr val="tx2">
                  <a:lumMod val="75000"/>
                </a:schemeClr>
              </a:solidFill>
            </a:endParaRPr>
          </a:p>
        </p:txBody>
      </p:sp>
    </p:spTree>
    <p:extLst>
      <p:ext uri="{BB962C8B-B14F-4D97-AF65-F5344CB8AC3E}">
        <p14:creationId xmlns:p14="http://schemas.microsoft.com/office/powerpoint/2010/main" val="517903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14</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628800"/>
            <a:ext cx="7200800" cy="396005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Se centra en capturar decisiones tomadas en proyectos software, junto a sus argumentos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para la captura:</a:t>
            </a: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Record and Play</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Método del </a:t>
            </a:r>
            <a:r>
              <a:rPr lang="es-ES" sz="2400" i="1" dirty="0" smtClean="0">
                <a:solidFill>
                  <a:schemeClr val="tx2">
                    <a:lumMod val="75000"/>
                  </a:schemeClr>
                </a:solidFill>
              </a:rPr>
              <a:t>Aprendiz</a:t>
            </a:r>
            <a:endParaRPr lang="es-ES" sz="2400" dirty="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Método del</a:t>
            </a:r>
            <a:r>
              <a:rPr lang="es-ES" sz="2400" i="1" dirty="0" smtClean="0">
                <a:solidFill>
                  <a:schemeClr val="tx2">
                    <a:lumMod val="75000"/>
                  </a:schemeClr>
                </a:solidFill>
              </a:rPr>
              <a:t> Historiador</a:t>
            </a:r>
          </a:p>
          <a:p>
            <a:pPr marL="993633" lvl="1" indent="-457200" algn="just" defTabSz="914400">
              <a:spcBef>
                <a:spcPts val="2000"/>
              </a:spcBef>
              <a:buClr>
                <a:srgbClr val="274F5F"/>
              </a:buClr>
              <a:buSzPct val="90000"/>
              <a:buFont typeface="Wingdings" pitchFamily="2" charset="2"/>
              <a:buChar char="q"/>
            </a:pPr>
            <a:endParaRPr lang="es-ES" sz="2400" b="1" i="1" dirty="0" smtClean="0">
              <a:solidFill>
                <a:schemeClr val="tx2">
                  <a:lumMod val="75000"/>
                </a:schemeClr>
              </a:solidFill>
            </a:endParaRP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093" y="3212975"/>
            <a:ext cx="2377244" cy="2237047"/>
          </a:xfrm>
          <a:prstGeom prst="rect">
            <a:avLst/>
          </a:prstGeom>
        </p:spPr>
      </p:pic>
    </p:spTree>
    <p:extLst>
      <p:ext uri="{BB962C8B-B14F-4D97-AF65-F5344CB8AC3E}">
        <p14:creationId xmlns:p14="http://schemas.microsoft.com/office/powerpoint/2010/main" val="3796588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393" y="2636912"/>
            <a:ext cx="4345305" cy="29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15</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412776"/>
            <a:ext cx="7200800" cy="171329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representación de decisiones:</a:t>
            </a: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Causal </a:t>
            </a:r>
            <a:r>
              <a:rPr lang="es-ES" sz="2400" i="1" dirty="0" err="1" smtClean="0">
                <a:solidFill>
                  <a:schemeClr val="tx2">
                    <a:lumMod val="75000"/>
                  </a:schemeClr>
                </a:solidFill>
              </a:rPr>
              <a:t>Graph</a:t>
            </a:r>
            <a:endParaRPr lang="es-ES" sz="2400" i="1" dirty="0" smtClean="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Dialogue </a:t>
            </a:r>
            <a:r>
              <a:rPr lang="es-ES" sz="2400" i="1" dirty="0" err="1" smtClean="0">
                <a:solidFill>
                  <a:schemeClr val="tx2">
                    <a:lumMod val="75000"/>
                  </a:schemeClr>
                </a:solidFill>
              </a:rPr>
              <a:t>Map</a:t>
            </a:r>
            <a:endParaRPr lang="es-ES" sz="2400" b="1" i="1" dirty="0" smtClean="0">
              <a:solidFill>
                <a:schemeClr val="tx2">
                  <a:lumMod val="75000"/>
                </a:schemeClr>
              </a:solidFill>
            </a:endParaRPr>
          </a:p>
        </p:txBody>
      </p:sp>
    </p:spTree>
    <p:extLst>
      <p:ext uri="{BB962C8B-B14F-4D97-AF65-F5344CB8AC3E}">
        <p14:creationId xmlns:p14="http://schemas.microsoft.com/office/powerpoint/2010/main" val="938467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16</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Proceso </a:t>
            </a:r>
            <a:r>
              <a:rPr lang="es-ES" sz="2400" i="1" dirty="0" smtClean="0">
                <a:solidFill>
                  <a:schemeClr val="tx2">
                    <a:lumMod val="75000"/>
                  </a:schemeClr>
                </a:solidFill>
              </a:rPr>
              <a:t>en el que </a:t>
            </a:r>
            <a:r>
              <a:rPr lang="es-ES" sz="2400" b="1" i="1" dirty="0" smtClean="0">
                <a:solidFill>
                  <a:schemeClr val="tx2">
                    <a:lumMod val="75000"/>
                  </a:schemeClr>
                </a:solidFill>
              </a:rPr>
              <a:t>experiencias</a:t>
            </a:r>
            <a:r>
              <a:rPr lang="es-ES" sz="2400" i="1" dirty="0" smtClean="0">
                <a:solidFill>
                  <a:schemeClr val="tx2">
                    <a:lumMod val="75000"/>
                  </a:schemeClr>
                </a:solidFill>
              </a:rPr>
              <a:t> específicas son recuperadas, reutilizadas, revisadas y almacenadas para </a:t>
            </a:r>
            <a:r>
              <a:rPr lang="es-ES" sz="2400" b="1" i="1" dirty="0" smtClean="0">
                <a:solidFill>
                  <a:schemeClr val="tx2">
                    <a:lumMod val="75000"/>
                  </a:schemeClr>
                </a:solidFill>
              </a:rPr>
              <a:t>utilizarse</a:t>
            </a:r>
            <a:r>
              <a:rPr lang="es-ES" sz="2400" i="1" dirty="0" smtClean="0">
                <a:solidFill>
                  <a:schemeClr val="tx2">
                    <a:lumMod val="75000"/>
                  </a:schemeClr>
                </a:solidFill>
              </a:rPr>
              <a:t> en la solución de problemas </a:t>
            </a:r>
            <a:r>
              <a:rPr lang="es-ES" sz="2400" b="1" i="1" dirty="0" smtClean="0">
                <a:solidFill>
                  <a:schemeClr val="tx2">
                    <a:lumMod val="75000"/>
                  </a:schemeClr>
                </a:solidFill>
              </a:rPr>
              <a:t>similares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161170"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[D. W. </a:t>
            </a:r>
            <a:r>
              <a:rPr lang="es-ES" sz="1800" b="1" dirty="0" err="1" smtClean="0">
                <a:solidFill>
                  <a:schemeClr val="tx2">
                    <a:lumMod val="75000"/>
                  </a:schemeClr>
                </a:solidFill>
              </a:rPr>
              <a:t>Aha</a:t>
            </a:r>
            <a:r>
              <a:rPr lang="es-ES" sz="1800" b="1" dirty="0" smtClean="0">
                <a:solidFill>
                  <a:schemeClr val="tx2">
                    <a:lumMod val="75000"/>
                  </a:schemeClr>
                </a:solidFill>
              </a:rPr>
              <a:t> et al, 2005]</a:t>
            </a:r>
            <a:endParaRPr lang="es-ES" sz="1800" b="1" dirty="0">
              <a:solidFill>
                <a:schemeClr val="tx2">
                  <a:lumMod val="75000"/>
                </a:schemeClr>
              </a:solidFill>
            </a:endParaRPr>
          </a:p>
        </p:txBody>
      </p:sp>
    </p:spTree>
    <p:extLst>
      <p:ext uri="{BB962C8B-B14F-4D97-AF65-F5344CB8AC3E}">
        <p14:creationId xmlns:p14="http://schemas.microsoft.com/office/powerpoint/2010/main" val="1487480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021" y="2060848"/>
            <a:ext cx="4114286" cy="3504762"/>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17</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28" name="27 Rectángulo"/>
          <p:cNvSpPr/>
          <p:nvPr/>
        </p:nvSpPr>
        <p:spPr>
          <a:xfrm>
            <a:off x="1023401" y="1844824"/>
            <a:ext cx="7200800" cy="296491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Consta de cuatro etapas:</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Recuperación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Reutilización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Revisión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Retención</a:t>
            </a:r>
            <a:endParaRPr lang="es-ES" sz="2400" b="1" i="1" dirty="0" smtClean="0">
              <a:solidFill>
                <a:schemeClr val="tx2">
                  <a:lumMod val="75000"/>
                </a:schemeClr>
              </a:solidFill>
            </a:endParaRPr>
          </a:p>
        </p:txBody>
      </p:sp>
    </p:spTree>
    <p:extLst>
      <p:ext uri="{BB962C8B-B14F-4D97-AF65-F5344CB8AC3E}">
        <p14:creationId xmlns:p14="http://schemas.microsoft.com/office/powerpoint/2010/main" val="4144438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Método de trabajo</a:t>
            </a:r>
            <a:endParaRPr lang="es-ES" sz="3600" dirty="0"/>
          </a:p>
        </p:txBody>
      </p:sp>
      <p:pic>
        <p:nvPicPr>
          <p:cNvPr id="4099" name="Picture 3" descr="C:\Users\Juan\AppData\Local\Microsoft\Windows\Temporary Internet Files\Content.IE5\3ZEMP5PJ\MC9000159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8774" y="3356992"/>
            <a:ext cx="2620315" cy="202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74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19</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1236"/>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p:txBody>
      </p:sp>
      <p:sp>
        <p:nvSpPr>
          <p:cNvPr id="19" name="18 Llamada rectangular redondeada"/>
          <p:cNvSpPr/>
          <p:nvPr/>
        </p:nvSpPr>
        <p:spPr>
          <a:xfrm>
            <a:off x="629097" y="2204864"/>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dirty="0" smtClean="0">
                <a:solidFill>
                  <a:schemeClr val="tx2">
                    <a:lumMod val="75000"/>
                  </a:schemeClr>
                </a:solidFill>
              </a:rPr>
              <a:t>“</a:t>
            </a:r>
            <a:r>
              <a:rPr lang="es-ES" sz="2400" b="1" dirty="0" smtClean="0">
                <a:solidFill>
                  <a:schemeClr val="tx2">
                    <a:lumMod val="75000"/>
                  </a:schemeClr>
                </a:solidFill>
              </a:rPr>
              <a:t>Marco genérico </a:t>
            </a:r>
            <a:r>
              <a:rPr lang="es-ES" sz="2400" dirty="0" smtClean="0">
                <a:solidFill>
                  <a:schemeClr val="tx2">
                    <a:lumMod val="75000"/>
                  </a:schemeClr>
                </a:solidFill>
              </a:rPr>
              <a:t>de trabajo que puede especializarse para una gran variedad de </a:t>
            </a:r>
            <a:r>
              <a:rPr lang="es-ES" sz="2400" b="1" dirty="0" smtClean="0">
                <a:solidFill>
                  <a:schemeClr val="tx2">
                    <a:lumMod val="75000"/>
                  </a:schemeClr>
                </a:solidFill>
              </a:rPr>
              <a:t>sistemas</a:t>
            </a:r>
            <a:r>
              <a:rPr lang="es-ES" sz="2400" dirty="0" smtClean="0">
                <a:solidFill>
                  <a:schemeClr val="tx2">
                    <a:lumMod val="75000"/>
                  </a:schemeClr>
                </a:solidFill>
              </a:rPr>
              <a:t> de software, para diferentes áreas de </a:t>
            </a:r>
            <a:r>
              <a:rPr lang="es-ES" sz="2400" b="1" dirty="0" smtClean="0">
                <a:solidFill>
                  <a:schemeClr val="tx2">
                    <a:lumMod val="75000"/>
                  </a:schemeClr>
                </a:solidFill>
              </a:rPr>
              <a:t>aplicación</a:t>
            </a:r>
            <a:r>
              <a:rPr lang="es-ES" sz="2400" dirty="0" smtClean="0">
                <a:solidFill>
                  <a:schemeClr val="tx2">
                    <a:lumMod val="75000"/>
                  </a:schemeClr>
                </a:solidFill>
              </a:rPr>
              <a:t>, diferentes tipos de </a:t>
            </a:r>
            <a:r>
              <a:rPr lang="es-ES" sz="2400" b="1" dirty="0" smtClean="0">
                <a:solidFill>
                  <a:schemeClr val="tx2">
                    <a:lumMod val="75000"/>
                  </a:schemeClr>
                </a:solidFill>
              </a:rPr>
              <a:t>organizaciones</a:t>
            </a:r>
            <a:r>
              <a:rPr lang="es-ES" sz="2400" dirty="0" smtClean="0">
                <a:solidFill>
                  <a:schemeClr val="tx2">
                    <a:lumMod val="75000"/>
                  </a:schemeClr>
                </a:solidFill>
              </a:rPr>
              <a:t> y diferentes tamaños de </a:t>
            </a:r>
            <a:r>
              <a:rPr lang="es-ES" sz="2400" b="1" dirty="0" smtClean="0">
                <a:solidFill>
                  <a:schemeClr val="tx2">
                    <a:lumMod val="75000"/>
                  </a:schemeClr>
                </a:solidFill>
              </a:rPr>
              <a:t>proyectos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232996" y="4876128"/>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[Jacobson et al, 2000]</a:t>
            </a:r>
            <a:endParaRPr lang="es-ES" sz="1800" b="1" dirty="0">
              <a:solidFill>
                <a:schemeClr val="tx2">
                  <a:lumMod val="75000"/>
                </a:schemeClr>
              </a:solidFill>
            </a:endParaRPr>
          </a:p>
        </p:txBody>
      </p:sp>
      <p:sp>
        <p:nvSpPr>
          <p:cNvPr id="27" name="26 Rectángulo"/>
          <p:cNvSpPr/>
          <p:nvPr/>
        </p:nvSpPr>
        <p:spPr>
          <a:xfrm>
            <a:off x="893363" y="1217067"/>
            <a:ext cx="7200800"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Metodología de desarrollo: </a:t>
            </a:r>
            <a:r>
              <a:rPr lang="es-ES" sz="2400" b="1" dirty="0" smtClean="0">
                <a:solidFill>
                  <a:schemeClr val="tx2">
                    <a:lumMod val="75000"/>
                  </a:schemeClr>
                </a:solidFill>
              </a:rPr>
              <a:t>PUD</a:t>
            </a:r>
            <a:endParaRPr lang="es-ES" sz="2400" dirty="0" smtClean="0">
              <a:solidFill>
                <a:schemeClr val="tx2">
                  <a:lumMod val="75000"/>
                </a:schemeClr>
              </a:solidFill>
            </a:endParaRPr>
          </a:p>
        </p:txBody>
      </p:sp>
    </p:spTree>
    <p:extLst>
      <p:ext uri="{BB962C8B-B14F-4D97-AF65-F5344CB8AC3E}">
        <p14:creationId xmlns:p14="http://schemas.microsoft.com/office/powerpoint/2010/main" val="3575270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prstGeom prst="rect">
            <a:avLst/>
          </a:prstGeom>
        </p:spPr>
        <p:txBody>
          <a:bodyPr>
            <a:normAutofit fontScale="90000"/>
          </a:bodyPr>
          <a:lstStyle/>
          <a:p>
            <a:r>
              <a:rPr lang="es-ES" dirty="0" smtClean="0"/>
              <a:t>TABLA DE CONTENIDO</a:t>
            </a:r>
            <a:endParaRPr lang="es-ES" dirty="0"/>
          </a:p>
        </p:txBody>
      </p:sp>
      <p:sp>
        <p:nvSpPr>
          <p:cNvPr id="3" name="2 Marcador de fecha"/>
          <p:cNvSpPr>
            <a:spLocks noGrp="1"/>
          </p:cNvSpPr>
          <p:nvPr>
            <p:ph type="dt" sz="half" idx="10"/>
          </p:nvPr>
        </p:nvSpPr>
        <p:spPr>
          <a:xfrm>
            <a:off x="457200" y="6356352"/>
            <a:ext cx="2133600" cy="365125"/>
          </a:xfrm>
        </p:spPr>
        <p:txBody>
          <a:bodyPr/>
          <a:lstStyle/>
          <a:p>
            <a:fld id="{01AF5EEA-DD12-40AE-8F67-5219965C361E}" type="datetime1">
              <a:rPr lang="es-ES" smtClean="0"/>
              <a:t>28/01/2012</a:t>
            </a:fld>
            <a:endParaRPr lang="es-ES"/>
          </a:p>
        </p:txBody>
      </p:sp>
      <p:sp>
        <p:nvSpPr>
          <p:cNvPr id="5" name="4 Marcador de número de diapositiva"/>
          <p:cNvSpPr>
            <a:spLocks noGrp="1"/>
          </p:cNvSpPr>
          <p:nvPr>
            <p:ph type="sldNum" sz="quarter" idx="12"/>
          </p:nvPr>
        </p:nvSpPr>
        <p:spPr>
          <a:xfrm>
            <a:off x="6553200" y="6356352"/>
            <a:ext cx="2133600" cy="365125"/>
          </a:xfrm>
        </p:spPr>
        <p:txBody>
          <a:bodyPr/>
          <a:lstStyle/>
          <a:p>
            <a:fld id="{2E16987B-1223-45F3-900E-A014D2035EDD}" type="slidenum">
              <a:rPr lang="es-ES" smtClean="0"/>
              <a:t>2</a:t>
            </a:fld>
            <a:endParaRPr lang="es-ES"/>
          </a:p>
        </p:txBody>
      </p:sp>
      <p:sp>
        <p:nvSpPr>
          <p:cNvPr id="6" name="5 Rectángulo"/>
          <p:cNvSpPr/>
          <p:nvPr/>
        </p:nvSpPr>
        <p:spPr>
          <a:xfrm>
            <a:off x="1259632" y="1619447"/>
            <a:ext cx="7200800" cy="3590727"/>
          </a:xfrm>
          <a:prstGeom prst="rect">
            <a:avLst/>
          </a:prstGeom>
        </p:spPr>
        <p:txBody>
          <a:bodyPr wrap="square">
            <a:spAutoFit/>
          </a:bodyPr>
          <a:lstStyle/>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Introducción</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Objetivos</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Antecedentes, estado del arte</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Método y fases de trabajo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Resultado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Conclusiones y trabajo futuro</a:t>
            </a:r>
          </a:p>
        </p:txBody>
      </p:sp>
    </p:spTree>
    <p:extLst>
      <p:ext uri="{BB962C8B-B14F-4D97-AF65-F5344CB8AC3E}">
        <p14:creationId xmlns:p14="http://schemas.microsoft.com/office/powerpoint/2010/main" val="1775060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20</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1236"/>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7" name="26 Rectángulo"/>
          <p:cNvSpPr/>
          <p:nvPr/>
        </p:nvSpPr>
        <p:spPr>
          <a:xfrm>
            <a:off x="1039295" y="1988840"/>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Características:</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Dirigido por casos de uso</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Centrado en la arquitectura</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Iterativo e incremental</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spTree>
    <p:extLst>
      <p:ext uri="{BB962C8B-B14F-4D97-AF65-F5344CB8AC3E}">
        <p14:creationId xmlns:p14="http://schemas.microsoft.com/office/powerpoint/2010/main" val="1783294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21</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832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39" y="1988839"/>
            <a:ext cx="6194691" cy="386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Llamada con línea 3"/>
          <p:cNvSpPr/>
          <p:nvPr/>
        </p:nvSpPr>
        <p:spPr>
          <a:xfrm>
            <a:off x="6608680" y="1268760"/>
            <a:ext cx="2139783" cy="1633827"/>
          </a:xfrm>
          <a:prstGeom prst="borderCallout3">
            <a:avLst>
              <a:gd name="adj1" fmla="val 18750"/>
              <a:gd name="adj2" fmla="val -8333"/>
              <a:gd name="adj3" fmla="val 18170"/>
              <a:gd name="adj4" fmla="val -96727"/>
              <a:gd name="adj5" fmla="val 18129"/>
              <a:gd name="adj6" fmla="val -178439"/>
              <a:gd name="adj7" fmla="val 62609"/>
              <a:gd name="adj8" fmla="val -178695"/>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8" name="7 CuadroTexto"/>
          <p:cNvSpPr txBox="1"/>
          <p:nvPr/>
        </p:nvSpPr>
        <p:spPr>
          <a:xfrm>
            <a:off x="6608681" y="1423953"/>
            <a:ext cx="2088232" cy="1200329"/>
          </a:xfrm>
          <a:prstGeom prst="rect">
            <a:avLst/>
          </a:prstGeom>
          <a:noFill/>
        </p:spPr>
        <p:txBody>
          <a:bodyPr wrap="square" rtlCol="0">
            <a:spAutoFit/>
          </a:bodyPr>
          <a:lstStyle/>
          <a:p>
            <a:pPr marL="342900" indent="-342900">
              <a:buFont typeface="Arial" pitchFamily="34" charset="0"/>
              <a:buChar char="•"/>
            </a:pPr>
            <a:r>
              <a:rPr lang="es-ES" sz="1800" b="1" dirty="0" smtClean="0"/>
              <a:t>Casos de uso</a:t>
            </a:r>
          </a:p>
          <a:p>
            <a:pPr marL="342900" indent="-342900">
              <a:buFont typeface="Arial" pitchFamily="34" charset="0"/>
              <a:buChar char="•"/>
            </a:pPr>
            <a:r>
              <a:rPr lang="es-ES" sz="1800" b="1" dirty="0" smtClean="0"/>
              <a:t>Riesgos</a:t>
            </a:r>
          </a:p>
          <a:p>
            <a:pPr marL="342900" indent="-342900">
              <a:buFont typeface="Arial" pitchFamily="34" charset="0"/>
              <a:buChar char="•"/>
            </a:pPr>
            <a:r>
              <a:rPr lang="es-ES" sz="1800" b="1" dirty="0" smtClean="0"/>
              <a:t>Glosario</a:t>
            </a:r>
          </a:p>
          <a:p>
            <a:pPr marL="342900" indent="-342900">
              <a:buFont typeface="Arial" pitchFamily="34" charset="0"/>
              <a:buChar char="•"/>
            </a:pPr>
            <a:r>
              <a:rPr lang="es-ES" sz="1800" b="1" dirty="0" smtClean="0"/>
              <a:t>Plan proyecto</a:t>
            </a:r>
            <a:endParaRPr lang="es-ES" sz="1800" b="1" dirty="0"/>
          </a:p>
        </p:txBody>
      </p:sp>
      <p:sp>
        <p:nvSpPr>
          <p:cNvPr id="9" name="8 Rectángulo"/>
          <p:cNvSpPr/>
          <p:nvPr/>
        </p:nvSpPr>
        <p:spPr>
          <a:xfrm>
            <a:off x="2411760" y="2276872"/>
            <a:ext cx="648072"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6" name="25 Llamada con línea 3"/>
          <p:cNvSpPr/>
          <p:nvPr/>
        </p:nvSpPr>
        <p:spPr>
          <a:xfrm>
            <a:off x="6605017" y="1612358"/>
            <a:ext cx="2139783" cy="1633827"/>
          </a:xfrm>
          <a:prstGeom prst="borderCallout3">
            <a:avLst>
              <a:gd name="adj1" fmla="val 18750"/>
              <a:gd name="adj2" fmla="val -8333"/>
              <a:gd name="adj3" fmla="val 18170"/>
              <a:gd name="adj4" fmla="val -96727"/>
              <a:gd name="adj5" fmla="val 18129"/>
              <a:gd name="adj6" fmla="val -129902"/>
              <a:gd name="adj7" fmla="val 39808"/>
              <a:gd name="adj8" fmla="val -129631"/>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27" name="26 Rectángulo"/>
          <p:cNvSpPr/>
          <p:nvPr/>
        </p:nvSpPr>
        <p:spPr>
          <a:xfrm>
            <a:off x="3275856" y="2270101"/>
            <a:ext cx="1080120"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3" name="32 CuadroTexto"/>
          <p:cNvSpPr txBox="1"/>
          <p:nvPr/>
        </p:nvSpPr>
        <p:spPr>
          <a:xfrm>
            <a:off x="6649789" y="1935522"/>
            <a:ext cx="2088232" cy="923330"/>
          </a:xfrm>
          <a:prstGeom prst="rect">
            <a:avLst/>
          </a:prstGeom>
          <a:noFill/>
        </p:spPr>
        <p:txBody>
          <a:bodyPr wrap="square" rtlCol="0">
            <a:spAutoFit/>
          </a:bodyPr>
          <a:lstStyle/>
          <a:p>
            <a:pPr marL="342900" indent="-342900">
              <a:buFont typeface="Arial" pitchFamily="34" charset="0"/>
              <a:buChar char="•"/>
            </a:pPr>
            <a:r>
              <a:rPr lang="es-ES" sz="1800" b="1" dirty="0" smtClean="0"/>
              <a:t>Casos uso</a:t>
            </a:r>
          </a:p>
          <a:p>
            <a:pPr marL="342900" indent="-342900">
              <a:buFont typeface="Arial" pitchFamily="34" charset="0"/>
              <a:buChar char="•"/>
            </a:pPr>
            <a:r>
              <a:rPr lang="es-ES" sz="1800" b="1" dirty="0" smtClean="0"/>
              <a:t>Arquitectura</a:t>
            </a:r>
          </a:p>
          <a:p>
            <a:pPr marL="342900" indent="-342900">
              <a:buFont typeface="Arial" pitchFamily="34" charset="0"/>
              <a:buChar char="•"/>
            </a:pPr>
            <a:r>
              <a:rPr lang="es-ES" sz="1800" b="1" dirty="0" smtClean="0"/>
              <a:t>Análisis</a:t>
            </a:r>
          </a:p>
        </p:txBody>
      </p:sp>
      <p:sp>
        <p:nvSpPr>
          <p:cNvPr id="34" name="33 Llamada con línea 3"/>
          <p:cNvSpPr/>
          <p:nvPr/>
        </p:nvSpPr>
        <p:spPr>
          <a:xfrm>
            <a:off x="6557296" y="3717032"/>
            <a:ext cx="2273217" cy="1633827"/>
          </a:xfrm>
          <a:prstGeom prst="borderCallout3">
            <a:avLst>
              <a:gd name="adj1" fmla="val 18750"/>
              <a:gd name="adj2" fmla="val -8333"/>
              <a:gd name="adj3" fmla="val 18170"/>
              <a:gd name="adj4" fmla="val -73386"/>
              <a:gd name="adj5" fmla="val -21255"/>
              <a:gd name="adj6" fmla="val -74282"/>
              <a:gd name="adj7" fmla="val -61762"/>
              <a:gd name="adj8" fmla="val -74012"/>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35" name="34 Rectángulo"/>
          <p:cNvSpPr/>
          <p:nvPr/>
        </p:nvSpPr>
        <p:spPr>
          <a:xfrm>
            <a:off x="4370293" y="2270101"/>
            <a:ext cx="1059754"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6" name="35 CuadroTexto"/>
          <p:cNvSpPr txBox="1"/>
          <p:nvPr/>
        </p:nvSpPr>
        <p:spPr>
          <a:xfrm>
            <a:off x="6571712" y="4200632"/>
            <a:ext cx="2300454" cy="923330"/>
          </a:xfrm>
          <a:prstGeom prst="rect">
            <a:avLst/>
          </a:prstGeom>
          <a:noFill/>
        </p:spPr>
        <p:txBody>
          <a:bodyPr wrap="square" rtlCol="0">
            <a:spAutoFit/>
          </a:bodyPr>
          <a:lstStyle/>
          <a:p>
            <a:pPr marL="342900" indent="-342900">
              <a:buFont typeface="Arial" pitchFamily="34" charset="0"/>
              <a:buChar char="•"/>
            </a:pPr>
            <a:r>
              <a:rPr lang="es-ES" sz="1800" b="1" dirty="0" smtClean="0"/>
              <a:t>Modelo diseño</a:t>
            </a:r>
          </a:p>
          <a:p>
            <a:pPr marL="342900" indent="-342900">
              <a:buFont typeface="Arial" pitchFamily="34" charset="0"/>
              <a:buChar char="•"/>
            </a:pPr>
            <a:r>
              <a:rPr lang="es-ES" sz="1800" b="1" dirty="0" smtClean="0"/>
              <a:t>Implementación</a:t>
            </a:r>
          </a:p>
          <a:p>
            <a:pPr marL="342900" indent="-342900">
              <a:buFont typeface="Arial" pitchFamily="34" charset="0"/>
              <a:buChar char="•"/>
            </a:pPr>
            <a:r>
              <a:rPr lang="es-ES" sz="1800" b="1" dirty="0" smtClean="0"/>
              <a:t>Pruebas</a:t>
            </a:r>
          </a:p>
        </p:txBody>
      </p:sp>
      <p:sp>
        <p:nvSpPr>
          <p:cNvPr id="37" name="36 Llamada con línea 3"/>
          <p:cNvSpPr/>
          <p:nvPr/>
        </p:nvSpPr>
        <p:spPr>
          <a:xfrm>
            <a:off x="6550788" y="3998991"/>
            <a:ext cx="2273217" cy="1633827"/>
          </a:xfrm>
          <a:prstGeom prst="borderCallout3">
            <a:avLst>
              <a:gd name="adj1" fmla="val 18750"/>
              <a:gd name="adj2" fmla="val -8333"/>
              <a:gd name="adj3" fmla="val 18170"/>
              <a:gd name="adj4" fmla="val -26705"/>
              <a:gd name="adj5" fmla="val -10200"/>
              <a:gd name="adj6" fmla="val -25615"/>
              <a:gd name="adj7" fmla="val -79035"/>
              <a:gd name="adj8" fmla="val -26337"/>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38" name="37 Rectángulo"/>
          <p:cNvSpPr/>
          <p:nvPr/>
        </p:nvSpPr>
        <p:spPr>
          <a:xfrm>
            <a:off x="5505851" y="2270101"/>
            <a:ext cx="866349"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9" name="38 CuadroTexto"/>
          <p:cNvSpPr txBox="1"/>
          <p:nvPr/>
        </p:nvSpPr>
        <p:spPr>
          <a:xfrm>
            <a:off x="6631090" y="4374910"/>
            <a:ext cx="2300454" cy="1200329"/>
          </a:xfrm>
          <a:prstGeom prst="rect">
            <a:avLst/>
          </a:prstGeom>
          <a:noFill/>
        </p:spPr>
        <p:txBody>
          <a:bodyPr wrap="square" rtlCol="0">
            <a:spAutoFit/>
          </a:bodyPr>
          <a:lstStyle/>
          <a:p>
            <a:pPr marL="342900" indent="-342900">
              <a:buFont typeface="Arial" pitchFamily="34" charset="0"/>
              <a:buChar char="•"/>
            </a:pPr>
            <a:r>
              <a:rPr lang="es-ES" sz="1800" b="1" dirty="0" smtClean="0"/>
              <a:t>Despliegue</a:t>
            </a:r>
          </a:p>
          <a:p>
            <a:pPr marL="342900" indent="-342900">
              <a:buFont typeface="Arial" pitchFamily="34" charset="0"/>
              <a:buChar char="•"/>
            </a:pPr>
            <a:r>
              <a:rPr lang="es-ES" sz="1800" b="1" dirty="0" smtClean="0"/>
              <a:t>Distribución</a:t>
            </a:r>
          </a:p>
          <a:p>
            <a:pPr marL="342900" indent="-342900">
              <a:buFont typeface="Arial" pitchFamily="34" charset="0"/>
              <a:buChar char="•"/>
            </a:pPr>
            <a:r>
              <a:rPr lang="es-ES" sz="1800" b="1" dirty="0" smtClean="0"/>
              <a:t>Manuales</a:t>
            </a:r>
          </a:p>
          <a:p>
            <a:pPr marL="342900" indent="-342900">
              <a:buFont typeface="Arial" pitchFamily="34" charset="0"/>
              <a:buChar char="•"/>
            </a:pPr>
            <a:r>
              <a:rPr lang="es-ES" sz="1800" b="1" dirty="0" smtClean="0"/>
              <a:t>Documentación</a:t>
            </a:r>
            <a:endParaRPr lang="es-ES" sz="1800" b="1" dirty="0"/>
          </a:p>
        </p:txBody>
      </p:sp>
    </p:spTree>
    <p:extLst>
      <p:ext uri="{BB962C8B-B14F-4D97-AF65-F5344CB8AC3E}">
        <p14:creationId xmlns:p14="http://schemas.microsoft.com/office/powerpoint/2010/main" val="2486667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1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363" y="3645024"/>
            <a:ext cx="2249238" cy="2127328"/>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22</a:t>
            </a:fld>
            <a:endParaRPr lang="es-ES"/>
          </a:p>
        </p:txBody>
      </p:sp>
      <p:sp>
        <p:nvSpPr>
          <p:cNvPr id="7" name="6 Redondear rectángulo de esquina sencilla"/>
          <p:cNvSpPr/>
          <p:nvPr/>
        </p:nvSpPr>
        <p:spPr>
          <a:xfrm rot="16200000" flipH="1">
            <a:off x="4653595" y="5526584"/>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5323" y="6004375"/>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Marco tecnológico</a:t>
            </a:r>
            <a:endParaRPr lang="es-ES" sz="1800" b="0" dirty="0"/>
          </a:p>
        </p:txBody>
      </p:sp>
      <p:sp>
        <p:nvSpPr>
          <p:cNvPr id="33" name="32 Rectángulo"/>
          <p:cNvSpPr/>
          <p:nvPr/>
        </p:nvSpPr>
        <p:spPr>
          <a:xfrm>
            <a:off x="909515" y="874996"/>
            <a:ext cx="3600400" cy="515525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Gestión</a:t>
            </a:r>
            <a:r>
              <a:rPr lang="es-ES" sz="2400" dirty="0" smtClean="0">
                <a:solidFill>
                  <a:schemeClr val="tx2">
                    <a:lumMod val="75000"/>
                  </a:schemeClr>
                </a:solidFill>
              </a:rPr>
              <a:t> </a:t>
            </a:r>
            <a:r>
              <a:rPr lang="es-ES" sz="2300" dirty="0" smtClean="0">
                <a:solidFill>
                  <a:schemeClr val="tx2">
                    <a:lumMod val="75000"/>
                  </a:schemeClr>
                </a:solidFill>
              </a:rPr>
              <a:t>proyectos</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Subversion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Maven</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Modelado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Visual </a:t>
            </a:r>
            <a:r>
              <a:rPr lang="es-ES" sz="2000" dirty="0" err="1" smtClean="0">
                <a:solidFill>
                  <a:schemeClr val="tx2">
                    <a:lumMod val="75000"/>
                  </a:schemeClr>
                </a:solidFill>
              </a:rPr>
              <a:t>Paradigm</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Bases</a:t>
            </a:r>
            <a:r>
              <a:rPr lang="es-ES" sz="2400" dirty="0" smtClean="0">
                <a:solidFill>
                  <a:schemeClr val="tx2">
                    <a:lumMod val="75000"/>
                  </a:schemeClr>
                </a:solidFill>
              </a:rPr>
              <a:t> de datos:</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r>
              <a:rPr lang="es-ES" sz="2000" dirty="0" smtClean="0">
                <a:solidFill>
                  <a:schemeClr val="tx2">
                    <a:lumMod val="75000"/>
                  </a:schemeClr>
                </a:solidFill>
              </a:rPr>
              <a:t> </a:t>
            </a:r>
            <a:r>
              <a:rPr lang="es-ES" sz="2000" dirty="0" err="1" smtClean="0">
                <a:solidFill>
                  <a:schemeClr val="tx2">
                    <a:lumMod val="75000"/>
                  </a:schemeClr>
                </a:solidFill>
              </a:rPr>
              <a:t>WorkBench</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Pruebas</a:t>
            </a:r>
            <a:r>
              <a:rPr lang="es-ES" sz="2400" dirty="0" smtClean="0">
                <a:solidFill>
                  <a:schemeClr val="tx2">
                    <a:lumMod val="75000"/>
                  </a:schemeClr>
                </a:solidFill>
              </a:rPr>
              <a:t>:</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Junit</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Eclemma</a:t>
            </a:r>
            <a:endParaRPr lang="es-ES" sz="2000" dirty="0" smtClean="0">
              <a:solidFill>
                <a:schemeClr val="tx2">
                  <a:lumMod val="75000"/>
                </a:schemeClr>
              </a:solidFill>
            </a:endParaRPr>
          </a:p>
        </p:txBody>
      </p:sp>
      <p:sp>
        <p:nvSpPr>
          <p:cNvPr id="35" name="34 Rectángulo"/>
          <p:cNvSpPr/>
          <p:nvPr/>
        </p:nvSpPr>
        <p:spPr>
          <a:xfrm>
            <a:off x="4748713" y="874996"/>
            <a:ext cx="3600400" cy="5078313"/>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Desarrollo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Eclipse</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Yahoo! </a:t>
            </a:r>
            <a:r>
              <a:rPr lang="es-ES" sz="2000" dirty="0" err="1" smtClean="0">
                <a:solidFill>
                  <a:schemeClr val="tx2">
                    <a:lumMod val="75000"/>
                  </a:schemeClr>
                </a:solidFill>
              </a:rPr>
              <a:t>PlaceFinder</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OpenStreetMap</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JAXB</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JDOM</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Jaxen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Hibernate</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Swing</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JUNG</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iText</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RMI</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JFreeChart</a:t>
            </a:r>
            <a:endParaRPr lang="es-ES" sz="2000" dirty="0" smtClean="0">
              <a:solidFill>
                <a:schemeClr val="tx2">
                  <a:lumMod val="75000"/>
                </a:schemeClr>
              </a:solidFill>
            </a:endParaRPr>
          </a:p>
        </p:txBody>
      </p:sp>
    </p:spTree>
    <p:extLst>
      <p:ext uri="{BB962C8B-B14F-4D97-AF65-F5344CB8AC3E}">
        <p14:creationId xmlns:p14="http://schemas.microsoft.com/office/powerpoint/2010/main" val="3820200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resultados</a:t>
            </a:r>
            <a:endParaRPr lang="es-ES" sz="3600"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2977505"/>
            <a:ext cx="5122953" cy="3528392"/>
          </a:xfrm>
          <a:prstGeom prst="rect">
            <a:avLst/>
          </a:prstGeom>
        </p:spPr>
      </p:pic>
    </p:spTree>
    <p:extLst>
      <p:ext uri="{BB962C8B-B14F-4D97-AF65-F5344CB8AC3E}">
        <p14:creationId xmlns:p14="http://schemas.microsoft.com/office/powerpoint/2010/main" val="3840941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7" name="AutoShape 12"/>
          <p:cNvSpPr>
            <a:spLocks noChangeArrowheads="1"/>
          </p:cNvSpPr>
          <p:nvPr/>
        </p:nvSpPr>
        <p:spPr bwMode="auto">
          <a:xfrm>
            <a:off x="4210102" y="3501008"/>
            <a:ext cx="3439195" cy="1512168"/>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28" name="27 CuadroTexto"/>
          <p:cNvSpPr txBox="1"/>
          <p:nvPr/>
        </p:nvSpPr>
        <p:spPr>
          <a:xfrm>
            <a:off x="1369642" y="1988840"/>
            <a:ext cx="5523956" cy="769441"/>
          </a:xfrm>
          <a:prstGeom prst="rect">
            <a:avLst/>
          </a:prstGeom>
          <a:noFill/>
        </p:spPr>
        <p:txBody>
          <a:bodyPr wrap="square" rtlCol="0">
            <a:spAutoFit/>
          </a:bodyPr>
          <a:lstStyle/>
          <a:p>
            <a:r>
              <a:rPr lang="es-ES" sz="4400" b="1" dirty="0" smtClean="0"/>
              <a:t>FASE DE INICIO</a:t>
            </a:r>
            <a:endParaRPr lang="es-ES" sz="4400" b="1" dirty="0"/>
          </a:p>
        </p:txBody>
      </p:sp>
    </p:spTree>
    <p:extLst>
      <p:ext uri="{BB962C8B-B14F-4D97-AF65-F5344CB8AC3E}">
        <p14:creationId xmlns:p14="http://schemas.microsoft.com/office/powerpoint/2010/main" val="3810893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716" y="3342255"/>
            <a:ext cx="2627621" cy="1912442"/>
          </a:xfrm>
          <a:prstGeom prst="rect">
            <a:avLst/>
          </a:prstGeom>
        </p:spPr>
      </p:pic>
      <p:sp>
        <p:nvSpPr>
          <p:cNvPr id="27" name="26 Rectángulo"/>
          <p:cNvSpPr/>
          <p:nvPr/>
        </p:nvSpPr>
        <p:spPr>
          <a:xfrm>
            <a:off x="894943" y="1772816"/>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Captura de requisitos</a:t>
            </a:r>
            <a:endParaRPr lang="es-ES" sz="2400" dirty="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Estudio de la literatura</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Consultas a expertos</a:t>
            </a:r>
            <a:endParaRPr lang="es-ES" sz="2400" dirty="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q"/>
            </a:pPr>
            <a:endParaRPr lang="es-ES" sz="2400" b="1" i="1" dirty="0" smtClean="0">
              <a:solidFill>
                <a:schemeClr val="tx2">
                  <a:lumMod val="75000"/>
                </a:schemeClr>
              </a:solidFill>
            </a:endParaRPr>
          </a:p>
        </p:txBody>
      </p:sp>
    </p:spTree>
    <p:extLst>
      <p:ext uri="{BB962C8B-B14F-4D97-AF65-F5344CB8AC3E}">
        <p14:creationId xmlns:p14="http://schemas.microsoft.com/office/powerpoint/2010/main" val="461451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26</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6" name="25 Rectángulo"/>
          <p:cNvSpPr/>
          <p:nvPr/>
        </p:nvSpPr>
        <p:spPr>
          <a:xfrm>
            <a:off x="884859" y="1095127"/>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Requisitos funcionales:</a:t>
            </a:r>
          </a:p>
        </p:txBody>
      </p:sp>
      <p:graphicFrame>
        <p:nvGraphicFramePr>
          <p:cNvPr id="27" name="26 Tabla"/>
          <p:cNvGraphicFramePr>
            <a:graphicFrameLocks noGrp="1"/>
          </p:cNvGraphicFramePr>
          <p:nvPr>
            <p:extLst>
              <p:ext uri="{D42A27DB-BD31-4B8C-83A1-F6EECF244321}">
                <p14:modId xmlns:p14="http://schemas.microsoft.com/office/powerpoint/2010/main" val="3864664434"/>
              </p:ext>
            </p:extLst>
          </p:nvPr>
        </p:nvGraphicFramePr>
        <p:xfrm>
          <a:off x="674865" y="2004840"/>
          <a:ext cx="3753119" cy="2996168"/>
        </p:xfrm>
        <a:graphic>
          <a:graphicData uri="http://schemas.openxmlformats.org/drawingml/2006/table">
            <a:tbl>
              <a:tblPr firstRow="1" bandRow="1">
                <a:tableStyleId>{7DF18680-E054-41AD-8BC1-D1AEF772440D}</a:tableStyleId>
              </a:tblPr>
              <a:tblGrid>
                <a:gridCol w="979074"/>
                <a:gridCol w="277404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GRUPO</a:t>
                      </a:r>
                      <a:r>
                        <a:rPr lang="es-ES" sz="2000" b="1" baseline="0" dirty="0" smtClean="0"/>
                        <a:t> FUNCIONAL</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Acceso</a:t>
                      </a:r>
                      <a:r>
                        <a:rPr lang="es-ES" sz="1600" b="0" baseline="0" dirty="0" smtClean="0"/>
                        <a:t> sistema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Gestión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5280">
                <a:tc>
                  <a:txBody>
                    <a:bodyPr/>
                    <a:lstStyle/>
                    <a:p>
                      <a:pPr marL="0" algn="ctr" defTabSz="1072866" rtl="0" eaLnBrk="1" latinLnBrk="0" hangingPunct="1"/>
                      <a:r>
                        <a:rPr lang="es-ES" sz="1800" b="1" kern="1200" dirty="0" smtClean="0">
                          <a:solidFill>
                            <a:schemeClr val="dk1"/>
                          </a:solidFill>
                          <a:latin typeface="+mn-lt"/>
                          <a:ea typeface="+mn-ea"/>
                          <a:cs typeface="+mn-cs"/>
                        </a:rPr>
                        <a:t>F3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Visualización información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32">
                <a:tc>
                  <a:txBody>
                    <a:bodyPr/>
                    <a:lstStyle/>
                    <a:p>
                      <a:pPr marL="0" algn="ctr" defTabSz="1072866" rtl="0" eaLnBrk="1" latinLnBrk="0" hangingPunct="1"/>
                      <a:r>
                        <a:rPr lang="es-ES" sz="1800" b="1" kern="1200" dirty="0" smtClean="0">
                          <a:solidFill>
                            <a:schemeClr val="dk1"/>
                          </a:solidFill>
                          <a:latin typeface="+mn-lt"/>
                          <a:ea typeface="+mn-ea"/>
                          <a:cs typeface="+mn-cs"/>
                        </a:rPr>
                        <a:t>F4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notificaciones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48600">
                <a:tc>
                  <a:txBody>
                    <a:bodyPr/>
                    <a:lstStyle/>
                    <a:p>
                      <a:pPr marL="0" algn="ctr" defTabSz="1072866" rtl="0" eaLnBrk="1" latinLnBrk="0" hangingPunct="1"/>
                      <a:r>
                        <a:rPr lang="es-ES" sz="1800" b="1" kern="1200" dirty="0" smtClean="0">
                          <a:solidFill>
                            <a:schemeClr val="dk1"/>
                          </a:solidFill>
                          <a:latin typeface="+mn-lt"/>
                          <a:ea typeface="+mn-ea"/>
                          <a:cs typeface="+mn-cs"/>
                        </a:rPr>
                        <a:t>F6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Exportar</a:t>
                      </a:r>
                      <a:r>
                        <a:rPr lang="es-ES" sz="1600" b="0" kern="1200" baseline="0" dirty="0" smtClean="0">
                          <a:solidFill>
                            <a:schemeClr val="dk1"/>
                          </a:solidFill>
                          <a:latin typeface="+mn-lt"/>
                          <a:ea typeface="+mn-ea"/>
                          <a:cs typeface="+mn-cs"/>
                        </a:rPr>
                        <a:t> Información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5" name="4 Llamada con línea 2"/>
          <p:cNvSpPr/>
          <p:nvPr/>
        </p:nvSpPr>
        <p:spPr>
          <a:xfrm>
            <a:off x="5551277" y="1243544"/>
            <a:ext cx="3024336" cy="1387648"/>
          </a:xfrm>
          <a:prstGeom prst="borderCallout2">
            <a:avLst>
              <a:gd name="adj1" fmla="val 48952"/>
              <a:gd name="adj2" fmla="val -2874"/>
              <a:gd name="adj3" fmla="val 49456"/>
              <a:gd name="adj4" fmla="val -42073"/>
              <a:gd name="adj5" fmla="val 97902"/>
              <a:gd name="adj6" fmla="val -4219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28" name="27 Tabla"/>
          <p:cNvGraphicFramePr>
            <a:graphicFrameLocks noGrp="1"/>
          </p:cNvGraphicFramePr>
          <p:nvPr>
            <p:extLst>
              <p:ext uri="{D42A27DB-BD31-4B8C-83A1-F6EECF244321}">
                <p14:modId xmlns:p14="http://schemas.microsoft.com/office/powerpoint/2010/main" val="2271748160"/>
              </p:ext>
            </p:extLst>
          </p:nvPr>
        </p:nvGraphicFramePr>
        <p:xfrm>
          <a:off x="6000310" y="1358444"/>
          <a:ext cx="2226201" cy="1157848"/>
        </p:xfrm>
        <a:graphic>
          <a:graphicData uri="http://schemas.openxmlformats.org/drawingml/2006/table">
            <a:tbl>
              <a:tblPr firstRow="1" bandRow="1">
                <a:tableStyleId>{7DF18680-E054-41AD-8BC1-D1AEF772440D}</a:tableStyleId>
              </a:tblPr>
              <a:tblGrid>
                <a:gridCol w="648072"/>
                <a:gridCol w="1578129"/>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err="1" smtClean="0"/>
                        <a:t>Login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F1.2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err="1" smtClean="0"/>
                        <a:t>Logout</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9" name="28 Llamada con línea 2"/>
          <p:cNvSpPr/>
          <p:nvPr/>
        </p:nvSpPr>
        <p:spPr>
          <a:xfrm>
            <a:off x="5561993" y="1556792"/>
            <a:ext cx="3024336" cy="1800200"/>
          </a:xfrm>
          <a:prstGeom prst="borderCallout2">
            <a:avLst>
              <a:gd name="adj1" fmla="val 51068"/>
              <a:gd name="adj2" fmla="val -2874"/>
              <a:gd name="adj3" fmla="val 51029"/>
              <a:gd name="adj4" fmla="val -23239"/>
              <a:gd name="adj5" fmla="val 78657"/>
              <a:gd name="adj6" fmla="val -42783"/>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0" name="29 Tabla"/>
          <p:cNvGraphicFramePr>
            <a:graphicFrameLocks noGrp="1"/>
          </p:cNvGraphicFramePr>
          <p:nvPr>
            <p:extLst>
              <p:ext uri="{D42A27DB-BD31-4B8C-83A1-F6EECF244321}">
                <p14:modId xmlns:p14="http://schemas.microsoft.com/office/powerpoint/2010/main" val="3676715800"/>
              </p:ext>
            </p:extLst>
          </p:nvPr>
        </p:nvGraphicFramePr>
        <p:xfrm>
          <a:off x="5706009" y="1681312"/>
          <a:ext cx="2736304" cy="1523608"/>
        </p:xfrm>
        <a:graphic>
          <a:graphicData uri="http://schemas.openxmlformats.org/drawingml/2006/table">
            <a:tbl>
              <a:tblPr firstRow="1" bandRow="1">
                <a:tableStyleId>{7DF18680-E054-41AD-8BC1-D1AEF772440D}</a:tableStyleId>
              </a:tblPr>
              <a:tblGrid>
                <a:gridCol w="796569"/>
                <a:gridCol w="193973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F2.1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Crear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1" name="30 Llamada con línea 2"/>
          <p:cNvSpPr/>
          <p:nvPr/>
        </p:nvSpPr>
        <p:spPr>
          <a:xfrm>
            <a:off x="5421736" y="2132856"/>
            <a:ext cx="3280544" cy="1800200"/>
          </a:xfrm>
          <a:prstGeom prst="borderCallout2">
            <a:avLst>
              <a:gd name="adj1" fmla="val 49799"/>
              <a:gd name="adj2" fmla="val -2642"/>
              <a:gd name="adj3" fmla="val 49546"/>
              <a:gd name="adj4" fmla="val -15183"/>
              <a:gd name="adj5" fmla="val 69981"/>
              <a:gd name="adj6" fmla="val -34521"/>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2" name="31 Tabla"/>
          <p:cNvGraphicFramePr>
            <a:graphicFrameLocks noGrp="1"/>
          </p:cNvGraphicFramePr>
          <p:nvPr>
            <p:extLst>
              <p:ext uri="{D42A27DB-BD31-4B8C-83A1-F6EECF244321}">
                <p14:modId xmlns:p14="http://schemas.microsoft.com/office/powerpoint/2010/main" val="1886615231"/>
              </p:ext>
            </p:extLst>
          </p:nvPr>
        </p:nvGraphicFramePr>
        <p:xfrm>
          <a:off x="5555533" y="2347352"/>
          <a:ext cx="2981164" cy="1371208"/>
        </p:xfrm>
        <a:graphic>
          <a:graphicData uri="http://schemas.openxmlformats.org/drawingml/2006/table">
            <a:tbl>
              <a:tblPr firstRow="1" bandRow="1">
                <a:tableStyleId>{7DF18680-E054-41AD-8BC1-D1AEF772440D}</a:tableStyleId>
              </a:tblPr>
              <a:tblGrid>
                <a:gridCol w="867851"/>
                <a:gridCol w="2113313"/>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F3.1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datos empresa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3" name="32 Llamada con línea 2"/>
          <p:cNvSpPr/>
          <p:nvPr/>
        </p:nvSpPr>
        <p:spPr>
          <a:xfrm>
            <a:off x="5164681" y="2631192"/>
            <a:ext cx="3566946" cy="1780214"/>
          </a:xfrm>
          <a:prstGeom prst="borderCallout2">
            <a:avLst>
              <a:gd name="adj1" fmla="val 60509"/>
              <a:gd name="adj2" fmla="val -2660"/>
              <a:gd name="adj3" fmla="val 60621"/>
              <a:gd name="adj4" fmla="val -13395"/>
              <a:gd name="adj5" fmla="val 60564"/>
              <a:gd name="adj6" fmla="val -2373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4" name="33 Tabla"/>
          <p:cNvGraphicFramePr>
            <a:graphicFrameLocks noGrp="1"/>
          </p:cNvGraphicFramePr>
          <p:nvPr>
            <p:extLst>
              <p:ext uri="{D42A27DB-BD31-4B8C-83A1-F6EECF244321}">
                <p14:modId xmlns:p14="http://schemas.microsoft.com/office/powerpoint/2010/main" val="349651612"/>
              </p:ext>
            </p:extLst>
          </p:nvPr>
        </p:nvGraphicFramePr>
        <p:xfrm>
          <a:off x="5283827" y="2739204"/>
          <a:ext cx="3328654" cy="1523608"/>
        </p:xfrm>
        <a:graphic>
          <a:graphicData uri="http://schemas.openxmlformats.org/drawingml/2006/table">
            <a:tbl>
              <a:tblPr firstRow="1" bandRow="1">
                <a:tableStyleId>{7DF18680-E054-41AD-8BC1-D1AEF772440D}</a:tableStyleId>
              </a:tblPr>
              <a:tblGrid>
                <a:gridCol w="969009"/>
                <a:gridCol w="2359645"/>
              </a:tblGrid>
              <a:tr h="3962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F4.1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Consultar notificaciones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F4.2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Modificar notificación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F4.3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notificación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5" name="34 Llamada con línea 2"/>
          <p:cNvSpPr/>
          <p:nvPr/>
        </p:nvSpPr>
        <p:spPr>
          <a:xfrm>
            <a:off x="5164681" y="2845512"/>
            <a:ext cx="3566946" cy="2707724"/>
          </a:xfrm>
          <a:prstGeom prst="borderCallout2">
            <a:avLst>
              <a:gd name="adj1" fmla="val 45604"/>
              <a:gd name="adj2" fmla="val -1805"/>
              <a:gd name="adj3" fmla="val 45462"/>
              <a:gd name="adj4" fmla="val -12327"/>
              <a:gd name="adj5" fmla="val 45592"/>
              <a:gd name="adj6" fmla="val -2416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6" name="35 Tabla"/>
          <p:cNvGraphicFramePr>
            <a:graphicFrameLocks noGrp="1"/>
          </p:cNvGraphicFramePr>
          <p:nvPr>
            <p:extLst>
              <p:ext uri="{D42A27DB-BD31-4B8C-83A1-F6EECF244321}">
                <p14:modId xmlns:p14="http://schemas.microsoft.com/office/powerpoint/2010/main" val="2029920949"/>
              </p:ext>
            </p:extLst>
          </p:nvPr>
        </p:nvGraphicFramePr>
        <p:xfrm>
          <a:off x="5283827" y="2953524"/>
          <a:ext cx="3328654" cy="2468488"/>
        </p:xfrm>
        <a:graphic>
          <a:graphicData uri="http://schemas.openxmlformats.org/drawingml/2006/table">
            <a:tbl>
              <a:tblPr firstRow="1" bandRow="1">
                <a:tableStyleId>{7DF18680-E054-41AD-8BC1-D1AEF772440D}</a:tableStyleId>
              </a:tblPr>
              <a:tblGrid>
                <a:gridCol w="969009"/>
                <a:gridCol w="2359645"/>
              </a:tblGrid>
              <a:tr h="3962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F5.1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Dar alta proyecto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Modificar proyecto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Consultar usuarios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Seleccionar</a:t>
                      </a:r>
                      <a:r>
                        <a:rPr lang="es-ES" sz="1600" b="0" baseline="0" dirty="0" smtClean="0"/>
                        <a:t> proyecto activo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Aconsejar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4205972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27</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6" name="25 Rectángulo"/>
          <p:cNvSpPr/>
          <p:nvPr/>
        </p:nvSpPr>
        <p:spPr>
          <a:xfrm>
            <a:off x="986598" y="1196752"/>
            <a:ext cx="7478909" cy="525272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Requisitos no funcionales:</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Tecnología Java</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Sistema distribuido</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Base de datos </a:t>
            </a:r>
            <a:r>
              <a:rPr lang="es-ES" sz="2200" dirty="0" err="1" smtClean="0">
                <a:solidFill>
                  <a:schemeClr val="tx2">
                    <a:lumMod val="75000"/>
                  </a:schemeClr>
                </a:solidFill>
              </a:rPr>
              <a:t>MySQL</a:t>
            </a:r>
            <a:endParaRPr lang="es-ES" sz="2200" dirty="0" smtClean="0">
              <a:solidFill>
                <a:schemeClr val="tx2">
                  <a:lumMod val="75000"/>
                </a:schemeClr>
              </a:solidFill>
            </a:endParaRPr>
          </a:p>
          <a:p>
            <a:pPr marL="703263" lvl="1" algn="just" defTabSz="914400">
              <a:spcBef>
                <a:spcPts val="1000"/>
              </a:spcBef>
              <a:buClr>
                <a:srgbClr val="274F5F"/>
              </a:buClr>
              <a:buSzPct val="90000"/>
            </a:pPr>
            <a:endParaRPr lang="es-ES" sz="2200" dirty="0" smtClean="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Roles:</a:t>
            </a:r>
            <a:endParaRPr lang="es-ES" sz="2400" dirty="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Empleado</a:t>
            </a:r>
            <a:endParaRPr lang="es-ES" sz="2200" dirty="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Jefe de proyecto</a:t>
            </a:r>
            <a:endParaRPr lang="es-ES" sz="2200" dirty="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endParaRPr lang="es-ES" sz="2200" dirty="0" smtClean="0">
              <a:solidFill>
                <a:schemeClr val="tx2">
                  <a:lumMod val="75000"/>
                </a:schemeClr>
              </a:solidFill>
            </a:endParaRPr>
          </a:p>
        </p:txBody>
      </p:sp>
    </p:spTree>
    <p:extLst>
      <p:ext uri="{BB962C8B-B14F-4D97-AF65-F5344CB8AC3E}">
        <p14:creationId xmlns:p14="http://schemas.microsoft.com/office/powerpoint/2010/main" val="23172693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28</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8014" y="1461780"/>
            <a:ext cx="6132625" cy="4415492"/>
          </a:xfrm>
          <a:prstGeom prst="rect">
            <a:avLst/>
          </a:prstGeom>
        </p:spPr>
      </p:pic>
      <p:sp>
        <p:nvSpPr>
          <p:cNvPr id="27" name="26 Rectángulo"/>
          <p:cNvSpPr/>
          <p:nvPr/>
        </p:nvSpPr>
        <p:spPr>
          <a:xfrm>
            <a:off x="470647" y="90872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Modelo de casos de uso</a:t>
            </a:r>
            <a:endParaRPr lang="es-ES" sz="2200" dirty="0" smtClean="0">
              <a:solidFill>
                <a:schemeClr val="tx2">
                  <a:lumMod val="75000"/>
                </a:schemeClr>
              </a:solidFill>
            </a:endParaRPr>
          </a:p>
        </p:txBody>
      </p:sp>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8014" y="1584345"/>
            <a:ext cx="6342755" cy="4170361"/>
          </a:xfrm>
          <a:prstGeom prst="rect">
            <a:avLst/>
          </a:prstGeom>
        </p:spPr>
      </p:pic>
    </p:spTree>
    <p:extLst>
      <p:ext uri="{BB962C8B-B14F-4D97-AF65-F5344CB8AC3E}">
        <p14:creationId xmlns:p14="http://schemas.microsoft.com/office/powerpoint/2010/main" val="2175695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39" y="4558007"/>
            <a:ext cx="1469171" cy="1279191"/>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29</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7" name="AutoShape 12"/>
          <p:cNvSpPr>
            <a:spLocks noChangeArrowheads="1"/>
          </p:cNvSpPr>
          <p:nvPr/>
        </p:nvSpPr>
        <p:spPr bwMode="auto">
          <a:xfrm>
            <a:off x="1039294" y="2954629"/>
            <a:ext cx="2109683" cy="864096"/>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5" name="4 CuadroTexto"/>
          <p:cNvSpPr txBox="1"/>
          <p:nvPr/>
        </p:nvSpPr>
        <p:spPr>
          <a:xfrm>
            <a:off x="1534517" y="3162192"/>
            <a:ext cx="1154284" cy="415498"/>
          </a:xfrm>
          <a:prstGeom prst="rect">
            <a:avLst/>
          </a:prstGeom>
          <a:noFill/>
        </p:spPr>
        <p:txBody>
          <a:bodyPr wrap="square" rtlCol="0">
            <a:spAutoFit/>
          </a:bodyPr>
          <a:lstStyle/>
          <a:p>
            <a:r>
              <a:rPr lang="es-ES" b="1" dirty="0" smtClean="0"/>
              <a:t>INICIO</a:t>
            </a:r>
            <a:endParaRPr lang="es-ES" b="1" dirty="0"/>
          </a:p>
        </p:txBody>
      </p:sp>
      <p:sp>
        <p:nvSpPr>
          <p:cNvPr id="28" name="27 CuadroTexto"/>
          <p:cNvSpPr txBox="1"/>
          <p:nvPr/>
        </p:nvSpPr>
        <p:spPr>
          <a:xfrm>
            <a:off x="342872" y="4989853"/>
            <a:ext cx="2308569" cy="415498"/>
          </a:xfrm>
          <a:prstGeom prst="rect">
            <a:avLst/>
          </a:prstGeom>
          <a:noFill/>
        </p:spPr>
        <p:txBody>
          <a:bodyPr wrap="square" rtlCol="0">
            <a:spAutoFit/>
          </a:bodyPr>
          <a:lstStyle/>
          <a:p>
            <a:r>
              <a:rPr lang="es-ES" b="1" dirty="0" smtClean="0"/>
              <a:t>ELABORACIÓN</a:t>
            </a:r>
            <a:endParaRPr lang="es-ES" b="1" dirty="0"/>
          </a:p>
        </p:txBody>
      </p:sp>
      <p:cxnSp>
        <p:nvCxnSpPr>
          <p:cNvPr id="10" name="9 Conector angular"/>
          <p:cNvCxnSpPr>
            <a:stCxn id="27" idx="0"/>
            <a:endCxn id="8" idx="0"/>
          </p:cNvCxnSpPr>
          <p:nvPr/>
        </p:nvCxnSpPr>
        <p:spPr>
          <a:xfrm rot="10800000" flipH="1" flipV="1">
            <a:off x="1045837" y="3386677"/>
            <a:ext cx="323587" cy="1171330"/>
          </a:xfrm>
          <a:prstGeom prst="bentConnector4">
            <a:avLst>
              <a:gd name="adj1" fmla="val -70646"/>
              <a:gd name="adj2" fmla="val 68443"/>
            </a:avLst>
          </a:prstGeom>
          <a:ln>
            <a:tailEnd type="arrow"/>
          </a:ln>
        </p:spPr>
        <p:style>
          <a:lnRef idx="3">
            <a:schemeClr val="accent2"/>
          </a:lnRef>
          <a:fillRef idx="0">
            <a:schemeClr val="accent2"/>
          </a:fillRef>
          <a:effectRef idx="2">
            <a:schemeClr val="accent2"/>
          </a:effectRef>
          <a:fontRef idx="minor">
            <a:schemeClr val="tx1"/>
          </a:fontRef>
        </p:style>
      </p:cxnSp>
      <p:pic>
        <p:nvPicPr>
          <p:cNvPr id="11" name="10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5830" y="3777031"/>
            <a:ext cx="1378073" cy="1378073"/>
          </a:xfrm>
          <a:prstGeom prst="rect">
            <a:avLst/>
          </a:prstGeom>
        </p:spPr>
      </p:pic>
      <p:cxnSp>
        <p:nvCxnSpPr>
          <p:cNvPr id="33" name="32 Conector angular"/>
          <p:cNvCxnSpPr>
            <a:stCxn id="28" idx="3"/>
            <a:endCxn id="36" idx="1"/>
          </p:cNvCxnSpPr>
          <p:nvPr/>
        </p:nvCxnSpPr>
        <p:spPr>
          <a:xfrm flipV="1">
            <a:off x="2651441" y="4419116"/>
            <a:ext cx="532646" cy="778486"/>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35 CuadroTexto"/>
          <p:cNvSpPr txBox="1"/>
          <p:nvPr/>
        </p:nvSpPr>
        <p:spPr>
          <a:xfrm>
            <a:off x="3184087" y="4211367"/>
            <a:ext cx="2527941" cy="415498"/>
          </a:xfrm>
          <a:prstGeom prst="rect">
            <a:avLst/>
          </a:prstGeom>
          <a:noFill/>
        </p:spPr>
        <p:txBody>
          <a:bodyPr wrap="square" rtlCol="0">
            <a:spAutoFit/>
          </a:bodyPr>
          <a:lstStyle/>
          <a:p>
            <a:r>
              <a:rPr lang="es-ES" b="1" dirty="0" smtClean="0"/>
              <a:t>CONSTRUCCIÓN</a:t>
            </a:r>
            <a:endParaRPr lang="es-ES" b="1" dirty="0"/>
          </a:p>
        </p:txBody>
      </p:sp>
      <p:pic>
        <p:nvPicPr>
          <p:cNvPr id="38" name="3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5400" y="4501816"/>
            <a:ext cx="1459170" cy="1224136"/>
          </a:xfrm>
          <a:prstGeom prst="rect">
            <a:avLst/>
          </a:prstGeom>
        </p:spPr>
      </p:pic>
      <p:sp>
        <p:nvSpPr>
          <p:cNvPr id="49" name="48 CuadroTexto"/>
          <p:cNvSpPr txBox="1"/>
          <p:nvPr/>
        </p:nvSpPr>
        <p:spPr>
          <a:xfrm>
            <a:off x="6161126" y="4897007"/>
            <a:ext cx="1875231" cy="415498"/>
          </a:xfrm>
          <a:prstGeom prst="rect">
            <a:avLst/>
          </a:prstGeom>
          <a:noFill/>
        </p:spPr>
        <p:txBody>
          <a:bodyPr wrap="square" rtlCol="0">
            <a:spAutoFit/>
          </a:bodyPr>
          <a:lstStyle/>
          <a:p>
            <a:r>
              <a:rPr lang="es-ES" b="1" dirty="0" smtClean="0"/>
              <a:t>TRANSICIÓN</a:t>
            </a:r>
            <a:endParaRPr lang="es-ES" b="1" dirty="0"/>
          </a:p>
        </p:txBody>
      </p:sp>
      <p:cxnSp>
        <p:nvCxnSpPr>
          <p:cNvPr id="50" name="49 Conector angular"/>
          <p:cNvCxnSpPr>
            <a:stCxn id="11" idx="2"/>
            <a:endCxn id="49" idx="1"/>
          </p:cNvCxnSpPr>
          <p:nvPr/>
        </p:nvCxnSpPr>
        <p:spPr>
          <a:xfrm rot="5400000" flipH="1" flipV="1">
            <a:off x="5142822" y="4136800"/>
            <a:ext cx="50348" cy="1986259"/>
          </a:xfrm>
          <a:prstGeom prst="bentConnector4">
            <a:avLst>
              <a:gd name="adj1" fmla="val -454040"/>
              <a:gd name="adj2" fmla="val 67345"/>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58" name="57 Tabla"/>
          <p:cNvGraphicFramePr>
            <a:graphicFrameLocks noGrp="1"/>
          </p:cNvGraphicFramePr>
          <p:nvPr>
            <p:extLst>
              <p:ext uri="{D42A27DB-BD31-4B8C-83A1-F6EECF244321}">
                <p14:modId xmlns:p14="http://schemas.microsoft.com/office/powerpoint/2010/main" val="2608432375"/>
              </p:ext>
            </p:extLst>
          </p:nvPr>
        </p:nvGraphicFramePr>
        <p:xfrm>
          <a:off x="5539928" y="1369127"/>
          <a:ext cx="3136528" cy="2208563"/>
        </p:xfrm>
        <a:graphic>
          <a:graphicData uri="http://schemas.openxmlformats.org/drawingml/2006/table">
            <a:tbl>
              <a:tblPr>
                <a:tableStyleId>{22838BEF-8BB2-4498-84A7-C5851F593DF1}</a:tableStyleId>
              </a:tblPr>
              <a:tblGrid>
                <a:gridCol w="943317"/>
                <a:gridCol w="2193211"/>
              </a:tblGrid>
              <a:tr h="198657">
                <a:tc gridSpan="2">
                  <a:txBody>
                    <a:bodyPr/>
                    <a:lstStyle/>
                    <a:p>
                      <a:pPr algn="ctr">
                        <a:lnSpc>
                          <a:spcPct val="100000"/>
                        </a:lnSpc>
                        <a:spcAft>
                          <a:spcPts val="0"/>
                        </a:spcAft>
                      </a:pPr>
                      <a:r>
                        <a:rPr lang="es-ES_tradnl" sz="1400" b="1" dirty="0" smtClean="0"/>
                        <a:t>FASE: INICIO</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Iteración</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t>Preliminar</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Captura e identificación</a:t>
                      </a:r>
                      <a:r>
                        <a:rPr lang="es-ES" sz="1400" kern="1200" baseline="0" dirty="0" smtClean="0"/>
                        <a:t> de requisitos</a:t>
                      </a:r>
                      <a:endParaRPr lang="es-ES" sz="1400" kern="1200" dirty="0"/>
                    </a:p>
                    <a:p>
                      <a:pPr marL="342900" lvl="0" indent="-342900" algn="just" defTabSz="914400" rtl="0" eaLnBrk="1" latinLnBrk="0" hangingPunct="1">
                        <a:lnSpc>
                          <a:spcPct val="100000"/>
                        </a:lnSpc>
                        <a:spcAft>
                          <a:spcPts val="0"/>
                        </a:spcAft>
                        <a:buFont typeface="Symbol"/>
                        <a:buChar char=""/>
                        <a:tabLst>
                          <a:tab pos="457200" algn="l"/>
                        </a:tabLst>
                      </a:pPr>
                      <a:r>
                        <a:rPr lang="es-ES" sz="1400" kern="1200" dirty="0" smtClean="0"/>
                        <a:t>Glosario de términos</a:t>
                      </a:r>
                    </a:p>
                    <a:p>
                      <a:pPr marL="342900" lvl="0" indent="-342900" algn="just"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Gestión del riesgo</a:t>
                      </a:r>
                    </a:p>
                    <a:p>
                      <a:pPr marL="342900" lvl="0" indent="-342900" algn="just"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Plan</a:t>
                      </a:r>
                      <a:r>
                        <a:rPr lang="es-ES" sz="1400" kern="1200" baseline="0" dirty="0" smtClean="0">
                          <a:solidFill>
                            <a:schemeClr val="dk1"/>
                          </a:solidFill>
                          <a:latin typeface="+mn-lt"/>
                          <a:ea typeface="Times New Roman"/>
                          <a:cs typeface="+mn-cs"/>
                        </a:rPr>
                        <a:t> iteraciones</a:t>
                      </a:r>
                      <a:endParaRPr lang="es-ES" sz="1400" kern="1200" dirty="0">
                        <a:solidFill>
                          <a:schemeClr val="dk1"/>
                        </a:solidFill>
                        <a:latin typeface="+mn-lt"/>
                        <a:ea typeface="Times New Roman"/>
                        <a:cs typeface="+mn-cs"/>
                      </a:endParaRPr>
                    </a:p>
                  </a:txBody>
                  <a:tcPr marL="63080" marR="63080" marT="0" marB="0" anchor="ctr"/>
                </a:tc>
              </a:tr>
            </a:tbl>
          </a:graphicData>
        </a:graphic>
      </p:graphicFrame>
      <p:sp>
        <p:nvSpPr>
          <p:cNvPr id="29" name="28 Rectángulo"/>
          <p:cNvSpPr/>
          <p:nvPr/>
        </p:nvSpPr>
        <p:spPr>
          <a:xfrm>
            <a:off x="576049" y="1078353"/>
            <a:ext cx="4683429" cy="171329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Glosario de términos</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Gestión del riesgo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Plan de iteraciones</a:t>
            </a:r>
          </a:p>
        </p:txBody>
      </p:sp>
      <p:graphicFrame>
        <p:nvGraphicFramePr>
          <p:cNvPr id="62" name="61 Tabla"/>
          <p:cNvGraphicFramePr>
            <a:graphicFrameLocks noGrp="1"/>
          </p:cNvGraphicFramePr>
          <p:nvPr>
            <p:extLst>
              <p:ext uri="{D42A27DB-BD31-4B8C-83A1-F6EECF244321}">
                <p14:modId xmlns:p14="http://schemas.microsoft.com/office/powerpoint/2010/main" val="3822154188"/>
              </p:ext>
            </p:extLst>
          </p:nvPr>
        </p:nvGraphicFramePr>
        <p:xfrm>
          <a:off x="5539928" y="1348811"/>
          <a:ext cx="3136528" cy="247859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ELABORACIÓN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t>1-2</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Identificación de requisitos</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Modelo</a:t>
                      </a:r>
                      <a:r>
                        <a:rPr lang="es-ES" sz="1400" kern="1200" baseline="0" dirty="0" smtClean="0">
                          <a:solidFill>
                            <a:schemeClr val="dk1"/>
                          </a:solidFill>
                          <a:latin typeface="+mn-lt"/>
                          <a:ea typeface="Times New Roman"/>
                          <a:cs typeface="+mn-cs"/>
                        </a:rPr>
                        <a:t> de casos de uso</a:t>
                      </a:r>
                    </a:p>
                    <a:p>
                      <a:pPr marL="342900" lvl="0" indent="-342900" algn="l" defTabSz="914400" rtl="0" eaLnBrk="1" latinLnBrk="0" hangingPunct="1">
                        <a:lnSpc>
                          <a:spcPct val="100000"/>
                        </a:lnSpc>
                        <a:spcAft>
                          <a:spcPts val="0"/>
                        </a:spcAft>
                        <a:buFont typeface="Symbol"/>
                        <a:buChar char=""/>
                        <a:tabLst>
                          <a:tab pos="457200" algn="l"/>
                        </a:tabLst>
                      </a:pPr>
                      <a:r>
                        <a:rPr lang="es-ES" sz="1400" kern="1200" baseline="0" dirty="0" smtClean="0">
                          <a:solidFill>
                            <a:schemeClr val="dk1"/>
                          </a:solidFill>
                          <a:latin typeface="+mn-lt"/>
                          <a:ea typeface="Times New Roman"/>
                          <a:cs typeface="+mn-cs"/>
                        </a:rPr>
                        <a:t>Definición de arquitectura</a:t>
                      </a:r>
                    </a:p>
                    <a:p>
                      <a:pPr marL="342900" lvl="0" indent="-342900" algn="l" defTabSz="914400" rtl="0" eaLnBrk="1" latinLnBrk="0" hangingPunct="1">
                        <a:lnSpc>
                          <a:spcPct val="100000"/>
                        </a:lnSpc>
                        <a:spcAft>
                          <a:spcPts val="0"/>
                        </a:spcAft>
                        <a:buFont typeface="Symbol"/>
                        <a:buChar char=""/>
                        <a:tabLst>
                          <a:tab pos="457200" algn="l"/>
                        </a:tabLst>
                      </a:pPr>
                      <a:r>
                        <a:rPr lang="es-ES" sz="1400" kern="1200" baseline="0" dirty="0" smtClean="0">
                          <a:solidFill>
                            <a:schemeClr val="dk1"/>
                          </a:solidFill>
                          <a:latin typeface="+mn-lt"/>
                          <a:ea typeface="Times New Roman"/>
                          <a:cs typeface="+mn-cs"/>
                        </a:rPr>
                        <a:t>Modelo de dominio</a:t>
                      </a:r>
                    </a:p>
                    <a:p>
                      <a:pPr marL="342900" lvl="0" indent="-342900" algn="l" defTabSz="914400" rtl="0" eaLnBrk="1" latinLnBrk="0" hangingPunct="1">
                        <a:lnSpc>
                          <a:spcPct val="100000"/>
                        </a:lnSpc>
                        <a:spcAft>
                          <a:spcPts val="0"/>
                        </a:spcAft>
                        <a:buFont typeface="Symbol"/>
                        <a:buChar char=""/>
                        <a:tabLst>
                          <a:tab pos="457200" algn="l"/>
                        </a:tabLst>
                      </a:pPr>
                      <a:r>
                        <a:rPr lang="es-ES" sz="1400" kern="1200" baseline="0" dirty="0" smtClean="0">
                          <a:solidFill>
                            <a:schemeClr val="dk1"/>
                          </a:solidFill>
                          <a:latin typeface="+mn-lt"/>
                          <a:ea typeface="Times New Roman"/>
                          <a:cs typeface="+mn-cs"/>
                        </a:rPr>
                        <a:t>Implementación arquitectura</a:t>
                      </a:r>
                      <a:endParaRPr lang="es-ES" sz="1400" kern="1200" dirty="0">
                        <a:solidFill>
                          <a:schemeClr val="dk1"/>
                        </a:solidFill>
                        <a:latin typeface="+mn-lt"/>
                        <a:ea typeface="Times New Roman"/>
                        <a:cs typeface="+mn-cs"/>
                      </a:endParaRPr>
                    </a:p>
                  </a:txBody>
                  <a:tcPr marL="63080" marR="63080" marT="0" marB="0" anchor="ctr"/>
                </a:tc>
              </a:tr>
            </a:tbl>
          </a:graphicData>
        </a:graphic>
      </p:graphicFrame>
      <p:graphicFrame>
        <p:nvGraphicFramePr>
          <p:cNvPr id="63" name="62 Tabla"/>
          <p:cNvGraphicFramePr>
            <a:graphicFrameLocks noGrp="1"/>
          </p:cNvGraphicFramePr>
          <p:nvPr>
            <p:extLst>
              <p:ext uri="{D42A27DB-BD31-4B8C-83A1-F6EECF244321}">
                <p14:modId xmlns:p14="http://schemas.microsoft.com/office/powerpoint/2010/main" val="1482139069"/>
              </p:ext>
            </p:extLst>
          </p:nvPr>
        </p:nvGraphicFramePr>
        <p:xfrm>
          <a:off x="5539928" y="1375067"/>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CONSTRUCCIÓN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3-7</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Análisis, diseño, implementación</a:t>
                      </a:r>
                      <a:r>
                        <a:rPr lang="es-ES" sz="1400" kern="1200" baseline="0" dirty="0" smtClean="0"/>
                        <a:t> y pruebas de los casos de uso</a:t>
                      </a:r>
                      <a:endParaRPr lang="es-ES" sz="1400" kern="1200" dirty="0">
                        <a:solidFill>
                          <a:schemeClr val="dk1"/>
                        </a:solidFill>
                        <a:latin typeface="+mn-lt"/>
                        <a:ea typeface="Times New Roman"/>
                        <a:cs typeface="+mn-cs"/>
                      </a:endParaRPr>
                    </a:p>
                  </a:txBody>
                  <a:tcPr marL="63080" marR="63080" marT="0" marB="0" anchor="ctr"/>
                </a:tc>
              </a:tr>
            </a:tbl>
          </a:graphicData>
        </a:graphic>
      </p:graphicFrame>
      <p:graphicFrame>
        <p:nvGraphicFramePr>
          <p:cNvPr id="72" name="71 Tabla"/>
          <p:cNvGraphicFramePr>
            <a:graphicFrameLocks noGrp="1"/>
          </p:cNvGraphicFramePr>
          <p:nvPr>
            <p:extLst>
              <p:ext uri="{D42A27DB-BD31-4B8C-83A1-F6EECF244321}">
                <p14:modId xmlns:p14="http://schemas.microsoft.com/office/powerpoint/2010/main" val="4122529004"/>
              </p:ext>
            </p:extLst>
          </p:nvPr>
        </p:nvGraphicFramePr>
        <p:xfrm>
          <a:off x="5692328" y="1501211"/>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TRANSICIÓN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8</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Distribución del sistema</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Documentación</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Manuales</a:t>
                      </a:r>
                      <a:r>
                        <a:rPr lang="es-ES" sz="1400" kern="1200" baseline="0" dirty="0" smtClean="0">
                          <a:solidFill>
                            <a:schemeClr val="dk1"/>
                          </a:solidFill>
                          <a:latin typeface="+mn-lt"/>
                          <a:ea typeface="Times New Roman"/>
                          <a:cs typeface="+mn-cs"/>
                        </a:rPr>
                        <a:t> usuario</a:t>
                      </a:r>
                      <a:endParaRPr lang="es-ES" sz="1400" kern="1200" dirty="0">
                        <a:solidFill>
                          <a:schemeClr val="dk1"/>
                        </a:solidFill>
                        <a:latin typeface="+mn-lt"/>
                        <a:ea typeface="Times New Roman"/>
                        <a:cs typeface="+mn-cs"/>
                      </a:endParaRPr>
                    </a:p>
                  </a:txBody>
                  <a:tcPr marL="63080" marR="63080" marT="0" marB="0" anchor="ctr"/>
                </a:tc>
              </a:tr>
            </a:tbl>
          </a:graphicData>
        </a:graphic>
      </p:graphicFrame>
    </p:spTree>
    <p:extLst>
      <p:ext uri="{BB962C8B-B14F-4D97-AF65-F5344CB8AC3E}">
        <p14:creationId xmlns:p14="http://schemas.microsoft.com/office/powerpoint/2010/main" val="2175695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132856"/>
            <a:ext cx="5904656" cy="1080120"/>
          </a:xfrm>
        </p:spPr>
        <p:txBody>
          <a:bodyPr/>
          <a:lstStyle/>
          <a:p>
            <a:r>
              <a:rPr lang="es-ES" sz="3600" dirty="0" smtClean="0"/>
              <a:t>INTRODUCCIÓN</a:t>
            </a:r>
            <a:endParaRPr lang="es-ES" sz="3600" dirty="0"/>
          </a:p>
        </p:txBody>
      </p:sp>
      <p:pic>
        <p:nvPicPr>
          <p:cNvPr id="1027" name="Picture 3" descr="C:\Users\Juan\AppData\Local\Microsoft\Windows\Temporary Internet Files\Content.IE5\3ZEMP5PJ\MC90008886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3479279"/>
            <a:ext cx="292773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01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30</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ELABORACIÓN</a:t>
            </a:r>
            <a:endParaRPr lang="es-ES" sz="4400" b="1"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575" y="3428999"/>
            <a:ext cx="2121233" cy="1846935"/>
          </a:xfrm>
          <a:prstGeom prst="rect">
            <a:avLst/>
          </a:prstGeom>
        </p:spPr>
      </p:pic>
    </p:spTree>
    <p:extLst>
      <p:ext uri="{BB962C8B-B14F-4D97-AF65-F5344CB8AC3E}">
        <p14:creationId xmlns:p14="http://schemas.microsoft.com/office/powerpoint/2010/main" val="1460780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31</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77318" y="980728"/>
            <a:ext cx="7478909" cy="92333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1</a:t>
            </a:r>
          </a:p>
          <a:p>
            <a:pPr marL="993633" lvl="1" indent="-457200" algn="just" defTabSz="914400">
              <a:spcBef>
                <a:spcPts val="1200"/>
              </a:spcBef>
              <a:buClr>
                <a:srgbClr val="274F5F"/>
              </a:buClr>
              <a:buSzPct val="90000"/>
              <a:buFont typeface="Arial" pitchFamily="34" charset="0"/>
              <a:buChar char="•"/>
            </a:pPr>
            <a:r>
              <a:rPr lang="es-ES" sz="2000" dirty="0" smtClean="0">
                <a:solidFill>
                  <a:schemeClr val="tx2">
                    <a:lumMod val="75000"/>
                  </a:schemeClr>
                </a:solidFill>
              </a:rPr>
              <a:t>Identificación requisitos</a:t>
            </a:r>
          </a:p>
        </p:txBody>
      </p:sp>
      <p:graphicFrame>
        <p:nvGraphicFramePr>
          <p:cNvPr id="27" name="26 Tabla"/>
          <p:cNvGraphicFramePr>
            <a:graphicFrameLocks noGrp="1"/>
          </p:cNvGraphicFramePr>
          <p:nvPr>
            <p:extLst>
              <p:ext uri="{D42A27DB-BD31-4B8C-83A1-F6EECF244321}">
                <p14:modId xmlns:p14="http://schemas.microsoft.com/office/powerpoint/2010/main" val="3307602743"/>
              </p:ext>
            </p:extLst>
          </p:nvPr>
        </p:nvGraphicFramePr>
        <p:xfrm>
          <a:off x="674865" y="2004840"/>
          <a:ext cx="3753119" cy="3727688"/>
        </p:xfrm>
        <a:graphic>
          <a:graphicData uri="http://schemas.openxmlformats.org/drawingml/2006/table">
            <a:tbl>
              <a:tblPr firstRow="1" bandRow="1">
                <a:tableStyleId>{7DF18680-E054-41AD-8BC1-D1AEF772440D}</a:tableStyleId>
              </a:tblPr>
              <a:tblGrid>
                <a:gridCol w="979074"/>
                <a:gridCol w="277404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GRUPO</a:t>
                      </a:r>
                      <a:r>
                        <a:rPr lang="es-ES" sz="2000" b="1" baseline="0" dirty="0" smtClean="0"/>
                        <a:t> FUNCIONAL</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Acceso</a:t>
                      </a:r>
                      <a:r>
                        <a:rPr lang="es-ES" sz="1600" b="0" baseline="0" dirty="0" smtClean="0"/>
                        <a:t> sistema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Gestión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5280">
                <a:tc>
                  <a:txBody>
                    <a:bodyPr/>
                    <a:lstStyle/>
                    <a:p>
                      <a:pPr marL="0" algn="ctr" defTabSz="1072866" rtl="0" eaLnBrk="1" latinLnBrk="0" hangingPunct="1"/>
                      <a:r>
                        <a:rPr lang="es-ES" sz="1800" b="1" kern="1200" dirty="0" smtClean="0">
                          <a:solidFill>
                            <a:schemeClr val="dk1"/>
                          </a:solidFill>
                          <a:latin typeface="+mn-lt"/>
                          <a:ea typeface="+mn-ea"/>
                          <a:cs typeface="+mn-cs"/>
                        </a:rPr>
                        <a:t>F3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Visualización información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32">
                <a:tc>
                  <a:txBody>
                    <a:bodyPr/>
                    <a:lstStyle/>
                    <a:p>
                      <a:pPr marL="0" algn="ctr" defTabSz="1072866" rtl="0" eaLnBrk="1" latinLnBrk="0" hangingPunct="1"/>
                      <a:r>
                        <a:rPr lang="es-ES" sz="1800" b="1" kern="1200" dirty="0" smtClean="0">
                          <a:solidFill>
                            <a:schemeClr val="dk1"/>
                          </a:solidFill>
                          <a:latin typeface="+mn-lt"/>
                          <a:ea typeface="+mn-ea"/>
                          <a:cs typeface="+mn-cs"/>
                        </a:rPr>
                        <a:t>F4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notificaciones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Generación</a:t>
                      </a:r>
                      <a:r>
                        <a:rPr lang="es-ES" sz="1600" b="0" kern="1200" baseline="0" dirty="0" smtClean="0">
                          <a:solidFill>
                            <a:schemeClr val="dk1"/>
                          </a:solidFill>
                          <a:latin typeface="+mn-lt"/>
                          <a:ea typeface="+mn-ea"/>
                          <a:cs typeface="+mn-cs"/>
                        </a:rPr>
                        <a:t> informes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48600">
                <a:tc>
                  <a:txBody>
                    <a:bodyPr/>
                    <a:lstStyle/>
                    <a:p>
                      <a:pPr marL="0" algn="ctr" defTabSz="1072866" rtl="0" eaLnBrk="1" latinLnBrk="0" hangingPunct="1"/>
                      <a:r>
                        <a:rPr lang="es-ES" sz="1800" b="1" kern="1200" dirty="0" smtClean="0">
                          <a:solidFill>
                            <a:schemeClr val="dk1"/>
                          </a:solidFill>
                          <a:latin typeface="+mn-lt"/>
                          <a:ea typeface="+mn-ea"/>
                          <a:cs typeface="+mn-cs"/>
                        </a:rPr>
                        <a:t>F7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Generación estadísticas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Gestión idiomas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F9</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Exportar</a:t>
                      </a:r>
                      <a:r>
                        <a:rPr lang="es-ES" sz="1600" b="0" kern="1200" baseline="0" dirty="0" smtClean="0">
                          <a:solidFill>
                            <a:schemeClr val="dk1"/>
                          </a:solidFill>
                          <a:latin typeface="+mn-lt"/>
                          <a:ea typeface="+mn-ea"/>
                          <a:cs typeface="+mn-cs"/>
                        </a:rPr>
                        <a:t> Información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9" name="28 Llamada con línea 2"/>
          <p:cNvSpPr/>
          <p:nvPr/>
        </p:nvSpPr>
        <p:spPr>
          <a:xfrm>
            <a:off x="5374329" y="1642376"/>
            <a:ext cx="3115838" cy="2693914"/>
          </a:xfrm>
          <a:prstGeom prst="borderCallout2">
            <a:avLst>
              <a:gd name="adj1" fmla="val 49392"/>
              <a:gd name="adj2" fmla="val -2874"/>
              <a:gd name="adj3" fmla="val 49353"/>
              <a:gd name="adj4" fmla="val -15630"/>
              <a:gd name="adj5" fmla="val 49743"/>
              <a:gd name="adj6" fmla="val -3553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0" name="29 Tabla"/>
          <p:cNvGraphicFramePr>
            <a:graphicFrameLocks noGrp="1"/>
          </p:cNvGraphicFramePr>
          <p:nvPr>
            <p:extLst>
              <p:ext uri="{D42A27DB-BD31-4B8C-83A1-F6EECF244321}">
                <p14:modId xmlns:p14="http://schemas.microsoft.com/office/powerpoint/2010/main" val="2902795346"/>
              </p:ext>
            </p:extLst>
          </p:nvPr>
        </p:nvGraphicFramePr>
        <p:xfrm>
          <a:off x="5564096" y="1744001"/>
          <a:ext cx="2736304" cy="2468488"/>
        </p:xfrm>
        <a:graphic>
          <a:graphicData uri="http://schemas.openxmlformats.org/drawingml/2006/table">
            <a:tbl>
              <a:tblPr firstRow="1" bandRow="1">
                <a:tableStyleId>{7DF18680-E054-41AD-8BC1-D1AEF772440D}</a:tableStyleId>
              </a:tblPr>
              <a:tblGrid>
                <a:gridCol w="796569"/>
                <a:gridCol w="193973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F2.1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Crear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Adjuntar</a:t>
                      </a:r>
                      <a:r>
                        <a:rPr lang="es-ES" sz="1600" b="0" baseline="0" dirty="0" smtClean="0"/>
                        <a:t> ficheros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Aceptar/Rechazar</a:t>
                      </a:r>
                      <a:r>
                        <a:rPr lang="es-ES" sz="1600" b="0" baseline="0" dirty="0" smtClean="0"/>
                        <a:t>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1" name="30 Llamada con línea 2"/>
          <p:cNvSpPr/>
          <p:nvPr/>
        </p:nvSpPr>
        <p:spPr>
          <a:xfrm>
            <a:off x="5291976" y="2989333"/>
            <a:ext cx="3280544" cy="2125764"/>
          </a:xfrm>
          <a:prstGeom prst="borderCallout2">
            <a:avLst>
              <a:gd name="adj1" fmla="val 49799"/>
              <a:gd name="adj2" fmla="val -2642"/>
              <a:gd name="adj3" fmla="val 49546"/>
              <a:gd name="adj4" fmla="val -15183"/>
              <a:gd name="adj5" fmla="val 17938"/>
              <a:gd name="adj6" fmla="val -3039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2" name="31 Tabla"/>
          <p:cNvGraphicFramePr>
            <a:graphicFrameLocks noGrp="1"/>
          </p:cNvGraphicFramePr>
          <p:nvPr>
            <p:extLst>
              <p:ext uri="{D42A27DB-BD31-4B8C-83A1-F6EECF244321}">
                <p14:modId xmlns:p14="http://schemas.microsoft.com/office/powerpoint/2010/main" val="2274613434"/>
              </p:ext>
            </p:extLst>
          </p:nvPr>
        </p:nvGraphicFramePr>
        <p:xfrm>
          <a:off x="5421736" y="3183731"/>
          <a:ext cx="2981164" cy="1736968"/>
        </p:xfrm>
        <a:graphic>
          <a:graphicData uri="http://schemas.openxmlformats.org/drawingml/2006/table">
            <a:tbl>
              <a:tblPr firstRow="1" bandRow="1">
                <a:tableStyleId>{7DF18680-E054-41AD-8BC1-D1AEF772440D}</a:tableStyleId>
              </a:tblPr>
              <a:tblGrid>
                <a:gridCol w="867851"/>
                <a:gridCol w="2113313"/>
              </a:tblGrid>
              <a:tr h="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F3.1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datos empresa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Descargar</a:t>
                      </a:r>
                      <a:r>
                        <a:rPr lang="es-ES" sz="1600" b="0" baseline="0" dirty="0" smtClean="0"/>
                        <a:t> adjuntos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12512989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2932" y="1362296"/>
            <a:ext cx="5479240" cy="4572333"/>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32</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470647" y="90872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Modelo de casos de uso</a:t>
            </a:r>
            <a:endParaRPr lang="es-ES" sz="2200" dirty="0" smtClean="0">
              <a:solidFill>
                <a:schemeClr val="tx2">
                  <a:lumMod val="75000"/>
                </a:schemeClr>
              </a:solidFill>
            </a:endParaRPr>
          </a:p>
        </p:txBody>
      </p:sp>
    </p:spTree>
    <p:extLst>
      <p:ext uri="{BB962C8B-B14F-4D97-AF65-F5344CB8AC3E}">
        <p14:creationId xmlns:p14="http://schemas.microsoft.com/office/powerpoint/2010/main" val="37670004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39" y="4169079"/>
            <a:ext cx="1469171" cy="1279191"/>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33</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AutoShape 12"/>
          <p:cNvSpPr>
            <a:spLocks noChangeArrowheads="1"/>
          </p:cNvSpPr>
          <p:nvPr/>
        </p:nvSpPr>
        <p:spPr bwMode="auto">
          <a:xfrm>
            <a:off x="1442432" y="1916832"/>
            <a:ext cx="2109683" cy="864096"/>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5" name="4 CuadroTexto"/>
          <p:cNvSpPr txBox="1"/>
          <p:nvPr/>
        </p:nvSpPr>
        <p:spPr>
          <a:xfrm>
            <a:off x="1937655" y="2124395"/>
            <a:ext cx="1154284" cy="415498"/>
          </a:xfrm>
          <a:prstGeom prst="rect">
            <a:avLst/>
          </a:prstGeom>
          <a:noFill/>
        </p:spPr>
        <p:txBody>
          <a:bodyPr wrap="square" rtlCol="0">
            <a:spAutoFit/>
          </a:bodyPr>
          <a:lstStyle/>
          <a:p>
            <a:r>
              <a:rPr lang="es-ES" b="1" dirty="0" smtClean="0"/>
              <a:t>INICIO</a:t>
            </a:r>
            <a:endParaRPr lang="es-ES" b="1" dirty="0"/>
          </a:p>
        </p:txBody>
      </p:sp>
      <p:sp>
        <p:nvSpPr>
          <p:cNvPr id="28" name="27 CuadroTexto"/>
          <p:cNvSpPr txBox="1"/>
          <p:nvPr/>
        </p:nvSpPr>
        <p:spPr>
          <a:xfrm>
            <a:off x="342872" y="4600925"/>
            <a:ext cx="2308569" cy="415498"/>
          </a:xfrm>
          <a:prstGeom prst="rect">
            <a:avLst/>
          </a:prstGeom>
          <a:noFill/>
        </p:spPr>
        <p:txBody>
          <a:bodyPr wrap="square" rtlCol="0">
            <a:spAutoFit/>
          </a:bodyPr>
          <a:lstStyle/>
          <a:p>
            <a:r>
              <a:rPr lang="es-ES" b="1" dirty="0" smtClean="0"/>
              <a:t>ELABORACIÓN</a:t>
            </a:r>
            <a:endParaRPr lang="es-ES" b="1" dirty="0"/>
          </a:p>
        </p:txBody>
      </p:sp>
      <p:cxnSp>
        <p:nvCxnSpPr>
          <p:cNvPr id="10" name="9 Conector angular"/>
          <p:cNvCxnSpPr>
            <a:stCxn id="27" idx="0"/>
            <a:endCxn id="8" idx="0"/>
          </p:cNvCxnSpPr>
          <p:nvPr/>
        </p:nvCxnSpPr>
        <p:spPr>
          <a:xfrm rot="10800000" flipV="1">
            <a:off x="1369426" y="2348879"/>
            <a:ext cx="79551" cy="1820199"/>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pic>
        <p:nvPicPr>
          <p:cNvPr id="11" name="10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6209" y="2855164"/>
            <a:ext cx="1378073" cy="1378073"/>
          </a:xfrm>
          <a:prstGeom prst="rect">
            <a:avLst/>
          </a:prstGeom>
        </p:spPr>
      </p:pic>
      <p:cxnSp>
        <p:nvCxnSpPr>
          <p:cNvPr id="33" name="32 Conector angular"/>
          <p:cNvCxnSpPr>
            <a:stCxn id="28" idx="3"/>
            <a:endCxn id="36" idx="1"/>
          </p:cNvCxnSpPr>
          <p:nvPr/>
        </p:nvCxnSpPr>
        <p:spPr>
          <a:xfrm flipV="1">
            <a:off x="2651441" y="3497249"/>
            <a:ext cx="383025" cy="1311425"/>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35 CuadroTexto"/>
          <p:cNvSpPr txBox="1"/>
          <p:nvPr/>
        </p:nvSpPr>
        <p:spPr>
          <a:xfrm>
            <a:off x="3034466" y="3289500"/>
            <a:ext cx="2527941" cy="415498"/>
          </a:xfrm>
          <a:prstGeom prst="rect">
            <a:avLst/>
          </a:prstGeom>
          <a:noFill/>
        </p:spPr>
        <p:txBody>
          <a:bodyPr wrap="square" rtlCol="0">
            <a:spAutoFit/>
          </a:bodyPr>
          <a:lstStyle/>
          <a:p>
            <a:r>
              <a:rPr lang="es-ES" b="1" dirty="0" smtClean="0"/>
              <a:t>CONSTRUCCIÓN</a:t>
            </a:r>
            <a:endParaRPr lang="es-ES" b="1" dirty="0"/>
          </a:p>
        </p:txBody>
      </p:sp>
      <p:pic>
        <p:nvPicPr>
          <p:cNvPr id="38" name="3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042" y="4434217"/>
            <a:ext cx="1459170" cy="1224136"/>
          </a:xfrm>
          <a:prstGeom prst="rect">
            <a:avLst/>
          </a:prstGeom>
        </p:spPr>
      </p:pic>
      <p:sp>
        <p:nvSpPr>
          <p:cNvPr id="49" name="48 CuadroTexto"/>
          <p:cNvSpPr txBox="1"/>
          <p:nvPr/>
        </p:nvSpPr>
        <p:spPr>
          <a:xfrm>
            <a:off x="5948768" y="4829408"/>
            <a:ext cx="1875231" cy="415498"/>
          </a:xfrm>
          <a:prstGeom prst="rect">
            <a:avLst/>
          </a:prstGeom>
          <a:noFill/>
        </p:spPr>
        <p:txBody>
          <a:bodyPr wrap="square" rtlCol="0">
            <a:spAutoFit/>
          </a:bodyPr>
          <a:lstStyle/>
          <a:p>
            <a:r>
              <a:rPr lang="es-ES" b="1" dirty="0" smtClean="0"/>
              <a:t>TRANSICIÓN</a:t>
            </a:r>
            <a:endParaRPr lang="es-ES" b="1" dirty="0"/>
          </a:p>
        </p:txBody>
      </p:sp>
      <p:cxnSp>
        <p:nvCxnSpPr>
          <p:cNvPr id="50" name="49 Conector angular"/>
          <p:cNvCxnSpPr>
            <a:stCxn id="11" idx="2"/>
            <a:endCxn id="49" idx="1"/>
          </p:cNvCxnSpPr>
          <p:nvPr/>
        </p:nvCxnSpPr>
        <p:spPr>
          <a:xfrm rot="16200000" flipH="1">
            <a:off x="4585047" y="3673436"/>
            <a:ext cx="803920" cy="1923522"/>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29" name="28 Rectángulo"/>
          <p:cNvSpPr/>
          <p:nvPr/>
        </p:nvSpPr>
        <p:spPr>
          <a:xfrm>
            <a:off x="576049" y="1078353"/>
            <a:ext cx="468342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Plan de iteraciones</a:t>
            </a:r>
          </a:p>
        </p:txBody>
      </p:sp>
      <p:graphicFrame>
        <p:nvGraphicFramePr>
          <p:cNvPr id="63" name="62 Tabla"/>
          <p:cNvGraphicFramePr>
            <a:graphicFrameLocks noGrp="1"/>
          </p:cNvGraphicFramePr>
          <p:nvPr>
            <p:extLst>
              <p:ext uri="{D42A27DB-BD31-4B8C-83A1-F6EECF244321}">
                <p14:modId xmlns:p14="http://schemas.microsoft.com/office/powerpoint/2010/main" val="3159925607"/>
              </p:ext>
            </p:extLst>
          </p:nvPr>
        </p:nvGraphicFramePr>
        <p:xfrm>
          <a:off x="5427765" y="1244597"/>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CONSTRUCCIÓN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3-8</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Análisis, diseño, implementación</a:t>
                      </a:r>
                      <a:r>
                        <a:rPr lang="es-ES" sz="1400" kern="1200" baseline="0" dirty="0" smtClean="0"/>
                        <a:t> y pruebas de los casos de uso</a:t>
                      </a:r>
                      <a:endParaRPr lang="es-ES" sz="1400" kern="1200" dirty="0">
                        <a:solidFill>
                          <a:schemeClr val="dk1"/>
                        </a:solidFill>
                        <a:latin typeface="+mn-lt"/>
                        <a:ea typeface="Times New Roman"/>
                        <a:cs typeface="+mn-cs"/>
                      </a:endParaRPr>
                    </a:p>
                  </a:txBody>
                  <a:tcPr marL="63080" marR="63080" marT="0" marB="0" anchor="ctr"/>
                </a:tc>
              </a:tr>
            </a:tbl>
          </a:graphicData>
        </a:graphic>
      </p:graphicFrame>
      <p:graphicFrame>
        <p:nvGraphicFramePr>
          <p:cNvPr id="72" name="71 Tabla"/>
          <p:cNvGraphicFramePr>
            <a:graphicFrameLocks noGrp="1"/>
          </p:cNvGraphicFramePr>
          <p:nvPr>
            <p:extLst>
              <p:ext uri="{D42A27DB-BD31-4B8C-83A1-F6EECF244321}">
                <p14:modId xmlns:p14="http://schemas.microsoft.com/office/powerpoint/2010/main" val="1269956144"/>
              </p:ext>
            </p:extLst>
          </p:nvPr>
        </p:nvGraphicFramePr>
        <p:xfrm>
          <a:off x="5427765" y="1227862"/>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TRANSICIÓN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9</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Distribución del sistema</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Documentación</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Manuales</a:t>
                      </a:r>
                      <a:r>
                        <a:rPr lang="es-ES" sz="1400" kern="1200" baseline="0" dirty="0" smtClean="0">
                          <a:solidFill>
                            <a:schemeClr val="dk1"/>
                          </a:solidFill>
                          <a:latin typeface="+mn-lt"/>
                          <a:ea typeface="Times New Roman"/>
                          <a:cs typeface="+mn-cs"/>
                        </a:rPr>
                        <a:t> usuario</a:t>
                      </a:r>
                      <a:endParaRPr lang="es-ES" sz="1400" kern="1200" dirty="0">
                        <a:solidFill>
                          <a:schemeClr val="dk1"/>
                        </a:solidFill>
                        <a:latin typeface="+mn-lt"/>
                        <a:ea typeface="Times New Roman"/>
                        <a:cs typeface="+mn-cs"/>
                      </a:endParaRPr>
                    </a:p>
                  </a:txBody>
                  <a:tcPr marL="63080" marR="63080" marT="0" marB="0" anchor="ctr"/>
                </a:tc>
              </a:tr>
            </a:tbl>
          </a:graphicData>
        </a:graphic>
      </p:graphicFrame>
    </p:spTree>
    <p:extLst>
      <p:ext uri="{BB962C8B-B14F-4D97-AF65-F5344CB8AC3E}">
        <p14:creationId xmlns:p14="http://schemas.microsoft.com/office/powerpoint/2010/main" val="1252814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470647" y="90872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Creación modelo de casos de uso detallados</a:t>
            </a:r>
            <a:endParaRPr lang="es-ES" sz="2200" dirty="0" smtClean="0">
              <a:solidFill>
                <a:schemeClr val="tx2">
                  <a:lumMod val="75000"/>
                </a:schemeClr>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7375" y="1370385"/>
            <a:ext cx="4112120" cy="4374926"/>
          </a:xfrm>
          <a:prstGeom prst="rect">
            <a:avLst/>
          </a:prstGeom>
        </p:spPr>
      </p:pic>
    </p:spTree>
    <p:extLst>
      <p:ext uri="{BB962C8B-B14F-4D97-AF65-F5344CB8AC3E}">
        <p14:creationId xmlns:p14="http://schemas.microsoft.com/office/powerpoint/2010/main" val="2547209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754474" y="1052736"/>
            <a:ext cx="7478909" cy="343683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Definición de la arquitectura</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Arquitectura cliente-servidor</a:t>
            </a:r>
          </a:p>
          <a:p>
            <a:pPr marL="993633" lvl="1" indent="-457200" algn="just" defTabSz="914400">
              <a:spcBef>
                <a:spcPts val="2000"/>
              </a:spcBef>
              <a:buClr>
                <a:srgbClr val="274F5F"/>
              </a:buClr>
              <a:buSzPct val="90000"/>
              <a:buFont typeface="Wingdings" pitchFamily="2" charset="2"/>
              <a:buChar char="q"/>
            </a:pPr>
            <a:endParaRPr lang="es-ES" sz="2200" dirty="0" smtClean="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q"/>
            </a:pPr>
            <a:endParaRPr lang="es-ES" sz="2200" dirty="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q"/>
            </a:pP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Arquitectura </a:t>
            </a:r>
            <a:r>
              <a:rPr lang="es-ES" sz="2200" dirty="0">
                <a:solidFill>
                  <a:schemeClr val="tx2">
                    <a:lumMod val="75000"/>
                  </a:schemeClr>
                </a:solidFill>
              </a:rPr>
              <a:t>multicapa</a:t>
            </a:r>
          </a:p>
        </p:txBody>
      </p:sp>
      <p:pic>
        <p:nvPicPr>
          <p:cNvPr id="8"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2183" y="2204864"/>
            <a:ext cx="6850154" cy="1488467"/>
          </a:xfrm>
          <a:prstGeom prst="rect">
            <a:avLst/>
          </a:prstGeom>
        </p:spPr>
      </p:pic>
      <p:sp>
        <p:nvSpPr>
          <p:cNvPr id="9" name="8 Rectángulo redondeado"/>
          <p:cNvSpPr/>
          <p:nvPr/>
        </p:nvSpPr>
        <p:spPr>
          <a:xfrm>
            <a:off x="1172183" y="4692878"/>
            <a:ext cx="1572051" cy="576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10" name="9 CuadroTexto"/>
          <p:cNvSpPr txBox="1"/>
          <p:nvPr/>
        </p:nvSpPr>
        <p:spPr>
          <a:xfrm>
            <a:off x="1265705" y="4796244"/>
            <a:ext cx="1572052" cy="369332"/>
          </a:xfrm>
          <a:prstGeom prst="rect">
            <a:avLst/>
          </a:prstGeom>
          <a:noFill/>
        </p:spPr>
        <p:txBody>
          <a:bodyPr wrap="square" rtlCol="0">
            <a:spAutoFit/>
          </a:bodyPr>
          <a:lstStyle/>
          <a:p>
            <a:r>
              <a:rPr lang="es-ES" sz="1800" dirty="0" smtClean="0"/>
              <a:t>Presentación</a:t>
            </a:r>
            <a:endParaRPr lang="es-ES" sz="1800" dirty="0"/>
          </a:p>
        </p:txBody>
      </p:sp>
      <p:sp>
        <p:nvSpPr>
          <p:cNvPr id="26" name="25 Rectángulo redondeado"/>
          <p:cNvSpPr/>
          <p:nvPr/>
        </p:nvSpPr>
        <p:spPr>
          <a:xfrm>
            <a:off x="3707904" y="4692878"/>
            <a:ext cx="1572051" cy="576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8" name="27 CuadroTexto"/>
          <p:cNvSpPr txBox="1"/>
          <p:nvPr/>
        </p:nvSpPr>
        <p:spPr>
          <a:xfrm>
            <a:off x="3967876" y="4772132"/>
            <a:ext cx="1572052" cy="369332"/>
          </a:xfrm>
          <a:prstGeom prst="rect">
            <a:avLst/>
          </a:prstGeom>
          <a:noFill/>
        </p:spPr>
        <p:txBody>
          <a:bodyPr wrap="square" rtlCol="0">
            <a:spAutoFit/>
          </a:bodyPr>
          <a:lstStyle/>
          <a:p>
            <a:r>
              <a:rPr lang="es-ES" sz="1800" dirty="0" smtClean="0"/>
              <a:t>Dominio</a:t>
            </a:r>
            <a:endParaRPr lang="es-ES" sz="1800" dirty="0"/>
          </a:p>
        </p:txBody>
      </p:sp>
      <p:sp>
        <p:nvSpPr>
          <p:cNvPr id="29" name="28 Rectángulo redondeado"/>
          <p:cNvSpPr/>
          <p:nvPr/>
        </p:nvSpPr>
        <p:spPr>
          <a:xfrm>
            <a:off x="6450286" y="4668766"/>
            <a:ext cx="1572051" cy="576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0" name="29 CuadroTexto"/>
          <p:cNvSpPr txBox="1"/>
          <p:nvPr/>
        </p:nvSpPr>
        <p:spPr>
          <a:xfrm>
            <a:off x="6552528" y="4772132"/>
            <a:ext cx="1572052" cy="369332"/>
          </a:xfrm>
          <a:prstGeom prst="rect">
            <a:avLst/>
          </a:prstGeom>
          <a:noFill/>
        </p:spPr>
        <p:txBody>
          <a:bodyPr wrap="square" rtlCol="0">
            <a:spAutoFit/>
          </a:bodyPr>
          <a:lstStyle/>
          <a:p>
            <a:r>
              <a:rPr lang="es-ES" sz="1800" dirty="0" smtClean="0"/>
              <a:t>Persistencia</a:t>
            </a:r>
            <a:endParaRPr lang="es-ES" sz="1800" dirty="0"/>
          </a:p>
        </p:txBody>
      </p:sp>
      <p:cxnSp>
        <p:nvCxnSpPr>
          <p:cNvPr id="12" name="11 Conector recto de flecha"/>
          <p:cNvCxnSpPr>
            <a:stCxn id="10" idx="3"/>
            <a:endCxn id="26" idx="1"/>
          </p:cNvCxnSpPr>
          <p:nvPr/>
        </p:nvCxnSpPr>
        <p:spPr>
          <a:xfrm>
            <a:off x="2837757" y="4980910"/>
            <a:ext cx="870147"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4" name="13 Conector recto de flecha"/>
          <p:cNvCxnSpPr/>
          <p:nvPr/>
        </p:nvCxnSpPr>
        <p:spPr>
          <a:xfrm flipV="1">
            <a:off x="5279955" y="5113867"/>
            <a:ext cx="1166001" cy="70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6" name="35 Conector recto de flecha"/>
          <p:cNvCxnSpPr/>
          <p:nvPr/>
        </p:nvCxnSpPr>
        <p:spPr>
          <a:xfrm flipH="1">
            <a:off x="5279956" y="4796244"/>
            <a:ext cx="1170330"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3408716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36</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914663" y="1340768"/>
            <a:ext cx="7478909" cy="4031873"/>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Patrones utilizados</a:t>
            </a: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Singleton</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DAO</a:t>
            </a: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Observer</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Facade</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Proxy</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Iterator</a:t>
            </a:r>
            <a:endParaRPr lang="es-ES" sz="2200" dirty="0">
              <a:solidFill>
                <a:schemeClr val="tx2">
                  <a:lumMod val="75000"/>
                </a:schemeClr>
              </a:solidFill>
            </a:endParaRPr>
          </a:p>
        </p:txBody>
      </p:sp>
    </p:spTree>
    <p:extLst>
      <p:ext uri="{BB962C8B-B14F-4D97-AF65-F5344CB8AC3E}">
        <p14:creationId xmlns:p14="http://schemas.microsoft.com/office/powerpoint/2010/main" val="3319340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37</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676530" y="920068"/>
            <a:ext cx="7478909" cy="43088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200" dirty="0" smtClean="0">
                <a:solidFill>
                  <a:schemeClr val="tx2">
                    <a:lumMod val="75000"/>
                  </a:schemeClr>
                </a:solidFill>
              </a:rPr>
              <a:t>Iteración 2</a:t>
            </a:r>
          </a:p>
        </p:txBody>
      </p:sp>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0447" y="1334369"/>
            <a:ext cx="6639582" cy="4575769"/>
          </a:xfrm>
          <a:prstGeom prst="rect">
            <a:avLst/>
          </a:prstGeom>
        </p:spPr>
      </p:pic>
    </p:spTree>
    <p:extLst>
      <p:ext uri="{BB962C8B-B14F-4D97-AF65-F5344CB8AC3E}">
        <p14:creationId xmlns:p14="http://schemas.microsoft.com/office/powerpoint/2010/main" val="9457329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38</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53944"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 comunicaciones</a:t>
            </a:r>
          </a:p>
        </p:txBody>
      </p:sp>
      <p:pic>
        <p:nvPicPr>
          <p:cNvPr id="8"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295" y="1432158"/>
            <a:ext cx="7063361" cy="4581256"/>
          </a:xfrm>
          <a:prstGeom prst="rect">
            <a:avLst/>
          </a:prstGeom>
        </p:spPr>
      </p:pic>
    </p:spTree>
    <p:extLst>
      <p:ext uri="{BB962C8B-B14F-4D97-AF65-F5344CB8AC3E}">
        <p14:creationId xmlns:p14="http://schemas.microsoft.com/office/powerpoint/2010/main" val="3645918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39</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53944" y="980728"/>
            <a:ext cx="7478909" cy="447301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 comunicaciones</a:t>
            </a:r>
          </a:p>
          <a:p>
            <a:pPr marL="896938" indent="-457200" algn="just" defTabSz="914400">
              <a:spcBef>
                <a:spcPts val="2000"/>
              </a:spcBef>
              <a:buClr>
                <a:srgbClr val="274F5F"/>
              </a:buClr>
              <a:buSzPct val="90000"/>
              <a:buFont typeface="+mj-lt"/>
              <a:buAutoNum type="arabicPeriod"/>
            </a:pPr>
            <a:r>
              <a:rPr lang="es-ES" sz="2400" dirty="0" smtClean="0">
                <a:solidFill>
                  <a:schemeClr val="tx2">
                    <a:lumMod val="75000"/>
                  </a:schemeClr>
                </a:solidFill>
              </a:rPr>
              <a:t>Registrar </a:t>
            </a:r>
            <a:r>
              <a:rPr lang="es-ES" sz="2400" dirty="0" smtClean="0">
                <a:solidFill>
                  <a:schemeClr val="tx2">
                    <a:lumMod val="75000"/>
                  </a:schemeClr>
                </a:solidFill>
              </a:rPr>
              <a:t>IP</a:t>
            </a:r>
          </a:p>
          <a:p>
            <a:pPr marL="896938" indent="-457200" algn="just" defTabSz="914400">
              <a:spcBef>
                <a:spcPts val="2000"/>
              </a:spcBef>
              <a:buClr>
                <a:srgbClr val="274F5F"/>
              </a:buClr>
              <a:buSzPct val="90000"/>
              <a:buFont typeface="+mj-lt"/>
              <a:buAutoNum type="arabicPeriod"/>
            </a:pPr>
            <a:endParaRPr lang="es-ES" sz="2400" dirty="0" smtClean="0">
              <a:solidFill>
                <a:schemeClr val="tx2">
                  <a:lumMod val="75000"/>
                </a:schemeClr>
              </a:solidFill>
            </a:endParaRPr>
          </a:p>
          <a:p>
            <a:pPr marL="896938" indent="-457200" algn="just" defTabSz="914400">
              <a:spcBef>
                <a:spcPts val="2000"/>
              </a:spcBef>
              <a:buClr>
                <a:srgbClr val="274F5F"/>
              </a:buClr>
              <a:buSzPct val="90000"/>
              <a:buFont typeface="+mj-lt"/>
              <a:buAutoNum type="arabicPeriod"/>
            </a:pPr>
            <a:r>
              <a:rPr lang="es-ES" sz="2400" dirty="0" smtClean="0">
                <a:solidFill>
                  <a:schemeClr val="tx2">
                    <a:lumMod val="75000"/>
                  </a:schemeClr>
                </a:solidFill>
              </a:rPr>
              <a:t>Exportar objeto </a:t>
            </a:r>
            <a:r>
              <a:rPr lang="es-ES" sz="2400" dirty="0" smtClean="0">
                <a:solidFill>
                  <a:schemeClr val="tx2">
                    <a:lumMod val="75000"/>
                  </a:schemeClr>
                </a:solidFill>
              </a:rPr>
              <a:t>remoto</a:t>
            </a:r>
          </a:p>
          <a:p>
            <a:pPr marL="896938" indent="-457200" algn="just" defTabSz="914400">
              <a:spcBef>
                <a:spcPts val="2000"/>
              </a:spcBef>
              <a:buClr>
                <a:srgbClr val="274F5F"/>
              </a:buClr>
              <a:buSzPct val="90000"/>
              <a:buFont typeface="+mj-lt"/>
              <a:buAutoNum type="arabicPeriod"/>
            </a:pPr>
            <a:endParaRPr lang="es-ES" sz="2400" dirty="0" smtClean="0">
              <a:solidFill>
                <a:schemeClr val="tx2">
                  <a:lumMod val="75000"/>
                </a:schemeClr>
              </a:solidFill>
            </a:endParaRPr>
          </a:p>
          <a:p>
            <a:pPr marL="896938" indent="-457200" algn="just" defTabSz="914400">
              <a:spcBef>
                <a:spcPts val="3600"/>
              </a:spcBef>
              <a:buClr>
                <a:srgbClr val="274F5F"/>
              </a:buClr>
              <a:buSzPct val="90000"/>
              <a:buFont typeface="+mj-lt"/>
              <a:buAutoNum type="arabicPeriod"/>
            </a:pPr>
            <a:r>
              <a:rPr lang="es-ES" sz="2400" dirty="0" smtClean="0">
                <a:solidFill>
                  <a:schemeClr val="tx2">
                    <a:lumMod val="75000"/>
                  </a:schemeClr>
                </a:solidFill>
              </a:rPr>
              <a:t>Localizar y utilizar objeto </a:t>
            </a:r>
            <a:r>
              <a:rPr lang="es-ES" sz="2400" dirty="0" smtClean="0">
                <a:solidFill>
                  <a:schemeClr val="tx2">
                    <a:lumMod val="75000"/>
                  </a:schemeClr>
                </a:solidFill>
              </a:rPr>
              <a:t>exportado</a:t>
            </a:r>
          </a:p>
          <a:p>
            <a:pPr marL="896938" indent="-457200" algn="just" defTabSz="914400">
              <a:spcBef>
                <a:spcPts val="2400"/>
              </a:spcBef>
              <a:buClr>
                <a:srgbClr val="274F5F"/>
              </a:buClr>
              <a:buSzPct val="90000"/>
              <a:buFont typeface="+mj-lt"/>
              <a:buAutoNum type="arabicPeriod"/>
            </a:pPr>
            <a:endParaRPr lang="es-ES" sz="2400" dirty="0" smtClean="0">
              <a:solidFill>
                <a:schemeClr val="tx2">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745" y="2217742"/>
            <a:ext cx="6886408" cy="314209"/>
          </a:xfrm>
          <a:prstGeom prst="rect">
            <a:avLst/>
          </a:prstGeom>
          <a:noFill/>
          <a:ln w="19050">
            <a:solidFill>
              <a:schemeClr val="accent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23" y="3356992"/>
            <a:ext cx="8362950" cy="752475"/>
          </a:xfrm>
          <a:prstGeom prst="rect">
            <a:avLst/>
          </a:prstGeom>
          <a:noFill/>
          <a:ln w="19050">
            <a:solidFill>
              <a:schemeClr val="accent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252" y="4875853"/>
            <a:ext cx="7632848" cy="576064"/>
          </a:xfrm>
          <a:prstGeom prst="rect">
            <a:avLst/>
          </a:prstGeom>
          <a:noFill/>
          <a:ln w="19050">
            <a:solidFill>
              <a:schemeClr val="accent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200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a:t>
            </a:fld>
            <a:endParaRPr lang="es-ES"/>
          </a:p>
        </p:txBody>
      </p:sp>
      <p:sp>
        <p:nvSpPr>
          <p:cNvPr id="5" name="4 Título"/>
          <p:cNvSpPr>
            <a:spLocks noGrp="1"/>
          </p:cNvSpPr>
          <p:nvPr>
            <p:ph type="title"/>
          </p:nvPr>
        </p:nvSpPr>
        <p:spPr>
          <a:xfrm>
            <a:off x="1115616" y="129078"/>
            <a:ext cx="7920880" cy="995666"/>
          </a:xfrm>
        </p:spPr>
        <p:txBody>
          <a:bodyPr>
            <a:normAutofit fontScale="90000"/>
          </a:bodyPr>
          <a:lstStyle/>
          <a:p>
            <a:r>
              <a:rPr lang="es-ES" dirty="0" smtClean="0"/>
              <a:t>Introducción</a:t>
            </a:r>
            <a:br>
              <a:rPr lang="es-ES" dirty="0" smtClean="0"/>
            </a:br>
            <a:endParaRPr lang="es-ES" dirty="0"/>
          </a:p>
        </p:txBody>
      </p:sp>
      <p:sp>
        <p:nvSpPr>
          <p:cNvPr id="7" name="6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7584" y="1619447"/>
            <a:ext cx="7200800" cy="461665"/>
          </a:xfrm>
          <a:prstGeom prst="rect">
            <a:avLst/>
          </a:prstGeom>
        </p:spPr>
        <p:txBody>
          <a:bodyPr wrap="square">
            <a:spAutoFit/>
          </a:bodyPr>
          <a:lstStyle/>
          <a:p>
            <a:pPr marL="457200" indent="-457200"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Evolución en el desarrollo software</a:t>
            </a:r>
            <a:endParaRPr lang="es-ES" sz="2400" dirty="0">
              <a:solidFill>
                <a:schemeClr val="tx2">
                  <a:lumMod val="75000"/>
                </a:schemeClr>
              </a:solidFill>
            </a:endParaRPr>
          </a:p>
        </p:txBody>
      </p:sp>
      <p:graphicFrame>
        <p:nvGraphicFramePr>
          <p:cNvPr id="3" name="2 Diagrama"/>
          <p:cNvGraphicFramePr/>
          <p:nvPr>
            <p:extLst>
              <p:ext uri="{D42A27DB-BD31-4B8C-83A1-F6EECF244321}">
                <p14:modId xmlns:p14="http://schemas.microsoft.com/office/powerpoint/2010/main" val="1103928671"/>
              </p:ext>
            </p:extLst>
          </p:nvPr>
        </p:nvGraphicFramePr>
        <p:xfrm>
          <a:off x="-171583" y="2519492"/>
          <a:ext cx="4627423" cy="3178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26 Grupo"/>
          <p:cNvGrpSpPr/>
          <p:nvPr/>
        </p:nvGrpSpPr>
        <p:grpSpPr>
          <a:xfrm>
            <a:off x="4582085" y="2447655"/>
            <a:ext cx="4213966" cy="3277524"/>
            <a:chOff x="1583872" y="914400"/>
            <a:chExt cx="5976255" cy="5029200"/>
          </a:xfrm>
        </p:grpSpPr>
        <p:sp>
          <p:nvSpPr>
            <p:cNvPr id="28" name="6 Elipse"/>
            <p:cNvSpPr/>
            <p:nvPr/>
          </p:nvSpPr>
          <p:spPr>
            <a:xfrm>
              <a:off x="1888671" y="914400"/>
              <a:ext cx="5029200" cy="480059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b="1" dirty="0" smtClean="0"/>
                <a:t>GSD</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29" name="7 Elipse"/>
            <p:cNvSpPr/>
            <p:nvPr/>
          </p:nvSpPr>
          <p:spPr>
            <a:xfrm>
              <a:off x="1736270" y="2163870"/>
              <a:ext cx="3788229" cy="355112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b="1" dirty="0" smtClean="0"/>
                <a:t>DSD</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30" name="8 Elipse"/>
            <p:cNvSpPr/>
            <p:nvPr/>
          </p:nvSpPr>
          <p:spPr>
            <a:xfrm>
              <a:off x="1768927" y="3200400"/>
              <a:ext cx="2481943" cy="250938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dirty="0" smtClean="0"/>
            </a:p>
            <a:p>
              <a:pPr algn="ctr"/>
              <a:r>
                <a:rPr lang="es-ES" b="1" dirty="0" smtClean="0"/>
                <a:t>Local</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31" name="10 Flecha derecha"/>
            <p:cNvSpPr/>
            <p:nvPr/>
          </p:nvSpPr>
          <p:spPr>
            <a:xfrm>
              <a:off x="1812470" y="5285984"/>
              <a:ext cx="5747657" cy="65761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Distancia</a:t>
              </a:r>
              <a:endParaRPr lang="es-ES" dirty="0"/>
            </a:p>
          </p:txBody>
        </p:sp>
        <p:sp>
          <p:nvSpPr>
            <p:cNvPr id="32" name="11 Flecha derecha"/>
            <p:cNvSpPr/>
            <p:nvPr/>
          </p:nvSpPr>
          <p:spPr>
            <a:xfrm rot="16200000">
              <a:off x="-429316" y="3124870"/>
              <a:ext cx="4679517" cy="65314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Desafíos</a:t>
              </a:r>
              <a:endParaRPr lang="es-ES" dirty="0"/>
            </a:p>
          </p:txBody>
        </p:sp>
        <p:pic>
          <p:nvPicPr>
            <p:cNvPr id="33" name="12 Imagen" descr="IMG_0003 (menor).jpg"/>
            <p:cNvPicPr>
              <a:picLocks noChangeAspect="1"/>
            </p:cNvPicPr>
            <p:nvPr/>
          </p:nvPicPr>
          <p:blipFill>
            <a:blip r:embed="rId8" cstate="print"/>
            <a:stretch>
              <a:fillRect/>
            </a:stretch>
          </p:blipFill>
          <p:spPr>
            <a:xfrm>
              <a:off x="2498270" y="3795908"/>
              <a:ext cx="1212017" cy="8713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4" name="13 Imagen" descr="soteinsa-bascula-pesaje-donde-estamos01.jpg"/>
            <p:cNvPicPr>
              <a:picLocks noChangeAspect="1"/>
            </p:cNvPicPr>
            <p:nvPr/>
          </p:nvPicPr>
          <p:blipFill>
            <a:blip r:embed="rId9" cstate="print"/>
            <a:stretch>
              <a:fillRect/>
            </a:stretch>
          </p:blipFill>
          <p:spPr>
            <a:xfrm>
              <a:off x="4174670" y="2895600"/>
              <a:ext cx="891893" cy="8918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14 Imagen" descr="Picture 2011-02-10 12_16_29.png"/>
            <p:cNvPicPr>
              <a:picLocks noChangeAspect="1"/>
            </p:cNvPicPr>
            <p:nvPr/>
          </p:nvPicPr>
          <p:blipFill>
            <a:blip r:embed="rId10" cstate="print"/>
            <a:stretch>
              <a:fillRect/>
            </a:stretch>
          </p:blipFill>
          <p:spPr>
            <a:xfrm>
              <a:off x="4860470" y="1717472"/>
              <a:ext cx="1380994" cy="873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Picture 2" descr="C:\Documents and Settings\Alarcos\Mis documentos\Descargas\1297352421_Company.png"/>
            <p:cNvPicPr>
              <a:picLocks noChangeAspect="1" noChangeArrowheads="1"/>
            </p:cNvPicPr>
            <p:nvPr/>
          </p:nvPicPr>
          <p:blipFill>
            <a:blip r:embed="rId11" cstate="print"/>
            <a:srcRect/>
            <a:stretch>
              <a:fillRect/>
            </a:stretch>
          </p:blipFill>
          <p:spPr bwMode="auto">
            <a:xfrm>
              <a:off x="2193470" y="4210832"/>
              <a:ext cx="1085067" cy="1085067"/>
            </a:xfrm>
            <a:prstGeom prst="rect">
              <a:avLst/>
            </a:prstGeom>
            <a:noFill/>
          </p:spPr>
        </p:pic>
      </p:grpSp>
    </p:spTree>
    <p:extLst>
      <p:ext uri="{BB962C8B-B14F-4D97-AF65-F5344CB8AC3E}">
        <p14:creationId xmlns:p14="http://schemas.microsoft.com/office/powerpoint/2010/main" val="2833956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40</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53944"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 comunicaciones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60" y="1628800"/>
            <a:ext cx="78676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5" y="2027193"/>
            <a:ext cx="77914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944" y="2204864"/>
            <a:ext cx="77628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2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3584" y="3497412"/>
            <a:ext cx="6020275" cy="2184012"/>
          </a:xfrm>
          <a:prstGeom prst="rect">
            <a:avLst/>
          </a:prstGeom>
        </p:spPr>
      </p:pic>
    </p:spTree>
    <p:extLst>
      <p:ext uri="{BB962C8B-B14F-4D97-AF65-F5344CB8AC3E}">
        <p14:creationId xmlns:p14="http://schemas.microsoft.com/office/powerpoint/2010/main" val="2401022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41</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CONSTRUCCIÓN</a:t>
            </a:r>
            <a:endParaRPr lang="es-ES" sz="4400" b="1"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13" y="2983502"/>
            <a:ext cx="2772738" cy="2772738"/>
          </a:xfrm>
          <a:prstGeom prst="rect">
            <a:avLst/>
          </a:prstGeom>
        </p:spPr>
      </p:pic>
    </p:spTree>
    <p:extLst>
      <p:ext uri="{BB962C8B-B14F-4D97-AF65-F5344CB8AC3E}">
        <p14:creationId xmlns:p14="http://schemas.microsoft.com/office/powerpoint/2010/main" val="829066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42</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3 – </a:t>
            </a:r>
            <a:r>
              <a:rPr lang="es-ES" sz="2200" i="1" dirty="0" smtClean="0">
                <a:solidFill>
                  <a:schemeClr val="tx2">
                    <a:lumMod val="75000"/>
                  </a:schemeClr>
                </a:solidFill>
              </a:rPr>
              <a:t>Acceso sistema</a:t>
            </a: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590" y="1493225"/>
            <a:ext cx="5818584" cy="4512633"/>
          </a:xfrm>
          <a:prstGeom prst="rect">
            <a:avLst/>
          </a:prstGeom>
        </p:spPr>
      </p:pic>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616" y="2204864"/>
            <a:ext cx="6892938" cy="2110758"/>
          </a:xfrm>
          <a:prstGeom prst="rect">
            <a:avLst/>
          </a:prstGeom>
        </p:spPr>
      </p:pic>
      <p:sp>
        <p:nvSpPr>
          <p:cNvPr id="27" name="26 Rectángulo"/>
          <p:cNvSpPr/>
          <p:nvPr/>
        </p:nvSpPr>
        <p:spPr>
          <a:xfrm>
            <a:off x="543428" y="1594793"/>
            <a:ext cx="7478909" cy="284180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Implementación</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Creación de sesiones</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Contraseñas </a:t>
            </a:r>
            <a:r>
              <a:rPr lang="es-ES" sz="2200" dirty="0" err="1" smtClean="0">
                <a:solidFill>
                  <a:schemeClr val="tx2">
                    <a:lumMod val="75000"/>
                  </a:schemeClr>
                </a:solidFill>
              </a:rPr>
              <a:t>encriptadas</a:t>
            </a:r>
            <a:endParaRPr lang="es-ES" sz="2200" dirty="0" smtClean="0">
              <a:solidFill>
                <a:schemeClr val="tx2">
                  <a:lumMod val="75000"/>
                </a:schemeClr>
              </a:solidFill>
            </a:endParaRP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Extensibilidad usuarios</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Interfaz gráfica adaptable</a:t>
            </a:r>
          </a:p>
        </p:txBody>
      </p:sp>
      <p:sp>
        <p:nvSpPr>
          <p:cNvPr id="28" name="27 Rectángulo"/>
          <p:cNvSpPr/>
          <p:nvPr/>
        </p:nvSpPr>
        <p:spPr>
          <a:xfrm>
            <a:off x="-901697" y="242088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a:t>
            </a:r>
          </a:p>
        </p:txBody>
      </p:sp>
      <p:pic>
        <p:nvPicPr>
          <p:cNvPr id="9" name="8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9633" y="2269073"/>
            <a:ext cx="6748922" cy="2363342"/>
          </a:xfrm>
          <a:prstGeom prst="rect">
            <a:avLst/>
          </a:prstGeom>
        </p:spPr>
      </p:pic>
    </p:spTree>
    <p:extLst>
      <p:ext uri="{BB962C8B-B14F-4D97-AF65-F5344CB8AC3E}">
        <p14:creationId xmlns:p14="http://schemas.microsoft.com/office/powerpoint/2010/main" val="16985808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101" y="1141381"/>
            <a:ext cx="5847653" cy="2600589"/>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43</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4 – </a:t>
            </a:r>
            <a:r>
              <a:rPr lang="es-ES" sz="2200" i="1" dirty="0" smtClean="0">
                <a:solidFill>
                  <a:schemeClr val="tx2">
                    <a:lumMod val="75000"/>
                  </a:schemeClr>
                </a:solidFill>
              </a:rPr>
              <a:t>Visualización información</a:t>
            </a:r>
          </a:p>
        </p:txBody>
      </p:sp>
      <p:sp>
        <p:nvSpPr>
          <p:cNvPr id="27" name="26 Rectángulo"/>
          <p:cNvSpPr/>
          <p:nvPr/>
        </p:nvSpPr>
        <p:spPr>
          <a:xfrm>
            <a:off x="543428" y="1594793"/>
            <a:ext cx="7478909" cy="284180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Estructura jerárquica</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Yahoo! </a:t>
            </a:r>
            <a:r>
              <a:rPr lang="es-ES" sz="2200" dirty="0" err="1" smtClean="0">
                <a:solidFill>
                  <a:schemeClr val="tx2">
                    <a:lumMod val="75000"/>
                  </a:schemeClr>
                </a:solidFill>
              </a:rPr>
              <a:t>PlaceFinder</a:t>
            </a:r>
            <a:endParaRPr lang="es-ES" sz="2200" dirty="0" smtClean="0">
              <a:solidFill>
                <a:schemeClr val="tx2">
                  <a:lumMod val="75000"/>
                </a:schemeClr>
              </a:solidFill>
            </a:endParaRPr>
          </a:p>
          <a:p>
            <a:pPr marL="99363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OpenStreetMaps</a:t>
            </a:r>
            <a:endParaRPr lang="es-ES" sz="2200" dirty="0" smtClean="0">
              <a:solidFill>
                <a:schemeClr val="tx2">
                  <a:lumMod val="75000"/>
                </a:schemeClr>
              </a:solidFill>
            </a:endParaRP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Framework JUNG</a:t>
            </a:r>
          </a:p>
        </p:txBody>
      </p:sp>
      <p:sp>
        <p:nvSpPr>
          <p:cNvPr id="28" name="27 Rectángulo"/>
          <p:cNvSpPr/>
          <p:nvPr/>
        </p:nvSpPr>
        <p:spPr>
          <a:xfrm>
            <a:off x="-901697" y="242088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a:t>
            </a:r>
          </a:p>
        </p:txBody>
      </p:sp>
      <p:sp>
        <p:nvSpPr>
          <p:cNvPr id="29" name="28 Rectángulo"/>
          <p:cNvSpPr/>
          <p:nvPr/>
        </p:nvSpPr>
        <p:spPr>
          <a:xfrm>
            <a:off x="-901697" y="302941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Análisis</a:t>
            </a:r>
          </a:p>
        </p:txBody>
      </p:sp>
    </p:spTree>
    <p:extLst>
      <p:ext uri="{BB962C8B-B14F-4D97-AF65-F5344CB8AC3E}">
        <p14:creationId xmlns:p14="http://schemas.microsoft.com/office/powerpoint/2010/main" val="27901139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0385" y="755520"/>
            <a:ext cx="6870943" cy="5230364"/>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a:t>
            </a:r>
            <a:r>
              <a:rPr lang="es-ES" sz="2400" dirty="0">
                <a:solidFill>
                  <a:schemeClr val="tx2">
                    <a:lumMod val="75000"/>
                  </a:schemeClr>
                </a:solidFill>
              </a:rPr>
              <a:t>5</a:t>
            </a:r>
            <a:r>
              <a:rPr lang="es-ES" sz="2400" dirty="0" smtClean="0">
                <a:solidFill>
                  <a:schemeClr val="tx2">
                    <a:lumMod val="75000"/>
                  </a:schemeClr>
                </a:solidFill>
              </a:rPr>
              <a:t> – </a:t>
            </a:r>
            <a:r>
              <a:rPr lang="es-ES" sz="2200" i="1" dirty="0" smtClean="0">
                <a:solidFill>
                  <a:schemeClr val="tx2">
                    <a:lumMod val="75000"/>
                  </a:schemeClr>
                </a:solidFill>
              </a:rPr>
              <a:t>Gestión decisiones y notificaciones</a:t>
            </a:r>
          </a:p>
        </p:txBody>
      </p:sp>
      <p:sp>
        <p:nvSpPr>
          <p:cNvPr id="28" name="27 Rectángulo"/>
          <p:cNvSpPr/>
          <p:nvPr/>
        </p:nvSpPr>
        <p:spPr>
          <a:xfrm>
            <a:off x="-901697" y="242088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a:t>
            </a:r>
          </a:p>
        </p:txBody>
      </p:sp>
      <p:sp>
        <p:nvSpPr>
          <p:cNvPr id="27" name="26 Rectángulo"/>
          <p:cNvSpPr/>
          <p:nvPr/>
        </p:nvSpPr>
        <p:spPr>
          <a:xfrm>
            <a:off x="543428" y="1594793"/>
            <a:ext cx="7478909" cy="224676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Gestión de decisiones</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Creación de notificaciones (asíncrono)</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Notificación cambios (síncrono)</a:t>
            </a:r>
          </a:p>
        </p:txBody>
      </p:sp>
    </p:spTree>
    <p:extLst>
      <p:ext uri="{BB962C8B-B14F-4D97-AF65-F5344CB8AC3E}">
        <p14:creationId xmlns:p14="http://schemas.microsoft.com/office/powerpoint/2010/main" val="9513532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4596" y="1177611"/>
            <a:ext cx="2272876" cy="1736309"/>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700314"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6 – </a:t>
            </a:r>
            <a:r>
              <a:rPr lang="es-ES" sz="2200" i="1" dirty="0" smtClean="0">
                <a:solidFill>
                  <a:schemeClr val="tx2">
                    <a:lumMod val="75000"/>
                  </a:schemeClr>
                </a:solidFill>
              </a:rPr>
              <a:t>Gestión proyectos</a:t>
            </a:r>
          </a:p>
        </p:txBody>
      </p:sp>
      <p:sp>
        <p:nvSpPr>
          <p:cNvPr id="27" name="26 Rectángulo"/>
          <p:cNvSpPr/>
          <p:nvPr/>
        </p:nvSpPr>
        <p:spPr>
          <a:xfrm>
            <a:off x="1327415" y="1594793"/>
            <a:ext cx="661868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a:t>
            </a:r>
          </a:p>
        </p:txBody>
      </p:sp>
      <p:sp>
        <p:nvSpPr>
          <p:cNvPr id="28" name="27 Rectángulo"/>
          <p:cNvSpPr/>
          <p:nvPr/>
        </p:nvSpPr>
        <p:spPr>
          <a:xfrm>
            <a:off x="-1580632" y="121156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a:t>
            </a:r>
          </a:p>
        </p:txBody>
      </p:sp>
      <p:sp>
        <p:nvSpPr>
          <p:cNvPr id="29" name="28 Rectángulo"/>
          <p:cNvSpPr/>
          <p:nvPr/>
        </p:nvSpPr>
        <p:spPr>
          <a:xfrm>
            <a:off x="1185806" y="134537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Análisis</a:t>
            </a:r>
          </a:p>
        </p:txBody>
      </p:sp>
      <p:sp>
        <p:nvSpPr>
          <p:cNvPr id="30" name="29 Rectángulo"/>
          <p:cNvSpPr/>
          <p:nvPr/>
        </p:nvSpPr>
        <p:spPr>
          <a:xfrm>
            <a:off x="1484909" y="1442393"/>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Implementación</a:t>
            </a:r>
          </a:p>
        </p:txBody>
      </p:sp>
      <p:graphicFrame>
        <p:nvGraphicFramePr>
          <p:cNvPr id="5" name="4 Tabla"/>
          <p:cNvGraphicFramePr>
            <a:graphicFrameLocks noGrp="1"/>
          </p:cNvGraphicFramePr>
          <p:nvPr>
            <p:extLst>
              <p:ext uri="{D42A27DB-BD31-4B8C-83A1-F6EECF244321}">
                <p14:modId xmlns:p14="http://schemas.microsoft.com/office/powerpoint/2010/main" val="4189490254"/>
              </p:ext>
            </p:extLst>
          </p:nvPr>
        </p:nvGraphicFramePr>
        <p:xfrm>
          <a:off x="855769" y="2746853"/>
          <a:ext cx="4992216" cy="411480"/>
        </p:xfrm>
        <a:graphic>
          <a:graphicData uri="http://schemas.openxmlformats.org/drawingml/2006/table">
            <a:tbl>
              <a:tblPr firstRow="1" bandRow="1">
                <a:tableStyleId>{22838BEF-8BB2-4498-84A7-C5851F593DF1}</a:tableStyleId>
              </a:tblPr>
              <a:tblGrid>
                <a:gridCol w="832036"/>
                <a:gridCol w="832036"/>
                <a:gridCol w="832036"/>
                <a:gridCol w="832036"/>
                <a:gridCol w="832036"/>
                <a:gridCol w="832036"/>
              </a:tblGrid>
              <a:tr h="370840">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r>
            </a:tbl>
          </a:graphicData>
        </a:graphic>
      </p:graphicFrame>
      <p:sp>
        <p:nvSpPr>
          <p:cNvPr id="8" name="7 CuadroTexto"/>
          <p:cNvSpPr txBox="1"/>
          <p:nvPr/>
        </p:nvSpPr>
        <p:spPr>
          <a:xfrm>
            <a:off x="912582" y="2331355"/>
            <a:ext cx="690314" cy="415498"/>
          </a:xfrm>
          <a:prstGeom prst="rect">
            <a:avLst/>
          </a:prstGeom>
          <a:noFill/>
        </p:spPr>
        <p:txBody>
          <a:bodyPr wrap="square" rtlCol="0">
            <a:spAutoFit/>
          </a:bodyPr>
          <a:lstStyle/>
          <a:p>
            <a:r>
              <a:rPr lang="es-ES" sz="2000" dirty="0" smtClean="0"/>
              <a:t>Att1</a:t>
            </a:r>
            <a:endParaRPr lang="es-ES" sz="2000" dirty="0"/>
          </a:p>
        </p:txBody>
      </p:sp>
      <p:sp>
        <p:nvSpPr>
          <p:cNvPr id="31" name="30 CuadroTexto"/>
          <p:cNvSpPr txBox="1"/>
          <p:nvPr/>
        </p:nvSpPr>
        <p:spPr>
          <a:xfrm>
            <a:off x="1755296" y="2331355"/>
            <a:ext cx="690314" cy="415498"/>
          </a:xfrm>
          <a:prstGeom prst="rect">
            <a:avLst/>
          </a:prstGeom>
          <a:noFill/>
        </p:spPr>
        <p:txBody>
          <a:bodyPr wrap="square" rtlCol="0">
            <a:spAutoFit/>
          </a:bodyPr>
          <a:lstStyle/>
          <a:p>
            <a:r>
              <a:rPr lang="es-ES" sz="2000" dirty="0" smtClean="0"/>
              <a:t>Att2</a:t>
            </a:r>
            <a:endParaRPr lang="es-ES" sz="2000" dirty="0"/>
          </a:p>
        </p:txBody>
      </p:sp>
      <p:sp>
        <p:nvSpPr>
          <p:cNvPr id="32" name="31 CuadroTexto"/>
          <p:cNvSpPr txBox="1"/>
          <p:nvPr/>
        </p:nvSpPr>
        <p:spPr>
          <a:xfrm>
            <a:off x="3424864" y="2313574"/>
            <a:ext cx="690314" cy="415498"/>
          </a:xfrm>
          <a:prstGeom prst="rect">
            <a:avLst/>
          </a:prstGeom>
          <a:noFill/>
        </p:spPr>
        <p:txBody>
          <a:bodyPr wrap="square" rtlCol="0">
            <a:spAutoFit/>
          </a:bodyPr>
          <a:lstStyle/>
          <a:p>
            <a:r>
              <a:rPr lang="es-ES" sz="2000" dirty="0" smtClean="0"/>
              <a:t>Att4</a:t>
            </a:r>
            <a:endParaRPr lang="es-ES" sz="2000" dirty="0"/>
          </a:p>
        </p:txBody>
      </p:sp>
      <p:sp>
        <p:nvSpPr>
          <p:cNvPr id="33" name="32 CuadroTexto"/>
          <p:cNvSpPr txBox="1"/>
          <p:nvPr/>
        </p:nvSpPr>
        <p:spPr>
          <a:xfrm>
            <a:off x="4268618" y="2313574"/>
            <a:ext cx="690314" cy="415498"/>
          </a:xfrm>
          <a:prstGeom prst="rect">
            <a:avLst/>
          </a:prstGeom>
          <a:noFill/>
        </p:spPr>
        <p:txBody>
          <a:bodyPr wrap="square" rtlCol="0">
            <a:spAutoFit/>
          </a:bodyPr>
          <a:lstStyle/>
          <a:p>
            <a:r>
              <a:rPr lang="es-ES" sz="2000" dirty="0" smtClean="0"/>
              <a:t>Att5</a:t>
            </a:r>
            <a:endParaRPr lang="es-ES" sz="2000" dirty="0"/>
          </a:p>
        </p:txBody>
      </p:sp>
      <p:sp>
        <p:nvSpPr>
          <p:cNvPr id="34" name="33 CuadroTexto"/>
          <p:cNvSpPr txBox="1"/>
          <p:nvPr/>
        </p:nvSpPr>
        <p:spPr>
          <a:xfrm>
            <a:off x="5094223" y="2331355"/>
            <a:ext cx="690314" cy="415498"/>
          </a:xfrm>
          <a:prstGeom prst="rect">
            <a:avLst/>
          </a:prstGeom>
          <a:noFill/>
        </p:spPr>
        <p:txBody>
          <a:bodyPr wrap="square" rtlCol="0">
            <a:spAutoFit/>
          </a:bodyPr>
          <a:lstStyle/>
          <a:p>
            <a:r>
              <a:rPr lang="es-ES" sz="2000" dirty="0" smtClean="0"/>
              <a:t>Att6</a:t>
            </a:r>
            <a:endParaRPr lang="es-ES" sz="2000" dirty="0"/>
          </a:p>
        </p:txBody>
      </p:sp>
      <p:sp>
        <p:nvSpPr>
          <p:cNvPr id="35" name="34 CuadroTexto"/>
          <p:cNvSpPr txBox="1"/>
          <p:nvPr/>
        </p:nvSpPr>
        <p:spPr>
          <a:xfrm>
            <a:off x="2644028" y="2331355"/>
            <a:ext cx="690314" cy="415498"/>
          </a:xfrm>
          <a:prstGeom prst="rect">
            <a:avLst/>
          </a:prstGeom>
          <a:noFill/>
        </p:spPr>
        <p:txBody>
          <a:bodyPr wrap="square" rtlCol="0">
            <a:spAutoFit/>
          </a:bodyPr>
          <a:lstStyle/>
          <a:p>
            <a:r>
              <a:rPr lang="es-ES" sz="2000" dirty="0" smtClean="0"/>
              <a:t>Att3</a:t>
            </a:r>
            <a:endParaRPr lang="es-ES" sz="2000" dirty="0"/>
          </a:p>
        </p:txBody>
      </p:sp>
      <p:graphicFrame>
        <p:nvGraphicFramePr>
          <p:cNvPr id="36" name="35 Tabla"/>
          <p:cNvGraphicFramePr>
            <a:graphicFrameLocks noGrp="1"/>
          </p:cNvGraphicFramePr>
          <p:nvPr>
            <p:extLst>
              <p:ext uri="{D42A27DB-BD31-4B8C-83A1-F6EECF244321}">
                <p14:modId xmlns:p14="http://schemas.microsoft.com/office/powerpoint/2010/main" val="2972622946"/>
              </p:ext>
            </p:extLst>
          </p:nvPr>
        </p:nvGraphicFramePr>
        <p:xfrm>
          <a:off x="863101" y="3898981"/>
          <a:ext cx="4992216" cy="411480"/>
        </p:xfrm>
        <a:graphic>
          <a:graphicData uri="http://schemas.openxmlformats.org/drawingml/2006/table">
            <a:tbl>
              <a:tblPr firstRow="1" bandRow="1">
                <a:tableStyleId>{22838BEF-8BB2-4498-84A7-C5851F593DF1}</a:tableStyleId>
              </a:tblPr>
              <a:tblGrid>
                <a:gridCol w="832036"/>
                <a:gridCol w="832036"/>
                <a:gridCol w="832036"/>
                <a:gridCol w="832036"/>
                <a:gridCol w="832036"/>
                <a:gridCol w="832036"/>
              </a:tblGrid>
              <a:tr h="370840">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r>
            </a:tbl>
          </a:graphicData>
        </a:graphic>
      </p:graphicFrame>
      <p:sp>
        <p:nvSpPr>
          <p:cNvPr id="37" name="36 CuadroTexto"/>
          <p:cNvSpPr txBox="1"/>
          <p:nvPr/>
        </p:nvSpPr>
        <p:spPr>
          <a:xfrm>
            <a:off x="919914" y="4292715"/>
            <a:ext cx="690314" cy="415498"/>
          </a:xfrm>
          <a:prstGeom prst="rect">
            <a:avLst/>
          </a:prstGeom>
          <a:noFill/>
        </p:spPr>
        <p:txBody>
          <a:bodyPr wrap="square" rtlCol="0">
            <a:spAutoFit/>
          </a:bodyPr>
          <a:lstStyle/>
          <a:p>
            <a:r>
              <a:rPr lang="es-ES" sz="2000" dirty="0" smtClean="0"/>
              <a:t>Att1</a:t>
            </a:r>
            <a:endParaRPr lang="es-ES" sz="2000" dirty="0"/>
          </a:p>
        </p:txBody>
      </p:sp>
      <p:sp>
        <p:nvSpPr>
          <p:cNvPr id="38" name="37 CuadroTexto"/>
          <p:cNvSpPr txBox="1"/>
          <p:nvPr/>
        </p:nvSpPr>
        <p:spPr>
          <a:xfrm>
            <a:off x="1762628" y="4292715"/>
            <a:ext cx="690314" cy="415498"/>
          </a:xfrm>
          <a:prstGeom prst="rect">
            <a:avLst/>
          </a:prstGeom>
          <a:noFill/>
        </p:spPr>
        <p:txBody>
          <a:bodyPr wrap="square" rtlCol="0">
            <a:spAutoFit/>
          </a:bodyPr>
          <a:lstStyle/>
          <a:p>
            <a:r>
              <a:rPr lang="es-ES" sz="2000" dirty="0" smtClean="0"/>
              <a:t>Att2</a:t>
            </a:r>
            <a:endParaRPr lang="es-ES" sz="2000" dirty="0"/>
          </a:p>
        </p:txBody>
      </p:sp>
      <p:sp>
        <p:nvSpPr>
          <p:cNvPr id="39" name="38 CuadroTexto"/>
          <p:cNvSpPr txBox="1"/>
          <p:nvPr/>
        </p:nvSpPr>
        <p:spPr>
          <a:xfrm>
            <a:off x="3432196" y="4274934"/>
            <a:ext cx="690314" cy="415498"/>
          </a:xfrm>
          <a:prstGeom prst="rect">
            <a:avLst/>
          </a:prstGeom>
          <a:noFill/>
        </p:spPr>
        <p:txBody>
          <a:bodyPr wrap="square" rtlCol="0">
            <a:spAutoFit/>
          </a:bodyPr>
          <a:lstStyle/>
          <a:p>
            <a:r>
              <a:rPr lang="es-ES" sz="2000" dirty="0" smtClean="0"/>
              <a:t>Att4</a:t>
            </a:r>
            <a:endParaRPr lang="es-ES" sz="2000" dirty="0"/>
          </a:p>
        </p:txBody>
      </p:sp>
      <p:sp>
        <p:nvSpPr>
          <p:cNvPr id="40" name="39 CuadroTexto"/>
          <p:cNvSpPr txBox="1"/>
          <p:nvPr/>
        </p:nvSpPr>
        <p:spPr>
          <a:xfrm>
            <a:off x="4275950" y="4274934"/>
            <a:ext cx="690314" cy="415498"/>
          </a:xfrm>
          <a:prstGeom prst="rect">
            <a:avLst/>
          </a:prstGeom>
          <a:noFill/>
        </p:spPr>
        <p:txBody>
          <a:bodyPr wrap="square" rtlCol="0">
            <a:spAutoFit/>
          </a:bodyPr>
          <a:lstStyle/>
          <a:p>
            <a:r>
              <a:rPr lang="es-ES" sz="2000" dirty="0" smtClean="0"/>
              <a:t>Att5</a:t>
            </a:r>
            <a:endParaRPr lang="es-ES" sz="2000" dirty="0"/>
          </a:p>
        </p:txBody>
      </p:sp>
      <p:sp>
        <p:nvSpPr>
          <p:cNvPr id="41" name="40 CuadroTexto"/>
          <p:cNvSpPr txBox="1"/>
          <p:nvPr/>
        </p:nvSpPr>
        <p:spPr>
          <a:xfrm>
            <a:off x="5101555" y="4292715"/>
            <a:ext cx="690314" cy="415498"/>
          </a:xfrm>
          <a:prstGeom prst="rect">
            <a:avLst/>
          </a:prstGeom>
          <a:noFill/>
        </p:spPr>
        <p:txBody>
          <a:bodyPr wrap="square" rtlCol="0">
            <a:spAutoFit/>
          </a:bodyPr>
          <a:lstStyle/>
          <a:p>
            <a:r>
              <a:rPr lang="es-ES" sz="2000" dirty="0" smtClean="0"/>
              <a:t>Att6</a:t>
            </a:r>
            <a:endParaRPr lang="es-ES" sz="2000" dirty="0"/>
          </a:p>
        </p:txBody>
      </p:sp>
      <p:sp>
        <p:nvSpPr>
          <p:cNvPr id="42" name="41 CuadroTexto"/>
          <p:cNvSpPr txBox="1"/>
          <p:nvPr/>
        </p:nvSpPr>
        <p:spPr>
          <a:xfrm>
            <a:off x="2651360" y="4292715"/>
            <a:ext cx="690314" cy="415498"/>
          </a:xfrm>
          <a:prstGeom prst="rect">
            <a:avLst/>
          </a:prstGeom>
          <a:noFill/>
        </p:spPr>
        <p:txBody>
          <a:bodyPr wrap="square" rtlCol="0">
            <a:spAutoFit/>
          </a:bodyPr>
          <a:lstStyle/>
          <a:p>
            <a:r>
              <a:rPr lang="es-ES" sz="2000" dirty="0" smtClean="0"/>
              <a:t>Att3</a:t>
            </a:r>
            <a:endParaRPr lang="es-ES" sz="2000" dirty="0"/>
          </a:p>
        </p:txBody>
      </p:sp>
      <p:cxnSp>
        <p:nvCxnSpPr>
          <p:cNvPr id="10" name="9 Conector recto de flecha"/>
          <p:cNvCxnSpPr/>
          <p:nvPr/>
        </p:nvCxnSpPr>
        <p:spPr>
          <a:xfrm>
            <a:off x="1257739" y="3034885"/>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3" name="42 Conector recto de flecha"/>
          <p:cNvCxnSpPr/>
          <p:nvPr/>
        </p:nvCxnSpPr>
        <p:spPr>
          <a:xfrm>
            <a:off x="2047052" y="3024009"/>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4" name="43 Conector recto de flecha"/>
          <p:cNvCxnSpPr/>
          <p:nvPr/>
        </p:nvCxnSpPr>
        <p:spPr>
          <a:xfrm>
            <a:off x="3770021" y="3034885"/>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5" name="44 Conector recto de flecha"/>
          <p:cNvCxnSpPr/>
          <p:nvPr/>
        </p:nvCxnSpPr>
        <p:spPr>
          <a:xfrm>
            <a:off x="4613775" y="3024009"/>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6" name="45 Conector recto de flecha"/>
          <p:cNvCxnSpPr/>
          <p:nvPr/>
        </p:nvCxnSpPr>
        <p:spPr>
          <a:xfrm>
            <a:off x="5426643" y="3034885"/>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7" name="46 Conector recto de flecha"/>
          <p:cNvCxnSpPr/>
          <p:nvPr/>
        </p:nvCxnSpPr>
        <p:spPr>
          <a:xfrm>
            <a:off x="2925880" y="3034885"/>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12" name="11 CuadroTexto"/>
          <p:cNvSpPr txBox="1"/>
          <p:nvPr/>
        </p:nvSpPr>
        <p:spPr>
          <a:xfrm>
            <a:off x="5960305" y="3169609"/>
            <a:ext cx="2733037" cy="738664"/>
          </a:xfrm>
          <a:prstGeom prst="rect">
            <a:avLst/>
          </a:prstGeom>
          <a:noFill/>
        </p:spPr>
        <p:txBody>
          <a:bodyPr wrap="square" rtlCol="0">
            <a:spAutoFit/>
          </a:bodyPr>
          <a:lstStyle/>
          <a:p>
            <a:r>
              <a:rPr lang="es-ES" b="1" dirty="0" smtClean="0">
                <a:solidFill>
                  <a:schemeClr val="accent6">
                    <a:lumMod val="75000"/>
                  </a:schemeClr>
                </a:solidFill>
              </a:rPr>
              <a:t>Función semejanza local</a:t>
            </a:r>
            <a:endParaRPr lang="es-ES" b="1" dirty="0">
              <a:solidFill>
                <a:schemeClr val="accent6">
                  <a:lumMod val="75000"/>
                </a:schemeClr>
              </a:solidFill>
            </a:endParaRPr>
          </a:p>
        </p:txBody>
      </p:sp>
      <p:sp>
        <p:nvSpPr>
          <p:cNvPr id="48" name="47 Rectángulo"/>
          <p:cNvSpPr/>
          <p:nvPr/>
        </p:nvSpPr>
        <p:spPr>
          <a:xfrm>
            <a:off x="966605" y="5013176"/>
            <a:ext cx="661868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Java </a:t>
            </a:r>
            <a:r>
              <a:rPr lang="es-ES" sz="2400" dirty="0" err="1" smtClean="0">
                <a:solidFill>
                  <a:schemeClr val="tx2">
                    <a:lumMod val="75000"/>
                  </a:schemeClr>
                </a:solidFill>
              </a:rPr>
              <a:t>Reflection</a:t>
            </a:r>
            <a:endParaRPr lang="es-ES" sz="2400" dirty="0" smtClean="0">
              <a:solidFill>
                <a:schemeClr val="tx2">
                  <a:lumMod val="75000"/>
                </a:schemeClr>
              </a:solidFill>
            </a:endParaRPr>
          </a:p>
        </p:txBody>
      </p:sp>
      <p:sp>
        <p:nvSpPr>
          <p:cNvPr id="49" name="48 CuadroTexto"/>
          <p:cNvSpPr txBox="1"/>
          <p:nvPr/>
        </p:nvSpPr>
        <p:spPr>
          <a:xfrm>
            <a:off x="276291" y="2729072"/>
            <a:ext cx="690314" cy="415498"/>
          </a:xfrm>
          <a:prstGeom prst="rect">
            <a:avLst/>
          </a:prstGeom>
          <a:noFill/>
        </p:spPr>
        <p:txBody>
          <a:bodyPr wrap="square" rtlCol="0">
            <a:spAutoFit/>
          </a:bodyPr>
          <a:lstStyle/>
          <a:p>
            <a:r>
              <a:rPr lang="es-ES" sz="2000" dirty="0" smtClean="0"/>
              <a:t>P1</a:t>
            </a:r>
            <a:endParaRPr lang="es-ES" sz="2000" dirty="0"/>
          </a:p>
        </p:txBody>
      </p:sp>
      <p:sp>
        <p:nvSpPr>
          <p:cNvPr id="50" name="49 CuadroTexto"/>
          <p:cNvSpPr txBox="1"/>
          <p:nvPr/>
        </p:nvSpPr>
        <p:spPr>
          <a:xfrm>
            <a:off x="285762" y="3893917"/>
            <a:ext cx="690314" cy="415498"/>
          </a:xfrm>
          <a:prstGeom prst="rect">
            <a:avLst/>
          </a:prstGeom>
          <a:noFill/>
        </p:spPr>
        <p:txBody>
          <a:bodyPr wrap="square" rtlCol="0">
            <a:spAutoFit/>
          </a:bodyPr>
          <a:lstStyle/>
          <a:p>
            <a:r>
              <a:rPr lang="es-ES" sz="2000" dirty="0" smtClean="0"/>
              <a:t>P2</a:t>
            </a:r>
            <a:endParaRPr lang="es-ES" sz="2000" dirty="0"/>
          </a:p>
        </p:txBody>
      </p:sp>
    </p:spTree>
    <p:extLst>
      <p:ext uri="{BB962C8B-B14F-4D97-AF65-F5344CB8AC3E}">
        <p14:creationId xmlns:p14="http://schemas.microsoft.com/office/powerpoint/2010/main" val="5727698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46</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 - CBR</a:t>
            </a:r>
            <a:endParaRPr lang="es-ES" sz="1800" b="0" dirty="0"/>
          </a:p>
        </p:txBody>
      </p:sp>
      <p:sp>
        <p:nvSpPr>
          <p:cNvPr id="26" name="25 Rectángulo"/>
          <p:cNvSpPr/>
          <p:nvPr/>
        </p:nvSpPr>
        <p:spPr>
          <a:xfrm>
            <a:off x="616521" y="980728"/>
            <a:ext cx="7478909" cy="187230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Funciones semejanza:</a:t>
            </a:r>
          </a:p>
          <a:p>
            <a:pPr marL="1071563" lvl="1" indent="-457200" algn="just" defTabSz="914400">
              <a:spcBef>
                <a:spcPts val="1800"/>
              </a:spcBef>
              <a:buClr>
                <a:srgbClr val="274F5F"/>
              </a:buClr>
              <a:buSzPct val="90000"/>
              <a:buFont typeface="Wingdings" pitchFamily="2" charset="2"/>
              <a:buChar char="q"/>
            </a:pPr>
            <a:r>
              <a:rPr lang="es-ES" sz="2000" i="1" dirty="0" smtClean="0">
                <a:solidFill>
                  <a:schemeClr val="tx2">
                    <a:lumMod val="75000"/>
                  </a:schemeClr>
                </a:solidFill>
              </a:rPr>
              <a:t>Umbral</a:t>
            </a:r>
          </a:p>
          <a:p>
            <a:pPr marL="993633" lvl="1" indent="-457200" algn="just" defTabSz="914400">
              <a:spcBef>
                <a:spcPts val="1000"/>
              </a:spcBef>
              <a:buClr>
                <a:srgbClr val="274F5F"/>
              </a:buClr>
              <a:buSzPct val="90000"/>
              <a:buFont typeface="Wingdings" pitchFamily="2" charset="2"/>
              <a:buChar char="q"/>
            </a:pPr>
            <a:r>
              <a:rPr lang="es-ES" sz="2000" i="1" dirty="0" smtClean="0">
                <a:solidFill>
                  <a:schemeClr val="tx2">
                    <a:lumMod val="75000"/>
                  </a:schemeClr>
                </a:solidFill>
              </a:rPr>
              <a:t>Diferencia</a:t>
            </a:r>
          </a:p>
          <a:p>
            <a:pPr marL="993633" lvl="1" indent="-457200" algn="just" defTabSz="914400">
              <a:spcBef>
                <a:spcPts val="1000"/>
              </a:spcBef>
              <a:buClr>
                <a:srgbClr val="274F5F"/>
              </a:buClr>
              <a:buSzPct val="90000"/>
              <a:buFont typeface="Wingdings" pitchFamily="2" charset="2"/>
              <a:buChar char="q"/>
            </a:pPr>
            <a:r>
              <a:rPr lang="es-ES" sz="2000" i="1" dirty="0" smtClean="0">
                <a:solidFill>
                  <a:schemeClr val="tx2">
                    <a:lumMod val="75000"/>
                  </a:schemeClr>
                </a:solidFill>
              </a:rPr>
              <a:t>Igualdad</a:t>
            </a:r>
            <a:endParaRPr lang="es-ES" sz="2200" i="1" dirty="0" smtClean="0">
              <a:solidFill>
                <a:schemeClr val="tx2">
                  <a:lumMod val="75000"/>
                </a:schemeClr>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323" y="1146108"/>
            <a:ext cx="4357945" cy="4754122"/>
          </a:xfrm>
          <a:prstGeom prst="rect">
            <a:avLst/>
          </a:prstGeom>
        </p:spPr>
      </p:pic>
      <p:graphicFrame>
        <p:nvGraphicFramePr>
          <p:cNvPr id="30" name="29 Tabla"/>
          <p:cNvGraphicFramePr>
            <a:graphicFrameLocks noGrp="1"/>
          </p:cNvGraphicFramePr>
          <p:nvPr>
            <p:extLst>
              <p:ext uri="{D42A27DB-BD31-4B8C-83A1-F6EECF244321}">
                <p14:modId xmlns:p14="http://schemas.microsoft.com/office/powerpoint/2010/main" val="1106955712"/>
              </p:ext>
            </p:extLst>
          </p:nvPr>
        </p:nvGraphicFramePr>
        <p:xfrm>
          <a:off x="1077593" y="3333201"/>
          <a:ext cx="4992216" cy="411480"/>
        </p:xfrm>
        <a:graphic>
          <a:graphicData uri="http://schemas.openxmlformats.org/drawingml/2006/table">
            <a:tbl>
              <a:tblPr firstRow="1" bandRow="1">
                <a:tableStyleId>{22838BEF-8BB2-4498-84A7-C5851F593DF1}</a:tableStyleId>
              </a:tblPr>
              <a:tblGrid>
                <a:gridCol w="832036"/>
                <a:gridCol w="832036"/>
                <a:gridCol w="832036"/>
                <a:gridCol w="832036"/>
                <a:gridCol w="832036"/>
                <a:gridCol w="832036"/>
              </a:tblGrid>
              <a:tr h="370840">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r>
            </a:tbl>
          </a:graphicData>
        </a:graphic>
      </p:graphicFrame>
      <p:sp>
        <p:nvSpPr>
          <p:cNvPr id="31" name="30 CuadroTexto"/>
          <p:cNvSpPr txBox="1"/>
          <p:nvPr/>
        </p:nvSpPr>
        <p:spPr>
          <a:xfrm>
            <a:off x="1134406" y="2917703"/>
            <a:ext cx="690314" cy="415498"/>
          </a:xfrm>
          <a:prstGeom prst="rect">
            <a:avLst/>
          </a:prstGeom>
          <a:noFill/>
        </p:spPr>
        <p:txBody>
          <a:bodyPr wrap="square" rtlCol="0">
            <a:spAutoFit/>
          </a:bodyPr>
          <a:lstStyle/>
          <a:p>
            <a:r>
              <a:rPr lang="es-ES" sz="2000" dirty="0" smtClean="0"/>
              <a:t>Att1</a:t>
            </a:r>
            <a:endParaRPr lang="es-ES" sz="2000" dirty="0"/>
          </a:p>
        </p:txBody>
      </p:sp>
      <p:sp>
        <p:nvSpPr>
          <p:cNvPr id="32" name="31 CuadroTexto"/>
          <p:cNvSpPr txBox="1"/>
          <p:nvPr/>
        </p:nvSpPr>
        <p:spPr>
          <a:xfrm>
            <a:off x="1977120" y="2917703"/>
            <a:ext cx="690314" cy="415498"/>
          </a:xfrm>
          <a:prstGeom prst="rect">
            <a:avLst/>
          </a:prstGeom>
          <a:noFill/>
        </p:spPr>
        <p:txBody>
          <a:bodyPr wrap="square" rtlCol="0">
            <a:spAutoFit/>
          </a:bodyPr>
          <a:lstStyle/>
          <a:p>
            <a:r>
              <a:rPr lang="es-ES" sz="2000" dirty="0" smtClean="0"/>
              <a:t>Att2</a:t>
            </a:r>
            <a:endParaRPr lang="es-ES" sz="2000" dirty="0"/>
          </a:p>
        </p:txBody>
      </p:sp>
      <p:sp>
        <p:nvSpPr>
          <p:cNvPr id="33" name="32 CuadroTexto"/>
          <p:cNvSpPr txBox="1"/>
          <p:nvPr/>
        </p:nvSpPr>
        <p:spPr>
          <a:xfrm>
            <a:off x="3646688" y="2899922"/>
            <a:ext cx="690314" cy="415498"/>
          </a:xfrm>
          <a:prstGeom prst="rect">
            <a:avLst/>
          </a:prstGeom>
          <a:noFill/>
        </p:spPr>
        <p:txBody>
          <a:bodyPr wrap="square" rtlCol="0">
            <a:spAutoFit/>
          </a:bodyPr>
          <a:lstStyle/>
          <a:p>
            <a:r>
              <a:rPr lang="es-ES" sz="2000" dirty="0" smtClean="0"/>
              <a:t>Att4</a:t>
            </a:r>
            <a:endParaRPr lang="es-ES" sz="2000" dirty="0"/>
          </a:p>
        </p:txBody>
      </p:sp>
      <p:sp>
        <p:nvSpPr>
          <p:cNvPr id="34" name="33 CuadroTexto"/>
          <p:cNvSpPr txBox="1"/>
          <p:nvPr/>
        </p:nvSpPr>
        <p:spPr>
          <a:xfrm>
            <a:off x="4490442" y="2899922"/>
            <a:ext cx="690314" cy="415498"/>
          </a:xfrm>
          <a:prstGeom prst="rect">
            <a:avLst/>
          </a:prstGeom>
          <a:noFill/>
        </p:spPr>
        <p:txBody>
          <a:bodyPr wrap="square" rtlCol="0">
            <a:spAutoFit/>
          </a:bodyPr>
          <a:lstStyle/>
          <a:p>
            <a:r>
              <a:rPr lang="es-ES" sz="2000" dirty="0" smtClean="0"/>
              <a:t>Att5</a:t>
            </a:r>
            <a:endParaRPr lang="es-ES" sz="2000" dirty="0"/>
          </a:p>
        </p:txBody>
      </p:sp>
      <p:sp>
        <p:nvSpPr>
          <p:cNvPr id="35" name="34 CuadroTexto"/>
          <p:cNvSpPr txBox="1"/>
          <p:nvPr/>
        </p:nvSpPr>
        <p:spPr>
          <a:xfrm>
            <a:off x="5316047" y="2917703"/>
            <a:ext cx="690314" cy="415498"/>
          </a:xfrm>
          <a:prstGeom prst="rect">
            <a:avLst/>
          </a:prstGeom>
          <a:noFill/>
        </p:spPr>
        <p:txBody>
          <a:bodyPr wrap="square" rtlCol="0">
            <a:spAutoFit/>
          </a:bodyPr>
          <a:lstStyle/>
          <a:p>
            <a:r>
              <a:rPr lang="es-ES" sz="2000" dirty="0" smtClean="0"/>
              <a:t>Att6</a:t>
            </a:r>
            <a:endParaRPr lang="es-ES" sz="2000" dirty="0"/>
          </a:p>
        </p:txBody>
      </p:sp>
      <p:sp>
        <p:nvSpPr>
          <p:cNvPr id="36" name="35 CuadroTexto"/>
          <p:cNvSpPr txBox="1"/>
          <p:nvPr/>
        </p:nvSpPr>
        <p:spPr>
          <a:xfrm>
            <a:off x="2865852" y="2917703"/>
            <a:ext cx="690314" cy="415498"/>
          </a:xfrm>
          <a:prstGeom prst="rect">
            <a:avLst/>
          </a:prstGeom>
          <a:noFill/>
        </p:spPr>
        <p:txBody>
          <a:bodyPr wrap="square" rtlCol="0">
            <a:spAutoFit/>
          </a:bodyPr>
          <a:lstStyle/>
          <a:p>
            <a:r>
              <a:rPr lang="es-ES" sz="2000" dirty="0" smtClean="0"/>
              <a:t>Att3</a:t>
            </a:r>
            <a:endParaRPr lang="es-ES" sz="2000" dirty="0"/>
          </a:p>
        </p:txBody>
      </p:sp>
      <p:graphicFrame>
        <p:nvGraphicFramePr>
          <p:cNvPr id="37" name="36 Tabla"/>
          <p:cNvGraphicFramePr>
            <a:graphicFrameLocks noGrp="1"/>
          </p:cNvGraphicFramePr>
          <p:nvPr>
            <p:extLst>
              <p:ext uri="{D42A27DB-BD31-4B8C-83A1-F6EECF244321}">
                <p14:modId xmlns:p14="http://schemas.microsoft.com/office/powerpoint/2010/main" val="3790732424"/>
              </p:ext>
            </p:extLst>
          </p:nvPr>
        </p:nvGraphicFramePr>
        <p:xfrm>
          <a:off x="1084925" y="4485329"/>
          <a:ext cx="4992216" cy="411480"/>
        </p:xfrm>
        <a:graphic>
          <a:graphicData uri="http://schemas.openxmlformats.org/drawingml/2006/table">
            <a:tbl>
              <a:tblPr firstRow="1" bandRow="1">
                <a:tableStyleId>{22838BEF-8BB2-4498-84A7-C5851F593DF1}</a:tableStyleId>
              </a:tblPr>
              <a:tblGrid>
                <a:gridCol w="832036"/>
                <a:gridCol w="832036"/>
                <a:gridCol w="832036"/>
                <a:gridCol w="832036"/>
                <a:gridCol w="832036"/>
                <a:gridCol w="832036"/>
              </a:tblGrid>
              <a:tr h="370840">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r>
            </a:tbl>
          </a:graphicData>
        </a:graphic>
      </p:graphicFrame>
      <p:sp>
        <p:nvSpPr>
          <p:cNvPr id="38" name="37 CuadroTexto"/>
          <p:cNvSpPr txBox="1"/>
          <p:nvPr/>
        </p:nvSpPr>
        <p:spPr>
          <a:xfrm>
            <a:off x="1141738" y="4879063"/>
            <a:ext cx="690314" cy="415498"/>
          </a:xfrm>
          <a:prstGeom prst="rect">
            <a:avLst/>
          </a:prstGeom>
          <a:noFill/>
        </p:spPr>
        <p:txBody>
          <a:bodyPr wrap="square" rtlCol="0">
            <a:spAutoFit/>
          </a:bodyPr>
          <a:lstStyle/>
          <a:p>
            <a:r>
              <a:rPr lang="es-ES" sz="2000" dirty="0" smtClean="0"/>
              <a:t>Att1</a:t>
            </a:r>
            <a:endParaRPr lang="es-ES" sz="2000" dirty="0"/>
          </a:p>
        </p:txBody>
      </p:sp>
      <p:sp>
        <p:nvSpPr>
          <p:cNvPr id="39" name="38 CuadroTexto"/>
          <p:cNvSpPr txBox="1"/>
          <p:nvPr/>
        </p:nvSpPr>
        <p:spPr>
          <a:xfrm>
            <a:off x="1984452" y="4879063"/>
            <a:ext cx="690314" cy="415498"/>
          </a:xfrm>
          <a:prstGeom prst="rect">
            <a:avLst/>
          </a:prstGeom>
          <a:noFill/>
        </p:spPr>
        <p:txBody>
          <a:bodyPr wrap="square" rtlCol="0">
            <a:spAutoFit/>
          </a:bodyPr>
          <a:lstStyle/>
          <a:p>
            <a:r>
              <a:rPr lang="es-ES" sz="2000" dirty="0" smtClean="0"/>
              <a:t>Att2</a:t>
            </a:r>
            <a:endParaRPr lang="es-ES" sz="2000" dirty="0"/>
          </a:p>
        </p:txBody>
      </p:sp>
      <p:sp>
        <p:nvSpPr>
          <p:cNvPr id="40" name="39 CuadroTexto"/>
          <p:cNvSpPr txBox="1"/>
          <p:nvPr/>
        </p:nvSpPr>
        <p:spPr>
          <a:xfrm>
            <a:off x="3654020" y="4861282"/>
            <a:ext cx="690314" cy="415498"/>
          </a:xfrm>
          <a:prstGeom prst="rect">
            <a:avLst/>
          </a:prstGeom>
          <a:noFill/>
        </p:spPr>
        <p:txBody>
          <a:bodyPr wrap="square" rtlCol="0">
            <a:spAutoFit/>
          </a:bodyPr>
          <a:lstStyle/>
          <a:p>
            <a:r>
              <a:rPr lang="es-ES" sz="2000" dirty="0" smtClean="0"/>
              <a:t>Att4</a:t>
            </a:r>
            <a:endParaRPr lang="es-ES" sz="2000" dirty="0"/>
          </a:p>
        </p:txBody>
      </p:sp>
      <p:sp>
        <p:nvSpPr>
          <p:cNvPr id="41" name="40 CuadroTexto"/>
          <p:cNvSpPr txBox="1"/>
          <p:nvPr/>
        </p:nvSpPr>
        <p:spPr>
          <a:xfrm>
            <a:off x="4497774" y="4861282"/>
            <a:ext cx="690314" cy="415498"/>
          </a:xfrm>
          <a:prstGeom prst="rect">
            <a:avLst/>
          </a:prstGeom>
          <a:noFill/>
        </p:spPr>
        <p:txBody>
          <a:bodyPr wrap="square" rtlCol="0">
            <a:spAutoFit/>
          </a:bodyPr>
          <a:lstStyle/>
          <a:p>
            <a:r>
              <a:rPr lang="es-ES" sz="2000" dirty="0" smtClean="0"/>
              <a:t>Att5</a:t>
            </a:r>
            <a:endParaRPr lang="es-ES" sz="2000" dirty="0"/>
          </a:p>
        </p:txBody>
      </p:sp>
      <p:sp>
        <p:nvSpPr>
          <p:cNvPr id="42" name="41 CuadroTexto"/>
          <p:cNvSpPr txBox="1"/>
          <p:nvPr/>
        </p:nvSpPr>
        <p:spPr>
          <a:xfrm>
            <a:off x="5323379" y="4879063"/>
            <a:ext cx="690314" cy="415498"/>
          </a:xfrm>
          <a:prstGeom prst="rect">
            <a:avLst/>
          </a:prstGeom>
          <a:noFill/>
        </p:spPr>
        <p:txBody>
          <a:bodyPr wrap="square" rtlCol="0">
            <a:spAutoFit/>
          </a:bodyPr>
          <a:lstStyle/>
          <a:p>
            <a:r>
              <a:rPr lang="es-ES" sz="2000" dirty="0" smtClean="0"/>
              <a:t>Att6</a:t>
            </a:r>
            <a:endParaRPr lang="es-ES" sz="2000" dirty="0"/>
          </a:p>
        </p:txBody>
      </p:sp>
      <p:sp>
        <p:nvSpPr>
          <p:cNvPr id="43" name="42 CuadroTexto"/>
          <p:cNvSpPr txBox="1"/>
          <p:nvPr/>
        </p:nvSpPr>
        <p:spPr>
          <a:xfrm>
            <a:off x="2873184" y="4879063"/>
            <a:ext cx="690314" cy="415498"/>
          </a:xfrm>
          <a:prstGeom prst="rect">
            <a:avLst/>
          </a:prstGeom>
          <a:noFill/>
        </p:spPr>
        <p:txBody>
          <a:bodyPr wrap="square" rtlCol="0">
            <a:spAutoFit/>
          </a:bodyPr>
          <a:lstStyle/>
          <a:p>
            <a:r>
              <a:rPr lang="es-ES" sz="2000" dirty="0" smtClean="0"/>
              <a:t>Att3</a:t>
            </a:r>
            <a:endParaRPr lang="es-ES" sz="2000" dirty="0"/>
          </a:p>
        </p:txBody>
      </p:sp>
      <p:cxnSp>
        <p:nvCxnSpPr>
          <p:cNvPr id="44" name="43 Conector recto de flecha"/>
          <p:cNvCxnSpPr/>
          <p:nvPr/>
        </p:nvCxnSpPr>
        <p:spPr>
          <a:xfrm>
            <a:off x="1479563" y="3621233"/>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5" name="44 Conector recto de flecha"/>
          <p:cNvCxnSpPr/>
          <p:nvPr/>
        </p:nvCxnSpPr>
        <p:spPr>
          <a:xfrm>
            <a:off x="2268876" y="3610357"/>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6" name="45 Conector recto de flecha"/>
          <p:cNvCxnSpPr/>
          <p:nvPr/>
        </p:nvCxnSpPr>
        <p:spPr>
          <a:xfrm>
            <a:off x="3991845" y="3621233"/>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7" name="46 Conector recto de flecha"/>
          <p:cNvCxnSpPr/>
          <p:nvPr/>
        </p:nvCxnSpPr>
        <p:spPr>
          <a:xfrm>
            <a:off x="4835599" y="3610357"/>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8" name="47 Conector recto de flecha"/>
          <p:cNvCxnSpPr/>
          <p:nvPr/>
        </p:nvCxnSpPr>
        <p:spPr>
          <a:xfrm>
            <a:off x="5648467" y="3621233"/>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9" name="48 Conector recto de flecha"/>
          <p:cNvCxnSpPr/>
          <p:nvPr/>
        </p:nvCxnSpPr>
        <p:spPr>
          <a:xfrm>
            <a:off x="3147704" y="3621233"/>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50" name="49 CuadroTexto"/>
          <p:cNvSpPr txBox="1"/>
          <p:nvPr/>
        </p:nvSpPr>
        <p:spPr>
          <a:xfrm>
            <a:off x="6182129" y="3755957"/>
            <a:ext cx="2733037" cy="738664"/>
          </a:xfrm>
          <a:prstGeom prst="rect">
            <a:avLst/>
          </a:prstGeom>
          <a:noFill/>
        </p:spPr>
        <p:txBody>
          <a:bodyPr wrap="square" rtlCol="0">
            <a:spAutoFit/>
          </a:bodyPr>
          <a:lstStyle/>
          <a:p>
            <a:r>
              <a:rPr lang="es-ES" b="1" dirty="0" smtClean="0">
                <a:solidFill>
                  <a:schemeClr val="accent6">
                    <a:lumMod val="75000"/>
                  </a:schemeClr>
                </a:solidFill>
              </a:rPr>
              <a:t>Función semejanza local</a:t>
            </a:r>
            <a:endParaRPr lang="es-ES" b="1" dirty="0">
              <a:solidFill>
                <a:schemeClr val="accent6">
                  <a:lumMod val="75000"/>
                </a:schemeClr>
              </a:solidFill>
            </a:endParaRPr>
          </a:p>
        </p:txBody>
      </p:sp>
      <p:sp>
        <p:nvSpPr>
          <p:cNvPr id="51" name="50 CuadroTexto"/>
          <p:cNvSpPr txBox="1"/>
          <p:nvPr/>
        </p:nvSpPr>
        <p:spPr>
          <a:xfrm>
            <a:off x="498115" y="3315420"/>
            <a:ext cx="690314" cy="415498"/>
          </a:xfrm>
          <a:prstGeom prst="rect">
            <a:avLst/>
          </a:prstGeom>
          <a:noFill/>
        </p:spPr>
        <p:txBody>
          <a:bodyPr wrap="square" rtlCol="0">
            <a:spAutoFit/>
          </a:bodyPr>
          <a:lstStyle/>
          <a:p>
            <a:r>
              <a:rPr lang="es-ES" sz="2000" dirty="0" smtClean="0"/>
              <a:t>P1</a:t>
            </a:r>
            <a:endParaRPr lang="es-ES" sz="2000" dirty="0"/>
          </a:p>
        </p:txBody>
      </p:sp>
      <p:sp>
        <p:nvSpPr>
          <p:cNvPr id="52" name="51 CuadroTexto"/>
          <p:cNvSpPr txBox="1"/>
          <p:nvPr/>
        </p:nvSpPr>
        <p:spPr>
          <a:xfrm>
            <a:off x="507586" y="4480265"/>
            <a:ext cx="690314" cy="415498"/>
          </a:xfrm>
          <a:prstGeom prst="rect">
            <a:avLst/>
          </a:prstGeom>
          <a:noFill/>
        </p:spPr>
        <p:txBody>
          <a:bodyPr wrap="square" rtlCol="0">
            <a:spAutoFit/>
          </a:bodyPr>
          <a:lstStyle/>
          <a:p>
            <a:r>
              <a:rPr lang="es-ES" sz="2000" dirty="0" smtClean="0"/>
              <a:t>P2</a:t>
            </a:r>
            <a:endParaRPr lang="es-ES" sz="2000" dirty="0"/>
          </a:p>
        </p:txBody>
      </p:sp>
      <p:sp>
        <p:nvSpPr>
          <p:cNvPr id="5" name="4 Rectángulo"/>
          <p:cNvSpPr/>
          <p:nvPr/>
        </p:nvSpPr>
        <p:spPr>
          <a:xfrm>
            <a:off x="2837757" y="1002230"/>
            <a:ext cx="4572000" cy="2744341"/>
          </a:xfrm>
          <a:prstGeom prst="rect">
            <a:avLst/>
          </a:prstGeom>
        </p:spPr>
        <p:txBody>
          <a:bodyPr>
            <a:spAutoFit/>
          </a:bodyPr>
          <a:lstStyle/>
          <a:p>
            <a:pPr marL="457200" indent="-457200" algn="just" defTabSz="914400">
              <a:spcBef>
                <a:spcPts val="2000"/>
              </a:spcBef>
              <a:buClr>
                <a:srgbClr val="274F5F"/>
              </a:buClr>
              <a:buSzPct val="90000"/>
              <a:buFont typeface="Wingdings" pitchFamily="2" charset="2"/>
              <a:buChar char="q"/>
            </a:pPr>
            <a:r>
              <a:rPr lang="es-ES" sz="2400" dirty="0">
                <a:solidFill>
                  <a:schemeClr val="tx2">
                    <a:lumMod val="75000"/>
                  </a:schemeClr>
                </a:solidFill>
              </a:rPr>
              <a:t>Algoritmo</a:t>
            </a:r>
          </a:p>
          <a:p>
            <a:pPr marL="1071563" lvl="1" indent="-457200" algn="just" defTabSz="914400">
              <a:spcBef>
                <a:spcPts val="1800"/>
              </a:spcBef>
              <a:buClr>
                <a:srgbClr val="274F5F"/>
              </a:buClr>
              <a:buSzPct val="90000"/>
              <a:buFont typeface="Wingdings" pitchFamily="2" charset="2"/>
              <a:buChar char="q"/>
            </a:pPr>
            <a:r>
              <a:rPr lang="es-ES" sz="2000" dirty="0" smtClean="0">
                <a:solidFill>
                  <a:schemeClr val="tx2">
                    <a:lumMod val="75000"/>
                  </a:schemeClr>
                </a:solidFill>
              </a:rPr>
              <a:t>NN - </a:t>
            </a:r>
            <a:r>
              <a:rPr lang="es-ES" sz="2000" dirty="0" err="1" smtClean="0">
                <a:solidFill>
                  <a:schemeClr val="tx2">
                    <a:lumMod val="75000"/>
                  </a:schemeClr>
                </a:solidFill>
              </a:rPr>
              <a:t>Nearest</a:t>
            </a:r>
            <a:r>
              <a:rPr lang="es-ES" sz="2000" dirty="0" smtClean="0">
                <a:solidFill>
                  <a:schemeClr val="tx2">
                    <a:lumMod val="75000"/>
                  </a:schemeClr>
                </a:solidFill>
              </a:rPr>
              <a:t> </a:t>
            </a:r>
            <a:r>
              <a:rPr lang="es-ES" sz="2000" dirty="0" err="1" smtClean="0">
                <a:solidFill>
                  <a:schemeClr val="tx2">
                    <a:lumMod val="75000"/>
                  </a:schemeClr>
                </a:solidFill>
              </a:rPr>
              <a:t>Neighbor</a:t>
            </a:r>
            <a:endParaRPr lang="es-ES" sz="2000" dirty="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q"/>
            </a:pPr>
            <a:endParaRPr lang="es-ES" sz="2000" dirty="0" smtClean="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q"/>
            </a:pPr>
            <a:endParaRPr lang="es-ES" sz="2000" dirty="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q"/>
            </a:pPr>
            <a:endParaRPr lang="es-ES" sz="2000" dirty="0" smtClean="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q"/>
            </a:pPr>
            <a:r>
              <a:rPr lang="es-ES" sz="2000" dirty="0" err="1" smtClean="0">
                <a:solidFill>
                  <a:schemeClr val="tx2">
                    <a:lumMod val="75000"/>
                  </a:schemeClr>
                </a:solidFill>
              </a:rPr>
              <a:t>Euclidean</a:t>
            </a:r>
            <a:r>
              <a:rPr lang="es-ES" sz="2000" dirty="0" smtClean="0">
                <a:solidFill>
                  <a:schemeClr val="tx2">
                    <a:lumMod val="75000"/>
                  </a:schemeClr>
                </a:solidFill>
              </a:rPr>
              <a:t> </a:t>
            </a:r>
            <a:r>
              <a:rPr lang="es-ES" sz="2000" dirty="0" err="1" smtClean="0">
                <a:solidFill>
                  <a:schemeClr val="tx2">
                    <a:lumMod val="75000"/>
                  </a:schemeClr>
                </a:solidFill>
              </a:rPr>
              <a:t>Distance</a:t>
            </a:r>
            <a:endParaRPr lang="es-ES" sz="2000" dirty="0">
              <a:solidFill>
                <a:schemeClr val="tx2">
                  <a:lumMod val="75000"/>
                </a:schemeClr>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766" y="2024360"/>
            <a:ext cx="54197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9609" y="3730918"/>
            <a:ext cx="46005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7683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4364" y="1916832"/>
            <a:ext cx="5390656" cy="2317981"/>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47</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a:t>
            </a:r>
            <a:r>
              <a:rPr lang="es-ES" sz="2400" dirty="0">
                <a:solidFill>
                  <a:schemeClr val="tx2">
                    <a:lumMod val="75000"/>
                  </a:schemeClr>
                </a:solidFill>
              </a:rPr>
              <a:t>7</a:t>
            </a:r>
            <a:r>
              <a:rPr lang="es-ES" sz="2400" dirty="0" smtClean="0">
                <a:solidFill>
                  <a:schemeClr val="tx2">
                    <a:lumMod val="75000"/>
                  </a:schemeClr>
                </a:solidFill>
              </a:rPr>
              <a:t> – </a:t>
            </a:r>
            <a:r>
              <a:rPr lang="es-ES" sz="2200" i="1" dirty="0" smtClean="0">
                <a:solidFill>
                  <a:schemeClr val="tx2">
                    <a:lumMod val="75000"/>
                  </a:schemeClr>
                </a:solidFill>
              </a:rPr>
              <a:t>Generación informes</a:t>
            </a:r>
          </a:p>
        </p:txBody>
      </p:sp>
      <p:sp>
        <p:nvSpPr>
          <p:cNvPr id="27" name="26 Rectángulo"/>
          <p:cNvSpPr/>
          <p:nvPr/>
        </p:nvSpPr>
        <p:spPr>
          <a:xfrm>
            <a:off x="543428" y="1594793"/>
            <a:ext cx="7478909" cy="165173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Estructura herencia elementos PDF</a:t>
            </a:r>
          </a:p>
          <a:p>
            <a:pPr marL="99363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Drag</a:t>
            </a:r>
            <a:r>
              <a:rPr lang="es-ES" sz="2200" dirty="0" smtClean="0">
                <a:solidFill>
                  <a:schemeClr val="tx2">
                    <a:lumMod val="75000"/>
                  </a:schemeClr>
                </a:solidFill>
              </a:rPr>
              <a:t> </a:t>
            </a:r>
            <a:r>
              <a:rPr lang="es-ES" sz="2200" dirty="0" smtClean="0">
                <a:solidFill>
                  <a:schemeClr val="tx2">
                    <a:lumMod val="75000"/>
                  </a:schemeClr>
                </a:solidFill>
              </a:rPr>
              <a:t>and </a:t>
            </a:r>
            <a:r>
              <a:rPr lang="es-ES" sz="2200" dirty="0" err="1" smtClean="0">
                <a:solidFill>
                  <a:schemeClr val="tx2">
                    <a:lumMod val="75000"/>
                  </a:schemeClr>
                </a:solidFill>
              </a:rPr>
              <a:t>Drop</a:t>
            </a:r>
            <a:endParaRPr lang="es-ES" sz="2200" dirty="0" smtClean="0">
              <a:solidFill>
                <a:schemeClr val="tx2">
                  <a:lumMod val="75000"/>
                </a:schemeClr>
              </a:solidFill>
            </a:endParaRPr>
          </a:p>
        </p:txBody>
      </p:sp>
      <p:sp>
        <p:nvSpPr>
          <p:cNvPr id="28" name="27 Rectángulo"/>
          <p:cNvSpPr/>
          <p:nvPr/>
        </p:nvSpPr>
        <p:spPr>
          <a:xfrm>
            <a:off x="-901697" y="242088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a:t>
            </a:r>
          </a:p>
        </p:txBody>
      </p:sp>
    </p:spTree>
    <p:extLst>
      <p:ext uri="{BB962C8B-B14F-4D97-AF65-F5344CB8AC3E}">
        <p14:creationId xmlns:p14="http://schemas.microsoft.com/office/powerpoint/2010/main" val="34612913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48</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52322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800" dirty="0">
                <a:solidFill>
                  <a:schemeClr val="tx2">
                    <a:lumMod val="75000"/>
                  </a:schemeClr>
                </a:solidFill>
              </a:rPr>
              <a:t>Iteración 7 – </a:t>
            </a:r>
            <a:r>
              <a:rPr lang="es-ES" sz="2400" i="1" dirty="0">
                <a:solidFill>
                  <a:schemeClr val="tx2">
                    <a:lumMod val="75000"/>
                  </a:schemeClr>
                </a:solidFill>
              </a:rPr>
              <a:t>Generación </a:t>
            </a:r>
            <a:r>
              <a:rPr lang="es-ES" sz="2400" i="1" dirty="0" smtClean="0">
                <a:solidFill>
                  <a:schemeClr val="tx2">
                    <a:lumMod val="75000"/>
                  </a:schemeClr>
                </a:solidFill>
              </a:rPr>
              <a:t>Estadísticas</a:t>
            </a:r>
            <a:endParaRPr lang="es-ES" sz="2400" i="1" dirty="0">
              <a:solidFill>
                <a:schemeClr val="tx2">
                  <a:lumMod val="75000"/>
                </a:schemeClr>
              </a:solidFill>
            </a:endParaRPr>
          </a:p>
        </p:txBody>
      </p:sp>
      <p:sp>
        <p:nvSpPr>
          <p:cNvPr id="27" name="26 Rectángulo"/>
          <p:cNvSpPr/>
          <p:nvPr/>
        </p:nvSpPr>
        <p:spPr>
          <a:xfrm>
            <a:off x="1040237" y="1597853"/>
            <a:ext cx="7478909" cy="224676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Recursos XML	</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Librería </a:t>
            </a:r>
            <a:r>
              <a:rPr lang="es-ES" sz="2200" dirty="0" err="1" smtClean="0">
                <a:solidFill>
                  <a:schemeClr val="tx2">
                    <a:lumMod val="75000"/>
                  </a:schemeClr>
                </a:solidFill>
              </a:rPr>
              <a:t>JFreeChart</a:t>
            </a:r>
            <a:endParaRPr lang="es-ES" sz="2200" dirty="0" smtClean="0">
              <a:solidFill>
                <a:schemeClr val="tx2">
                  <a:lumMod val="75000"/>
                </a:schemeClr>
              </a:solidFill>
            </a:endParaRPr>
          </a:p>
          <a:p>
            <a:pPr marL="99363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Datasets</a:t>
            </a:r>
            <a:endParaRPr lang="es-ES" sz="2200" dirty="0" smtClean="0">
              <a:solidFill>
                <a:schemeClr val="tx2">
                  <a:lumMod val="75000"/>
                </a:schemeClr>
              </a:solidFill>
            </a:endParaRPr>
          </a:p>
        </p:txBody>
      </p:sp>
      <p:sp>
        <p:nvSpPr>
          <p:cNvPr id="28" name="27 Rectángulo"/>
          <p:cNvSpPr/>
          <p:nvPr/>
        </p:nvSpPr>
        <p:spPr>
          <a:xfrm>
            <a:off x="-901697" y="242088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a:t>
            </a:r>
          </a:p>
        </p:txBody>
      </p:sp>
    </p:spTree>
    <p:extLst>
      <p:ext uri="{BB962C8B-B14F-4D97-AF65-F5344CB8AC3E}">
        <p14:creationId xmlns:p14="http://schemas.microsoft.com/office/powerpoint/2010/main" val="34838848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49</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758436" cy="52322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800" dirty="0">
                <a:solidFill>
                  <a:schemeClr val="tx2">
                    <a:lumMod val="75000"/>
                  </a:schemeClr>
                </a:solidFill>
              </a:rPr>
              <a:t>Iteración </a:t>
            </a:r>
            <a:r>
              <a:rPr lang="es-ES" sz="2800" dirty="0" smtClean="0">
                <a:solidFill>
                  <a:schemeClr val="tx2">
                    <a:lumMod val="75000"/>
                  </a:schemeClr>
                </a:solidFill>
              </a:rPr>
              <a:t>8 </a:t>
            </a:r>
            <a:r>
              <a:rPr lang="es-ES" sz="2800" dirty="0">
                <a:solidFill>
                  <a:schemeClr val="tx2">
                    <a:lumMod val="75000"/>
                  </a:schemeClr>
                </a:solidFill>
              </a:rPr>
              <a:t>– </a:t>
            </a:r>
            <a:r>
              <a:rPr lang="es-ES" sz="2400" i="1" dirty="0" smtClean="0">
                <a:solidFill>
                  <a:schemeClr val="tx2">
                    <a:lumMod val="75000"/>
                  </a:schemeClr>
                </a:solidFill>
              </a:rPr>
              <a:t>Exportar Información</a:t>
            </a:r>
            <a:endParaRPr lang="es-ES" sz="2400" i="1" dirty="0">
              <a:solidFill>
                <a:schemeClr val="tx2">
                  <a:lumMod val="75000"/>
                </a:schemeClr>
              </a:solidFill>
            </a:endParaRPr>
          </a:p>
        </p:txBody>
      </p:sp>
      <p:sp>
        <p:nvSpPr>
          <p:cNvPr id="27" name="26 Rectángulo"/>
          <p:cNvSpPr/>
          <p:nvPr/>
        </p:nvSpPr>
        <p:spPr>
          <a:xfrm>
            <a:off x="1133470" y="1700808"/>
            <a:ext cx="7478909" cy="105670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Librería JAXB - Anotaciones</a:t>
            </a: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943" y="2995766"/>
            <a:ext cx="7940157" cy="2193677"/>
          </a:xfrm>
          <a:prstGeom prst="rect">
            <a:avLst/>
          </a:prstGeom>
        </p:spPr>
      </p:pic>
    </p:spTree>
    <p:extLst>
      <p:ext uri="{BB962C8B-B14F-4D97-AF65-F5344CB8AC3E}">
        <p14:creationId xmlns:p14="http://schemas.microsoft.com/office/powerpoint/2010/main" val="1836966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es 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DGS</a:t>
            </a:r>
            <a:r>
              <a:rPr lang="es-ES" sz="2400" i="1" dirty="0" smtClean="0">
                <a:solidFill>
                  <a:schemeClr val="tx2">
                    <a:lumMod val="75000"/>
                  </a:schemeClr>
                </a:solidFill>
              </a:rPr>
              <a:t> es el desarrollo de software que se realiza en </a:t>
            </a:r>
            <a:r>
              <a:rPr lang="es-ES" sz="2400" b="1" i="1" dirty="0" smtClean="0">
                <a:solidFill>
                  <a:schemeClr val="tx2">
                    <a:lumMod val="75000"/>
                  </a:schemeClr>
                </a:solidFill>
              </a:rPr>
              <a:t>localizaciones separadas </a:t>
            </a:r>
            <a:r>
              <a:rPr lang="es-ES" sz="2400" i="1" dirty="0" smtClean="0">
                <a:solidFill>
                  <a:schemeClr val="tx2">
                    <a:lumMod val="75000"/>
                  </a:schemeClr>
                </a:solidFill>
              </a:rPr>
              <a:t>geográficamente más allá de fronteras nacionales, de manera </a:t>
            </a:r>
            <a:r>
              <a:rPr lang="es-ES" sz="2400" b="1" i="1" dirty="0" smtClean="0">
                <a:solidFill>
                  <a:schemeClr val="tx2">
                    <a:lumMod val="75000"/>
                  </a:schemeClr>
                </a:solidFill>
              </a:rPr>
              <a:t>coordinada</a:t>
            </a:r>
            <a:r>
              <a:rPr lang="es-ES" sz="2400" i="1" dirty="0" smtClean="0">
                <a:solidFill>
                  <a:schemeClr val="tx2">
                    <a:lumMod val="75000"/>
                  </a:schemeClr>
                </a:solidFill>
              </a:rPr>
              <a:t> e involucrando </a:t>
            </a:r>
            <a:r>
              <a:rPr lang="es-ES" sz="2400" b="1" i="1" dirty="0" smtClean="0">
                <a:solidFill>
                  <a:schemeClr val="tx2">
                    <a:lumMod val="75000"/>
                  </a:schemeClr>
                </a:solidFill>
              </a:rPr>
              <a:t>participación</a:t>
            </a:r>
            <a:r>
              <a:rPr lang="es-ES" sz="2400" i="1" dirty="0" smtClean="0">
                <a:solidFill>
                  <a:schemeClr val="tx2">
                    <a:lumMod val="75000"/>
                  </a:schemeClr>
                </a:solidFill>
              </a:rPr>
              <a:t> en </a:t>
            </a:r>
            <a:r>
              <a:rPr lang="es-ES" sz="2400" b="1" i="1" dirty="0" smtClean="0">
                <a:solidFill>
                  <a:schemeClr val="tx2">
                    <a:lumMod val="75000"/>
                  </a:schemeClr>
                </a:solidFill>
              </a:rPr>
              <a:t>tiempo real </a:t>
            </a:r>
            <a:r>
              <a:rPr lang="es-ES" sz="2400" i="1" dirty="0" smtClean="0">
                <a:solidFill>
                  <a:schemeClr val="tx2">
                    <a:lumMod val="75000"/>
                  </a:schemeClr>
                </a:solidFill>
              </a:rPr>
              <a:t>(síncrona) e interacción </a:t>
            </a:r>
            <a:r>
              <a:rPr lang="es-ES" sz="2400" b="1" i="1" dirty="0" smtClean="0">
                <a:solidFill>
                  <a:schemeClr val="tx2">
                    <a:lumMod val="75000"/>
                  </a:schemeClr>
                </a:solidFill>
              </a:rPr>
              <a:t>asíncrona</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[Werner </a:t>
            </a:r>
            <a:r>
              <a:rPr lang="es-ES" sz="1800" b="1" dirty="0" err="1">
                <a:solidFill>
                  <a:schemeClr val="tx2">
                    <a:lumMod val="75000"/>
                  </a:schemeClr>
                </a:solidFill>
              </a:rPr>
              <a:t>Heijstek</a:t>
            </a:r>
            <a:r>
              <a:rPr lang="es-ES" sz="1800" b="1" dirty="0">
                <a:solidFill>
                  <a:schemeClr val="tx2">
                    <a:lumMod val="75000"/>
                  </a:schemeClr>
                </a:solidFill>
              </a:rPr>
              <a:t>, </a:t>
            </a:r>
            <a:r>
              <a:rPr lang="es-ES" sz="1800" b="1" dirty="0" smtClean="0">
                <a:solidFill>
                  <a:schemeClr val="tx2">
                    <a:lumMod val="75000"/>
                  </a:schemeClr>
                </a:solidFill>
              </a:rPr>
              <a:t>2011]</a:t>
            </a:r>
            <a:endParaRPr lang="es-ES" sz="1800" b="1" dirty="0">
              <a:solidFill>
                <a:schemeClr val="tx2">
                  <a:lumMod val="75000"/>
                </a:schemeClr>
              </a:solidFill>
            </a:endParaRPr>
          </a:p>
        </p:txBody>
      </p:sp>
      <p:sp>
        <p:nvSpPr>
          <p:cNvPr id="26" name="25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8" name="27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090160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50</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TRANSICIÓN</a:t>
            </a:r>
            <a:endParaRPr lang="es-ES" sz="4400" b="1"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3160491"/>
            <a:ext cx="2726101" cy="2286997"/>
          </a:xfrm>
          <a:prstGeom prst="rect">
            <a:avLst/>
          </a:prstGeom>
        </p:spPr>
      </p:pic>
    </p:spTree>
    <p:extLst>
      <p:ext uri="{BB962C8B-B14F-4D97-AF65-F5344CB8AC3E}">
        <p14:creationId xmlns:p14="http://schemas.microsoft.com/office/powerpoint/2010/main" val="8290665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51</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transición</a:t>
            </a:r>
            <a:endParaRPr lang="es-ES" sz="1800" b="0" dirty="0"/>
          </a:p>
        </p:txBody>
      </p:sp>
      <p:sp>
        <p:nvSpPr>
          <p:cNvPr id="26" name="25 Rectángulo"/>
          <p:cNvSpPr/>
          <p:nvPr/>
        </p:nvSpPr>
        <p:spPr>
          <a:xfrm>
            <a:off x="853944" y="1772816"/>
            <a:ext cx="7478909" cy="278024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9</a:t>
            </a:r>
          </a:p>
          <a:p>
            <a:pPr marL="1162050" lvl="1" indent="-530225" algn="just" defTabSz="914400">
              <a:spcBef>
                <a:spcPts val="2000"/>
              </a:spcBef>
              <a:buClr>
                <a:srgbClr val="274F5F"/>
              </a:buClr>
              <a:buSzPct val="90000"/>
              <a:buFont typeface="Arial" pitchFamily="34" charset="0"/>
              <a:buChar char="•"/>
            </a:pPr>
            <a:r>
              <a:rPr lang="es-ES" sz="2000" dirty="0" smtClean="0">
                <a:solidFill>
                  <a:schemeClr val="tx2">
                    <a:lumMod val="75000"/>
                  </a:schemeClr>
                </a:solidFill>
              </a:rPr>
              <a:t>Elaboración documentación</a:t>
            </a:r>
          </a:p>
          <a:p>
            <a:pPr marL="1162050" lvl="1" indent="-530225" algn="just" defTabSz="914400">
              <a:spcBef>
                <a:spcPts val="2000"/>
              </a:spcBef>
              <a:buClr>
                <a:srgbClr val="274F5F"/>
              </a:buClr>
              <a:buSzPct val="90000"/>
              <a:buFont typeface="Arial" pitchFamily="34" charset="0"/>
              <a:buChar char="•"/>
            </a:pPr>
            <a:r>
              <a:rPr lang="es-ES" sz="2000" dirty="0" smtClean="0">
                <a:solidFill>
                  <a:schemeClr val="tx2">
                    <a:lumMod val="75000"/>
                  </a:schemeClr>
                </a:solidFill>
              </a:rPr>
              <a:t>Redacción manuales de usuario</a:t>
            </a:r>
          </a:p>
          <a:p>
            <a:pPr marL="1162050" lvl="1" indent="-530225" algn="just" defTabSz="914400">
              <a:spcBef>
                <a:spcPts val="2000"/>
              </a:spcBef>
              <a:buClr>
                <a:srgbClr val="274F5F"/>
              </a:buClr>
              <a:buSzPct val="90000"/>
              <a:buFont typeface="Arial" pitchFamily="34" charset="0"/>
              <a:buChar char="•"/>
            </a:pPr>
            <a:r>
              <a:rPr lang="es-ES" sz="2000" dirty="0" smtClean="0">
                <a:solidFill>
                  <a:schemeClr val="tx2">
                    <a:lumMod val="75000"/>
                  </a:schemeClr>
                </a:solidFill>
              </a:rPr>
              <a:t>Distribución del sistema</a:t>
            </a:r>
          </a:p>
          <a:p>
            <a:pPr marL="993633" lvl="1" indent="-457200" algn="just" defTabSz="914400">
              <a:spcBef>
                <a:spcPts val="2000"/>
              </a:spcBef>
              <a:buClr>
                <a:srgbClr val="274F5F"/>
              </a:buClr>
              <a:buSzPct val="90000"/>
              <a:buFont typeface="Wingdings" pitchFamily="2" charset="2"/>
              <a:buChar char="q"/>
            </a:pPr>
            <a:endParaRPr lang="es-ES" sz="2400" dirty="0" smtClean="0">
              <a:solidFill>
                <a:schemeClr val="tx2">
                  <a:lumMod val="75000"/>
                </a:schemeClr>
              </a:solidFill>
            </a:endParaRPr>
          </a:p>
        </p:txBody>
      </p:sp>
    </p:spTree>
    <p:extLst>
      <p:ext uri="{BB962C8B-B14F-4D97-AF65-F5344CB8AC3E}">
        <p14:creationId xmlns:p14="http://schemas.microsoft.com/office/powerpoint/2010/main" val="39319151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Conclusiones</a:t>
            </a:r>
            <a:endParaRPr lang="es-ES" sz="3600" dirty="0"/>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3068960"/>
            <a:ext cx="2379627" cy="2687579"/>
          </a:xfrm>
          <a:prstGeom prst="rect">
            <a:avLst/>
          </a:prstGeom>
        </p:spPr>
      </p:pic>
    </p:spTree>
    <p:extLst>
      <p:ext uri="{BB962C8B-B14F-4D97-AF65-F5344CB8AC3E}">
        <p14:creationId xmlns:p14="http://schemas.microsoft.com/office/powerpoint/2010/main" val="29154534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53</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a:p>
            <a:r>
              <a:rPr lang="es-ES" sz="1800" b="0" dirty="0" smtClean="0"/>
              <a:t>Consecución objetivos</a:t>
            </a:r>
            <a:endParaRPr lang="es-ES" sz="1800" b="0" dirty="0"/>
          </a:p>
        </p:txBody>
      </p:sp>
      <p:graphicFrame>
        <p:nvGraphicFramePr>
          <p:cNvPr id="19" name="18 Tabla"/>
          <p:cNvGraphicFramePr>
            <a:graphicFrameLocks noGrp="1"/>
          </p:cNvGraphicFramePr>
          <p:nvPr>
            <p:extLst>
              <p:ext uri="{D42A27DB-BD31-4B8C-83A1-F6EECF244321}">
                <p14:modId xmlns:p14="http://schemas.microsoft.com/office/powerpoint/2010/main" val="3696818314"/>
              </p:ext>
            </p:extLst>
          </p:nvPr>
        </p:nvGraphicFramePr>
        <p:xfrm>
          <a:off x="395536" y="1124744"/>
          <a:ext cx="8289324" cy="4635232"/>
        </p:xfrm>
        <a:graphic>
          <a:graphicData uri="http://schemas.openxmlformats.org/drawingml/2006/table">
            <a:tbl>
              <a:tblPr firstRow="1" bandRow="1">
                <a:tableStyleId>{7DF18680-E054-41AD-8BC1-D1AEF772440D}</a:tableStyleId>
              </a:tblPr>
              <a:tblGrid>
                <a:gridCol w="1016515"/>
                <a:gridCol w="5616624"/>
                <a:gridCol w="165618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DESCRIPCIÓN</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b="1" dirty="0" smtClean="0"/>
                        <a:t>DESAFÍO</a:t>
                      </a: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632">
                <a:tc>
                  <a:txBody>
                    <a:bodyPr/>
                    <a:lstStyle/>
                    <a:p>
                      <a:pPr algn="ctr"/>
                      <a:r>
                        <a:rPr lang="es-ES" sz="1800" b="1" dirty="0" smtClean="0"/>
                        <a:t>O1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Acceso al sistema desde diferentes localizaciones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Comunicación/Control</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4056">
                <a:tc>
                  <a:txBody>
                    <a:bodyPr/>
                    <a:lstStyle/>
                    <a:p>
                      <a:pPr marL="0" algn="ctr" defTabSz="1072866" rtl="0" eaLnBrk="1" latinLnBrk="0" hangingPunct="1"/>
                      <a:r>
                        <a:rPr lang="es-ES" sz="1800" b="1" kern="1200" dirty="0" smtClean="0">
                          <a:solidFill>
                            <a:schemeClr val="dk1"/>
                          </a:solidFill>
                          <a:latin typeface="+mn-lt"/>
                          <a:ea typeface="+mn-ea"/>
                          <a:cs typeface="+mn-cs"/>
                        </a:rPr>
                        <a:t>O2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Facilitar y favorecer la gestión de decisiones en proyectos software</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Comunicación/G. conocimiento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3008">
                <a:tc>
                  <a:txBody>
                    <a:bodyPr/>
                    <a:lstStyle/>
                    <a:p>
                      <a:pPr marL="0" algn="ctr" defTabSz="1072866" rtl="0" eaLnBrk="1" latinLnBrk="0" hangingPunct="1"/>
                      <a:r>
                        <a:rPr lang="es-ES" sz="1800" b="1" kern="1200" dirty="0" smtClean="0">
                          <a:solidFill>
                            <a:schemeClr val="dk1"/>
                          </a:solidFill>
                          <a:latin typeface="+mn-lt"/>
                          <a:ea typeface="+mn-ea"/>
                          <a:cs typeface="+mn-cs"/>
                        </a:rPr>
                        <a:t>O3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Favorecer la representación</a:t>
                      </a:r>
                      <a:r>
                        <a:rPr lang="es-ES" sz="1600" b="0" baseline="0" dirty="0" smtClean="0"/>
                        <a:t> y visualización de la información almacenada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944">
                <a:tc>
                  <a:txBody>
                    <a:bodyPr/>
                    <a:lstStyle/>
                    <a:p>
                      <a:pPr marL="0" algn="ctr" defTabSz="1072866" rtl="0" eaLnBrk="1" latinLnBrk="0" hangingPunct="1"/>
                      <a:r>
                        <a:rPr lang="es-ES" sz="1800" b="1" kern="1200" dirty="0" smtClean="0">
                          <a:solidFill>
                            <a:schemeClr val="dk1"/>
                          </a:solidFill>
                          <a:latin typeface="+mn-lt"/>
                          <a:ea typeface="+mn-ea"/>
                          <a:cs typeface="+mn-cs"/>
                        </a:rPr>
                        <a:t>O4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comunicación entre equipos, notificando posibles cambios al instante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O5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Adaptación a diferentes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0128">
                <a:tc>
                  <a:txBody>
                    <a:bodyPr/>
                    <a:lstStyle/>
                    <a:p>
                      <a:pPr marL="0" algn="ctr" defTabSz="1072866" rtl="0" eaLnBrk="1" latinLnBrk="0" hangingPunct="1"/>
                      <a:r>
                        <a:rPr lang="es-ES" sz="1800" b="1" kern="1200" dirty="0" smtClean="0">
                          <a:solidFill>
                            <a:schemeClr val="dk1"/>
                          </a:solidFill>
                          <a:latin typeface="+mn-lt"/>
                          <a:ea typeface="+mn-ea"/>
                          <a:cs typeface="+mn-cs"/>
                        </a:rPr>
                        <a:t>O6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gestión de proyectos software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O7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Favorecer aspectos de control de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2400">
                <a:tc>
                  <a:txBody>
                    <a:bodyPr/>
                    <a:lstStyle/>
                    <a:p>
                      <a:pPr marL="0" algn="ctr" defTabSz="1072866" rtl="0" eaLnBrk="1" latinLnBrk="0" hangingPunct="1"/>
                      <a:r>
                        <a:rPr lang="es-ES" sz="1800" b="1" kern="1200" dirty="0" smtClean="0">
                          <a:solidFill>
                            <a:schemeClr val="dk1"/>
                          </a:solidFill>
                          <a:latin typeface="+mn-lt"/>
                          <a:ea typeface="+mn-ea"/>
                          <a:cs typeface="+mn-cs"/>
                        </a:rPr>
                        <a:t>O8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reutilización de información entre proyectos, aconsejando decisiones de proyectos similares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 </a:t>
                      </a:r>
                    </a:p>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70" y="1415454"/>
            <a:ext cx="577417" cy="606096"/>
          </a:xfrm>
          <a:prstGeom prst="rect">
            <a:avLst/>
          </a:prstGeom>
        </p:spPr>
      </p:pic>
      <p:pic>
        <p:nvPicPr>
          <p:cNvPr id="27" name="26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70" y="1980537"/>
            <a:ext cx="577417" cy="606096"/>
          </a:xfrm>
          <a:prstGeom prst="rect">
            <a:avLst/>
          </a:prstGeom>
        </p:spPr>
      </p:pic>
      <p:pic>
        <p:nvPicPr>
          <p:cNvPr id="29" name="2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5085184"/>
            <a:ext cx="577417" cy="606096"/>
          </a:xfrm>
          <a:prstGeom prst="rect">
            <a:avLst/>
          </a:prstGeom>
        </p:spPr>
      </p:pic>
      <p:pic>
        <p:nvPicPr>
          <p:cNvPr id="30" name="29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4549864"/>
            <a:ext cx="577417" cy="606096"/>
          </a:xfrm>
          <a:prstGeom prst="rect">
            <a:avLst/>
          </a:prstGeom>
        </p:spPr>
      </p:pic>
      <p:pic>
        <p:nvPicPr>
          <p:cNvPr id="31" name="3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69" y="2606880"/>
            <a:ext cx="577417" cy="606096"/>
          </a:xfrm>
          <a:prstGeom prst="rect">
            <a:avLst/>
          </a:prstGeom>
        </p:spPr>
      </p:pic>
      <p:pic>
        <p:nvPicPr>
          <p:cNvPr id="32" name="3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4077072"/>
            <a:ext cx="577417" cy="606096"/>
          </a:xfrm>
          <a:prstGeom prst="rect">
            <a:avLst/>
          </a:prstGeom>
        </p:spPr>
      </p:pic>
      <p:pic>
        <p:nvPicPr>
          <p:cNvPr id="33" name="3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3573016"/>
            <a:ext cx="577417" cy="606096"/>
          </a:xfrm>
          <a:prstGeom prst="rect">
            <a:avLst/>
          </a:prstGeom>
        </p:spPr>
      </p:pic>
      <p:pic>
        <p:nvPicPr>
          <p:cNvPr id="34" name="3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68" y="3185160"/>
            <a:ext cx="577417" cy="606096"/>
          </a:xfrm>
          <a:prstGeom prst="rect">
            <a:avLst/>
          </a:prstGeom>
        </p:spPr>
      </p:pic>
    </p:spTree>
    <p:extLst>
      <p:ext uri="{BB962C8B-B14F-4D97-AF65-F5344CB8AC3E}">
        <p14:creationId xmlns:p14="http://schemas.microsoft.com/office/powerpoint/2010/main" val="20687459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219" y="3550562"/>
            <a:ext cx="3031526" cy="2706406"/>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54</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p:txBody>
      </p:sp>
      <p:sp>
        <p:nvSpPr>
          <p:cNvPr id="26" name="25 Rectángulo"/>
          <p:cNvSpPr/>
          <p:nvPr/>
        </p:nvSpPr>
        <p:spPr>
          <a:xfrm>
            <a:off x="884859" y="1484784"/>
            <a:ext cx="7403161" cy="361124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Gracias al PUD, se facilita el desarrollo</a:t>
            </a:r>
          </a:p>
          <a:p>
            <a:pPr marL="1162050" lvl="1" indent="-439738" algn="just" defTabSz="914400">
              <a:spcBef>
                <a:spcPts val="2000"/>
              </a:spcBef>
              <a:buClr>
                <a:srgbClr val="274F5F"/>
              </a:buClr>
              <a:buSzPct val="90000"/>
              <a:buFont typeface="Arial" pitchFamily="34" charset="0"/>
              <a:buChar char="•"/>
              <a:tabLst>
                <a:tab pos="1162050" algn="l"/>
              </a:tabLst>
            </a:pPr>
            <a:r>
              <a:rPr lang="es-ES" dirty="0" smtClean="0">
                <a:solidFill>
                  <a:schemeClr val="tx2">
                    <a:lumMod val="75000"/>
                  </a:schemeClr>
                </a:solidFill>
              </a:rPr>
              <a:t>Inclusión de nuevos requisitos sin mayor impacto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Transparencia en la gestión de persistencia y comunicaciones</a:t>
            </a:r>
          </a:p>
          <a:p>
            <a:pPr marL="1160463" lvl="2"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Dificultades entre RMI e </a:t>
            </a:r>
            <a:r>
              <a:rPr lang="es-ES" dirty="0" err="1" smtClean="0">
                <a:solidFill>
                  <a:schemeClr val="tx2">
                    <a:lumMod val="75000"/>
                  </a:schemeClr>
                </a:solidFill>
              </a:rPr>
              <a:t>Hibernate</a:t>
            </a:r>
            <a:endParaRPr lang="es-ES"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Adquisición de conocimientos, con aplicación en empresas y sistemas reales</a:t>
            </a:r>
            <a:endParaRPr lang="es-ES" dirty="0" smtClean="0">
              <a:solidFill>
                <a:schemeClr val="tx2">
                  <a:lumMod val="75000"/>
                </a:schemeClr>
              </a:solidFill>
            </a:endParaRPr>
          </a:p>
        </p:txBody>
      </p:sp>
    </p:spTree>
    <p:extLst>
      <p:ext uri="{BB962C8B-B14F-4D97-AF65-F5344CB8AC3E}">
        <p14:creationId xmlns:p14="http://schemas.microsoft.com/office/powerpoint/2010/main" val="21228117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219" y="3550562"/>
            <a:ext cx="3031526" cy="2706406"/>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55</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p:txBody>
      </p:sp>
    </p:spTree>
    <p:extLst>
      <p:ext uri="{BB962C8B-B14F-4D97-AF65-F5344CB8AC3E}">
        <p14:creationId xmlns:p14="http://schemas.microsoft.com/office/powerpoint/2010/main" val="12110193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509" y="2276872"/>
            <a:ext cx="2094055" cy="3421849"/>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56</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6" name="25 Rectángulo"/>
          <p:cNvSpPr/>
          <p:nvPr/>
        </p:nvSpPr>
        <p:spPr>
          <a:xfrm>
            <a:off x="1015848" y="1968258"/>
            <a:ext cx="7403161" cy="291874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Aplicación Web</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Incorporar BIRT</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Soporte colaborativo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Importar datos de Microsoft Project</a:t>
            </a:r>
          </a:p>
          <a:p>
            <a:pPr marL="457200" indent="-457200" algn="just" defTabSz="914400">
              <a:spcBef>
                <a:spcPts val="2000"/>
              </a:spcBef>
              <a:buClr>
                <a:srgbClr val="274F5F"/>
              </a:buClr>
              <a:buSzPct val="90000"/>
              <a:buFont typeface="Wingdings" pitchFamily="2" charset="2"/>
              <a:buChar char="q"/>
            </a:pPr>
            <a:endParaRPr lang="es-ES" dirty="0" smtClean="0">
              <a:solidFill>
                <a:schemeClr val="tx2">
                  <a:lumMod val="75000"/>
                </a:schemeClr>
              </a:solidFill>
            </a:endParaRP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a:p>
            <a:r>
              <a:rPr lang="es-ES" sz="1800" b="0" dirty="0" smtClean="0"/>
              <a:t>Trabajo futuro</a:t>
            </a:r>
            <a:endParaRPr lang="es-ES" sz="1800" b="0" dirty="0"/>
          </a:p>
        </p:txBody>
      </p:sp>
    </p:spTree>
    <p:extLst>
      <p:ext uri="{BB962C8B-B14F-4D97-AF65-F5344CB8AC3E}">
        <p14:creationId xmlns:p14="http://schemas.microsoft.com/office/powerpoint/2010/main" val="3261977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6</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ventajas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913147" y="1129899"/>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Aumento de la competitividad</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Reducción de costes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Proximidad al mercado y al cliente</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Disminución del </a:t>
            </a:r>
            <a:r>
              <a:rPr lang="es-ES" sz="2400" b="1" i="1" dirty="0" smtClean="0">
                <a:solidFill>
                  <a:schemeClr val="tx2">
                    <a:lumMod val="75000"/>
                  </a:schemeClr>
                </a:solidFill>
              </a:rPr>
              <a:t>time-</a:t>
            </a:r>
            <a:r>
              <a:rPr lang="es-ES" sz="2400" b="1" i="1" dirty="0" err="1" smtClean="0">
                <a:solidFill>
                  <a:schemeClr val="tx2">
                    <a:lumMod val="75000"/>
                  </a:schemeClr>
                </a:solidFill>
              </a:rPr>
              <a:t>to</a:t>
            </a:r>
            <a:r>
              <a:rPr lang="es-ES" sz="2400" b="1" i="1" dirty="0" smtClean="0">
                <a:solidFill>
                  <a:schemeClr val="tx2">
                    <a:lumMod val="75000"/>
                  </a:schemeClr>
                </a:solidFill>
              </a:rPr>
              <a:t>-</a:t>
            </a:r>
            <a:r>
              <a:rPr lang="es-ES" sz="2400" b="1" i="1" dirty="0" err="1" smtClean="0">
                <a:solidFill>
                  <a:schemeClr val="tx2">
                    <a:lumMod val="75000"/>
                  </a:schemeClr>
                </a:solidFill>
              </a:rPr>
              <a:t>market</a:t>
            </a:r>
            <a:endParaRPr lang="es-ES" sz="2400" dirty="0">
              <a:solidFill>
                <a:schemeClr val="tx2">
                  <a:lumMod val="75000"/>
                </a:schemeClr>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5" y="3517742"/>
            <a:ext cx="3957861" cy="2260325"/>
          </a:xfrm>
          <a:prstGeom prst="rect">
            <a:avLst/>
          </a:prstGeom>
        </p:spPr>
      </p:pic>
      <p:sp>
        <p:nvSpPr>
          <p:cNvPr id="19" name="18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7" name="26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81937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7</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desafíos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6" name="35 Rectángulo"/>
          <p:cNvSpPr/>
          <p:nvPr/>
        </p:nvSpPr>
        <p:spPr>
          <a:xfrm>
            <a:off x="898502" y="1196752"/>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Desafíos en </a:t>
            </a:r>
            <a:r>
              <a:rPr lang="es-ES" sz="2400" b="1" dirty="0">
                <a:solidFill>
                  <a:schemeClr val="tx2">
                    <a:lumMod val="75000"/>
                  </a:schemeClr>
                </a:solidFill>
              </a:rPr>
              <a:t>C</a:t>
            </a:r>
            <a:r>
              <a:rPr lang="es-ES" sz="2400" b="1" dirty="0" smtClean="0">
                <a:solidFill>
                  <a:schemeClr val="tx2">
                    <a:lumMod val="75000"/>
                  </a:schemeClr>
                </a:solidFill>
              </a:rPr>
              <a:t>omunicación, Control y Coordinación</a:t>
            </a:r>
          </a:p>
        </p:txBody>
      </p:sp>
      <p:sp>
        <p:nvSpPr>
          <p:cNvPr id="37" name="36 Rectángulo"/>
          <p:cNvSpPr/>
          <p:nvPr/>
        </p:nvSpPr>
        <p:spPr>
          <a:xfrm>
            <a:off x="898502" y="4941168"/>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t>Desafíos en </a:t>
            </a:r>
            <a:r>
              <a:rPr lang="es-ES" sz="2400" b="1" dirty="0" smtClean="0"/>
              <a:t>Gestión de Conocimiento y de  Decisiones</a:t>
            </a:r>
          </a:p>
        </p:txBody>
      </p:sp>
      <p:graphicFrame>
        <p:nvGraphicFramePr>
          <p:cNvPr id="3" name="2 Tabla"/>
          <p:cNvGraphicFramePr>
            <a:graphicFrameLocks noGrp="1"/>
          </p:cNvGraphicFramePr>
          <p:nvPr>
            <p:extLst>
              <p:ext uri="{D42A27DB-BD31-4B8C-83A1-F6EECF244321}">
                <p14:modId xmlns:p14="http://schemas.microsoft.com/office/powerpoint/2010/main" val="1965059644"/>
              </p:ext>
            </p:extLst>
          </p:nvPr>
        </p:nvGraphicFramePr>
        <p:xfrm>
          <a:off x="898502" y="2132856"/>
          <a:ext cx="7416823" cy="1386840"/>
        </p:xfrm>
        <a:graphic>
          <a:graphicData uri="http://schemas.openxmlformats.org/drawingml/2006/table">
            <a:tbl>
              <a:tblPr firstRow="1" bandRow="1">
                <a:tableStyleId>{7DF18680-E054-41AD-8BC1-D1AEF772440D}</a:tableStyleId>
              </a:tblPr>
              <a:tblGrid>
                <a:gridCol w="1854206"/>
                <a:gridCol w="2000635"/>
                <a:gridCol w="1707776"/>
                <a:gridCol w="1854206"/>
              </a:tblGrid>
              <a:tr h="288032">
                <a:tc>
                  <a:txBody>
                    <a:bodyPr/>
                    <a:lstStyle/>
                    <a:p>
                      <a:pPr algn="ctr"/>
                      <a:r>
                        <a:rPr lang="es-ES" sz="2000" dirty="0" smtClean="0"/>
                        <a:t>PROCESO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s-ES" sz="2000" b="1" dirty="0" smtClean="0"/>
                        <a:t>DISTANCIA</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b="1" dirty="0"/>
                    </a:p>
                  </a:txBody>
                  <a:tcPr/>
                </a:tc>
                <a:tc hMerge="1">
                  <a:txBody>
                    <a:bodyPr/>
                    <a:lstStyle/>
                    <a:p>
                      <a:endParaRPr lang="es-ES" b="1" dirty="0"/>
                    </a:p>
                  </a:txBody>
                  <a:tcPr/>
                </a:tc>
              </a:tr>
              <a:tr h="370840">
                <a:tc>
                  <a:txBody>
                    <a:bodyPr/>
                    <a:lstStyle/>
                    <a:p>
                      <a:pPr algn="ct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800" b="1" dirty="0" smtClean="0"/>
                        <a:t>Geográfica</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Temporal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Socio-cultural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488424">
                <a:tc>
                  <a:txBody>
                    <a:bodyPr/>
                    <a:lstStyle/>
                    <a:p>
                      <a:pPr algn="ctr"/>
                      <a:r>
                        <a:rPr lang="es-ES" sz="1800" b="1" dirty="0" smtClean="0"/>
                        <a:t>Comunicación</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t>Dependiente de la tecnología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Comunicación asíncrona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Malentendidos</a:t>
                      </a:r>
                      <a:r>
                        <a:rPr lang="es-ES" sz="1600" b="0" baseline="0" dirty="0" smtClean="0"/>
                        <a:t> y ambigüedades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2440311058"/>
              </p:ext>
            </p:extLst>
          </p:nvPr>
        </p:nvGraphicFramePr>
        <p:xfrm>
          <a:off x="898502" y="3519696"/>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Coordinación</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Falta</a:t>
                      </a:r>
                      <a:r>
                        <a:rPr lang="es-ES" sz="1600" b="0" baseline="0" dirty="0" smtClean="0">
                          <a:solidFill>
                            <a:schemeClr val="tx1"/>
                          </a:solidFill>
                        </a:rPr>
                        <a:t> de conciencia de equipo</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Modificación de calendarios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Reducción de confianza</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7" name="26 Tabla"/>
          <p:cNvGraphicFramePr>
            <a:graphicFrameLocks noGrp="1"/>
          </p:cNvGraphicFramePr>
          <p:nvPr>
            <p:extLst>
              <p:ext uri="{D42A27DB-BD31-4B8C-83A1-F6EECF244321}">
                <p14:modId xmlns:p14="http://schemas.microsoft.com/office/powerpoint/2010/main" val="839867263"/>
              </p:ext>
            </p:extLst>
          </p:nvPr>
        </p:nvGraphicFramePr>
        <p:xfrm>
          <a:off x="898502" y="4095760"/>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Control</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Dificultad de gestión y control</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Control</a:t>
                      </a:r>
                      <a:r>
                        <a:rPr lang="es-ES" sz="1600" b="0" baseline="0" dirty="0" smtClean="0">
                          <a:solidFill>
                            <a:schemeClr val="tx1"/>
                          </a:solidFill>
                        </a:rPr>
                        <a:t> recursos remotos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Diferencias culturales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8" name="27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9" name="28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57383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3000" fill="hold"/>
                                        <p:tgtEl>
                                          <p:spTgt spid="37"/>
                                        </p:tgtEl>
                                        <p:attrNameLst>
                                          <p:attrName>fillcolor</p:attrName>
                                        </p:attrNameLst>
                                      </p:cBhvr>
                                      <p:to>
                                        <a:srgbClr val="FF7D7D"/>
                                      </p:to>
                                    </p:animClr>
                                    <p:set>
                                      <p:cBhvr>
                                        <p:cTn id="7" dur="3000" fill="hold"/>
                                        <p:tgtEl>
                                          <p:spTgt spid="37"/>
                                        </p:tgtEl>
                                        <p:attrNameLst>
                                          <p:attrName>fill.type</p:attrName>
                                        </p:attrNameLst>
                                      </p:cBhvr>
                                      <p:to>
                                        <p:strVal val="solid"/>
                                      </p:to>
                                    </p:set>
                                    <p:set>
                                      <p:cBhvr>
                                        <p:cTn id="8" dur="30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8</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se propone?</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Rectángulo"/>
          <p:cNvSpPr/>
          <p:nvPr/>
        </p:nvSpPr>
        <p:spPr>
          <a:xfrm>
            <a:off x="898502" y="1412776"/>
            <a:ext cx="7200800" cy="120032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El desarrollo de un </a:t>
            </a:r>
            <a:r>
              <a:rPr lang="es-ES" sz="2400" b="1" dirty="0" smtClean="0">
                <a:solidFill>
                  <a:schemeClr val="tx2">
                    <a:lumMod val="75000"/>
                  </a:schemeClr>
                </a:solidFill>
              </a:rPr>
              <a:t>sistema</a:t>
            </a:r>
            <a:r>
              <a:rPr lang="es-ES" sz="2400" dirty="0" smtClean="0">
                <a:solidFill>
                  <a:schemeClr val="tx2">
                    <a:lumMod val="75000"/>
                  </a:schemeClr>
                </a:solidFill>
              </a:rPr>
              <a:t> que permita </a:t>
            </a:r>
            <a:r>
              <a:rPr lang="es-ES" sz="2400" b="1" dirty="0" smtClean="0">
                <a:solidFill>
                  <a:schemeClr val="tx2">
                    <a:lumMod val="75000"/>
                  </a:schemeClr>
                </a:solidFill>
              </a:rPr>
              <a:t>resolver</a:t>
            </a:r>
            <a:r>
              <a:rPr lang="es-ES" sz="2400" dirty="0" smtClean="0">
                <a:solidFill>
                  <a:schemeClr val="tx2">
                    <a:lumMod val="75000"/>
                  </a:schemeClr>
                </a:solidFill>
              </a:rPr>
              <a:t> o </a:t>
            </a:r>
            <a:r>
              <a:rPr lang="es-ES" sz="2400" b="1" dirty="0" smtClean="0">
                <a:solidFill>
                  <a:schemeClr val="tx2">
                    <a:lumMod val="75000"/>
                  </a:schemeClr>
                </a:solidFill>
              </a:rPr>
              <a:t>minimizar </a:t>
            </a:r>
            <a:r>
              <a:rPr lang="es-ES" sz="2400" dirty="0" smtClean="0">
                <a:solidFill>
                  <a:schemeClr val="tx2">
                    <a:lumMod val="75000"/>
                  </a:schemeClr>
                </a:solidFill>
              </a:rPr>
              <a:t>algunos de los desafíos encontrados en </a:t>
            </a:r>
            <a:r>
              <a:rPr lang="es-ES" sz="2400" b="1" dirty="0" smtClean="0">
                <a:solidFill>
                  <a:schemeClr val="tx2">
                    <a:lumMod val="75000"/>
                  </a:schemeClr>
                </a:solidFill>
              </a:rPr>
              <a:t>DGS.</a:t>
            </a:r>
          </a:p>
        </p:txBody>
      </p:sp>
      <p:sp>
        <p:nvSpPr>
          <p:cNvPr id="26" name="25 CuadroTexto"/>
          <p:cNvSpPr txBox="1"/>
          <p:nvPr/>
        </p:nvSpPr>
        <p:spPr>
          <a:xfrm>
            <a:off x="973028" y="3459561"/>
            <a:ext cx="7926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DGS</a:t>
            </a:r>
            <a:endParaRPr lang="es-ES" dirty="0"/>
          </a:p>
        </p:txBody>
      </p:sp>
      <p:sp>
        <p:nvSpPr>
          <p:cNvPr id="27" name="26 CuadroTexto"/>
          <p:cNvSpPr txBox="1"/>
          <p:nvPr/>
        </p:nvSpPr>
        <p:spPr>
          <a:xfrm>
            <a:off x="2733380" y="3448272"/>
            <a:ext cx="1696746" cy="40011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s-ES" sz="2000" b="1" dirty="0" smtClean="0"/>
              <a:t>DPMTool</a:t>
            </a:r>
            <a:endParaRPr lang="es-ES" sz="2000" b="1" dirty="0"/>
          </a:p>
        </p:txBody>
      </p:sp>
      <p:sp>
        <p:nvSpPr>
          <p:cNvPr id="28" name="27 CuadroTexto"/>
          <p:cNvSpPr txBox="1"/>
          <p:nvPr/>
        </p:nvSpPr>
        <p:spPr>
          <a:xfrm>
            <a:off x="7383841" y="3459561"/>
            <a:ext cx="7920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CBR</a:t>
            </a:r>
            <a:endParaRPr lang="es-ES" dirty="0"/>
          </a:p>
        </p:txBody>
      </p:sp>
      <p:cxnSp>
        <p:nvCxnSpPr>
          <p:cNvPr id="29" name="28 Conector recto de flecha"/>
          <p:cNvCxnSpPr>
            <a:stCxn id="26" idx="3"/>
            <a:endCxn id="27" idx="1"/>
          </p:cNvCxnSpPr>
          <p:nvPr/>
        </p:nvCxnSpPr>
        <p:spPr>
          <a:xfrm>
            <a:off x="1765642" y="3644227"/>
            <a:ext cx="967738"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29 CuadroTexto"/>
          <p:cNvSpPr txBox="1"/>
          <p:nvPr/>
        </p:nvSpPr>
        <p:spPr>
          <a:xfrm>
            <a:off x="1629249" y="4627477"/>
            <a:ext cx="139992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ES" sz="1600" dirty="0" smtClean="0"/>
              <a:t>DESIGN RATIONALE</a:t>
            </a:r>
            <a:endParaRPr lang="es-ES" sz="1600" dirty="0"/>
          </a:p>
        </p:txBody>
      </p:sp>
      <p:sp>
        <p:nvSpPr>
          <p:cNvPr id="31" name="30 CuadroTexto"/>
          <p:cNvSpPr txBox="1"/>
          <p:nvPr/>
        </p:nvSpPr>
        <p:spPr>
          <a:xfrm>
            <a:off x="1841304" y="3367228"/>
            <a:ext cx="714363" cy="276999"/>
          </a:xfrm>
          <a:prstGeom prst="rect">
            <a:avLst/>
          </a:prstGeom>
          <a:noFill/>
        </p:spPr>
        <p:txBody>
          <a:bodyPr wrap="none" rtlCol="0">
            <a:spAutoFit/>
          </a:bodyPr>
          <a:lstStyle/>
          <a:p>
            <a:r>
              <a:rPr lang="es-ES" sz="1200" dirty="0" smtClean="0"/>
              <a:t>Desafíos</a:t>
            </a:r>
            <a:endParaRPr lang="es-ES" sz="1200" dirty="0"/>
          </a:p>
        </p:txBody>
      </p:sp>
      <p:sp>
        <p:nvSpPr>
          <p:cNvPr id="32" name="31 CuadroTexto"/>
          <p:cNvSpPr txBox="1"/>
          <p:nvPr/>
        </p:nvSpPr>
        <p:spPr>
          <a:xfrm>
            <a:off x="4405896" y="3367228"/>
            <a:ext cx="3046027" cy="461665"/>
          </a:xfrm>
          <a:prstGeom prst="rect">
            <a:avLst/>
          </a:prstGeom>
          <a:noFill/>
        </p:spPr>
        <p:txBody>
          <a:bodyPr wrap="none" rtlCol="0">
            <a:spAutoFit/>
          </a:bodyPr>
          <a:lstStyle/>
          <a:p>
            <a:r>
              <a:rPr lang="es-ES" sz="1200" dirty="0" smtClean="0"/>
              <a:t>Recuperación y reutilización conocimiento</a:t>
            </a:r>
          </a:p>
          <a:p>
            <a:endParaRPr lang="es-ES" sz="1200" dirty="0"/>
          </a:p>
        </p:txBody>
      </p:sp>
      <p:cxnSp>
        <p:nvCxnSpPr>
          <p:cNvPr id="33" name="32 Conector angular"/>
          <p:cNvCxnSpPr>
            <a:stCxn id="30" idx="3"/>
            <a:endCxn id="27" idx="2"/>
          </p:cNvCxnSpPr>
          <p:nvPr/>
        </p:nvCxnSpPr>
        <p:spPr>
          <a:xfrm flipV="1">
            <a:off x="3029173" y="3848382"/>
            <a:ext cx="552580" cy="1071483"/>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34" name="33 CuadroTexto"/>
          <p:cNvSpPr txBox="1"/>
          <p:nvPr/>
        </p:nvSpPr>
        <p:spPr>
          <a:xfrm>
            <a:off x="3631958" y="4254971"/>
            <a:ext cx="1583974" cy="646331"/>
          </a:xfrm>
          <a:prstGeom prst="rect">
            <a:avLst/>
          </a:prstGeom>
          <a:noFill/>
        </p:spPr>
        <p:txBody>
          <a:bodyPr wrap="square" rtlCol="0">
            <a:spAutoFit/>
          </a:bodyPr>
          <a:lstStyle/>
          <a:p>
            <a:r>
              <a:rPr lang="es-ES" sz="1200" dirty="0" smtClean="0"/>
              <a:t>Establece tipo de conocimiento a gestionar</a:t>
            </a:r>
            <a:endParaRPr lang="es-ES" sz="1200" dirty="0"/>
          </a:p>
        </p:txBody>
      </p:sp>
      <p:cxnSp>
        <p:nvCxnSpPr>
          <p:cNvPr id="35" name="34 Conector recto de flecha"/>
          <p:cNvCxnSpPr>
            <a:stCxn id="28" idx="1"/>
            <a:endCxn id="27" idx="3"/>
          </p:cNvCxnSpPr>
          <p:nvPr/>
        </p:nvCxnSpPr>
        <p:spPr>
          <a:xfrm flipH="1">
            <a:off x="4430126" y="3644227"/>
            <a:ext cx="2953715"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50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52" name="51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1922942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8600" y="2168860"/>
            <a:ext cx="5904656" cy="1080120"/>
          </a:xfrm>
        </p:spPr>
        <p:txBody>
          <a:bodyPr/>
          <a:lstStyle/>
          <a:p>
            <a:r>
              <a:rPr lang="es-ES" sz="3600" dirty="0" smtClean="0"/>
              <a:t>OBJETIVOS</a:t>
            </a:r>
            <a:endParaRPr lang="es-ES" sz="3600" dirty="0"/>
          </a:p>
        </p:txBody>
      </p:sp>
      <p:pic>
        <p:nvPicPr>
          <p:cNvPr id="2053" name="Picture 5" descr="C:\Users\Juan\AppData\Local\Microsoft\Windows\Temporary Internet Files\Content.IE5\TU3EIRJP\MC90038358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5" y="2708920"/>
            <a:ext cx="1966891" cy="269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670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1522</TotalTime>
  <Words>7618</Words>
  <Application>Microsoft Office PowerPoint</Application>
  <PresentationFormat>Presentación en pantalla (4:3)</PresentationFormat>
  <Paragraphs>1318</Paragraphs>
  <Slides>56</Slides>
  <Notes>56</Notes>
  <HiddenSlides>0</HiddenSlides>
  <MMClips>0</MMClips>
  <ScaleCrop>false</ScaleCrop>
  <HeadingPairs>
    <vt:vector size="4" baseType="variant">
      <vt:variant>
        <vt:lpstr>Tema</vt:lpstr>
      </vt:variant>
      <vt:variant>
        <vt:i4>1</vt:i4>
      </vt:variant>
      <vt:variant>
        <vt:lpstr>Títulos de diapositiva</vt:lpstr>
      </vt:variant>
      <vt:variant>
        <vt:i4>56</vt:i4>
      </vt:variant>
    </vt:vector>
  </HeadingPairs>
  <TitlesOfParts>
    <vt:vector size="57" baseType="lpstr">
      <vt:lpstr>Tema de Office</vt:lpstr>
      <vt:lpstr>Presentación de PowerPoint</vt:lpstr>
      <vt:lpstr>TABLA DE CONTENIDO</vt:lpstr>
      <vt:lpstr>INTRODUCCIÓN</vt:lpstr>
      <vt:lpstr>Introducción </vt:lpstr>
      <vt:lpstr>Introducción ¿Qué es DGS?</vt:lpstr>
      <vt:lpstr>Introducción ventajas de dGS</vt:lpstr>
      <vt:lpstr>Introducción desafíos de dGS</vt:lpstr>
      <vt:lpstr>Introducción ¿Qué se propone?</vt:lpstr>
      <vt:lpstr>OBJETIVOS</vt:lpstr>
      <vt:lpstr>Presentación de PowerPoint</vt:lpstr>
      <vt:lpstr>Presentación de PowerPoint</vt:lpstr>
      <vt:lpstr>Estado del arte</vt:lpstr>
      <vt:lpstr>Presentación de PowerPoint</vt:lpstr>
      <vt:lpstr>Presentación de PowerPoint</vt:lpstr>
      <vt:lpstr>Presentación de PowerPoint</vt:lpstr>
      <vt:lpstr>Presentación de PowerPoint</vt:lpstr>
      <vt:lpstr>Presentación de PowerPoint</vt:lpstr>
      <vt:lpstr>Método de trabajo</vt:lpstr>
      <vt:lpstr>Presentación de PowerPoint</vt:lpstr>
      <vt:lpstr>Presentación de PowerPoint</vt:lpstr>
      <vt:lpstr>Presentación de PowerPoint</vt:lpstr>
      <vt:lpstr>Presentación de PowerPoint</vt:lpstr>
      <vt:lpstr>resultados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dc:creator>
  <cp:lastModifiedBy>Juan</cp:lastModifiedBy>
  <cp:revision>160</cp:revision>
  <dcterms:created xsi:type="dcterms:W3CDTF">2012-01-22T17:18:41Z</dcterms:created>
  <dcterms:modified xsi:type="dcterms:W3CDTF">2012-01-28T09:44:55Z</dcterms:modified>
</cp:coreProperties>
</file>