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0" r:id="rId3"/>
    <p:sldId id="261" r:id="rId4"/>
    <p:sldId id="258" r:id="rId5"/>
    <p:sldId id="267" r:id="rId6"/>
    <p:sldId id="268" r:id="rId7"/>
    <p:sldId id="269" r:id="rId8"/>
    <p:sldId id="270" r:id="rId9"/>
    <p:sldId id="262" r:id="rId10"/>
    <p:sldId id="271" r:id="rId11"/>
    <p:sldId id="272" r:id="rId12"/>
    <p:sldId id="263" r:id="rId13"/>
    <p:sldId id="273" r:id="rId14"/>
    <p:sldId id="275" r:id="rId15"/>
    <p:sldId id="276" r:id="rId16"/>
    <p:sldId id="274" r:id="rId17"/>
    <p:sldId id="277" r:id="rId18"/>
    <p:sldId id="264" r:id="rId19"/>
    <p:sldId id="265" r:id="rId20"/>
    <p:sldId id="266" r:id="rId21"/>
  </p:sldIdLst>
  <p:sldSz cx="9144000" cy="6858000" type="screen4x3"/>
  <p:notesSz cx="6858000" cy="9144000"/>
  <p:defaultTextStyle>
    <a:defPPr>
      <a:defRPr lang="es-ES"/>
    </a:defPPr>
    <a:lvl1pPr marL="0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F5F"/>
    <a:srgbClr val="255B87"/>
    <a:srgbClr val="DFEAF9"/>
    <a:srgbClr val="C9DDFB"/>
    <a:srgbClr val="32657A"/>
    <a:srgbClr val="D0E5EC"/>
    <a:srgbClr val="547785"/>
    <a:srgbClr val="C2DEE7"/>
    <a:srgbClr val="557886"/>
    <a:srgbClr val="0A4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76114" autoAdjust="0"/>
  </p:normalViewPr>
  <p:slideViewPr>
    <p:cSldViewPr>
      <p:cViewPr varScale="1">
        <p:scale>
          <a:sx n="84" d="100"/>
          <a:sy n="84" d="100"/>
        </p:scale>
        <p:origin x="-2310" y="-114"/>
      </p:cViewPr>
      <p:guideLst>
        <p:guide orient="horz" pos="4319"/>
        <p:guide pos="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B3DE3-65A8-48AE-8F2C-43467EDF57FF}" type="doc">
      <dgm:prSet loTypeId="urn:microsoft.com/office/officeart/2005/8/layout/arrow2" loCatId="process" qsTypeId="urn:microsoft.com/office/officeart/2005/8/quickstyle/3d5" qsCatId="3D" csTypeId="urn:microsoft.com/office/officeart/2005/8/colors/accent5_5" csCatId="accent5" phldr="1"/>
      <dgm:spPr/>
    </dgm:pt>
    <dgm:pt modelId="{6DE35B0A-2EFA-47DC-9565-CCFDAAEB9456}">
      <dgm:prSet phldrT="[Texto]" custT="1"/>
      <dgm:spPr/>
      <dgm:t>
        <a:bodyPr/>
        <a:lstStyle/>
        <a:p>
          <a:r>
            <a:rPr lang="es-ES" sz="1600" dirty="0" smtClean="0"/>
            <a:t>Desarrollo localizado</a:t>
          </a:r>
          <a:endParaRPr lang="es-ES" sz="1600" dirty="0"/>
        </a:p>
      </dgm:t>
    </dgm:pt>
    <dgm:pt modelId="{32DA6002-3EE8-4B26-AA01-F9D1EFDA5693}" type="parTrans" cxnId="{5915CF76-B7FA-4EAF-9D51-9DBE9B64D39E}">
      <dgm:prSet/>
      <dgm:spPr/>
      <dgm:t>
        <a:bodyPr/>
        <a:lstStyle/>
        <a:p>
          <a:endParaRPr lang="es-ES"/>
        </a:p>
      </dgm:t>
    </dgm:pt>
    <dgm:pt modelId="{50596E03-F68A-412E-AE2F-D75D6A3B65CF}" type="sibTrans" cxnId="{5915CF76-B7FA-4EAF-9D51-9DBE9B64D39E}">
      <dgm:prSet/>
      <dgm:spPr/>
      <dgm:t>
        <a:bodyPr/>
        <a:lstStyle/>
        <a:p>
          <a:endParaRPr lang="es-ES"/>
        </a:p>
      </dgm:t>
    </dgm:pt>
    <dgm:pt modelId="{35720531-514A-4223-A13E-6CC12D7BE4A5}">
      <dgm:prSet phldrT="[Texto]" custT="1"/>
      <dgm:spPr/>
      <dgm:t>
        <a:bodyPr/>
        <a:lstStyle/>
        <a:p>
          <a:r>
            <a:rPr lang="es-ES" sz="1600" dirty="0" smtClean="0"/>
            <a:t>Desarrollo distribuido</a:t>
          </a:r>
          <a:endParaRPr lang="es-ES" sz="1600" dirty="0"/>
        </a:p>
      </dgm:t>
    </dgm:pt>
    <dgm:pt modelId="{421D7ED4-A76B-4AD1-B268-467EEA8C3D26}" type="parTrans" cxnId="{841F9768-5492-4422-8149-22D88F01A4A3}">
      <dgm:prSet/>
      <dgm:spPr/>
      <dgm:t>
        <a:bodyPr/>
        <a:lstStyle/>
        <a:p>
          <a:endParaRPr lang="es-ES"/>
        </a:p>
      </dgm:t>
    </dgm:pt>
    <dgm:pt modelId="{3E6115F4-16ED-41B6-B233-EC3E20BAEBE4}" type="sibTrans" cxnId="{841F9768-5492-4422-8149-22D88F01A4A3}">
      <dgm:prSet/>
      <dgm:spPr/>
      <dgm:t>
        <a:bodyPr/>
        <a:lstStyle/>
        <a:p>
          <a:endParaRPr lang="es-ES"/>
        </a:p>
      </dgm:t>
    </dgm:pt>
    <dgm:pt modelId="{1608A9F1-8A29-4686-A892-535A694CF529}">
      <dgm:prSet phldrT="[Texto]" custT="1"/>
      <dgm:spPr/>
      <dgm:t>
        <a:bodyPr/>
        <a:lstStyle/>
        <a:p>
          <a:r>
            <a:rPr lang="es-ES" sz="1600" dirty="0" smtClean="0"/>
            <a:t>Desarrollo Global Software (DGS)</a:t>
          </a:r>
        </a:p>
        <a:p>
          <a:endParaRPr lang="es-ES" sz="1600" dirty="0"/>
        </a:p>
      </dgm:t>
    </dgm:pt>
    <dgm:pt modelId="{401BF950-0E94-45C9-AA92-6C8F295AC0E7}" type="parTrans" cxnId="{5B98ACB3-3192-414A-90FC-791F9985E665}">
      <dgm:prSet/>
      <dgm:spPr/>
      <dgm:t>
        <a:bodyPr/>
        <a:lstStyle/>
        <a:p>
          <a:endParaRPr lang="es-ES"/>
        </a:p>
      </dgm:t>
    </dgm:pt>
    <dgm:pt modelId="{8798614B-B5B9-47FD-9464-55E3C8A212C5}" type="sibTrans" cxnId="{5B98ACB3-3192-414A-90FC-791F9985E665}">
      <dgm:prSet/>
      <dgm:spPr/>
      <dgm:t>
        <a:bodyPr/>
        <a:lstStyle/>
        <a:p>
          <a:endParaRPr lang="es-ES"/>
        </a:p>
      </dgm:t>
    </dgm:pt>
    <dgm:pt modelId="{9DE03B2B-1458-4566-9919-06B19252902A}" type="pres">
      <dgm:prSet presAssocID="{7D5B3DE3-65A8-48AE-8F2C-43467EDF57FF}" presName="arrowDiagram" presStyleCnt="0">
        <dgm:presLayoutVars>
          <dgm:chMax val="5"/>
          <dgm:dir/>
          <dgm:resizeHandles val="exact"/>
        </dgm:presLayoutVars>
      </dgm:prSet>
      <dgm:spPr/>
    </dgm:pt>
    <dgm:pt modelId="{D7F36A96-6C6A-41FE-A2D3-972FC908728E}" type="pres">
      <dgm:prSet presAssocID="{7D5B3DE3-65A8-48AE-8F2C-43467EDF57FF}" presName="arrow" presStyleLbl="bgShp" presStyleIdx="0" presStyleCnt="1" custLinFactNeighborX="-11455" custLinFactNeighborY="-20824"/>
      <dgm:spPr/>
    </dgm:pt>
    <dgm:pt modelId="{C83F6436-E7E1-448A-9FCB-CB60454F6CC5}" type="pres">
      <dgm:prSet presAssocID="{7D5B3DE3-65A8-48AE-8F2C-43467EDF57FF}" presName="arrowDiagram3" presStyleCnt="0"/>
      <dgm:spPr/>
    </dgm:pt>
    <dgm:pt modelId="{F453D740-C79F-4A0F-A492-365374743636}" type="pres">
      <dgm:prSet presAssocID="{6DE35B0A-2EFA-47DC-9565-CCFDAAEB9456}" presName="bullet3a" presStyleLbl="node1" presStyleIdx="0" presStyleCnt="3"/>
      <dgm:spPr/>
    </dgm:pt>
    <dgm:pt modelId="{912A4E32-5F7F-472B-8C66-E8A74DFC629E}" type="pres">
      <dgm:prSet presAssocID="{6DE35B0A-2EFA-47DC-9565-CCFDAAEB9456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E748AD-A09F-44B7-A46F-4DFFCFEDD9CF}" type="pres">
      <dgm:prSet presAssocID="{35720531-514A-4223-A13E-6CC12D7BE4A5}" presName="bullet3b" presStyleLbl="node1" presStyleIdx="1" presStyleCnt="3"/>
      <dgm:spPr/>
    </dgm:pt>
    <dgm:pt modelId="{D760E773-5F14-4ED9-B99B-AA642B123F1D}" type="pres">
      <dgm:prSet presAssocID="{35720531-514A-4223-A13E-6CC12D7BE4A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FD7011-0CCA-4F41-99E5-7E433CD4820F}" type="pres">
      <dgm:prSet presAssocID="{1608A9F1-8A29-4686-A892-535A694CF529}" presName="bullet3c" presStyleLbl="node1" presStyleIdx="2" presStyleCnt="3"/>
      <dgm:spPr/>
    </dgm:pt>
    <dgm:pt modelId="{E8057BD1-42C9-4242-A6EA-23C0B6FD5CBF}" type="pres">
      <dgm:prSet presAssocID="{1608A9F1-8A29-4686-A892-535A694CF529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48CFCDC-B88E-41CC-B816-D283A5D69AE2}" type="presOf" srcId="{35720531-514A-4223-A13E-6CC12D7BE4A5}" destId="{D760E773-5F14-4ED9-B99B-AA642B123F1D}" srcOrd="0" destOrd="0" presId="urn:microsoft.com/office/officeart/2005/8/layout/arrow2"/>
    <dgm:cxn modelId="{C76F21BC-641D-409C-9C0A-1BD2D117F99E}" type="presOf" srcId="{7D5B3DE3-65A8-48AE-8F2C-43467EDF57FF}" destId="{9DE03B2B-1458-4566-9919-06B19252902A}" srcOrd="0" destOrd="0" presId="urn:microsoft.com/office/officeart/2005/8/layout/arrow2"/>
    <dgm:cxn modelId="{CC40150E-F96A-41AA-88A1-3C9644A218F4}" type="presOf" srcId="{6DE35B0A-2EFA-47DC-9565-CCFDAAEB9456}" destId="{912A4E32-5F7F-472B-8C66-E8A74DFC629E}" srcOrd="0" destOrd="0" presId="urn:microsoft.com/office/officeart/2005/8/layout/arrow2"/>
    <dgm:cxn modelId="{5B98ACB3-3192-414A-90FC-791F9985E665}" srcId="{7D5B3DE3-65A8-48AE-8F2C-43467EDF57FF}" destId="{1608A9F1-8A29-4686-A892-535A694CF529}" srcOrd="2" destOrd="0" parTransId="{401BF950-0E94-45C9-AA92-6C8F295AC0E7}" sibTransId="{8798614B-B5B9-47FD-9464-55E3C8A212C5}"/>
    <dgm:cxn modelId="{5915CF76-B7FA-4EAF-9D51-9DBE9B64D39E}" srcId="{7D5B3DE3-65A8-48AE-8F2C-43467EDF57FF}" destId="{6DE35B0A-2EFA-47DC-9565-CCFDAAEB9456}" srcOrd="0" destOrd="0" parTransId="{32DA6002-3EE8-4B26-AA01-F9D1EFDA5693}" sibTransId="{50596E03-F68A-412E-AE2F-D75D6A3B65CF}"/>
    <dgm:cxn modelId="{8C000DE4-14D8-4133-8AE9-4C91C2B3F249}" type="presOf" srcId="{1608A9F1-8A29-4686-A892-535A694CF529}" destId="{E8057BD1-42C9-4242-A6EA-23C0B6FD5CBF}" srcOrd="0" destOrd="0" presId="urn:microsoft.com/office/officeart/2005/8/layout/arrow2"/>
    <dgm:cxn modelId="{841F9768-5492-4422-8149-22D88F01A4A3}" srcId="{7D5B3DE3-65A8-48AE-8F2C-43467EDF57FF}" destId="{35720531-514A-4223-A13E-6CC12D7BE4A5}" srcOrd="1" destOrd="0" parTransId="{421D7ED4-A76B-4AD1-B268-467EEA8C3D26}" sibTransId="{3E6115F4-16ED-41B6-B233-EC3E20BAEBE4}"/>
    <dgm:cxn modelId="{5CABBF92-19D0-4E44-8867-CE5489124B0B}" type="presParOf" srcId="{9DE03B2B-1458-4566-9919-06B19252902A}" destId="{D7F36A96-6C6A-41FE-A2D3-972FC908728E}" srcOrd="0" destOrd="0" presId="urn:microsoft.com/office/officeart/2005/8/layout/arrow2"/>
    <dgm:cxn modelId="{256D9019-CB08-434C-BD6E-3910934780DF}" type="presParOf" srcId="{9DE03B2B-1458-4566-9919-06B19252902A}" destId="{C83F6436-E7E1-448A-9FCB-CB60454F6CC5}" srcOrd="1" destOrd="0" presId="urn:microsoft.com/office/officeart/2005/8/layout/arrow2"/>
    <dgm:cxn modelId="{B3126F4E-9437-413F-BA56-51006521D4CC}" type="presParOf" srcId="{C83F6436-E7E1-448A-9FCB-CB60454F6CC5}" destId="{F453D740-C79F-4A0F-A492-365374743636}" srcOrd="0" destOrd="0" presId="urn:microsoft.com/office/officeart/2005/8/layout/arrow2"/>
    <dgm:cxn modelId="{8F3C8D6E-5CDE-432C-8062-EC921BA4E82C}" type="presParOf" srcId="{C83F6436-E7E1-448A-9FCB-CB60454F6CC5}" destId="{912A4E32-5F7F-472B-8C66-E8A74DFC629E}" srcOrd="1" destOrd="0" presId="urn:microsoft.com/office/officeart/2005/8/layout/arrow2"/>
    <dgm:cxn modelId="{D1DEA78D-0856-454A-ACFB-EDC410214AC4}" type="presParOf" srcId="{C83F6436-E7E1-448A-9FCB-CB60454F6CC5}" destId="{D0E748AD-A09F-44B7-A46F-4DFFCFEDD9CF}" srcOrd="2" destOrd="0" presId="urn:microsoft.com/office/officeart/2005/8/layout/arrow2"/>
    <dgm:cxn modelId="{99A309D5-C471-4DE4-B202-7B43CA76C62B}" type="presParOf" srcId="{C83F6436-E7E1-448A-9FCB-CB60454F6CC5}" destId="{D760E773-5F14-4ED9-B99B-AA642B123F1D}" srcOrd="3" destOrd="0" presId="urn:microsoft.com/office/officeart/2005/8/layout/arrow2"/>
    <dgm:cxn modelId="{1F5CA829-DCF1-4CBE-A2E4-9B78E28ED024}" type="presParOf" srcId="{C83F6436-E7E1-448A-9FCB-CB60454F6CC5}" destId="{4EFD7011-0CCA-4F41-99E5-7E433CD4820F}" srcOrd="4" destOrd="0" presId="urn:microsoft.com/office/officeart/2005/8/layout/arrow2"/>
    <dgm:cxn modelId="{6FE16DF6-CAB5-46A0-8F2C-DFCD4808E39D}" type="presParOf" srcId="{C83F6436-E7E1-448A-9FCB-CB60454F6CC5}" destId="{E8057BD1-42C9-4242-A6EA-23C0B6FD5CB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36A96-6C6A-41FE-A2D3-972FC908728E}">
      <dsp:nvSpPr>
        <dsp:cNvPr id="0" name=""/>
        <dsp:cNvSpPr/>
      </dsp:nvSpPr>
      <dsp:spPr>
        <a:xfrm>
          <a:off x="0" y="0"/>
          <a:ext cx="4627423" cy="289213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3D740-C79F-4A0F-A492-365374743636}">
      <dsp:nvSpPr>
        <dsp:cNvPr id="0" name=""/>
        <dsp:cNvSpPr/>
      </dsp:nvSpPr>
      <dsp:spPr>
        <a:xfrm>
          <a:off x="587682" y="2139187"/>
          <a:ext cx="120312" cy="120312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A4E32-5F7F-472B-8C66-E8A74DFC629E}">
      <dsp:nvSpPr>
        <dsp:cNvPr id="0" name=""/>
        <dsp:cNvSpPr/>
      </dsp:nvSpPr>
      <dsp:spPr>
        <a:xfrm>
          <a:off x="647839" y="2199343"/>
          <a:ext cx="1078189" cy="83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51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Desarrollo localizado</a:t>
          </a:r>
          <a:endParaRPr lang="es-ES" sz="1600" kern="1200" dirty="0"/>
        </a:p>
      </dsp:txBody>
      <dsp:txXfrm>
        <a:off x="647839" y="2199343"/>
        <a:ext cx="1078189" cy="835828"/>
      </dsp:txXfrm>
    </dsp:sp>
    <dsp:sp modelId="{D0E748AD-A09F-44B7-A46F-4DFFCFEDD9CF}">
      <dsp:nvSpPr>
        <dsp:cNvPr id="0" name=""/>
        <dsp:cNvSpPr/>
      </dsp:nvSpPr>
      <dsp:spPr>
        <a:xfrm>
          <a:off x="1649676" y="1353103"/>
          <a:ext cx="217488" cy="217488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0E773-5F14-4ED9-B99B-AA642B123F1D}">
      <dsp:nvSpPr>
        <dsp:cNvPr id="0" name=""/>
        <dsp:cNvSpPr/>
      </dsp:nvSpPr>
      <dsp:spPr>
        <a:xfrm>
          <a:off x="1758420" y="1461848"/>
          <a:ext cx="1110581" cy="1573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43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Desarrollo distribuido</a:t>
          </a:r>
          <a:endParaRPr lang="es-ES" sz="1600" kern="1200" dirty="0"/>
        </a:p>
      </dsp:txBody>
      <dsp:txXfrm>
        <a:off x="1758420" y="1461848"/>
        <a:ext cx="1110581" cy="1573323"/>
      </dsp:txXfrm>
    </dsp:sp>
    <dsp:sp modelId="{4EFD7011-0CCA-4F41-99E5-7E433CD4820F}">
      <dsp:nvSpPr>
        <dsp:cNvPr id="0" name=""/>
        <dsp:cNvSpPr/>
      </dsp:nvSpPr>
      <dsp:spPr>
        <a:xfrm>
          <a:off x="2926845" y="874744"/>
          <a:ext cx="300782" cy="300782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57BD1-42C9-4242-A6EA-23C0B6FD5CBF}">
      <dsp:nvSpPr>
        <dsp:cNvPr id="0" name=""/>
        <dsp:cNvSpPr/>
      </dsp:nvSpPr>
      <dsp:spPr>
        <a:xfrm>
          <a:off x="3077236" y="1025135"/>
          <a:ext cx="1110581" cy="201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378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Desarrollo Global Software (DGS)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 dirty="0"/>
        </a:p>
      </dsp:txBody>
      <dsp:txXfrm>
        <a:off x="3077236" y="1025135"/>
        <a:ext cx="1110581" cy="2010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82525-206E-4849-9684-E653C6B07FA9}" type="datetimeFigureOut">
              <a:rPr lang="es-ES" smtClean="0"/>
              <a:t>23/01/2012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8CD6A-F6D1-4F2D-BA66-C0F807FD88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541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A11F6-7D56-4094-AE81-8F6265B54381}" type="datetimeFigureOut">
              <a:rPr lang="es-ES" smtClean="0"/>
              <a:t>23/01/2012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65CBF-38AC-4922-92E9-BC7AD6EBE0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39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420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baseline="0" dirty="0" smtClean="0"/>
              <a:t>En esta sección mostraremos una pincelada sobre los fundamentos teóricos en los que se basa el PFC y que han sido comentados brevemente en la introducción del tema, a la hora de proponer el sistema a desarrollar.</a:t>
            </a:r>
          </a:p>
          <a:p>
            <a:pPr marL="285750" indent="-285750">
              <a:buFontTx/>
              <a:buChar char="-"/>
            </a:pPr>
            <a:endParaRPr lang="es-ES" baseline="0" dirty="0" smtClean="0"/>
          </a:p>
          <a:p>
            <a:pPr marL="285750" indent="-285750">
              <a:buFontTx/>
              <a:buChar char="-"/>
            </a:pPr>
            <a:r>
              <a:rPr lang="es-ES" baseline="0" dirty="0" smtClean="0"/>
              <a:t>El primero de estos fundamentos teóricos es el DGS, que ya ha sido abordado en la introducción, realizando su definición y mostrando sus principales ventajas y desafíos, que han sido la motivación para realizar este PFC. </a:t>
            </a:r>
          </a:p>
          <a:p>
            <a:pPr marL="285750" indent="-285750">
              <a:buFontTx/>
              <a:buChar char="-"/>
            </a:pPr>
            <a:r>
              <a:rPr lang="es-ES" baseline="0" dirty="0" smtClean="0"/>
              <a:t>Por tanto, en los siguientes puntos se revisará el estado del arte de disciplinas que han intervenido en la realización del proyecto.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301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¿Qué</a:t>
            </a:r>
            <a:r>
              <a:rPr lang="es-ES" baseline="0" dirty="0" smtClean="0"/>
              <a:t> es </a:t>
            </a:r>
            <a:r>
              <a:rPr lang="es-ES" baseline="0" dirty="0" err="1" smtClean="0"/>
              <a:t>Rationale</a:t>
            </a:r>
            <a:r>
              <a:rPr lang="es-ES" baseline="0" dirty="0" smtClean="0"/>
              <a:t>, o </a:t>
            </a:r>
            <a:r>
              <a:rPr lang="es-ES" baseline="0" dirty="0" err="1" smtClean="0"/>
              <a:t>Design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Rationale</a:t>
            </a:r>
            <a:r>
              <a:rPr lang="es-ES" baseline="0" dirty="0" smtClean="0"/>
              <a:t>?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¿Qué</a:t>
            </a:r>
            <a:r>
              <a:rPr lang="es-ES" baseline="0" dirty="0" smtClean="0"/>
              <a:t> es </a:t>
            </a:r>
            <a:r>
              <a:rPr lang="es-ES" baseline="0" dirty="0" err="1" smtClean="0"/>
              <a:t>Rationale</a:t>
            </a:r>
            <a:r>
              <a:rPr lang="es-ES" baseline="0" dirty="0" smtClean="0"/>
              <a:t>, o </a:t>
            </a:r>
            <a:r>
              <a:rPr lang="es-ES" baseline="0" dirty="0" err="1" smtClean="0"/>
              <a:t>Design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Rationale</a:t>
            </a:r>
            <a:r>
              <a:rPr lang="es-ES" baseline="0" dirty="0" smtClean="0"/>
              <a:t>?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¿Qué</a:t>
            </a:r>
            <a:r>
              <a:rPr lang="es-ES" baseline="0" dirty="0" smtClean="0"/>
              <a:t> es </a:t>
            </a:r>
            <a:r>
              <a:rPr lang="es-ES" baseline="0" dirty="0" err="1" smtClean="0"/>
              <a:t>Rationale</a:t>
            </a:r>
            <a:r>
              <a:rPr lang="es-ES" baseline="0" dirty="0" smtClean="0"/>
              <a:t>, o </a:t>
            </a:r>
            <a:r>
              <a:rPr lang="es-ES" baseline="0" dirty="0" err="1" smtClean="0"/>
              <a:t>Design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Rationale</a:t>
            </a:r>
            <a:r>
              <a:rPr lang="es-ES" baseline="0" dirty="0" smtClean="0"/>
              <a:t>?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Como se ha comentado en el apartado anterior, el objetivo del</a:t>
            </a:r>
            <a:r>
              <a:rPr lang="es-ES" baseline="0" dirty="0" smtClean="0"/>
              <a:t> PFC es desarrollar una herramienta para mitigar los desafíos encontrados en DGS, facilitando la gestión de conocimiento y decisiones. Concretamente, el objetivo principal consiste en …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¿Qué</a:t>
            </a:r>
            <a:r>
              <a:rPr lang="es-ES" baseline="0" dirty="0" smtClean="0"/>
              <a:t> es </a:t>
            </a:r>
            <a:r>
              <a:rPr lang="es-ES" baseline="0" dirty="0" err="1" smtClean="0"/>
              <a:t>Rationale</a:t>
            </a:r>
            <a:r>
              <a:rPr lang="es-ES" baseline="0" dirty="0" smtClean="0"/>
              <a:t>, o </a:t>
            </a:r>
            <a:r>
              <a:rPr lang="es-ES" baseline="0" dirty="0" err="1" smtClean="0"/>
              <a:t>Design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Rationale</a:t>
            </a:r>
            <a:r>
              <a:rPr lang="es-ES" baseline="0" dirty="0" smtClean="0"/>
              <a:t>?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67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El modo de desarrollar software</a:t>
            </a:r>
            <a:r>
              <a:rPr lang="es-ES" baseline="0" dirty="0" smtClean="0"/>
              <a:t> está evolucionando en los últimos años, tendiendo hacia un desarrollo distribuido del mismo.</a:t>
            </a:r>
          </a:p>
          <a:p>
            <a:pPr marL="285750" indent="-285750">
              <a:buFontTx/>
              <a:buChar char="-"/>
            </a:pPr>
            <a:r>
              <a:rPr lang="es-ES" baseline="0" dirty="0" smtClean="0"/>
              <a:t>Afecta en gran parte la globalización.</a:t>
            </a:r>
          </a:p>
          <a:p>
            <a:pPr marL="285750" indent="-285750">
              <a:buFontTx/>
              <a:buChar char="-"/>
            </a:pPr>
            <a:r>
              <a:rPr lang="es-ES" baseline="0" dirty="0" smtClean="0"/>
              <a:t>Evolución, buscando aumentar la competitividad y reducir costes:</a:t>
            </a:r>
          </a:p>
          <a:p>
            <a:pPr marL="0" indent="0">
              <a:buFontTx/>
              <a:buNone/>
            </a:pPr>
            <a:r>
              <a:rPr lang="es-ES" baseline="0" dirty="0" smtClean="0"/>
              <a:t>	* </a:t>
            </a:r>
            <a:r>
              <a:rPr lang="es-ES" baseline="0" dirty="0" smtClean="0"/>
              <a:t>Desarrollo localizado: mismo lugar. CDS en el mismo edificio</a:t>
            </a:r>
          </a:p>
          <a:p>
            <a:pPr marL="0" indent="0">
              <a:buFontTx/>
              <a:buNone/>
            </a:pPr>
            <a:r>
              <a:rPr lang="es-ES" baseline="0" dirty="0" smtClean="0"/>
              <a:t>	* </a:t>
            </a:r>
            <a:r>
              <a:rPr lang="es-ES" baseline="0" dirty="0" smtClean="0"/>
              <a:t>Desarrollo Distribuido: mismo país. CDS distribuidos en diferentes ciudades y provincias</a:t>
            </a:r>
          </a:p>
          <a:p>
            <a:pPr marL="0" indent="0">
              <a:buFontTx/>
              <a:buNone/>
            </a:pPr>
            <a:r>
              <a:rPr lang="es-ES" baseline="0" dirty="0" smtClean="0"/>
              <a:t>	* </a:t>
            </a:r>
            <a:r>
              <a:rPr lang="es-ES" baseline="0" dirty="0" smtClean="0"/>
              <a:t>DGS: diferentes países. 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A la vez que aumenta la distancia y la</a:t>
            </a:r>
            <a:r>
              <a:rPr lang="es-ES" baseline="0" dirty="0" smtClean="0"/>
              <a:t> deslocalización, aumentan los problemas y desafíos, como se comentará posteriormente</a:t>
            </a:r>
          </a:p>
          <a:p>
            <a:pPr marL="285750" indent="-285750">
              <a:buFontTx/>
              <a:buChar char="-"/>
            </a:pPr>
            <a:endParaRPr lang="es-ES" baseline="0" dirty="0" smtClean="0"/>
          </a:p>
          <a:p>
            <a:pPr marL="285750" indent="-285750">
              <a:buFontTx/>
              <a:buChar char="-"/>
            </a:pPr>
            <a:r>
              <a:rPr lang="es-ES" baseline="0" dirty="0" smtClean="0"/>
              <a:t>El PFC está enfocado en este último modo de desarrollar software: el DGS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Universidad de Leiden, Holanda</a:t>
            </a:r>
          </a:p>
          <a:p>
            <a:pPr marL="285750" indent="-285750">
              <a:buFontTx/>
              <a:buChar char="-"/>
            </a:pP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smtClean="0"/>
              <a:t>Según esta definición, los CDS se encuentran distribuidos</a:t>
            </a:r>
            <a:r>
              <a:rPr lang="es-ES" baseline="0" dirty="0" smtClean="0"/>
              <a:t> en países, se involucran diferentes compañías y </a:t>
            </a:r>
            <a:r>
              <a:rPr lang="es-ES" baseline="0" dirty="0" err="1" smtClean="0"/>
              <a:t>stakeholders</a:t>
            </a:r>
            <a:endParaRPr lang="es-ES" baseline="0" dirty="0" smtClean="0"/>
          </a:p>
          <a:p>
            <a:pPr marL="285750" indent="-285750">
              <a:buFontTx/>
              <a:buChar char="-"/>
            </a:pPr>
            <a:r>
              <a:rPr lang="es-ES" baseline="0" dirty="0" smtClean="0"/>
              <a:t>Debe existir una comunicación, un control y una coordinación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Aumento de la competitividad:</a:t>
            </a:r>
          </a:p>
          <a:p>
            <a:pPr marL="536433" lvl="1" indent="0">
              <a:buFontTx/>
              <a:buNone/>
            </a:pPr>
            <a:r>
              <a:rPr lang="es-ES" dirty="0" smtClean="0"/>
              <a:t>Posibilidad</a:t>
            </a:r>
            <a:r>
              <a:rPr lang="es-ES" baseline="0" dirty="0" smtClean="0"/>
              <a:t> de encontrar mano de obra más cualificada en diferentes </a:t>
            </a:r>
            <a:r>
              <a:rPr lang="es-ES" baseline="0" dirty="0" smtClean="0"/>
              <a:t>países</a:t>
            </a:r>
            <a:endParaRPr lang="es-ES" baseline="0" dirty="0" smtClean="0"/>
          </a:p>
          <a:p>
            <a:pPr marL="536433" lvl="1" indent="0">
              <a:buFontTx/>
              <a:buNone/>
            </a:pPr>
            <a:r>
              <a:rPr lang="es-ES" baseline="0" dirty="0" smtClean="0"/>
              <a:t>Alargar las jornadas laborales</a:t>
            </a:r>
          </a:p>
          <a:p>
            <a:pPr marL="536433" lvl="1" indent="0">
              <a:buFontTx/>
              <a:buNone/>
            </a:pPr>
            <a:r>
              <a:rPr lang="es-ES" baseline="0" dirty="0" smtClean="0"/>
              <a:t>Mejora de la presencia en el mercado </a:t>
            </a:r>
            <a:r>
              <a:rPr lang="es-ES" baseline="0" dirty="0" smtClean="0"/>
              <a:t>internacional</a:t>
            </a:r>
          </a:p>
          <a:p>
            <a:pPr marL="536433" lvl="1" indent="0">
              <a:buFontTx/>
              <a:buNone/>
            </a:pPr>
            <a:r>
              <a:rPr lang="es-ES" baseline="0" dirty="0" err="1" smtClean="0"/>
              <a:t>Offshoring</a:t>
            </a:r>
            <a:r>
              <a:rPr lang="es-ES" baseline="0" dirty="0" smtClean="0"/>
              <a:t> y filiales</a:t>
            </a:r>
            <a:endParaRPr lang="es-ES" baseline="0" dirty="0" smtClean="0"/>
          </a:p>
          <a:p>
            <a:pPr marL="285750" indent="-285750">
              <a:buFontTx/>
              <a:buChar char="-"/>
            </a:pPr>
            <a:r>
              <a:rPr lang="es-ES" dirty="0" smtClean="0"/>
              <a:t>Reducción</a:t>
            </a:r>
            <a:r>
              <a:rPr lang="es-ES" baseline="0" dirty="0" smtClean="0"/>
              <a:t> de costes</a:t>
            </a:r>
            <a:r>
              <a:rPr lang="es-ES" dirty="0" smtClean="0"/>
              <a:t>:</a:t>
            </a:r>
          </a:p>
          <a:p>
            <a:pPr marL="536433" lvl="1" indent="0">
              <a:buFontTx/>
              <a:buNone/>
            </a:pPr>
            <a:r>
              <a:rPr lang="es-ES" dirty="0" smtClean="0"/>
              <a:t>Mano de obras más barata</a:t>
            </a:r>
            <a:endParaRPr lang="es-ES" baseline="0" dirty="0" smtClean="0"/>
          </a:p>
          <a:p>
            <a:pPr marL="536433" lvl="1" indent="0">
              <a:buFontTx/>
              <a:buNone/>
            </a:pPr>
            <a:r>
              <a:rPr lang="es-ES" baseline="0" dirty="0" smtClean="0"/>
              <a:t>Diferencias de salarios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Proximidad al mercado</a:t>
            </a:r>
          </a:p>
          <a:p>
            <a:pPr marL="536433" lvl="1" indent="0">
              <a:buFontTx/>
              <a:buNone/>
            </a:pPr>
            <a:r>
              <a:rPr lang="es-ES" dirty="0" smtClean="0"/>
              <a:t>Se conoce el mercado local de cada </a:t>
            </a:r>
            <a:r>
              <a:rPr lang="es-ES" dirty="0" smtClean="0"/>
              <a:t>país, </a:t>
            </a:r>
            <a:r>
              <a:rPr lang="es-ES" dirty="0" smtClean="0"/>
              <a:t>por lo que se pueden conocer mejor las necesidades de cada cliente en los diferentes países</a:t>
            </a:r>
            <a:endParaRPr lang="es-ES" baseline="0" dirty="0" smtClean="0"/>
          </a:p>
          <a:p>
            <a:pPr marL="285750" indent="-285750">
              <a:buFontTx/>
              <a:buChar char="-"/>
            </a:pPr>
            <a:r>
              <a:rPr lang="es-ES" dirty="0" smtClean="0"/>
              <a:t>Time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market</a:t>
            </a:r>
            <a:endParaRPr lang="es-ES" dirty="0" smtClean="0"/>
          </a:p>
          <a:p>
            <a:pPr marL="536433" lvl="1" indent="0">
              <a:buFontTx/>
              <a:buNone/>
            </a:pPr>
            <a:r>
              <a:rPr lang="es-ES" dirty="0" smtClean="0"/>
              <a:t>Se reduce el lanzamiento al mercado</a:t>
            </a:r>
            <a:endParaRPr lang="es-ES" baseline="0" dirty="0" smtClean="0"/>
          </a:p>
          <a:p>
            <a:pPr marL="536433" lvl="1" indent="0">
              <a:buFontTx/>
              <a:buNone/>
            </a:pPr>
            <a:r>
              <a:rPr lang="es-ES" baseline="0" dirty="0" smtClean="0"/>
              <a:t>Modelo de desarrollo </a:t>
            </a:r>
            <a:r>
              <a:rPr lang="es-ES" baseline="0" dirty="0" err="1" smtClean="0"/>
              <a:t>follow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sun</a:t>
            </a:r>
            <a:r>
              <a:rPr lang="es-ES" baseline="0" dirty="0" smtClean="0"/>
              <a:t>, aprovechando diferencias horarias </a:t>
            </a:r>
          </a:p>
          <a:p>
            <a:pPr marL="536433" lvl="1" indent="0">
              <a:buFontTx/>
              <a:buNone/>
            </a:pPr>
            <a:r>
              <a:rPr lang="es-ES" baseline="0" dirty="0" smtClean="0"/>
              <a:t>Necesario control</a:t>
            </a:r>
          </a:p>
          <a:p>
            <a:pPr marL="536433" lvl="1" indent="0">
              <a:buFontTx/>
              <a:buNone/>
            </a:pP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baseline="0" dirty="0" smtClean="0"/>
              <a:t>Desafíos en las 3C: comunicación, control, coordinación.</a:t>
            </a:r>
          </a:p>
          <a:p>
            <a:pPr marL="822183" lvl="1" indent="-285750">
              <a:buFontTx/>
              <a:buChar char="-"/>
            </a:pPr>
            <a:r>
              <a:rPr lang="es-ES" baseline="0" dirty="0" smtClean="0"/>
              <a:t>Comunicación:</a:t>
            </a:r>
          </a:p>
          <a:p>
            <a:pPr marL="1072866" lvl="2" indent="0">
              <a:buFontTx/>
              <a:buNone/>
            </a:pPr>
            <a:r>
              <a:rPr lang="es-ES" baseline="0" dirty="0" smtClean="0"/>
              <a:t>Dependiente de la tecnología porque se imposibilita una comunicación </a:t>
            </a:r>
            <a:r>
              <a:rPr lang="es-ES" baseline="0" dirty="0" err="1" smtClean="0"/>
              <a:t>face-to-face</a:t>
            </a:r>
            <a:r>
              <a:rPr lang="es-ES" baseline="0" dirty="0" smtClean="0"/>
              <a:t>, elevando los tiempos de respuesta y dificultando la comunicación (comunicación no verbal)</a:t>
            </a:r>
          </a:p>
          <a:p>
            <a:pPr marL="1072866" lvl="2" indent="0">
              <a:buFontTx/>
              <a:buNone/>
            </a:pPr>
            <a:r>
              <a:rPr lang="es-ES" baseline="0" dirty="0" smtClean="0"/>
              <a:t>Comunicación asíncrona, por diferentes husos horarios, lo que hace más difícil coincidir en el mismo tiempo. Además, se provocan interrupciones por estos cambios horarios, aumentando malestar</a:t>
            </a:r>
          </a:p>
          <a:p>
            <a:pPr marL="1072866" lvl="2" indent="0">
              <a:buFontTx/>
              <a:buNone/>
            </a:pPr>
            <a:r>
              <a:rPr lang="es-ES" baseline="0" dirty="0" smtClean="0"/>
              <a:t>Ambigüedades, por diferencias idiomáticas o malentendidos culturales</a:t>
            </a:r>
          </a:p>
          <a:p>
            <a:pPr marL="822183" lvl="1" indent="-285750">
              <a:buFontTx/>
              <a:buChar char="-"/>
            </a:pPr>
            <a:r>
              <a:rPr lang="es-ES" baseline="0" dirty="0" smtClean="0"/>
              <a:t>Coordinación:</a:t>
            </a:r>
          </a:p>
          <a:p>
            <a:pPr marL="1072866" lvl="2" indent="0">
              <a:buFontTx/>
              <a:buNone/>
            </a:pPr>
            <a:r>
              <a:rPr lang="es-ES" baseline="0" dirty="0" smtClean="0"/>
              <a:t>Falta de conciencia de equipo, por que al estar distribuidos en diferentes países y lugares, no se adquiere conciencia de equipo que trabaja en un mismo objetivo</a:t>
            </a:r>
          </a:p>
          <a:p>
            <a:pPr marL="1072866" lvl="2" indent="0">
              <a:buFontTx/>
              <a:buNone/>
            </a:pPr>
            <a:r>
              <a:rPr lang="es-ES" baseline="0" dirty="0" smtClean="0"/>
              <a:t>Comunicación asíncrona y modificar los calendarios laborales, para poder coincidir en un momento para coordinar tares o realizar </a:t>
            </a:r>
            <a:r>
              <a:rPr lang="es-ES" baseline="0" dirty="0" err="1" smtClean="0"/>
              <a:t>meetings</a:t>
            </a:r>
            <a:endParaRPr lang="es-ES" baseline="0" dirty="0" smtClean="0"/>
          </a:p>
          <a:p>
            <a:pPr marL="1072866" lvl="2" indent="0">
              <a:buFontTx/>
              <a:buNone/>
            </a:pPr>
            <a:r>
              <a:rPr lang="es-ES" baseline="0" dirty="0" smtClean="0"/>
              <a:t>Falta de confianza porque no se conoce personalmente a las otras personas, su cultura, su manera de ser, etc.</a:t>
            </a:r>
          </a:p>
          <a:p>
            <a:pPr marL="822183" lvl="1" indent="-285750">
              <a:buFontTx/>
              <a:buChar char="-"/>
            </a:pPr>
            <a:r>
              <a:rPr lang="es-ES" baseline="0" dirty="0" smtClean="0"/>
              <a:t>Control:</a:t>
            </a:r>
          </a:p>
          <a:p>
            <a:pPr marL="1072866" lvl="2" indent="0">
              <a:buFontTx/>
              <a:buNone/>
            </a:pPr>
            <a:r>
              <a:rPr lang="es-ES" baseline="0" dirty="0" smtClean="0"/>
              <a:t>Dificultad para la planificación de proyectos, seguimiento de procesos, calidad,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, al estar distribuidos en diferentes países.</a:t>
            </a:r>
          </a:p>
          <a:p>
            <a:pPr marL="1072866" lvl="2" indent="0">
              <a:buFontTx/>
              <a:buNone/>
            </a:pPr>
            <a:r>
              <a:rPr lang="es-ES" baseline="0" dirty="0" smtClean="0"/>
              <a:t>Se dificulta el control y acceso de recursos remotos, como servicios web, bases de datos,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 (por no estar disponibles en el mismo momento)</a:t>
            </a:r>
          </a:p>
          <a:p>
            <a:pPr marL="1072866" lvl="2" indent="0">
              <a:buFontTx/>
              <a:buNone/>
            </a:pPr>
            <a:r>
              <a:rPr lang="es-ES" baseline="0" dirty="0" smtClean="0"/>
              <a:t>Relacionado con la distancia geográfica, cada país y equipo de desarrollo seguirá unos determinados procesos, normas de calidad ,etc.</a:t>
            </a:r>
          </a:p>
          <a:p>
            <a:pPr marL="536433" lvl="1" indent="0">
              <a:buFontTx/>
              <a:buNone/>
            </a:pPr>
            <a:endParaRPr lang="es-ES" baseline="0" dirty="0" smtClean="0"/>
          </a:p>
          <a:p>
            <a:pPr marL="285750" indent="-285750">
              <a:buFontTx/>
              <a:buChar char="-"/>
            </a:pPr>
            <a:endParaRPr lang="es-ES" baseline="0" dirty="0" smtClean="0"/>
          </a:p>
          <a:p>
            <a:pPr marL="285750" indent="-285750">
              <a:buFontTx/>
              <a:buChar char="-"/>
            </a:pPr>
            <a:r>
              <a:rPr lang="es-ES" baseline="0" dirty="0" smtClean="0"/>
              <a:t>Desafíos </a:t>
            </a:r>
            <a:r>
              <a:rPr lang="es-ES" baseline="0" dirty="0" smtClean="0"/>
              <a:t>en GC:</a:t>
            </a:r>
          </a:p>
          <a:p>
            <a:pPr marL="536433" lvl="1" indent="0">
              <a:buFontTx/>
              <a:buNone/>
            </a:pPr>
            <a:r>
              <a:rPr lang="es-ES" baseline="0" dirty="0" smtClean="0"/>
              <a:t>Se dificulta la gestión de conocimiento, debido a que la información proviene de diversas fuentes, no se coordina bien la información y puede quedar diseminada. Gran parte de este conocimiento son las decisiones tomadas en las fases de desarrollo de un proyecto software, de vital importancia para un buen desarrollo, análisis, etc</a:t>
            </a:r>
            <a:r>
              <a:rPr lang="es-ES" baseline="0" dirty="0" smtClean="0"/>
              <a:t>.</a:t>
            </a:r>
          </a:p>
          <a:p>
            <a:pPr marL="536433" lvl="1" indent="0">
              <a:buFontTx/>
              <a:buNone/>
            </a:pPr>
            <a:r>
              <a:rPr lang="es-ES" b="1" baseline="0" dirty="0" smtClean="0"/>
              <a:t>Por tanto, se dificulta su creación, almacenamiento recuperación y reutilización.</a:t>
            </a:r>
            <a:endParaRPr lang="es-ES" b="1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baseline="0" dirty="0" smtClean="0"/>
              <a:t>Debido a los desafíos comentados anteriormente, y con el fin de mitigar algunos de ellos, sobre todos aquellos relacionados con la comunicación, control y gestión del conocimiento en DGS, se propone: </a:t>
            </a:r>
          </a:p>
          <a:p>
            <a:pPr marL="285750" indent="-285750">
              <a:buFontTx/>
              <a:buChar char="-"/>
            </a:pPr>
            <a:endParaRPr lang="es-ES" baseline="0" dirty="0" smtClean="0"/>
          </a:p>
          <a:p>
            <a:pPr marL="285750" indent="-285750">
              <a:buFontTx/>
              <a:buChar char="-"/>
            </a:pPr>
            <a:r>
              <a:rPr lang="es-ES" baseline="0" dirty="0" smtClean="0"/>
              <a:t>Se propone la herramienta </a:t>
            </a:r>
            <a:r>
              <a:rPr lang="es-ES" b="1" baseline="0" dirty="0" smtClean="0"/>
              <a:t>DPMTool</a:t>
            </a:r>
            <a:r>
              <a:rPr lang="es-ES" b="0" baseline="0" dirty="0" smtClean="0"/>
              <a:t>, utilizando </a:t>
            </a:r>
            <a:r>
              <a:rPr lang="es-ES" b="0" baseline="0" dirty="0" err="1" smtClean="0"/>
              <a:t>Rationale</a:t>
            </a:r>
            <a:r>
              <a:rPr lang="es-ES" b="0" baseline="0" dirty="0" smtClean="0"/>
              <a:t> para la gestión de decisiones, y CBR para la reutilización de conocimiento. Estos conceptos se tratarán más en profundidad en el punto tercero, en el estado del arte.</a:t>
            </a: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Como se ha comentado en el apartado anterior, el objetivo del</a:t>
            </a:r>
            <a:r>
              <a:rPr lang="es-ES" baseline="0" dirty="0" smtClean="0"/>
              <a:t> PFC es desarrollar una herramienta para mitigar los desafíos encontrados en DGS, facilitando la gestión de conocimiento y decisiones. Concretamente, el objetivo principal consiste en …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/>
              <a:t>En esta tabla se muestra</a:t>
            </a:r>
            <a:r>
              <a:rPr lang="es-ES" baseline="0" dirty="0" smtClean="0"/>
              <a:t>n los objetivos asociados al objetivo principal, cuya consecución tendrá como consecuencia la consecución del objetivo principal.</a:t>
            </a:r>
          </a:p>
          <a:p>
            <a:pPr marL="285750" indent="-285750">
              <a:buFontTx/>
              <a:buChar char="-"/>
            </a:pPr>
            <a:r>
              <a:rPr lang="es-ES" baseline="0" dirty="0" smtClean="0"/>
              <a:t>Se muestra el identificador del objetivo, una pequeña descripción de dicho objetivo y el desafío del DGS que se pretende mitigar o resolver.</a:t>
            </a:r>
          </a:p>
          <a:p>
            <a:pPr marL="285750" indent="-285750">
              <a:buFontTx/>
              <a:buChar char="-"/>
            </a:pPr>
            <a:endParaRPr lang="es-ES" baseline="0" dirty="0" smtClean="0"/>
          </a:p>
          <a:p>
            <a:pPr marL="285750" indent="-285750">
              <a:buFontTx/>
              <a:buChar char="-"/>
            </a:pPr>
            <a:r>
              <a:rPr lang="es-ES" baseline="0" dirty="0" smtClean="0"/>
              <a:t>O2: Al favorecer la gestión de decisiones, se facilita la comunicación porque se evitan malentendidos socio-culturales, al seguir un mismo formato</a:t>
            </a:r>
          </a:p>
          <a:p>
            <a:pPr marL="285750" indent="-285750">
              <a:buFontTx/>
              <a:buChar char="-"/>
            </a:pPr>
            <a:r>
              <a:rPr lang="es-ES" baseline="0" dirty="0" smtClean="0"/>
              <a:t>O4: Sistema de notificaciones y refrescar cambios en tiempo real</a:t>
            </a:r>
          </a:p>
          <a:p>
            <a:pPr marL="285750" indent="-285750">
              <a:buFontTx/>
              <a:buChar char="-"/>
            </a:pPr>
            <a:r>
              <a:rPr lang="es-ES" baseline="0" dirty="0" smtClean="0"/>
              <a:t>O6: Se facilita creando una estructura y formato común para crear/modificar datos de proyectos</a:t>
            </a:r>
          </a:p>
          <a:p>
            <a:pPr marL="285750" indent="-285750">
              <a:buFontTx/>
              <a:buChar char="-"/>
            </a:pPr>
            <a:r>
              <a:rPr lang="es-ES" baseline="0" dirty="0" smtClean="0"/>
              <a:t>O7: Aspectos de control como informes, estadísticas, etc.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65CBF-38AC-4922-92E9-BC7AD6EBE03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05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E228-B20A-4312-8548-EB0CBE3DC242}" type="datetime1">
              <a:rPr lang="es-ES" smtClean="0"/>
              <a:t>23/01/2012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DPMTool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Rectángulo"/>
          <p:cNvSpPr/>
          <p:nvPr userDrawn="1"/>
        </p:nvSpPr>
        <p:spPr>
          <a:xfrm>
            <a:off x="1115616" y="669661"/>
            <a:ext cx="7776863" cy="102699"/>
          </a:xfrm>
          <a:prstGeom prst="rect">
            <a:avLst/>
          </a:prstGeom>
          <a:gradFill flip="none" rotWithShape="1">
            <a:gsLst>
              <a:gs pos="100000">
                <a:srgbClr val="547785"/>
              </a:gs>
              <a:gs pos="0">
                <a:srgbClr val="D0E5EC">
                  <a:alpha val="66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2861568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20B3-0843-4086-9A79-C2D69C94EFEC}" type="datetime1">
              <a:rPr lang="es-ES" smtClean="0"/>
              <a:t>23/01/2012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DPMTool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04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08D8-894F-4A04-9778-A9AE9CE5F213}" type="datetime1">
              <a:rPr lang="es-ES" smtClean="0"/>
              <a:t>23/01/2012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DPMTool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60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247749" y="6453336"/>
            <a:ext cx="2133600" cy="268141"/>
          </a:xfrm>
        </p:spPr>
        <p:txBody>
          <a:bodyPr/>
          <a:lstStyle>
            <a:lvl1pPr>
              <a:defRPr>
                <a:solidFill>
                  <a:srgbClr val="274F5F"/>
                </a:solidFill>
              </a:defRPr>
            </a:lvl1pPr>
          </a:lstStyle>
          <a:p>
            <a:fld id="{7CE11CBE-3B5A-4BAF-916B-EEC53E0ACD5B}" type="datetime1">
              <a:rPr lang="es-ES" smtClean="0"/>
              <a:t>23/01/2012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41"/>
          </a:xfrm>
        </p:spPr>
        <p:txBody>
          <a:bodyPr/>
          <a:lstStyle>
            <a:lvl1pPr>
              <a:defRPr>
                <a:solidFill>
                  <a:srgbClr val="274F5F"/>
                </a:solidFill>
              </a:defRPr>
            </a:lvl1pPr>
          </a:lstStyle>
          <a:p>
            <a:r>
              <a:rPr lang="es-ES" smtClean="0"/>
              <a:t>DPMTool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1880" y="6453336"/>
            <a:ext cx="2133600" cy="268141"/>
          </a:xfrm>
        </p:spPr>
        <p:txBody>
          <a:bodyPr/>
          <a:lstStyle>
            <a:lvl1pPr>
              <a:defRPr>
                <a:solidFill>
                  <a:srgbClr val="274F5F"/>
                </a:solidFill>
              </a:defRPr>
            </a:lvl1pPr>
          </a:lstStyle>
          <a:p>
            <a:fld id="{2E16987B-1223-45F3-900E-A014D2035EDD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9078"/>
            <a:ext cx="648072" cy="648072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title" hasCustomPrompt="1"/>
          </p:nvPr>
        </p:nvSpPr>
        <p:spPr>
          <a:xfrm>
            <a:off x="1115616" y="129078"/>
            <a:ext cx="7920880" cy="521327"/>
          </a:xfrm>
          <a:prstGeom prst="rect">
            <a:avLst/>
          </a:prstGeom>
          <a:solidFill>
            <a:schemeClr val="accent5">
              <a:alpha val="0"/>
            </a:schemeClr>
          </a:solidFill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t">
            <a:normAutofit/>
          </a:bodyPr>
          <a:lstStyle>
            <a:lvl1pPr algn="r">
              <a:defRPr sz="3600" b="1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</a:defRPr>
            </a:lvl1pPr>
          </a:lstStyle>
          <a:p>
            <a:r>
              <a:rPr lang="es-ES" dirty="0" smtClean="0"/>
              <a:t>título</a:t>
            </a:r>
            <a:endParaRPr lang="es-ES" dirty="0"/>
          </a:p>
        </p:txBody>
      </p:sp>
      <p:sp>
        <p:nvSpPr>
          <p:cNvPr id="12" name="11 Rectángulo"/>
          <p:cNvSpPr/>
          <p:nvPr userDrawn="1"/>
        </p:nvSpPr>
        <p:spPr>
          <a:xfrm>
            <a:off x="1115616" y="674451"/>
            <a:ext cx="7776863" cy="102699"/>
          </a:xfrm>
          <a:prstGeom prst="rect">
            <a:avLst/>
          </a:prstGeom>
          <a:gradFill flip="none" rotWithShape="1">
            <a:gsLst>
              <a:gs pos="100000">
                <a:srgbClr val="547785"/>
              </a:gs>
              <a:gs pos="0">
                <a:srgbClr val="D0E5EC">
                  <a:alpha val="66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grpSp>
        <p:nvGrpSpPr>
          <p:cNvPr id="13" name="Group 11"/>
          <p:cNvGrpSpPr/>
          <p:nvPr userDrawn="1"/>
        </p:nvGrpSpPr>
        <p:grpSpPr>
          <a:xfrm>
            <a:off x="251519" y="863483"/>
            <a:ext cx="8640959" cy="5157806"/>
            <a:chOff x="-1" y="3379694"/>
            <a:chExt cx="7543801" cy="2604247"/>
          </a:xfrm>
          <a:solidFill>
            <a:schemeClr val="lt1"/>
          </a:solidFill>
          <a:effectLst/>
        </p:grpSpPr>
        <p:sp>
          <p:nvSpPr>
            <p:cNvPr id="14" name="Snip Single Corner Rectangle 14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grpFill/>
            <a:ln w="15875" cap="flat" cmpd="sng">
              <a:solidFill>
                <a:srgbClr val="274F5F"/>
              </a:solidFill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5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grpFill/>
            <a:ln w="15875" cap="flat" cmpd="sng">
              <a:solidFill>
                <a:srgbClr val="274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4557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74F8-E6B6-4BAD-B8E5-125D4A9AC347}" type="datetime1">
              <a:rPr lang="es-ES" smtClean="0"/>
              <a:t>23/01/2012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DPMTool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4459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5F68-91B5-40E5-A8E9-A11C172361F2}" type="datetime1">
              <a:rPr lang="es-ES" smtClean="0"/>
              <a:t>23/01/2012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DPMTool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94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9078"/>
            <a:ext cx="648072" cy="648072"/>
          </a:xfrm>
          <a:prstGeom prst="rect">
            <a:avLst/>
          </a:prstGeom>
        </p:spPr>
      </p:pic>
      <p:sp>
        <p:nvSpPr>
          <p:cNvPr id="11" name="1 Título"/>
          <p:cNvSpPr>
            <a:spLocks noGrp="1"/>
          </p:cNvSpPr>
          <p:nvPr>
            <p:ph type="title" hasCustomPrompt="1"/>
          </p:nvPr>
        </p:nvSpPr>
        <p:spPr>
          <a:xfrm>
            <a:off x="1115616" y="129078"/>
            <a:ext cx="7920880" cy="540583"/>
          </a:xfrm>
          <a:prstGeom prst="rect">
            <a:avLst/>
          </a:prstGeom>
          <a:solidFill>
            <a:schemeClr val="accent5">
              <a:alpha val="0"/>
            </a:schemeClr>
          </a:solidFill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t">
            <a:normAutofit/>
          </a:bodyPr>
          <a:lstStyle>
            <a:lvl1pPr algn="r">
              <a:defRPr sz="3600" b="1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</a:defRPr>
            </a:lvl1pPr>
          </a:lstStyle>
          <a:p>
            <a:r>
              <a:rPr lang="es-ES" dirty="0" smtClean="0"/>
              <a:t>título</a:t>
            </a:r>
            <a:endParaRPr lang="es-E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51519" y="864598"/>
            <a:ext cx="8640959" cy="5372713"/>
            <a:chOff x="-1" y="3379694"/>
            <a:chExt cx="7543801" cy="2604247"/>
          </a:xfrm>
          <a:solidFill>
            <a:schemeClr val="lt1"/>
          </a:solidFill>
          <a:effectLst/>
        </p:grpSpPr>
        <p:sp>
          <p:nvSpPr>
            <p:cNvPr id="13" name="Snip Single Corner Rectangle 14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grpFill/>
            <a:ln w="15875" cap="flat" cmpd="sng">
              <a:solidFill>
                <a:srgbClr val="274F5F"/>
              </a:solidFill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4" name="Straight Connector 15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grpFill/>
            <a:ln w="15875" cap="flat" cmpd="sng">
              <a:solidFill>
                <a:srgbClr val="274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3 Marcador de fecha"/>
          <p:cNvSpPr>
            <a:spLocks noGrp="1"/>
          </p:cNvSpPr>
          <p:nvPr>
            <p:ph type="dt" sz="half" idx="10"/>
          </p:nvPr>
        </p:nvSpPr>
        <p:spPr>
          <a:xfrm>
            <a:off x="247749" y="6453336"/>
            <a:ext cx="2133600" cy="268141"/>
          </a:xfrm>
        </p:spPr>
        <p:txBody>
          <a:bodyPr/>
          <a:lstStyle>
            <a:lvl1pPr>
              <a:defRPr>
                <a:solidFill>
                  <a:srgbClr val="274F5F"/>
                </a:solidFill>
              </a:defRPr>
            </a:lvl1pPr>
          </a:lstStyle>
          <a:p>
            <a:fld id="{4F36A2B8-C8CE-4100-B587-0F9B11372395}" type="datetime1">
              <a:rPr lang="es-ES" smtClean="0"/>
              <a:t>23/01/2012</a:t>
            </a:fld>
            <a:endParaRPr lang="es-ES" dirty="0"/>
          </a:p>
        </p:txBody>
      </p:sp>
      <p:sp>
        <p:nvSpPr>
          <p:cNvPr id="1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41"/>
          </a:xfrm>
        </p:spPr>
        <p:txBody>
          <a:bodyPr/>
          <a:lstStyle>
            <a:lvl1pPr>
              <a:defRPr>
                <a:solidFill>
                  <a:srgbClr val="274F5F"/>
                </a:solidFill>
              </a:defRPr>
            </a:lvl1pPr>
          </a:lstStyle>
          <a:p>
            <a:r>
              <a:rPr lang="es-ES" smtClean="0"/>
              <a:t>DPMTool</a:t>
            </a:r>
            <a:endParaRPr lang="es-ES" dirty="0"/>
          </a:p>
        </p:txBody>
      </p:sp>
      <p:sp>
        <p:nvSpPr>
          <p:cNvPr id="1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61880" y="6453336"/>
            <a:ext cx="2133600" cy="268141"/>
          </a:xfrm>
        </p:spPr>
        <p:txBody>
          <a:bodyPr/>
          <a:lstStyle>
            <a:lvl1pPr>
              <a:defRPr>
                <a:solidFill>
                  <a:srgbClr val="274F5F"/>
                </a:solidFill>
              </a:defRPr>
            </a:lvl1pPr>
          </a:lstStyle>
          <a:p>
            <a:fld id="{2E16987B-1223-45F3-900E-A014D2035ED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9" name="18 Rectángulo"/>
          <p:cNvSpPr/>
          <p:nvPr userDrawn="1"/>
        </p:nvSpPr>
        <p:spPr>
          <a:xfrm>
            <a:off x="1115614" y="684810"/>
            <a:ext cx="7776863" cy="102699"/>
          </a:xfrm>
          <a:prstGeom prst="rect">
            <a:avLst/>
          </a:prstGeom>
          <a:gradFill flip="none" rotWithShape="1">
            <a:gsLst>
              <a:gs pos="100000">
                <a:srgbClr val="547785"/>
              </a:gs>
              <a:gs pos="0">
                <a:srgbClr val="D0E5EC">
                  <a:alpha val="66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6756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E6EA-3464-4032-9797-50E08D76AC4F}" type="datetime1">
              <a:rPr lang="es-ES" smtClean="0"/>
              <a:t>23/01/2012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DPMTool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136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0A6B-26FF-428C-A3CD-916F5B4C06CA}" type="datetime1">
              <a:rPr lang="es-ES" smtClean="0"/>
              <a:t>23/01/2012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DPMTool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008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 userDrawn="1"/>
        </p:nvGrpSpPr>
        <p:grpSpPr>
          <a:xfrm>
            <a:off x="899593" y="975888"/>
            <a:ext cx="7344816" cy="4968552"/>
            <a:chOff x="-1" y="3379694"/>
            <a:chExt cx="7543801" cy="2604247"/>
          </a:xfrm>
          <a:gradFill flip="none" rotWithShape="1">
            <a:gsLst>
              <a:gs pos="0">
                <a:srgbClr val="C9DDFB"/>
              </a:gs>
              <a:gs pos="50000">
                <a:srgbClr val="DFEAF9">
                  <a:alpha val="69804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effectLst>
            <a:glow rad="127000">
              <a:schemeClr val="accent2">
                <a:alpha val="18000"/>
              </a:schemeClr>
            </a:glow>
          </a:effectLst>
        </p:grpSpPr>
        <p:sp>
          <p:nvSpPr>
            <p:cNvPr id="9" name="Snip Single Corner Rectangle 14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0" name="Straight Connector 15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grpFill/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1 Título"/>
          <p:cNvSpPr>
            <a:spLocks noGrp="1"/>
          </p:cNvSpPr>
          <p:nvPr>
            <p:ph type="title" hasCustomPrompt="1"/>
          </p:nvPr>
        </p:nvSpPr>
        <p:spPr>
          <a:xfrm>
            <a:off x="179512" y="2564904"/>
            <a:ext cx="4248472" cy="1080120"/>
          </a:xfrm>
          <a:prstGeom prst="rect">
            <a:avLst/>
          </a:prstGeom>
          <a:solidFill>
            <a:schemeClr val="accent5">
              <a:alpha val="0"/>
            </a:schemeClr>
          </a:solidFill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t">
            <a:noAutofit/>
          </a:bodyPr>
          <a:lstStyle>
            <a:lvl1pPr algn="r">
              <a:defRPr sz="4400" b="1" cap="all" spc="300">
                <a:ln>
                  <a:solidFill>
                    <a:schemeClr val="tx2"/>
                  </a:solidFill>
                </a:ln>
                <a:solidFill>
                  <a:srgbClr val="255B87"/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975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DE4E-288B-4BCE-802B-87CBE39B22DE}" type="datetime1">
              <a:rPr lang="es-ES" smtClean="0"/>
              <a:t>23/01/2012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DPMTool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6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1146-898A-4CEC-B2C6-A72691065DB3}" type="datetime1">
              <a:rPr lang="es-ES" smtClean="0"/>
              <a:t>23/01/2012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DPMTool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6987B-1223-45F3-900E-A014D2035E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01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1072866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/>
          <p:nvPr/>
        </p:nvGrpSpPr>
        <p:grpSpPr>
          <a:xfrm>
            <a:off x="251520" y="260648"/>
            <a:ext cx="8640959" cy="6264695"/>
            <a:chOff x="-1" y="3379694"/>
            <a:chExt cx="7543801" cy="2604247"/>
          </a:xfrm>
          <a:gradFill flip="none" rotWithShape="1">
            <a:gsLst>
              <a:gs pos="0">
                <a:srgbClr val="B8D3FA"/>
              </a:gs>
              <a:gs pos="50000">
                <a:srgbClr val="D1E1F7">
                  <a:alpha val="69804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effectLst>
            <a:glow rad="127000">
              <a:schemeClr val="accent2">
                <a:alpha val="18000"/>
              </a:schemeClr>
            </a:glow>
          </a:effectLst>
        </p:grpSpPr>
        <p:sp>
          <p:nvSpPr>
            <p:cNvPr id="7" name="Snip Single Corner Rectangle 14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8" name="Straight Connector 15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grpFill/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8 CuadroTexto"/>
          <p:cNvSpPr txBox="1"/>
          <p:nvPr/>
        </p:nvSpPr>
        <p:spPr>
          <a:xfrm>
            <a:off x="1007604" y="2708920"/>
            <a:ext cx="7192230" cy="156966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9600" b="1" spc="300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  <a:cs typeface="+mn-cs"/>
              </a:rPr>
              <a:t>DPMTool</a:t>
            </a:r>
            <a:endParaRPr lang="es-ES" sz="1600" b="1" spc="300" dirty="0">
              <a:ln w="11430"/>
              <a:solidFill>
                <a:schemeClr val="bg2">
                  <a:lumMod val="2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  <a:cs typeface="+mn-cs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857818" y="4149080"/>
            <a:ext cx="75306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i="1" dirty="0" smtClean="0">
                <a:solidFill>
                  <a:srgbClr val="0A4090"/>
                </a:solidFill>
                <a:latin typeface="+mn-lt"/>
                <a:cs typeface="+mn-cs"/>
              </a:rPr>
              <a:t>Sistema Distribuido para la Gestión de Decisiones de Proyectos Software en Desarrollo Global de Software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31640" y="466817"/>
            <a:ext cx="7056784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 smtClean="0">
                <a:ln w="11430"/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Universidad de Castilla la Mancha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 smtClean="0">
                <a:ln w="11430"/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Escuela Superior de Informática</a:t>
            </a:r>
            <a:endParaRPr lang="es-ES" sz="2400" b="1" dirty="0">
              <a:ln w="11430"/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5852505"/>
            <a:ext cx="900101" cy="900101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828328" y="5878447"/>
            <a:ext cx="7128047" cy="49244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b="1" dirty="0" smtClean="0">
                <a:ln w="11430"/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Autor: Juan Andrada Romero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300" b="1" dirty="0" smtClean="0">
                <a:ln w="11430"/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Directora: Aurora Vizcaíno Barceló</a:t>
            </a:r>
            <a:endParaRPr lang="es-ES" sz="1300" b="1" dirty="0">
              <a:ln w="11430"/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68532"/>
            <a:ext cx="873220" cy="10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23/01/2012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10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2037643" y="5496146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  <a:endParaRPr lang="es-ES" dirty="0"/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334246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636430" y="5981999"/>
            <a:ext cx="1089147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>
                <a:solidFill>
                  <a:schemeClr val="bg2">
                    <a:lumMod val="25000"/>
                  </a:schemeClr>
                </a:solidFill>
              </a:rPr>
              <a:t>Objetivos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913561" y="6016932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821537" y="1844824"/>
            <a:ext cx="720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s-ES" sz="2400" b="1" dirty="0"/>
              <a:t>D</a:t>
            </a:r>
            <a:r>
              <a:rPr lang="es-ES" sz="2400" b="1" dirty="0" smtClean="0"/>
              <a:t>iseño</a:t>
            </a:r>
            <a:r>
              <a:rPr lang="es-ES" sz="2400" dirty="0" smtClean="0"/>
              <a:t> </a:t>
            </a:r>
            <a:r>
              <a:rPr lang="es-ES" sz="2400" dirty="0"/>
              <a:t>y </a:t>
            </a:r>
            <a:r>
              <a:rPr lang="es-ES" sz="2400" b="1" dirty="0"/>
              <a:t>construcción</a:t>
            </a:r>
            <a:r>
              <a:rPr lang="es-ES" sz="2400" dirty="0"/>
              <a:t> de una </a:t>
            </a:r>
            <a:r>
              <a:rPr lang="es-ES" sz="2400" dirty="0" smtClean="0"/>
              <a:t>herramienta basada </a:t>
            </a:r>
            <a:r>
              <a:rPr lang="es-ES" sz="2400" dirty="0"/>
              <a:t>en </a:t>
            </a:r>
            <a:r>
              <a:rPr lang="es-ES" sz="2400" b="1" dirty="0"/>
              <a:t>Java</a:t>
            </a:r>
            <a:r>
              <a:rPr lang="es-ES" sz="2400" dirty="0"/>
              <a:t> que permita dar soporte a la </a:t>
            </a:r>
            <a:r>
              <a:rPr lang="es-ES" sz="2400" b="1" dirty="0"/>
              <a:t>gestión</a:t>
            </a:r>
            <a:r>
              <a:rPr lang="es-ES" sz="2400" dirty="0"/>
              <a:t> </a:t>
            </a:r>
            <a:r>
              <a:rPr lang="es-ES" sz="2400" dirty="0" smtClean="0"/>
              <a:t>y </a:t>
            </a:r>
            <a:r>
              <a:rPr lang="es-ES" sz="2400" b="1" dirty="0" smtClean="0"/>
              <a:t>reutilización</a:t>
            </a:r>
            <a:r>
              <a:rPr lang="es-ES" sz="2400" dirty="0" smtClean="0"/>
              <a:t> de </a:t>
            </a:r>
            <a:r>
              <a:rPr lang="es-ES" sz="2400" b="1" dirty="0"/>
              <a:t>decisiones</a:t>
            </a:r>
            <a:r>
              <a:rPr lang="es-ES" sz="2400" dirty="0"/>
              <a:t> en proyectos software </a:t>
            </a:r>
            <a:r>
              <a:rPr lang="es-ES" sz="2400" dirty="0" smtClean="0"/>
              <a:t>en el </a:t>
            </a:r>
            <a:r>
              <a:rPr lang="es-ES" sz="2400" dirty="0"/>
              <a:t>paradigma de </a:t>
            </a:r>
            <a:r>
              <a:rPr lang="es-ES" sz="2400" b="1" dirty="0"/>
              <a:t>Desarrollo Global de </a:t>
            </a:r>
            <a:r>
              <a:rPr lang="es-ES" sz="2400" b="1" dirty="0" smtClean="0"/>
              <a:t>Software</a:t>
            </a:r>
            <a:r>
              <a:rPr lang="es-ES" sz="2400" dirty="0" smtClean="0"/>
              <a:t>, así como permitir la </a:t>
            </a:r>
            <a:r>
              <a:rPr lang="es-ES" sz="2400" b="1" dirty="0" smtClean="0"/>
              <a:t>gestión</a:t>
            </a:r>
            <a:r>
              <a:rPr lang="es-ES" sz="2400" dirty="0" smtClean="0"/>
              <a:t> de los </a:t>
            </a:r>
            <a:r>
              <a:rPr lang="es-ES" sz="2400" b="1" dirty="0"/>
              <a:t>proyectos</a:t>
            </a:r>
            <a:r>
              <a:rPr lang="es-ES" sz="2400" dirty="0"/>
              <a:t> software sobre los que se toman decisiones.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Objetivos</a:t>
            </a:r>
          </a:p>
          <a:p>
            <a:r>
              <a:rPr lang="es-ES" sz="1800" b="0" dirty="0" smtClean="0"/>
              <a:t>Objetivo principal</a:t>
            </a:r>
            <a:endParaRPr lang="es-ES" sz="1800" b="0" dirty="0"/>
          </a:p>
        </p:txBody>
      </p:sp>
    </p:spTree>
    <p:extLst>
      <p:ext uri="{BB962C8B-B14F-4D97-AF65-F5344CB8AC3E}">
        <p14:creationId xmlns:p14="http://schemas.microsoft.com/office/powerpoint/2010/main" val="400596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23/01/2012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11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2037643" y="5496146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  <a:endParaRPr lang="es-ES" dirty="0"/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334246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636430" y="5981999"/>
            <a:ext cx="1089147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>
                <a:solidFill>
                  <a:schemeClr val="bg2">
                    <a:lumMod val="25000"/>
                  </a:schemeClr>
                </a:solidFill>
              </a:rPr>
              <a:t>Objetivos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913561" y="6016932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38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Objetivos</a:t>
            </a:r>
          </a:p>
          <a:p>
            <a:r>
              <a:rPr lang="es-ES" sz="1800" b="0" dirty="0" smtClean="0"/>
              <a:t>Objetivos asociados</a:t>
            </a:r>
            <a:endParaRPr lang="es-ES" sz="1800" b="0" dirty="0"/>
          </a:p>
        </p:txBody>
      </p:sp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60876"/>
              </p:ext>
            </p:extLst>
          </p:nvPr>
        </p:nvGraphicFramePr>
        <p:xfrm>
          <a:off x="395536" y="1124744"/>
          <a:ext cx="8289324" cy="46352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6515"/>
                <a:gridCol w="5616624"/>
                <a:gridCol w="1656185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 smtClean="0"/>
                        <a:t>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DESCRIPCIÓN</a:t>
                      </a:r>
                      <a:endParaRPr lang="es-E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DESAFÍO</a:t>
                      </a:r>
                      <a:endParaRPr lang="es-E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632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O1</a:t>
                      </a:r>
                      <a:endParaRPr lang="es-E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b="0" dirty="0" smtClean="0"/>
                        <a:t>Acceso al sistema desde diferentes localizaciones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b="0" dirty="0" smtClean="0"/>
                        <a:t>Comunicación/Control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O2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b="0" dirty="0" smtClean="0"/>
                        <a:t>Facilitar y favorecer la gestión de decisiones en proyectos software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b="0" dirty="0" smtClean="0"/>
                        <a:t>Comunicación/G. conocimiento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73008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O3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b="0" dirty="0" smtClean="0"/>
                        <a:t>Favorecer la representación</a:t>
                      </a:r>
                      <a:r>
                        <a:rPr lang="es-ES" sz="1600" b="0" baseline="0" dirty="0" smtClean="0"/>
                        <a:t> y visualización de la información almacenada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Comunicación/G. conocimiento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97944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O4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Facilitar la comunicación entre equipos, notificando posibles cambios al instante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Comunicación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9824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O5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Adaptación a diferentes idiomas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Comunicación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50128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O6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Facilitar la gestión de proyectos software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Comunicación/Control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31048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O7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Favorecer aspectos de control de proyectos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52400">
                <a:tc>
                  <a:txBody>
                    <a:bodyPr/>
                    <a:lstStyle/>
                    <a:p>
                      <a:pPr marL="0" algn="ctr" defTabSz="1072866" rtl="0" eaLnBrk="1" latinLnBrk="0" hangingPunct="1"/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O8</a:t>
                      </a:r>
                      <a:endParaRPr lang="es-E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072866" rtl="0" eaLnBrk="1" latinLnBrk="0" hangingPunct="1"/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Facilitar la reutilización de información entre proyectos, aconsejando decisiones de proyectos similares</a:t>
                      </a:r>
                      <a:endParaRPr lang="es-E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Control/ </a:t>
                      </a:r>
                    </a:p>
                    <a:p>
                      <a:pPr marL="0" marR="0" indent="0" algn="just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G. conocimiento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3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2168860"/>
            <a:ext cx="5904656" cy="1080120"/>
          </a:xfrm>
        </p:spPr>
        <p:txBody>
          <a:bodyPr/>
          <a:lstStyle/>
          <a:p>
            <a:r>
              <a:rPr lang="es-ES" sz="3600" dirty="0" smtClean="0"/>
              <a:t>Estado del arte</a:t>
            </a:r>
            <a:endParaRPr lang="es-ES" sz="3600" dirty="0"/>
          </a:p>
        </p:txBody>
      </p:sp>
      <p:pic>
        <p:nvPicPr>
          <p:cNvPr id="3075" name="Picture 3" descr="C:\Users\Juan\AppData\Local\Microsoft\Windows\Temporary Internet Files\Content.IE5\TU3EIRJP\MC90001930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12976"/>
            <a:ext cx="2696666" cy="235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7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23/01/2012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13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3342344" y="5495170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  <a:endParaRPr lang="es-ES" dirty="0"/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866729" y="5981023"/>
            <a:ext cx="1296021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Estado Arte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  <a:endParaRPr lang="es-ES" sz="1100" dirty="0" smtClean="0">
              <a:solidFill>
                <a:srgbClr val="274F5F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38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Estado del arte</a:t>
            </a:r>
          </a:p>
          <a:p>
            <a:r>
              <a:rPr lang="es-ES" sz="1800" b="0" dirty="0" err="1" smtClean="0"/>
              <a:t>Rationale</a:t>
            </a:r>
            <a:endParaRPr lang="es-ES" sz="1800" b="0" dirty="0"/>
          </a:p>
        </p:txBody>
      </p:sp>
      <p:sp>
        <p:nvSpPr>
          <p:cNvPr id="19" name="18 Llamada rectangular redondeada"/>
          <p:cNvSpPr/>
          <p:nvPr/>
        </p:nvSpPr>
        <p:spPr>
          <a:xfrm>
            <a:off x="528954" y="1700808"/>
            <a:ext cx="7929619" cy="2071702"/>
          </a:xfrm>
          <a:prstGeom prst="wedgeRoundRectCallout">
            <a:avLst>
              <a:gd name="adj1" fmla="val 37294"/>
              <a:gd name="adj2" fmla="val 76607"/>
              <a:gd name="adj3" fmla="val 16667"/>
            </a:avLst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Método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 que permite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capturar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representar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 y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mantener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 registros de información acerca de las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decisiones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 tomadas por los miembros de un equipo de desarrollo de un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proyecto software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6078119" y="4437112"/>
            <a:ext cx="3722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Bef>
                <a:spcPts val="2000"/>
              </a:spcBef>
              <a:buClr>
                <a:srgbClr val="274F5F"/>
              </a:buClr>
              <a:buSzPct val="90000"/>
            </a:pPr>
            <a:r>
              <a:rPr lang="es-ES" sz="1800" b="1" dirty="0" smtClean="0">
                <a:solidFill>
                  <a:schemeClr val="tx2">
                    <a:lumMod val="75000"/>
                  </a:schemeClr>
                </a:solidFill>
              </a:rPr>
              <a:t>[Allen H. </a:t>
            </a:r>
            <a:r>
              <a:rPr lang="es-ES" sz="1800" b="1" dirty="0" err="1" smtClean="0">
                <a:solidFill>
                  <a:schemeClr val="tx2">
                    <a:lumMod val="75000"/>
                  </a:schemeClr>
                </a:solidFill>
              </a:rPr>
              <a:t>Dutoit</a:t>
            </a:r>
            <a:r>
              <a:rPr lang="es-ES" sz="1800" b="1" dirty="0" smtClean="0">
                <a:solidFill>
                  <a:schemeClr val="tx2">
                    <a:lumMod val="75000"/>
                  </a:schemeClr>
                </a:solidFill>
              </a:rPr>
              <a:t>, 2006]</a:t>
            </a:r>
            <a:endParaRPr lang="es-E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23/01/2012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14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3342344" y="5495170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  <a:endParaRPr lang="es-ES" dirty="0"/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866729" y="5981023"/>
            <a:ext cx="1296021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Estado Arte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  <a:endParaRPr lang="es-ES" sz="1100" dirty="0" smtClean="0">
              <a:solidFill>
                <a:srgbClr val="274F5F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38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Estado del arte</a:t>
            </a:r>
          </a:p>
          <a:p>
            <a:r>
              <a:rPr lang="es-ES" sz="1800" b="0" dirty="0" err="1" smtClean="0"/>
              <a:t>Rationale</a:t>
            </a:r>
            <a:endParaRPr lang="es-ES" sz="1800" b="0" dirty="0"/>
          </a:p>
        </p:txBody>
      </p:sp>
      <p:sp>
        <p:nvSpPr>
          <p:cNvPr id="28" name="27 Rectángulo"/>
          <p:cNvSpPr/>
          <p:nvPr/>
        </p:nvSpPr>
        <p:spPr>
          <a:xfrm>
            <a:off x="894943" y="1628800"/>
            <a:ext cx="7200800" cy="396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Se centra en capturar decisiones tomadas en proyectos software, junto a sus argumentos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Métodos para la captura:</a:t>
            </a:r>
          </a:p>
          <a:p>
            <a:pPr marL="1250950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Record and Play</a:t>
            </a:r>
          </a:p>
          <a:p>
            <a:pPr marL="1250950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Método del 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Aprendiz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1250950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Método del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 Historiador</a:t>
            </a:r>
          </a:p>
          <a:p>
            <a:pPr marL="993633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endParaRPr lang="es-ES" sz="2400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5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393" y="2636912"/>
            <a:ext cx="4345305" cy="297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23/01/2012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15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3342344" y="5495170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  <a:endParaRPr lang="es-ES" dirty="0"/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866729" y="5981023"/>
            <a:ext cx="1296021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Estado Arte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  <a:endParaRPr lang="es-ES" sz="1100" dirty="0" smtClean="0">
              <a:solidFill>
                <a:srgbClr val="274F5F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38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Estado del arte</a:t>
            </a:r>
          </a:p>
          <a:p>
            <a:r>
              <a:rPr lang="es-ES" sz="1800" b="0" dirty="0" err="1" smtClean="0"/>
              <a:t>Rationale</a:t>
            </a:r>
            <a:endParaRPr lang="es-ES" sz="1800" b="0" dirty="0"/>
          </a:p>
        </p:txBody>
      </p:sp>
      <p:sp>
        <p:nvSpPr>
          <p:cNvPr id="28" name="27 Rectángulo"/>
          <p:cNvSpPr/>
          <p:nvPr/>
        </p:nvSpPr>
        <p:spPr>
          <a:xfrm>
            <a:off x="894943" y="1412776"/>
            <a:ext cx="7200800" cy="171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Métodos representación de decisiones:</a:t>
            </a:r>
          </a:p>
          <a:p>
            <a:pPr marL="1250950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Causal </a:t>
            </a:r>
            <a:r>
              <a:rPr lang="es-ES" sz="2400" i="1" dirty="0" err="1" smtClean="0">
                <a:solidFill>
                  <a:schemeClr val="tx2">
                    <a:lumMod val="75000"/>
                  </a:schemeClr>
                </a:solidFill>
              </a:rPr>
              <a:t>Graph</a:t>
            </a:r>
            <a:endParaRPr lang="es-ES" sz="24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250950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Dialogue </a:t>
            </a:r>
            <a:r>
              <a:rPr lang="es-ES" sz="2400" i="1" dirty="0" err="1" smtClean="0">
                <a:solidFill>
                  <a:schemeClr val="tx2">
                    <a:lumMod val="75000"/>
                  </a:schemeClr>
                </a:solidFill>
              </a:rPr>
              <a:t>Map</a:t>
            </a:r>
            <a:endParaRPr lang="es-ES" sz="2400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4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23/01/2012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16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3342344" y="5495170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  <a:endParaRPr lang="es-ES" dirty="0"/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866729" y="5981023"/>
            <a:ext cx="1296021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Estado Arte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  <a:endParaRPr lang="es-ES" sz="1100" dirty="0" smtClean="0">
              <a:solidFill>
                <a:srgbClr val="274F5F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38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Estado del arte</a:t>
            </a:r>
          </a:p>
          <a:p>
            <a:r>
              <a:rPr lang="es-ES" sz="1800" b="0" dirty="0" smtClean="0"/>
              <a:t>CBR</a:t>
            </a:r>
            <a:endParaRPr lang="es-ES" sz="1800" b="0" dirty="0"/>
          </a:p>
        </p:txBody>
      </p:sp>
      <p:sp>
        <p:nvSpPr>
          <p:cNvPr id="19" name="18 Llamada rectangular redondeada"/>
          <p:cNvSpPr/>
          <p:nvPr/>
        </p:nvSpPr>
        <p:spPr>
          <a:xfrm>
            <a:off x="528954" y="1700808"/>
            <a:ext cx="7929619" cy="2071702"/>
          </a:xfrm>
          <a:prstGeom prst="wedgeRoundRectCallout">
            <a:avLst>
              <a:gd name="adj1" fmla="val 37294"/>
              <a:gd name="adj2" fmla="val 76607"/>
              <a:gd name="adj3" fmla="val 16667"/>
            </a:avLst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Proceso 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en el que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experiencias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 específicas son recuperadas, reutilizadas, revisadas y almacenadas para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utilizarse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 en la solución de problemas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similares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6161170" y="4437112"/>
            <a:ext cx="3722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Bef>
                <a:spcPts val="2000"/>
              </a:spcBef>
              <a:buClr>
                <a:srgbClr val="274F5F"/>
              </a:buClr>
              <a:buSzPct val="90000"/>
            </a:pPr>
            <a:r>
              <a:rPr lang="es-ES" sz="1800" b="1" dirty="0" smtClean="0">
                <a:solidFill>
                  <a:schemeClr val="tx2">
                    <a:lumMod val="75000"/>
                  </a:schemeClr>
                </a:solidFill>
              </a:rPr>
              <a:t>[D. W. </a:t>
            </a:r>
            <a:r>
              <a:rPr lang="es-ES" sz="1800" b="1" dirty="0" err="1" smtClean="0">
                <a:solidFill>
                  <a:schemeClr val="tx2">
                    <a:lumMod val="75000"/>
                  </a:schemeClr>
                </a:solidFill>
              </a:rPr>
              <a:t>Aha</a:t>
            </a:r>
            <a:r>
              <a:rPr lang="es-ES" sz="1800" b="1" dirty="0" smtClean="0">
                <a:solidFill>
                  <a:schemeClr val="tx2">
                    <a:lumMod val="75000"/>
                  </a:schemeClr>
                </a:solidFill>
              </a:rPr>
              <a:t> et al, 2005]</a:t>
            </a:r>
            <a:endParaRPr lang="es-E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48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dondear rectángulo de esquina sencilla"/>
          <p:cNvSpPr/>
          <p:nvPr/>
        </p:nvSpPr>
        <p:spPr>
          <a:xfrm rot="16200000" flipH="1">
            <a:off x="741498" y="5499664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23/01/2012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17</a:t>
            </a:fld>
            <a:endParaRPr lang="es-ES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3342344" y="5495170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8981" y="6013413"/>
            <a:ext cx="1380629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>
                <a:solidFill>
                  <a:srgbClr val="274F5F"/>
                </a:solidFill>
              </a:defRPr>
            </a:lvl1pPr>
          </a:lstStyle>
          <a:p>
            <a:r>
              <a:rPr lang="es-ES" dirty="0"/>
              <a:t>Introducción</a:t>
            </a:r>
            <a:endParaRPr lang="es-ES" dirty="0"/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2046323" y="5500600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866729" y="5981023"/>
            <a:ext cx="1296021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Estado Arte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764312" y="601640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  <a:endParaRPr lang="es-ES" sz="1100" dirty="0" smtClean="0">
              <a:solidFill>
                <a:srgbClr val="274F5F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38" name="4 Título"/>
          <p:cNvSpPr txBox="1">
            <a:spLocks/>
          </p:cNvSpPr>
          <p:nvPr/>
        </p:nvSpPr>
        <p:spPr>
          <a:xfrm>
            <a:off x="1115616" y="0"/>
            <a:ext cx="7920880" cy="650405"/>
          </a:xfrm>
          <a:prstGeom prst="rect">
            <a:avLst/>
          </a:prstGeom>
          <a:solidFill>
            <a:schemeClr val="accent5">
              <a:alpha val="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t">
            <a:normAutofit fontScale="90000" lnSpcReduction="10000"/>
          </a:bodyPr>
          <a:lstStyle>
            <a:lvl1pPr algn="r" defTabSz="1072866" rtl="0" eaLnBrk="1" latinLnBrk="0" hangingPunct="1">
              <a:spcBef>
                <a:spcPct val="0"/>
              </a:spcBef>
              <a:buNone/>
              <a:defRPr sz="3600" b="1" kern="1200" cap="all" spc="300">
                <a:ln>
                  <a:solidFill>
                    <a:schemeClr val="tx2"/>
                  </a:solidFill>
                </a:ln>
                <a:solidFill>
                  <a:srgbClr val="274F5F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s-ES" sz="2700" dirty="0" smtClean="0"/>
              <a:t>Estado del arte</a:t>
            </a:r>
          </a:p>
          <a:p>
            <a:r>
              <a:rPr lang="es-ES" sz="1800" b="0" dirty="0" smtClean="0"/>
              <a:t>CBR</a:t>
            </a:r>
            <a:endParaRPr lang="es-ES" sz="1800" b="0" dirty="0"/>
          </a:p>
        </p:txBody>
      </p:sp>
      <p:sp>
        <p:nvSpPr>
          <p:cNvPr id="28" name="27 Rectángulo"/>
          <p:cNvSpPr/>
          <p:nvPr/>
        </p:nvSpPr>
        <p:spPr>
          <a:xfrm>
            <a:off x="1023401" y="1844824"/>
            <a:ext cx="7200800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Consta de cuatro etapas:</a:t>
            </a:r>
          </a:p>
          <a:p>
            <a:pPr marL="1250950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Recuperación</a:t>
            </a:r>
          </a:p>
          <a:p>
            <a:pPr marL="1250950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Reutilización</a:t>
            </a:r>
          </a:p>
          <a:p>
            <a:pPr marL="1250950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Revisión</a:t>
            </a:r>
          </a:p>
          <a:p>
            <a:pPr marL="1250950" lvl="1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Retención</a:t>
            </a:r>
            <a:endParaRPr lang="es-ES" sz="2400" b="1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72" y="2204864"/>
            <a:ext cx="6120680" cy="1080120"/>
          </a:xfrm>
        </p:spPr>
        <p:txBody>
          <a:bodyPr/>
          <a:lstStyle/>
          <a:p>
            <a:pPr algn="l"/>
            <a:r>
              <a:rPr lang="es-ES" sz="3600" dirty="0" smtClean="0"/>
              <a:t>Método de trabajo</a:t>
            </a:r>
            <a:endParaRPr lang="es-ES" sz="3600" dirty="0"/>
          </a:p>
        </p:txBody>
      </p:sp>
      <p:pic>
        <p:nvPicPr>
          <p:cNvPr id="4099" name="Picture 3" descr="C:\Users\Juan\AppData\Local\Microsoft\Windows\Temporary Internet Files\Content.IE5\3ZEMP5PJ\MC90001598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774" y="3356992"/>
            <a:ext cx="2620315" cy="202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72" y="2204864"/>
            <a:ext cx="6120680" cy="1080120"/>
          </a:xfrm>
        </p:spPr>
        <p:txBody>
          <a:bodyPr/>
          <a:lstStyle/>
          <a:p>
            <a:pPr algn="l"/>
            <a:r>
              <a:rPr lang="es-ES" sz="3600" dirty="0" smtClean="0"/>
              <a:t>resultados</a:t>
            </a:r>
            <a:endParaRPr lang="es-ES" sz="36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977505"/>
            <a:ext cx="512295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s-ES" dirty="0" smtClean="0"/>
              <a:t>TABLA DE CONTENIDO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fld id="{01AF5EEA-DD12-40AE-8F67-5219965C361E}" type="datetime1">
              <a:rPr lang="es-ES" smtClean="0"/>
              <a:t>23/01/2012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2E16987B-1223-45F3-900E-A014D2035EDD}" type="slidenum">
              <a:rPr lang="es-ES" smtClean="0"/>
              <a:t>2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259632" y="1619447"/>
            <a:ext cx="7200800" cy="3590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spcBef>
                <a:spcPts val="20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Introducción</a:t>
            </a:r>
          </a:p>
          <a:p>
            <a:pPr marL="457200" indent="-457200" defTabSz="914400">
              <a:spcBef>
                <a:spcPts val="20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Objetivos</a:t>
            </a:r>
          </a:p>
          <a:p>
            <a:pPr marL="457200" indent="-457200" defTabSz="914400">
              <a:spcBef>
                <a:spcPts val="20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Antecedentes, estado del arte</a:t>
            </a:r>
          </a:p>
          <a:p>
            <a:pPr marL="457200" indent="-457200" defTabSz="914400">
              <a:spcBef>
                <a:spcPts val="20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Método y fases de trabajo</a:t>
            </a:r>
          </a:p>
          <a:p>
            <a:pPr marL="457200" indent="-457200" defTabSz="914400">
              <a:spcBef>
                <a:spcPts val="20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Resultado</a:t>
            </a:r>
          </a:p>
          <a:p>
            <a:pPr marL="457200" indent="-457200" defTabSz="914400">
              <a:spcBef>
                <a:spcPts val="2000"/>
              </a:spcBef>
              <a:buClr>
                <a:srgbClr val="274F5F"/>
              </a:buClr>
              <a:buSzPct val="90000"/>
              <a:buFont typeface="+mj-lt"/>
              <a:buAutoNum type="arabicPeriod"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Conclusiones y trabajo futur</a:t>
            </a: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7750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72" y="2204864"/>
            <a:ext cx="6120680" cy="1080120"/>
          </a:xfrm>
        </p:spPr>
        <p:txBody>
          <a:bodyPr/>
          <a:lstStyle/>
          <a:p>
            <a:pPr algn="l"/>
            <a:r>
              <a:rPr lang="es-ES" sz="3600" dirty="0" smtClean="0"/>
              <a:t>Conclusiones</a:t>
            </a:r>
            <a:endParaRPr lang="es-ES" sz="36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068960"/>
            <a:ext cx="2379627" cy="26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5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132856"/>
            <a:ext cx="5904656" cy="1080120"/>
          </a:xfrm>
        </p:spPr>
        <p:txBody>
          <a:bodyPr/>
          <a:lstStyle/>
          <a:p>
            <a:r>
              <a:rPr lang="es-ES" sz="3600" dirty="0" smtClean="0"/>
              <a:t>INTRODUCCIÓN</a:t>
            </a:r>
            <a:endParaRPr lang="es-ES" sz="3600" dirty="0"/>
          </a:p>
        </p:txBody>
      </p:sp>
      <p:pic>
        <p:nvPicPr>
          <p:cNvPr id="1027" name="Picture 3" descr="C:\Users\Juan\AppData\Local\Microsoft\Windows\Temporary Internet Files\Content.IE5\3ZEMP5PJ\MC90008886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79279"/>
            <a:ext cx="292773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6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23/01/2012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4</a:t>
            </a:fld>
            <a:endParaRPr lang="es-ES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115616" y="129078"/>
            <a:ext cx="7920880" cy="99566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Introducción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756230" y="5487108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19" y="5984544"/>
            <a:ext cx="1368153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14 Redondear rectángulo de esquina sencilla"/>
          <p:cNvSpPr/>
          <p:nvPr/>
        </p:nvSpPr>
        <p:spPr>
          <a:xfrm rot="16200000" flipH="1">
            <a:off x="2052375" y="548710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334246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750520" y="601532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913561" y="6016932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827584" y="1619447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Evolución en el desarrollo software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103928671"/>
              </p:ext>
            </p:extLst>
          </p:nvPr>
        </p:nvGraphicFramePr>
        <p:xfrm>
          <a:off x="-171583" y="2519492"/>
          <a:ext cx="4627423" cy="317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7" name="26 Grupo"/>
          <p:cNvGrpSpPr/>
          <p:nvPr/>
        </p:nvGrpSpPr>
        <p:grpSpPr>
          <a:xfrm>
            <a:off x="4582085" y="2447655"/>
            <a:ext cx="4213966" cy="3277524"/>
            <a:chOff x="1583872" y="914400"/>
            <a:chExt cx="5976255" cy="5029200"/>
          </a:xfrm>
        </p:grpSpPr>
        <p:sp>
          <p:nvSpPr>
            <p:cNvPr id="28" name="6 Elipse"/>
            <p:cNvSpPr/>
            <p:nvPr/>
          </p:nvSpPr>
          <p:spPr>
            <a:xfrm>
              <a:off x="1888671" y="914400"/>
              <a:ext cx="5029200" cy="480059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b="1" dirty="0" smtClean="0"/>
                <a:t>GSD</a:t>
              </a:r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/>
            </a:p>
          </p:txBody>
        </p:sp>
        <p:sp>
          <p:nvSpPr>
            <p:cNvPr id="29" name="7 Elipse"/>
            <p:cNvSpPr/>
            <p:nvPr/>
          </p:nvSpPr>
          <p:spPr>
            <a:xfrm>
              <a:off x="1736270" y="2163870"/>
              <a:ext cx="3788229" cy="355112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b="1" dirty="0" smtClean="0"/>
                <a:t>DSD</a:t>
              </a:r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/>
            </a:p>
          </p:txBody>
        </p:sp>
        <p:sp>
          <p:nvSpPr>
            <p:cNvPr id="30" name="8 Elipse"/>
            <p:cNvSpPr/>
            <p:nvPr/>
          </p:nvSpPr>
          <p:spPr>
            <a:xfrm>
              <a:off x="1768927" y="3200400"/>
              <a:ext cx="2481943" cy="250938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 dirty="0" smtClean="0"/>
            </a:p>
            <a:p>
              <a:pPr algn="ctr"/>
              <a:r>
                <a:rPr lang="es-ES" b="1" dirty="0" smtClean="0"/>
                <a:t>Local</a:t>
              </a:r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 smtClean="0"/>
            </a:p>
            <a:p>
              <a:pPr algn="ctr"/>
              <a:endParaRPr lang="es-ES" dirty="0"/>
            </a:p>
          </p:txBody>
        </p:sp>
        <p:sp>
          <p:nvSpPr>
            <p:cNvPr id="31" name="10 Flecha derecha"/>
            <p:cNvSpPr/>
            <p:nvPr/>
          </p:nvSpPr>
          <p:spPr>
            <a:xfrm>
              <a:off x="1812470" y="5285984"/>
              <a:ext cx="5747657" cy="657616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Distancia</a:t>
              </a:r>
              <a:endParaRPr lang="es-ES" dirty="0"/>
            </a:p>
          </p:txBody>
        </p:sp>
        <p:sp>
          <p:nvSpPr>
            <p:cNvPr id="32" name="11 Flecha derecha"/>
            <p:cNvSpPr/>
            <p:nvPr/>
          </p:nvSpPr>
          <p:spPr>
            <a:xfrm rot="16200000">
              <a:off x="-429316" y="3124870"/>
              <a:ext cx="4679517" cy="653142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dirty="0" smtClean="0"/>
                <a:t>Desafíos</a:t>
              </a:r>
              <a:endParaRPr lang="es-ES" dirty="0"/>
            </a:p>
          </p:txBody>
        </p:sp>
        <p:pic>
          <p:nvPicPr>
            <p:cNvPr id="33" name="12 Imagen" descr="IMG_0003 (menor)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8270" y="3795908"/>
              <a:ext cx="1212017" cy="87134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4" name="13 Imagen" descr="soteinsa-bascula-pesaje-donde-estamos01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74670" y="2895600"/>
              <a:ext cx="891893" cy="89189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5" name="14 Imagen" descr="Picture 2011-02-10 12_16_29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0470" y="1717472"/>
              <a:ext cx="1380994" cy="87332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6" name="Picture 2" descr="C:\Documents and Settings\Alarcos\Mis documentos\Descargas\1297352421_Company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193470" y="4210832"/>
              <a:ext cx="1085067" cy="108506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83395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23/01/2012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5</a:t>
            </a:fld>
            <a:endParaRPr lang="es-ES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115616" y="0"/>
            <a:ext cx="7920880" cy="650405"/>
          </a:xfrm>
        </p:spPr>
        <p:txBody>
          <a:bodyPr>
            <a:normAutofit fontScale="90000"/>
          </a:bodyPr>
          <a:lstStyle/>
          <a:p>
            <a:r>
              <a:rPr lang="es-ES" sz="2700" dirty="0" smtClean="0"/>
              <a:t>Introducción</a:t>
            </a:r>
            <a:br>
              <a:rPr lang="es-ES" sz="2700" dirty="0" smtClean="0"/>
            </a:br>
            <a:r>
              <a:rPr lang="es-ES" sz="1800" b="0" dirty="0" smtClean="0"/>
              <a:t>¿Qué es DGS?</a:t>
            </a:r>
            <a:endParaRPr lang="es-ES" sz="1800" b="0" dirty="0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756230" y="548710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19" y="5984544"/>
            <a:ext cx="1368153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14 Redondear rectángulo de esquina sencilla"/>
          <p:cNvSpPr/>
          <p:nvPr/>
        </p:nvSpPr>
        <p:spPr>
          <a:xfrm rot="16200000" flipH="1">
            <a:off x="2052375" y="548710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334246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750520" y="601532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913561" y="6016932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18 Llamada rectangular redondeada"/>
          <p:cNvSpPr/>
          <p:nvPr/>
        </p:nvSpPr>
        <p:spPr>
          <a:xfrm>
            <a:off x="528954" y="1700808"/>
            <a:ext cx="7929619" cy="2071702"/>
          </a:xfrm>
          <a:prstGeom prst="wedgeRoundRectCallout">
            <a:avLst>
              <a:gd name="adj1" fmla="val 37294"/>
              <a:gd name="adj2" fmla="val 76607"/>
              <a:gd name="adj3" fmla="val 16667"/>
            </a:avLst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DGS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 es el desarrollo de software que se realiza en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localizaciones separadas 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geográficamente más allá de fronteras nacionales, de manera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coordinada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 e involucrando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participación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 en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tiempo real </a:t>
            </a:r>
            <a:r>
              <a:rPr lang="es-ES" sz="2400" i="1" dirty="0" smtClean="0">
                <a:solidFill>
                  <a:schemeClr val="tx2">
                    <a:lumMod val="75000"/>
                  </a:schemeClr>
                </a:solidFill>
              </a:rPr>
              <a:t>(síncrona) e interacción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asíncrona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6078119" y="4437112"/>
            <a:ext cx="3722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Bef>
                <a:spcPts val="2000"/>
              </a:spcBef>
              <a:buClr>
                <a:srgbClr val="274F5F"/>
              </a:buClr>
              <a:buSzPct val="90000"/>
            </a:pPr>
            <a:r>
              <a:rPr lang="es-ES" sz="1800" b="1" dirty="0" smtClean="0">
                <a:solidFill>
                  <a:schemeClr val="tx2">
                    <a:lumMod val="75000"/>
                  </a:schemeClr>
                </a:solidFill>
              </a:rPr>
              <a:t>[Werner </a:t>
            </a:r>
            <a:r>
              <a:rPr lang="es-ES" sz="1800" b="1" dirty="0" err="1">
                <a:solidFill>
                  <a:schemeClr val="tx2">
                    <a:lumMod val="75000"/>
                  </a:schemeClr>
                </a:solidFill>
              </a:rPr>
              <a:t>Heijstek</a:t>
            </a:r>
            <a:r>
              <a:rPr lang="es-ES" sz="18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s-ES" sz="1800" b="1" dirty="0" smtClean="0">
                <a:solidFill>
                  <a:schemeClr val="tx2">
                    <a:lumMod val="75000"/>
                  </a:schemeClr>
                </a:solidFill>
              </a:rPr>
              <a:t>2011]</a:t>
            </a:r>
            <a:endParaRPr lang="es-E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25 Redondear rectángulo de esquina sencilla"/>
          <p:cNvSpPr/>
          <p:nvPr/>
        </p:nvSpPr>
        <p:spPr>
          <a:xfrm rot="16200000" flipH="1">
            <a:off x="756230" y="5487108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51519" y="5984544"/>
            <a:ext cx="1368153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23/01/2012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6</a:t>
            </a:fld>
            <a:endParaRPr lang="es-ES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115616" y="0"/>
            <a:ext cx="7920880" cy="650405"/>
          </a:xfrm>
        </p:spPr>
        <p:txBody>
          <a:bodyPr>
            <a:normAutofit fontScale="90000"/>
          </a:bodyPr>
          <a:lstStyle/>
          <a:p>
            <a:r>
              <a:rPr lang="es-ES" sz="2700" dirty="0" smtClean="0"/>
              <a:t>Introducción</a:t>
            </a:r>
            <a:br>
              <a:rPr lang="es-ES" sz="2700" dirty="0" smtClean="0"/>
            </a:br>
            <a:r>
              <a:rPr lang="es-ES" sz="1800" b="0" dirty="0" smtClean="0"/>
              <a:t>ventajas de </a:t>
            </a:r>
            <a:r>
              <a:rPr lang="es-ES" sz="1800" b="0" dirty="0" err="1" smtClean="0"/>
              <a:t>dGS</a:t>
            </a:r>
            <a:endParaRPr lang="es-ES" sz="1800" b="0" dirty="0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756230" y="548710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19" y="5984544"/>
            <a:ext cx="1368153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14 Redondear rectángulo de esquina sencilla"/>
          <p:cNvSpPr/>
          <p:nvPr/>
        </p:nvSpPr>
        <p:spPr>
          <a:xfrm rot="16200000" flipH="1">
            <a:off x="2052375" y="548710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334246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750520" y="601532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913561" y="6016932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913147" y="1129899"/>
            <a:ext cx="72008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Aumento de la competitividad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Reducción de costes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Proximidad al mercado y al cliente</a:t>
            </a:r>
          </a:p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Disminución del 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time-</a:t>
            </a:r>
            <a:r>
              <a:rPr lang="es-ES" sz="2400" b="1" i="1" dirty="0" err="1" smtClean="0">
                <a:solidFill>
                  <a:schemeClr val="tx2">
                    <a:lumMod val="75000"/>
                  </a:schemeClr>
                </a:solidFill>
              </a:rPr>
              <a:t>to</a:t>
            </a:r>
            <a:r>
              <a:rPr lang="es-ES" sz="2400" b="1" i="1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s-ES" sz="2400" b="1" i="1" dirty="0" err="1" smtClean="0">
                <a:solidFill>
                  <a:schemeClr val="tx2">
                    <a:lumMod val="75000"/>
                  </a:schemeClr>
                </a:solidFill>
              </a:rPr>
              <a:t>market</a:t>
            </a:r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3517742"/>
            <a:ext cx="3957861" cy="2260325"/>
          </a:xfrm>
          <a:prstGeom prst="rect">
            <a:avLst/>
          </a:prstGeom>
        </p:spPr>
      </p:pic>
      <p:sp>
        <p:nvSpPr>
          <p:cNvPr id="19" name="18 Redondear rectángulo de esquina sencilla"/>
          <p:cNvSpPr/>
          <p:nvPr/>
        </p:nvSpPr>
        <p:spPr>
          <a:xfrm rot="16200000" flipH="1">
            <a:off x="756230" y="5487108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51519" y="5984544"/>
            <a:ext cx="1368153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23/01/2012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7</a:t>
            </a:fld>
            <a:endParaRPr lang="es-ES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115616" y="0"/>
            <a:ext cx="7920880" cy="650405"/>
          </a:xfrm>
        </p:spPr>
        <p:txBody>
          <a:bodyPr>
            <a:normAutofit fontScale="90000"/>
          </a:bodyPr>
          <a:lstStyle/>
          <a:p>
            <a:r>
              <a:rPr lang="es-ES" sz="2700" dirty="0" smtClean="0"/>
              <a:t>Introducción</a:t>
            </a:r>
            <a:br>
              <a:rPr lang="es-ES" sz="2700" dirty="0" smtClean="0"/>
            </a:br>
            <a:r>
              <a:rPr lang="es-ES" sz="1800" b="0" dirty="0" smtClean="0"/>
              <a:t>desafíos de </a:t>
            </a:r>
            <a:r>
              <a:rPr lang="es-ES" sz="1800" b="0" dirty="0" err="1" smtClean="0"/>
              <a:t>dGS</a:t>
            </a:r>
            <a:endParaRPr lang="es-ES" sz="1800" b="0" dirty="0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756230" y="548710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19" y="5984544"/>
            <a:ext cx="1368153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14 Redondear rectángulo de esquina sencilla"/>
          <p:cNvSpPr/>
          <p:nvPr/>
        </p:nvSpPr>
        <p:spPr>
          <a:xfrm rot="16200000" flipH="1">
            <a:off x="2052375" y="548710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334246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750520" y="601532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913561" y="6016932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36" name="35 Rectángulo"/>
          <p:cNvSpPr/>
          <p:nvPr/>
        </p:nvSpPr>
        <p:spPr>
          <a:xfrm>
            <a:off x="898502" y="1196752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Desafíos en </a:t>
            </a:r>
            <a:r>
              <a:rPr lang="es-ES" sz="2400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omunicación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Control 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y 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Coordinación</a:t>
            </a:r>
            <a:endParaRPr lang="es-ES" sz="24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898502" y="4941168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Desafíos en 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Gestión de 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Conocimiento y Decisiones</a:t>
            </a:r>
            <a:endParaRPr lang="es-ES" sz="24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59644"/>
              </p:ext>
            </p:extLst>
          </p:nvPr>
        </p:nvGraphicFramePr>
        <p:xfrm>
          <a:off x="898502" y="2132856"/>
          <a:ext cx="7416823" cy="138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54206"/>
                <a:gridCol w="2000635"/>
                <a:gridCol w="1707776"/>
                <a:gridCol w="185420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/>
                        <a:t>PROCESO</a:t>
                      </a:r>
                      <a:endParaRPr lang="es-E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DISTANCIA</a:t>
                      </a:r>
                      <a:endParaRPr lang="es-E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Geográfica</a:t>
                      </a:r>
                      <a:endParaRPr lang="es-E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Temporal</a:t>
                      </a:r>
                      <a:endParaRPr lang="es-E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Socio-cultural</a:t>
                      </a:r>
                      <a:endParaRPr lang="es-E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88424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Comunicación</a:t>
                      </a:r>
                      <a:endParaRPr lang="es-E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Dependiente de la tecnología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Comunicación asíncrona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/>
                        <a:t>Malentendidos</a:t>
                      </a:r>
                      <a:r>
                        <a:rPr lang="es-ES" sz="1600" b="0" baseline="0" dirty="0" smtClean="0"/>
                        <a:t> y ambigüedades</a:t>
                      </a:r>
                      <a:endParaRPr lang="es-E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11058"/>
              </p:ext>
            </p:extLst>
          </p:nvPr>
        </p:nvGraphicFramePr>
        <p:xfrm>
          <a:off x="898502" y="3519696"/>
          <a:ext cx="7416823" cy="57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54206"/>
                <a:gridCol w="2000635"/>
                <a:gridCol w="1707776"/>
                <a:gridCol w="1854206"/>
              </a:tblGrid>
              <a:tr h="488424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Coordinación</a:t>
                      </a:r>
                      <a:endParaRPr lang="es-E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Falta</a:t>
                      </a:r>
                      <a:r>
                        <a:rPr lang="es-ES" sz="1600" b="0" baseline="0" dirty="0" smtClean="0">
                          <a:solidFill>
                            <a:schemeClr val="tx1"/>
                          </a:solidFill>
                        </a:rPr>
                        <a:t> de conciencia de equipo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Modificación de calendarios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Reducción de confianza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67263"/>
              </p:ext>
            </p:extLst>
          </p:nvPr>
        </p:nvGraphicFramePr>
        <p:xfrm>
          <a:off x="898502" y="4095760"/>
          <a:ext cx="7416823" cy="57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54206"/>
                <a:gridCol w="2000635"/>
                <a:gridCol w="1707776"/>
                <a:gridCol w="1854206"/>
              </a:tblGrid>
              <a:tr h="488424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es-E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Dificultad de gestión y control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r>
                        <a:rPr lang="es-ES" sz="1600" b="0" baseline="0" dirty="0" smtClean="0">
                          <a:solidFill>
                            <a:schemeClr val="tx1"/>
                          </a:solidFill>
                        </a:rPr>
                        <a:t> recursos remotos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chemeClr val="tx1"/>
                          </a:solidFill>
                        </a:rPr>
                        <a:t>Diferencias culturales</a:t>
                      </a:r>
                      <a:endParaRPr lang="es-E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27 Redondear rectángulo de esquina sencilla"/>
          <p:cNvSpPr/>
          <p:nvPr/>
        </p:nvSpPr>
        <p:spPr>
          <a:xfrm rot="16200000" flipH="1">
            <a:off x="756230" y="5487108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51519" y="5984544"/>
            <a:ext cx="1368153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B294-DEFA-4617-B3B3-CF6ACB1E4094}" type="datetime1">
              <a:rPr lang="es-ES" smtClean="0"/>
              <a:t>23/01/2012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6987B-1223-45F3-900E-A014D2035EDD}" type="slidenum">
              <a:rPr lang="es-ES" smtClean="0"/>
              <a:t>8</a:t>
            </a:fld>
            <a:endParaRPr lang="es-ES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115616" y="0"/>
            <a:ext cx="7920880" cy="650405"/>
          </a:xfrm>
        </p:spPr>
        <p:txBody>
          <a:bodyPr>
            <a:normAutofit fontScale="90000"/>
          </a:bodyPr>
          <a:lstStyle/>
          <a:p>
            <a:r>
              <a:rPr lang="es-ES" sz="2700" dirty="0" smtClean="0"/>
              <a:t>Introducción</a:t>
            </a:r>
            <a:br>
              <a:rPr lang="es-ES" sz="2700" dirty="0" smtClean="0"/>
            </a:br>
            <a:r>
              <a:rPr lang="es-ES" sz="1800" b="0" dirty="0" smtClean="0"/>
              <a:t>¿Qué se propone?</a:t>
            </a:r>
            <a:endParaRPr lang="es-ES" sz="1800" b="0" dirty="0"/>
          </a:p>
        </p:txBody>
      </p:sp>
      <p:sp>
        <p:nvSpPr>
          <p:cNvPr id="7" name="6 Redondear rectángulo de esquina sencilla"/>
          <p:cNvSpPr/>
          <p:nvPr/>
        </p:nvSpPr>
        <p:spPr>
          <a:xfrm rot="16200000" flipH="1">
            <a:off x="756230" y="5487108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19" y="5984544"/>
            <a:ext cx="1368153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14 Redondear rectángulo de esquina sencilla"/>
          <p:cNvSpPr/>
          <p:nvPr/>
        </p:nvSpPr>
        <p:spPr>
          <a:xfrm rot="16200000" flipH="1">
            <a:off x="2052375" y="548710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6" name="15 Redondear rectángulo de esquina sencilla"/>
          <p:cNvSpPr/>
          <p:nvPr/>
        </p:nvSpPr>
        <p:spPr>
          <a:xfrm rot="16200000" flipH="1">
            <a:off x="334246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7" name="16 Redondear rectángulo de esquina sencilla"/>
          <p:cNvSpPr/>
          <p:nvPr/>
        </p:nvSpPr>
        <p:spPr>
          <a:xfrm rot="16200000" flipH="1">
            <a:off x="4638613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750520" y="6015321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Objetivos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913561" y="6016932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Estado Arte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11959" y="6035045"/>
            <a:ext cx="1218087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Método trabajo</a:t>
            </a:r>
          </a:p>
        </p:txBody>
      </p:sp>
      <p:sp>
        <p:nvSpPr>
          <p:cNvPr id="22" name="21 Redondear rectángulo de esquina sencilla"/>
          <p:cNvSpPr/>
          <p:nvPr/>
        </p:nvSpPr>
        <p:spPr>
          <a:xfrm rot="16200000" flipH="1">
            <a:off x="5934758" y="5496146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505851" y="6043554"/>
            <a:ext cx="9492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Resultados</a:t>
            </a:r>
          </a:p>
        </p:txBody>
      </p:sp>
      <p:sp>
        <p:nvSpPr>
          <p:cNvPr id="24" name="23 Redondear rectángulo de esquina sencilla"/>
          <p:cNvSpPr/>
          <p:nvPr/>
        </p:nvSpPr>
        <p:spPr>
          <a:xfrm rot="16200000" flipH="1">
            <a:off x="7230903" y="5486577"/>
            <a:ext cx="286723" cy="1296145"/>
          </a:xfrm>
          <a:prstGeom prst="round1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 w="25400" cmpd="sng">
            <a:solidFill>
              <a:srgbClr val="274F5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88501" y="6043852"/>
            <a:ext cx="1149172" cy="26161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274F5F"/>
                </a:solidFill>
              </a:rPr>
              <a:t>Conclusiones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898502" y="1412776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914400">
              <a:spcBef>
                <a:spcPts val="2000"/>
              </a:spcBef>
              <a:buClr>
                <a:srgbClr val="274F5F"/>
              </a:buClr>
              <a:buSzPct val="90000"/>
              <a:buFont typeface="Wingdings" pitchFamily="2" charset="2"/>
              <a:buChar char="q"/>
            </a:pP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El desarrollo de un 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sistema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 que permita 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resolver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 o 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minimizar </a:t>
            </a:r>
            <a:r>
              <a:rPr lang="es-ES" sz="2400" dirty="0" smtClean="0">
                <a:solidFill>
                  <a:schemeClr val="tx2">
                    <a:lumMod val="75000"/>
                  </a:schemeClr>
                </a:solidFill>
              </a:rPr>
              <a:t>algunos de los desafíos encontrados en 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DGS.</a:t>
            </a:r>
            <a:endParaRPr lang="es-ES" sz="24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973028" y="3459561"/>
            <a:ext cx="7926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DGS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733380" y="3448272"/>
            <a:ext cx="169674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DPMTool</a:t>
            </a:r>
            <a:endParaRPr lang="es-ES" sz="2000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7383841" y="3459561"/>
            <a:ext cx="7920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CBR</a:t>
            </a:r>
            <a:endParaRPr lang="es-ES" dirty="0"/>
          </a:p>
        </p:txBody>
      </p:sp>
      <p:cxnSp>
        <p:nvCxnSpPr>
          <p:cNvPr id="29" name="28 Conector recto de flecha"/>
          <p:cNvCxnSpPr>
            <a:stCxn id="26" idx="3"/>
            <a:endCxn id="27" idx="1"/>
          </p:cNvCxnSpPr>
          <p:nvPr/>
        </p:nvCxnSpPr>
        <p:spPr>
          <a:xfrm>
            <a:off x="1765642" y="3644227"/>
            <a:ext cx="967738" cy="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1629249" y="4627477"/>
            <a:ext cx="139992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DESIGN RATIONALE</a:t>
            </a:r>
            <a:endParaRPr lang="es-ES" sz="16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1841304" y="3367228"/>
            <a:ext cx="714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Desafíos</a:t>
            </a:r>
            <a:endParaRPr lang="es-ES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405896" y="3367228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Recuperación y reutilización conocimiento</a:t>
            </a:r>
          </a:p>
          <a:p>
            <a:endParaRPr lang="es-ES" sz="1200" dirty="0"/>
          </a:p>
        </p:txBody>
      </p:sp>
      <p:cxnSp>
        <p:nvCxnSpPr>
          <p:cNvPr id="33" name="32 Conector angular"/>
          <p:cNvCxnSpPr>
            <a:stCxn id="30" idx="3"/>
            <a:endCxn id="27" idx="2"/>
          </p:cNvCxnSpPr>
          <p:nvPr/>
        </p:nvCxnSpPr>
        <p:spPr>
          <a:xfrm flipV="1">
            <a:off x="3029173" y="3848382"/>
            <a:ext cx="552580" cy="10714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3631958" y="4254971"/>
            <a:ext cx="1583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Establece tipo de conocimiento a gestionar</a:t>
            </a:r>
            <a:endParaRPr lang="es-ES" sz="1200" dirty="0"/>
          </a:p>
        </p:txBody>
      </p:sp>
      <p:cxnSp>
        <p:nvCxnSpPr>
          <p:cNvPr id="35" name="34 Conector recto de flecha"/>
          <p:cNvCxnSpPr>
            <a:stCxn id="28" idx="1"/>
            <a:endCxn id="27" idx="3"/>
          </p:cNvCxnSpPr>
          <p:nvPr/>
        </p:nvCxnSpPr>
        <p:spPr>
          <a:xfrm flipH="1">
            <a:off x="4430126" y="3644227"/>
            <a:ext cx="2953715" cy="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50 Redondear rectángulo de esquina sencilla"/>
          <p:cNvSpPr/>
          <p:nvPr/>
        </p:nvSpPr>
        <p:spPr>
          <a:xfrm rot="16200000" flipH="1">
            <a:off x="756230" y="5487108"/>
            <a:ext cx="286723" cy="1296145"/>
          </a:xfrm>
          <a:prstGeom prst="round1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52" name="51 CuadroTexto"/>
          <p:cNvSpPr txBox="1"/>
          <p:nvPr/>
        </p:nvSpPr>
        <p:spPr>
          <a:xfrm>
            <a:off x="251519" y="5984544"/>
            <a:ext cx="1368153" cy="323165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1500" b="1" dirty="0" smtClean="0">
                <a:solidFill>
                  <a:schemeClr val="bg2">
                    <a:lumMod val="25000"/>
                  </a:schemeClr>
                </a:solidFill>
              </a:rPr>
              <a:t>Introducción</a:t>
            </a:r>
            <a:endParaRPr lang="es-ES" sz="15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828600" y="2168860"/>
            <a:ext cx="5904656" cy="1080120"/>
          </a:xfrm>
        </p:spPr>
        <p:txBody>
          <a:bodyPr/>
          <a:lstStyle/>
          <a:p>
            <a:r>
              <a:rPr lang="es-ES" sz="3600" dirty="0" smtClean="0"/>
              <a:t>OBJETIVOS</a:t>
            </a:r>
            <a:endParaRPr lang="es-ES" sz="3600" dirty="0"/>
          </a:p>
        </p:txBody>
      </p:sp>
      <p:pic>
        <p:nvPicPr>
          <p:cNvPr id="2053" name="Picture 5" descr="C:\Users\Juan\AppData\Local\Microsoft\Windows\Temporary Internet Files\Content.IE5\TU3EIRJP\MC90038358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2708920"/>
            <a:ext cx="1966891" cy="269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6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1533</Words>
  <Application>Microsoft Office PowerPoint</Application>
  <PresentationFormat>Presentación en pantalla (4:3)</PresentationFormat>
  <Paragraphs>335</Paragraphs>
  <Slides>20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Presentación de PowerPoint</vt:lpstr>
      <vt:lpstr>TABLA DE CONTENIDO</vt:lpstr>
      <vt:lpstr>INTRODUCCIÓN</vt:lpstr>
      <vt:lpstr>Introducción </vt:lpstr>
      <vt:lpstr>Introducción ¿Qué es DGS?</vt:lpstr>
      <vt:lpstr>Introducción ventajas de dGS</vt:lpstr>
      <vt:lpstr>Introducción desafíos de dGS</vt:lpstr>
      <vt:lpstr>Introducción ¿Qué se propone?</vt:lpstr>
      <vt:lpstr>OBJETIVOS</vt:lpstr>
      <vt:lpstr>Presentación de PowerPoint</vt:lpstr>
      <vt:lpstr>Presentación de PowerPoint</vt:lpstr>
      <vt:lpstr>Estado del arte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Método de trabajo</vt:lpstr>
      <vt:lpstr>resultados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</dc:creator>
  <cp:lastModifiedBy>Juan</cp:lastModifiedBy>
  <cp:revision>51</cp:revision>
  <dcterms:created xsi:type="dcterms:W3CDTF">2012-01-22T17:18:41Z</dcterms:created>
  <dcterms:modified xsi:type="dcterms:W3CDTF">2012-01-23T22:30:13Z</dcterms:modified>
</cp:coreProperties>
</file>