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s-ES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B87"/>
    <a:srgbClr val="DFEAF9"/>
    <a:srgbClr val="C9DDFB"/>
    <a:srgbClr val="274F5F"/>
    <a:srgbClr val="32657A"/>
    <a:srgbClr val="D0E5EC"/>
    <a:srgbClr val="547785"/>
    <a:srgbClr val="C2DEE7"/>
    <a:srgbClr val="557886"/>
    <a:srgbClr val="0A4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9" autoAdjust="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82525-206E-4849-9684-E653C6B07FA9}" type="datetimeFigureOut">
              <a:rPr lang="es-ES" smtClean="0"/>
              <a:t>22/01/2012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8CD6A-F6D1-4F2D-BA66-C0F807FD88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54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11F6-7D56-4094-AE81-8F6265B54381}" type="datetimeFigureOut">
              <a:rPr lang="es-ES" smtClean="0"/>
              <a:t>22/01/2012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65CBF-38AC-4922-92E9-BC7AD6EBE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39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42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67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E228-B20A-4312-8548-EB0CBE3DC242}" type="datetime1">
              <a:rPr lang="es-ES" smtClean="0"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DPMTool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1115616" y="669661"/>
            <a:ext cx="7776863" cy="102699"/>
          </a:xfrm>
          <a:prstGeom prst="rect">
            <a:avLst/>
          </a:prstGeom>
          <a:gradFill flip="none" rotWithShape="1">
            <a:gsLst>
              <a:gs pos="100000">
                <a:srgbClr val="547785"/>
              </a:gs>
              <a:gs pos="0">
                <a:srgbClr val="D0E5EC">
                  <a:alpha val="6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86156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0B3-0843-4086-9A79-C2D69C94EFEC}" type="datetime1">
              <a:rPr lang="es-ES" smtClean="0"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04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08D8-894F-4A04-9778-A9AE9CE5F213}" type="datetime1">
              <a:rPr lang="es-ES" smtClean="0"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60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247749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7CE11CBE-3B5A-4BAF-916B-EEC53E0ACD5B}" type="datetime1">
              <a:rPr lang="es-ES" smtClean="0"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r>
              <a:rPr lang="es-ES" smtClean="0"/>
              <a:t>DPMTool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1880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2E16987B-1223-45F3-900E-A014D2035EDD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078"/>
            <a:ext cx="648072" cy="648072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 hasCustomPrompt="1"/>
          </p:nvPr>
        </p:nvSpPr>
        <p:spPr>
          <a:xfrm>
            <a:off x="1115616" y="129078"/>
            <a:ext cx="7920880" cy="521327"/>
          </a:xfrm>
          <a:prstGeom prst="rect">
            <a:avLst/>
          </a:prstGeom>
          <a:solidFill>
            <a:schemeClr val="accent5">
              <a:alpha val="0"/>
            </a:schemeClr>
          </a:solidFill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>
            <a:normAutofit/>
          </a:bodyPr>
          <a:lstStyle>
            <a:lvl1pPr algn="r">
              <a:defRPr sz="3600" b="1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12" name="11 Rectángulo"/>
          <p:cNvSpPr/>
          <p:nvPr userDrawn="1"/>
        </p:nvSpPr>
        <p:spPr>
          <a:xfrm>
            <a:off x="1115616" y="674451"/>
            <a:ext cx="7776863" cy="102699"/>
          </a:xfrm>
          <a:prstGeom prst="rect">
            <a:avLst/>
          </a:prstGeom>
          <a:gradFill flip="none" rotWithShape="1">
            <a:gsLst>
              <a:gs pos="100000">
                <a:srgbClr val="547785"/>
              </a:gs>
              <a:gs pos="0">
                <a:srgbClr val="D0E5EC">
                  <a:alpha val="6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grpSp>
        <p:nvGrpSpPr>
          <p:cNvPr id="13" name="Group 11"/>
          <p:cNvGrpSpPr/>
          <p:nvPr userDrawn="1"/>
        </p:nvGrpSpPr>
        <p:grpSpPr>
          <a:xfrm>
            <a:off x="251519" y="863483"/>
            <a:ext cx="8640959" cy="5157806"/>
            <a:chOff x="-1" y="3379694"/>
            <a:chExt cx="7543801" cy="2604247"/>
          </a:xfrm>
          <a:solidFill>
            <a:schemeClr val="lt1"/>
          </a:solidFill>
          <a:effectLst/>
        </p:grpSpPr>
        <p:sp>
          <p:nvSpPr>
            <p:cNvPr id="14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 w="15875" cap="flat" cmpd="sng">
              <a:solidFill>
                <a:srgbClr val="274F5F"/>
              </a:solidFill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15875" cap="flat" cmpd="sng">
              <a:solidFill>
                <a:srgbClr val="274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557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74F8-E6B6-4BAD-B8E5-125D4A9AC347}" type="datetime1">
              <a:rPr lang="es-ES" smtClean="0"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45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5F68-91B5-40E5-A8E9-A11C172361F2}" type="datetime1">
              <a:rPr lang="es-ES" smtClean="0"/>
              <a:t>22/01/2012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94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078"/>
            <a:ext cx="648072" cy="648072"/>
          </a:xfrm>
          <a:prstGeom prst="rect">
            <a:avLst/>
          </a:prstGeom>
        </p:spPr>
      </p:pic>
      <p:sp>
        <p:nvSpPr>
          <p:cNvPr id="11" name="1 Título"/>
          <p:cNvSpPr>
            <a:spLocks noGrp="1"/>
          </p:cNvSpPr>
          <p:nvPr>
            <p:ph type="title" hasCustomPrompt="1"/>
          </p:nvPr>
        </p:nvSpPr>
        <p:spPr>
          <a:xfrm>
            <a:off x="1115616" y="129078"/>
            <a:ext cx="7920880" cy="540583"/>
          </a:xfrm>
          <a:prstGeom prst="rect">
            <a:avLst/>
          </a:prstGeom>
          <a:solidFill>
            <a:schemeClr val="accent5">
              <a:alpha val="0"/>
            </a:schemeClr>
          </a:solidFill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>
            <a:normAutofit/>
          </a:bodyPr>
          <a:lstStyle>
            <a:lvl1pPr algn="r">
              <a:defRPr sz="3600" b="1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51519" y="864598"/>
            <a:ext cx="8640959" cy="5372713"/>
            <a:chOff x="-1" y="3379694"/>
            <a:chExt cx="7543801" cy="2604247"/>
          </a:xfrm>
          <a:solidFill>
            <a:schemeClr val="lt1"/>
          </a:solidFill>
          <a:effectLst/>
        </p:grpSpPr>
        <p:sp>
          <p:nvSpPr>
            <p:cNvPr id="13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 w="15875" cap="flat" cmpd="sng">
              <a:solidFill>
                <a:srgbClr val="274F5F"/>
              </a:solidFill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4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15875" cap="flat" cmpd="sng">
              <a:solidFill>
                <a:srgbClr val="274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3 Marcador de fecha"/>
          <p:cNvSpPr>
            <a:spLocks noGrp="1"/>
          </p:cNvSpPr>
          <p:nvPr>
            <p:ph type="dt" sz="half" idx="10"/>
          </p:nvPr>
        </p:nvSpPr>
        <p:spPr>
          <a:xfrm>
            <a:off x="247749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4F36A2B8-C8CE-4100-B587-0F9B11372395}" type="datetime1">
              <a:rPr lang="es-ES" smtClean="0"/>
              <a:t>22/01/2012</a:t>
            </a:fld>
            <a:endParaRPr lang="es-E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r>
              <a:rPr lang="es-ES" smtClean="0"/>
              <a:t>DPMTool</a:t>
            </a:r>
            <a:endParaRPr lang="es-ES" dirty="0"/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1880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2E16987B-1223-45F3-900E-A014D2035E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9" name="18 Rectángulo"/>
          <p:cNvSpPr/>
          <p:nvPr userDrawn="1"/>
        </p:nvSpPr>
        <p:spPr>
          <a:xfrm>
            <a:off x="1115614" y="684810"/>
            <a:ext cx="7776863" cy="102699"/>
          </a:xfrm>
          <a:prstGeom prst="rect">
            <a:avLst/>
          </a:prstGeom>
          <a:gradFill flip="none" rotWithShape="1">
            <a:gsLst>
              <a:gs pos="100000">
                <a:srgbClr val="547785"/>
              </a:gs>
              <a:gs pos="0">
                <a:srgbClr val="D0E5EC">
                  <a:alpha val="6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75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6EA-3464-4032-9797-50E08D76AC4F}" type="datetime1">
              <a:rPr lang="es-ES" smtClean="0"/>
              <a:t>22/01/2012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13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0A6B-26FF-428C-A3CD-916F5B4C06CA}" type="datetime1">
              <a:rPr lang="es-ES" smtClean="0"/>
              <a:t>22/01/2012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0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 userDrawn="1"/>
        </p:nvGrpSpPr>
        <p:grpSpPr>
          <a:xfrm>
            <a:off x="899593" y="975888"/>
            <a:ext cx="7344816" cy="4968552"/>
            <a:chOff x="-1" y="3379694"/>
            <a:chExt cx="7543801" cy="2604247"/>
          </a:xfrm>
          <a:gradFill flip="none" rotWithShape="1">
            <a:gsLst>
              <a:gs pos="0">
                <a:srgbClr val="C9DDFB"/>
              </a:gs>
              <a:gs pos="50000">
                <a:srgbClr val="DFEAF9">
                  <a:alpha val="69804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glow rad="127000">
              <a:schemeClr val="accent2">
                <a:alpha val="18000"/>
              </a:schemeClr>
            </a:glow>
          </a:effectLst>
        </p:grpSpPr>
        <p:sp>
          <p:nvSpPr>
            <p:cNvPr id="9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0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 Título"/>
          <p:cNvSpPr>
            <a:spLocks noGrp="1"/>
          </p:cNvSpPr>
          <p:nvPr>
            <p:ph type="title" hasCustomPrompt="1"/>
          </p:nvPr>
        </p:nvSpPr>
        <p:spPr>
          <a:xfrm>
            <a:off x="179512" y="2564904"/>
            <a:ext cx="4248472" cy="1080120"/>
          </a:xfrm>
          <a:prstGeom prst="rect">
            <a:avLst/>
          </a:prstGeom>
          <a:solidFill>
            <a:schemeClr val="accent5">
              <a:alpha val="0"/>
            </a:schemeClr>
          </a:solidFill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>
            <a:noAutofit/>
          </a:bodyPr>
          <a:lstStyle>
            <a:lvl1pPr algn="r">
              <a:defRPr sz="4400" b="1" cap="all" spc="300">
                <a:ln>
                  <a:solidFill>
                    <a:schemeClr val="tx2"/>
                  </a:solidFill>
                </a:ln>
                <a:solidFill>
                  <a:srgbClr val="255B87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975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DE4E-288B-4BCE-802B-87CBE39B22DE}" type="datetime1">
              <a:rPr lang="es-ES" smtClean="0"/>
              <a:t>22/01/2012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6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1146-898A-4CEC-B2C6-A72691065DB3}" type="datetime1">
              <a:rPr lang="es-ES" smtClean="0"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DPMTool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0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1072866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251520" y="260648"/>
            <a:ext cx="8640959" cy="6264695"/>
            <a:chOff x="-1" y="3379694"/>
            <a:chExt cx="7543801" cy="2604247"/>
          </a:xfrm>
          <a:gradFill flip="none" rotWithShape="1">
            <a:gsLst>
              <a:gs pos="0">
                <a:srgbClr val="B8D3FA"/>
              </a:gs>
              <a:gs pos="50000">
                <a:srgbClr val="D1E1F7">
                  <a:alpha val="69804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glow rad="127000">
              <a:schemeClr val="accent2">
                <a:alpha val="18000"/>
              </a:schemeClr>
            </a:glow>
          </a:effectLst>
        </p:grpSpPr>
        <p:sp>
          <p:nvSpPr>
            <p:cNvPr id="7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8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CuadroTexto"/>
          <p:cNvSpPr txBox="1"/>
          <p:nvPr/>
        </p:nvSpPr>
        <p:spPr>
          <a:xfrm>
            <a:off x="1007604" y="2708920"/>
            <a:ext cx="7192230" cy="15696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600" b="1" spc="300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cs typeface="+mn-cs"/>
              </a:rPr>
              <a:t>DPMTool</a:t>
            </a:r>
            <a:endParaRPr lang="es-ES" sz="1600" b="1" spc="300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  <a:cs typeface="+mn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57818" y="4149080"/>
            <a:ext cx="7530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 smtClean="0">
                <a:solidFill>
                  <a:srgbClr val="0A4090"/>
                </a:solidFill>
                <a:latin typeface="+mn-lt"/>
                <a:cs typeface="+mn-cs"/>
              </a:rPr>
              <a:t>Sistema Distribuido para la Gestión de Decisiones de Proyectos Software en Desarrollo Global de Software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31640" y="466817"/>
            <a:ext cx="7056784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Universidad de Castilla la Mancha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Escuela Superior de Informática</a:t>
            </a:r>
            <a:endParaRPr lang="es-ES" sz="2400" b="1" dirty="0">
              <a:ln w="11430"/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5852505"/>
            <a:ext cx="900101" cy="90010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828328" y="5878447"/>
            <a:ext cx="7128047" cy="4924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Autor: Juan Andrada Romero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Directora: Aurora Vizcaíno Barceló</a:t>
            </a:r>
            <a:endParaRPr lang="es-ES" sz="1300" b="1" dirty="0">
              <a:ln w="11430"/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8532"/>
            <a:ext cx="873220" cy="10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s-ES" dirty="0" smtClean="0"/>
              <a:t>TABLA DE CONTENIDO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fld id="{01AF5EEA-DD12-40AE-8F67-5219965C361E}" type="datetime1">
              <a:rPr lang="es-ES" smtClean="0"/>
              <a:t>22/01/2012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2E16987B-1223-45F3-900E-A014D2035EDD}" type="slidenum">
              <a:rPr lang="es-ES" smtClean="0"/>
              <a:t>2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259632" y="1619447"/>
            <a:ext cx="7200800" cy="3590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Introducción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Objetivos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Antecedentes, estado del arte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Método y fases de trabajo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Resultado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Conclusiones y trabajo futur</a:t>
            </a: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132856"/>
            <a:ext cx="5904656" cy="1080120"/>
          </a:xfrm>
        </p:spPr>
        <p:txBody>
          <a:bodyPr/>
          <a:lstStyle/>
          <a:p>
            <a:r>
              <a:rPr lang="es-ES" sz="3600" dirty="0" smtClean="0"/>
              <a:t>INTRODUCCIÓN</a:t>
            </a:r>
            <a:endParaRPr lang="es-ES" sz="3600" dirty="0"/>
          </a:p>
        </p:txBody>
      </p:sp>
      <p:pic>
        <p:nvPicPr>
          <p:cNvPr id="1027" name="Picture 3" descr="C:\Users\Juan\AppData\Local\Microsoft\Windows\Temporary Internet Files\Content.IE5\3ZEMP5PJ\MC90008886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79279"/>
            <a:ext cx="292773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6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22/01/2012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339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828600" y="2168860"/>
            <a:ext cx="5904656" cy="1080120"/>
          </a:xfrm>
        </p:spPr>
        <p:txBody>
          <a:bodyPr/>
          <a:lstStyle/>
          <a:p>
            <a:r>
              <a:rPr lang="es-ES" sz="3600" dirty="0" smtClean="0"/>
              <a:t>OBJETIVOS</a:t>
            </a:r>
            <a:endParaRPr lang="es-ES" sz="3600" dirty="0"/>
          </a:p>
        </p:txBody>
      </p:sp>
      <p:pic>
        <p:nvPicPr>
          <p:cNvPr id="2053" name="Picture 5" descr="C:\Users\Juan\AppData\Local\Microsoft\Windows\Temporary Internet Files\Content.IE5\TU3EIRJP\MC9003835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708920"/>
            <a:ext cx="1966891" cy="269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168860"/>
            <a:ext cx="5904656" cy="1080120"/>
          </a:xfrm>
        </p:spPr>
        <p:txBody>
          <a:bodyPr/>
          <a:lstStyle/>
          <a:p>
            <a:r>
              <a:rPr lang="es-ES" sz="3600" dirty="0" smtClean="0"/>
              <a:t>Estado del arte</a:t>
            </a:r>
            <a:endParaRPr lang="es-ES" sz="3600" dirty="0"/>
          </a:p>
        </p:txBody>
      </p:sp>
      <p:pic>
        <p:nvPicPr>
          <p:cNvPr id="3075" name="Picture 3" descr="C:\Users\Juan\AppData\Local\Microsoft\Windows\Temporary Internet Files\Content.IE5\TU3EIRJP\MC9000193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6"/>
            <a:ext cx="2696666" cy="23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2204864"/>
            <a:ext cx="6120680" cy="1080120"/>
          </a:xfrm>
        </p:spPr>
        <p:txBody>
          <a:bodyPr/>
          <a:lstStyle/>
          <a:p>
            <a:pPr algn="l"/>
            <a:r>
              <a:rPr lang="es-ES" sz="3600" dirty="0" smtClean="0"/>
              <a:t>Método de trabajo</a:t>
            </a:r>
            <a:endParaRPr lang="es-ES" sz="3600" dirty="0"/>
          </a:p>
        </p:txBody>
      </p:sp>
      <p:pic>
        <p:nvPicPr>
          <p:cNvPr id="4099" name="Picture 3" descr="C:\Users\Juan\AppData\Local\Microsoft\Windows\Temporary Internet Files\Content.IE5\3ZEMP5PJ\MC9000159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4" y="3356992"/>
            <a:ext cx="2620315" cy="202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2204864"/>
            <a:ext cx="6120680" cy="1080120"/>
          </a:xfrm>
        </p:spPr>
        <p:txBody>
          <a:bodyPr/>
          <a:lstStyle/>
          <a:p>
            <a:pPr algn="l"/>
            <a:r>
              <a:rPr lang="es-ES" sz="3600" dirty="0" smtClean="0"/>
              <a:t>resultados</a:t>
            </a:r>
            <a:endParaRPr lang="es-ES" sz="36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77505"/>
            <a:ext cx="512295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2204864"/>
            <a:ext cx="6120680" cy="1080120"/>
          </a:xfrm>
        </p:spPr>
        <p:txBody>
          <a:bodyPr/>
          <a:lstStyle/>
          <a:p>
            <a:pPr algn="l"/>
            <a:r>
              <a:rPr lang="es-ES" sz="3600" dirty="0" smtClean="0"/>
              <a:t>Conclusiones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068960"/>
            <a:ext cx="2379627" cy="26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80</Words>
  <Application>Microsoft Office PowerPoint</Application>
  <PresentationFormat>Presentación en pantalla (4:3)</PresentationFormat>
  <Paragraphs>32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TABLA DE CONTENIDO</vt:lpstr>
      <vt:lpstr>INTRODUCCIÓN</vt:lpstr>
      <vt:lpstr>Introducción</vt:lpstr>
      <vt:lpstr>OBJETIVOS</vt:lpstr>
      <vt:lpstr>Estado del arte</vt:lpstr>
      <vt:lpstr>Método de trabajo</vt:lpstr>
      <vt:lpstr>resultados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28</cp:revision>
  <dcterms:created xsi:type="dcterms:W3CDTF">2012-01-22T17:18:41Z</dcterms:created>
  <dcterms:modified xsi:type="dcterms:W3CDTF">2012-01-22T20:34:55Z</dcterms:modified>
</cp:coreProperties>
</file>