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66" r:id="rId25"/>
  </p:sldIdLst>
  <p:sldSz cx="9144000" cy="6858000" type="screen4x3"/>
  <p:notesSz cx="6858000" cy="91440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varScale="1">
        <p:scale>
          <a:sx n="84" d="100"/>
          <a:sy n="84" d="100"/>
        </p:scale>
        <p:origin x="-2310" y="-90"/>
      </p:cViewPr>
      <p:guideLst>
        <p:guide orient="horz" pos="4319"/>
        <p:guide pos="2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82525-206E-4849-9684-E653C6B07FA9}" type="datetimeFigureOut">
              <a:rPr lang="es-ES" smtClean="0"/>
              <a:t>24/01/2012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11F6-7D56-4094-AE81-8F6265B54381}" type="datetimeFigureOut">
              <a:rPr lang="es-ES" smtClean="0"/>
              <a:t>24/01/2012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Como se ha comentado en el apartado anterior, el objetivo del</a:t>
            </a:r>
            <a:r>
              <a:rPr lang="es-ES" baseline="0" dirty="0" smtClean="0"/>
              <a:t> PFC es desarrollar una herramienta para mitigar los desafíos encontrados en DGS, facilitando la gestión de conocimiento y decisiones. Concretamente, el objetivo principal consiste en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tabla se muestra</a:t>
            </a:r>
            <a:r>
              <a:rPr lang="es-ES" baseline="0" dirty="0" smtClean="0"/>
              <a:t>n los objetivos asociados al objetivo principal, cuya consecución tendrá como consecuencia la consecución del objetivo principal.</a:t>
            </a:r>
          </a:p>
          <a:p>
            <a:pPr marL="285750" indent="-285750">
              <a:buFontTx/>
              <a:buChar char="-"/>
            </a:pPr>
            <a:r>
              <a:rPr lang="es-ES" baseline="0" dirty="0" smtClean="0"/>
              <a:t>Se muestra el identificador del objetivo, una pequeña descripción de dicho objetivo y el desafío del DGS que se pretende mitigar o resolver.</a:t>
            </a:r>
          </a:p>
          <a:p>
            <a:pPr marL="285750" indent="-285750">
              <a:buFontTx/>
              <a:buChar char="-"/>
            </a:pPr>
            <a:endParaRPr lang="es-ES" baseline="0" dirty="0" smtClean="0"/>
          </a:p>
          <a:p>
            <a:pPr marL="285750" indent="-285750">
              <a:buFontTx/>
              <a:buChar char="-"/>
            </a:pPr>
            <a:r>
              <a:rPr lang="es-ES" baseline="0" dirty="0" smtClean="0"/>
              <a:t>O2: Al favorecer la gestión de decisiones, se facilita la comunicación porque se evitan malentendidos socio-culturales, al seguir un mismo formato</a:t>
            </a:r>
          </a:p>
          <a:p>
            <a:pPr marL="285750" indent="-285750">
              <a:buFontTx/>
              <a:buChar char="-"/>
            </a:pPr>
            <a:r>
              <a:rPr lang="es-ES" baseline="0" dirty="0" smtClean="0"/>
              <a:t>O4: Sistema de notificaciones y refrescar cambios en tiempo real</a:t>
            </a:r>
          </a:p>
          <a:p>
            <a:pPr marL="285750" indent="-285750">
              <a:buFontTx/>
              <a:buChar char="-"/>
            </a:pPr>
            <a:r>
              <a:rPr lang="es-ES" baseline="0" dirty="0" smtClean="0"/>
              <a:t>O6: Se facilita creando una estructura y formato común para crear/modificar datos de proyectos</a:t>
            </a:r>
          </a:p>
          <a:p>
            <a:pPr marL="285750" indent="-285750">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sección mostraremos una pincelada sobre los fundamentos teóricos en los que se basa el PFC y que han sido comentados brevemente en la introducción del tema, a la hora de proponer el sistema a desarrollar.</a:t>
            </a:r>
          </a:p>
          <a:p>
            <a:pPr marL="285750" indent="-285750">
              <a:buFontTx/>
              <a:buChar char="-"/>
            </a:pPr>
            <a:endParaRPr lang="es-ES" baseline="0" dirty="0" smtClean="0"/>
          </a:p>
          <a:p>
            <a:pPr marL="285750" indent="-285750">
              <a:buFontTx/>
              <a:buChar char="-"/>
            </a:pPr>
            <a:r>
              <a:rPr lang="es-ES" baseline="0" dirty="0" smtClean="0"/>
              <a:t>El primero de estos fundamentos teóricos es el DGS, que ya ha sido abordado en la introducción, realizando su definición y mostrando sus principales ventajas y desafíos, que han sido la motivación para realizar este PFC. </a:t>
            </a:r>
          </a:p>
          <a:p>
            <a:pPr marL="285750" indent="-285750">
              <a:buFontTx/>
              <a:buChar char="-"/>
            </a:pPr>
            <a:r>
              <a:rPr lang="es-ES" baseline="0" dirty="0" smtClean="0"/>
              <a:t>Por tanto, en los siguientes puntos se revisará el estado del arte de disciplinas que han intervenido en la realización del proyecto.</a:t>
            </a:r>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400" dirty="0" smtClean="0">
                <a:solidFill>
                  <a:schemeClr val="tx2">
                    <a:lumMod val="75000"/>
                  </a:schemeClr>
                </a:solidFill>
              </a:rPr>
              <a:t>capturar decisiones tomadas en proyectos software, junto a sus argumentos, además</a:t>
            </a:r>
            <a:r>
              <a:rPr lang="es-ES" sz="1400" baseline="0" dirty="0" smtClean="0">
                <a:solidFill>
                  <a:schemeClr val="tx2">
                    <a:lumMod val="75000"/>
                  </a:schemeClr>
                </a:solidFill>
              </a:rPr>
              <a:t> de una valuación de dichas decisiones (si son aceptadas, </a:t>
            </a:r>
            <a:r>
              <a:rPr lang="es-ES" sz="1400" u="none" baseline="0" dirty="0" smtClean="0">
                <a:solidFill>
                  <a:schemeClr val="tx2">
                    <a:lumMod val="75000"/>
                  </a:schemeClr>
                </a:solidFill>
              </a:rPr>
              <a:t>válidas</a:t>
            </a:r>
            <a:r>
              <a:rPr lang="es-ES" sz="1400" baseline="0" dirty="0" smtClean="0">
                <a:solidFill>
                  <a:schemeClr val="tx2">
                    <a:lumMod val="75000"/>
                  </a:schemeClr>
                </a:solidFill>
              </a:rPr>
              <a:t>, rechazadas, </a:t>
            </a:r>
            <a:r>
              <a:rPr lang="es-ES" sz="1400" baseline="0" dirty="0" err="1" smtClean="0">
                <a:solidFill>
                  <a:schemeClr val="tx2">
                    <a:lumMod val="75000"/>
                  </a:schemeClr>
                </a:solidFill>
              </a:rPr>
              <a:t>etc</a:t>
            </a:r>
            <a:r>
              <a:rPr lang="es-ES" sz="1400" baseline="0" dirty="0" smtClean="0">
                <a:solidFill>
                  <a:schemeClr val="tx2">
                    <a:lumMod val="75000"/>
                  </a:schemeClr>
                </a:solidFill>
              </a:rPr>
              <a:t>).</a:t>
            </a:r>
            <a:endParaRPr lang="es-ES" baseline="0" dirty="0" smtClean="0"/>
          </a:p>
          <a:p>
            <a:pPr marL="285750" indent="-285750">
              <a:buFontTx/>
              <a:buChar char="-"/>
            </a:pPr>
            <a:endParaRPr lang="es-ES" baseline="0" dirty="0" smtClean="0"/>
          </a:p>
          <a:p>
            <a:pPr marL="285750" indent="-285750">
              <a:buFontTx/>
              <a:buChar char="-"/>
            </a:pPr>
            <a:r>
              <a:rPr lang="es-ES" baseline="0" dirty="0" smtClean="0"/>
              <a:t>Para ello, existen diferentes métodos que pueden emplearse para la captura de las decisiones:</a:t>
            </a:r>
          </a:p>
          <a:p>
            <a:pPr marL="822183" lvl="1" indent="-285750">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22183" lvl="1" indent="-285750">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22183" lvl="1" indent="-285750">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22183" lvl="1" indent="-285750">
              <a:buFont typeface="Arial" charset="0"/>
              <a:buChar char="•"/>
            </a:pPr>
            <a:endParaRPr lang="es-ES" baseline="0" dirty="0" smtClean="0"/>
          </a:p>
          <a:p>
            <a:pPr marL="822183" lvl="1" indent="-285750">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22183" lvl="1" indent="-285750">
              <a:buFont typeface="Arial" charset="0"/>
              <a:buChar char="•"/>
            </a:pPr>
            <a:r>
              <a:rPr lang="es-ES" b="1" baseline="0" dirty="0" smtClean="0"/>
              <a:t>Dialogue </a:t>
            </a:r>
            <a:r>
              <a:rPr lang="es-ES" b="1" baseline="0" dirty="0" err="1" smtClean="0"/>
              <a:t>Map</a:t>
            </a:r>
            <a:r>
              <a:rPr lang="es-ES" baseline="0" dirty="0" smtClean="0"/>
              <a:t>, es un grafo donde los nodos representan decisiones, en forma de pregunta, idea o argumento, a favor o en contra. Esto se usa en los sistemas de información basados en preguntas y es el utilizado, de manera algo diferente, en el PFC.</a:t>
            </a:r>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CBR son la siglas de Case-</a:t>
            </a:r>
            <a:r>
              <a:rPr lang="es-ES" dirty="0" err="1" smtClean="0"/>
              <a:t>Based</a:t>
            </a:r>
            <a:r>
              <a:rPr lang="es-ES" baseline="0" dirty="0" smtClean="0"/>
              <a:t> </a:t>
            </a:r>
            <a:r>
              <a:rPr lang="es-ES" baseline="0" dirty="0" err="1" smtClean="0"/>
              <a:t>Reasoning</a:t>
            </a:r>
            <a:r>
              <a:rPr lang="es-ES" baseline="0" dirty="0" smtClean="0"/>
              <a:t>, o Razonamiento basado en casos.</a:t>
            </a:r>
          </a:p>
          <a:p>
            <a:pPr marL="285750" indent="-285750">
              <a:buFontTx/>
              <a:buChar char="-"/>
            </a:pPr>
            <a:endParaRPr lang="es-ES" baseline="0" dirty="0" smtClean="0"/>
          </a:p>
          <a:p>
            <a:pPr marL="285750" indent="-285750">
              <a:buFontTx/>
              <a:buChar char="-"/>
            </a:pPr>
            <a:r>
              <a:rPr lang="es-ES" baseline="0" dirty="0" smtClean="0"/>
              <a:t>¿Qué es CBR?</a:t>
            </a:r>
          </a:p>
          <a:p>
            <a:pPr marL="285750" indent="-285750">
              <a:buFontTx/>
              <a:buChar char="-"/>
            </a:pPr>
            <a:endParaRPr lang="es-ES" baseline="0" dirty="0" smtClean="0"/>
          </a:p>
          <a:p>
            <a:pPr marL="285750" indent="-285750">
              <a:buFontTx/>
              <a:buChar char="-"/>
            </a:pPr>
            <a:r>
              <a:rPr lang="es-ES" baseline="0" dirty="0" smtClean="0"/>
              <a:t>Por tanto, se trata de una técnica de IA que permite encontrar soluciones a problemas basándose en soluciones previas de problemas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El</a:t>
            </a:r>
            <a:r>
              <a:rPr lang="es-ES" baseline="0" dirty="0" smtClean="0"/>
              <a:t> CBR consta de cuatro etapas:</a:t>
            </a:r>
          </a:p>
          <a:p>
            <a:pPr marL="285750" indent="-285750">
              <a:buFontTx/>
              <a:buChar char="-"/>
            </a:pPr>
            <a:endParaRPr lang="es-ES" baseline="0" dirty="0" smtClean="0"/>
          </a:p>
          <a:p>
            <a:pPr marL="822183" lvl="1" indent="-285750">
              <a:buFont typeface="Arial" charset="0"/>
              <a:buChar char="•"/>
            </a:pPr>
            <a:r>
              <a:rPr lang="es-ES" baseline="0" dirty="0" smtClean="0"/>
              <a:t>Recuperación de los casos semejantes, utilizando una </a:t>
            </a:r>
            <a:r>
              <a:rPr lang="es-ES" b="1" baseline="0" dirty="0" smtClean="0"/>
              <a:t>función de semejanza.</a:t>
            </a:r>
          </a:p>
          <a:p>
            <a:pPr marL="822183" lvl="1" indent="-285750">
              <a:buFont typeface="Arial" charset="0"/>
              <a:buChar char="•"/>
            </a:pPr>
            <a:r>
              <a:rPr lang="es-ES" dirty="0" smtClean="0"/>
              <a:t>Reutilización</a:t>
            </a:r>
            <a:r>
              <a:rPr lang="es-ES" baseline="0" dirty="0" smtClean="0"/>
              <a:t> y revisión de la solución encontrada, adaptándola al nuevo problema</a:t>
            </a:r>
          </a:p>
          <a:p>
            <a:pPr marL="822183" lvl="1" indent="-285750">
              <a:buFont typeface="Arial" charset="0"/>
              <a:buChar char="•"/>
            </a:pPr>
            <a:r>
              <a:rPr lang="es-ES" baseline="0" dirty="0" smtClean="0"/>
              <a:t>Almacenamiento de la solución encontrada adaptada, formando parte de la base de casos, para utilizar en futuros problemas.</a:t>
            </a:r>
          </a:p>
          <a:p>
            <a:pPr marL="822183" lvl="1" indent="-285750">
              <a:buFont typeface="Arial" charset="0"/>
              <a:buChar char="•"/>
            </a:pPr>
            <a:endParaRPr lang="es-ES" baseline="0" dirty="0" smtClean="0"/>
          </a:p>
          <a:p>
            <a:pPr marL="285750" indent="-285750">
              <a:buFontTx/>
              <a:buChar char="-"/>
            </a:pPr>
            <a:r>
              <a:rPr lang="es-ES" dirty="0" smtClean="0"/>
              <a:t>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comparación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285750" indent="-285750">
              <a:buFontTx/>
              <a:buChar char="-"/>
            </a:pPr>
            <a:endParaRPr lang="es-ES" baseline="0" dirty="0" smtClean="0"/>
          </a:p>
          <a:p>
            <a:pPr marL="285750" indent="-285750">
              <a:buFontTx/>
              <a:buChar char="-"/>
            </a:pPr>
            <a:r>
              <a:rPr lang="es-ES" baseline="0" dirty="0" smtClean="0"/>
              <a:t>Este concepto de función de semejanza será abordado más en profundidad en la sección de resultados, con un ejemplo práctico</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fontAlgn="auto">
              <a:spcBef>
                <a:spcPts val="0"/>
              </a:spcBef>
              <a:spcAft>
                <a:spcPts val="0"/>
              </a:spcAft>
              <a:buFontTx/>
              <a:buChar char="-"/>
              <a:defRPr/>
            </a:pPr>
            <a:r>
              <a:rPr lang="es-ES" dirty="0" smtClean="0"/>
              <a:t>En esta sección mostraremos brevemente el método de trabajo propuesto y llevado a cabo en el proyecto para la obtención de los objetivos planteados</a:t>
            </a:r>
            <a:r>
              <a:rPr lang="es-ES" baseline="0" dirty="0" smtClean="0"/>
              <a:t> así como también se listarán las tecnologías y herramientas utilizadas </a:t>
            </a:r>
            <a:r>
              <a:rPr lang="es-ES" baseline="0" smtClean="0"/>
              <a:t>para el </a:t>
            </a:r>
            <a:r>
              <a:rPr lang="es-ES" baseline="0" dirty="0" smtClean="0"/>
              <a:t>desarrollo del PFC</a:t>
            </a:r>
            <a:endParaRPr lang="es-ES" dirty="0" smtClean="0"/>
          </a:p>
          <a:p>
            <a:pPr marL="0" indent="0" fontAlgn="auto">
              <a:spcBef>
                <a:spcPts val="0"/>
              </a:spcBef>
              <a:spcAft>
                <a:spcPts val="0"/>
              </a:spcAft>
              <a:buFontTx/>
              <a:buNone/>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división de contenidos planteada es la que se muestra en la transparencia.</a:t>
            </a:r>
          </a:p>
          <a:p>
            <a:pPr marL="0" indent="0">
              <a:spcBef>
                <a:spcPct val="0"/>
              </a:spcBef>
              <a:buFontTx/>
              <a:buNone/>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285750" indent="-285750">
              <a:spcBef>
                <a:spcPct val="0"/>
              </a:spcBef>
              <a:buFontTx/>
              <a:buChar char="-"/>
            </a:pPr>
            <a:r>
              <a:rPr lang="es-ES" dirty="0" smtClean="0"/>
              <a:t>A continuación se presenta brevemente el estado del arte que atañe al proyecto</a:t>
            </a:r>
          </a:p>
          <a:p>
            <a:pPr marL="285750" indent="-285750">
              <a:spcBef>
                <a:spcPct val="0"/>
              </a:spcBef>
              <a:buFontTx/>
              <a:buChar char="-"/>
            </a:pPr>
            <a:r>
              <a:rPr lang="es-ES" dirty="0" smtClean="0"/>
              <a:t>Seguidamente se mostrará el método de trabajo planteado para la elaboración del proyecto</a:t>
            </a:r>
          </a:p>
          <a:p>
            <a:pPr marL="285750" indent="-285750">
              <a:spcBef>
                <a:spcPct val="0"/>
              </a:spcBef>
              <a:buFontTx/>
              <a:buChar char="-"/>
            </a:pPr>
            <a:r>
              <a:rPr lang="es-ES" dirty="0" smtClean="0"/>
              <a:t>En el apartado cinco, el más extenso, se mostrarán los resultados del proyecto.</a:t>
            </a:r>
          </a:p>
          <a:p>
            <a:pPr marL="285750" indent="-285750">
              <a:spcBef>
                <a:spcPct val="0"/>
              </a:spcBef>
              <a:buFontTx/>
              <a:buChar char="-"/>
            </a:pPr>
            <a:r>
              <a:rPr lang="es-ES" dirty="0" smtClean="0"/>
              <a:t>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Antes de introducirnos en el</a:t>
            </a:r>
            <a:r>
              <a:rPr lang="es-ES" baseline="0" dirty="0" smtClean="0"/>
              <a:t> </a:t>
            </a:r>
            <a:r>
              <a:rPr lang="es-ES" dirty="0" smtClean="0"/>
              <a:t>de desarrollo global de software,</a:t>
            </a:r>
            <a:r>
              <a:rPr lang="es-ES" baseline="0" dirty="0" smtClean="0"/>
              <a:t> cabe destacar como ha ido evolucionando e</a:t>
            </a:r>
            <a:r>
              <a:rPr lang="es-ES" dirty="0" smtClean="0"/>
              <a:t>l </a:t>
            </a:r>
            <a:r>
              <a:rPr lang="es-ES" dirty="0" smtClean="0"/>
              <a:t>modo de desarrollar software</a:t>
            </a:r>
            <a:r>
              <a:rPr lang="es-ES" baseline="0" dirty="0" smtClean="0"/>
              <a:t> </a:t>
            </a:r>
            <a:r>
              <a:rPr lang="es-ES" baseline="0" dirty="0" smtClean="0"/>
              <a:t>en los últimos años.</a:t>
            </a:r>
          </a:p>
          <a:p>
            <a:pPr marL="285750" indent="-285750">
              <a:buFontTx/>
              <a:buChar char="-"/>
            </a:pPr>
            <a:endParaRPr lang="es-ES" baseline="0" dirty="0" smtClean="0"/>
          </a:p>
          <a:p>
            <a:pPr marL="285750" indent="-285750">
              <a:buFontTx/>
              <a:buChar char="-"/>
            </a:pPr>
            <a:r>
              <a:rPr lang="es-ES" baseline="0" dirty="0" smtClean="0"/>
              <a:t>Esta evolución es debida en gran </a:t>
            </a:r>
            <a:r>
              <a:rPr lang="es-ES" baseline="0" dirty="0" smtClean="0"/>
              <a:t>parte </a:t>
            </a:r>
            <a:r>
              <a:rPr lang="es-ES" baseline="0" dirty="0" smtClean="0"/>
              <a:t>a la globalización, donde se busca aumentar </a:t>
            </a:r>
            <a:r>
              <a:rPr lang="es-ES" baseline="0" dirty="0" smtClean="0"/>
              <a:t>la competitividad y reducir </a:t>
            </a:r>
            <a:r>
              <a:rPr lang="es-ES" baseline="0" dirty="0" smtClean="0"/>
              <a:t>costes.</a:t>
            </a:r>
          </a:p>
          <a:p>
            <a:pPr marL="285750" indent="-285750">
              <a:buFontTx/>
              <a:buChar char="-"/>
            </a:pPr>
            <a:endParaRPr lang="es-ES" baseline="0" dirty="0" smtClean="0"/>
          </a:p>
          <a:p>
            <a:pPr marL="285750" indent="-285750">
              <a:buFontTx/>
              <a:buChar char="-"/>
            </a:pPr>
            <a:r>
              <a:rPr lang="es-ES" baseline="0" dirty="0" smtClean="0"/>
              <a:t>De este modo, en un primer momento, el software se realizaba de manera localizada, es decir, en un mismo </a:t>
            </a:r>
            <a:r>
              <a:rPr lang="es-ES" baseline="0" dirty="0" smtClean="0"/>
              <a:t>lugar. CDS en el mismo </a:t>
            </a:r>
            <a:r>
              <a:rPr lang="es-ES" baseline="0" dirty="0" smtClean="0"/>
              <a:t>edificio</a:t>
            </a:r>
          </a:p>
          <a:p>
            <a:pPr marL="285750" indent="-285750">
              <a:buFontTx/>
              <a:buChar char="-"/>
            </a:pPr>
            <a:r>
              <a:rPr lang="es-ES" baseline="0" dirty="0" smtClean="0"/>
              <a:t>Después, se pasa al Desarrollo </a:t>
            </a:r>
            <a:r>
              <a:rPr lang="es-ES" baseline="0" dirty="0" smtClean="0"/>
              <a:t>Distribuido: mismo país. CDS distribuidos en diferentes ciudades y </a:t>
            </a:r>
            <a:r>
              <a:rPr lang="es-ES" baseline="0" dirty="0" smtClean="0"/>
              <a:t>provincias</a:t>
            </a:r>
          </a:p>
          <a:p>
            <a:pPr marL="285750" indent="-285750">
              <a:buFontTx/>
              <a:buChar char="-"/>
            </a:pPr>
            <a:r>
              <a:rPr lang="es-ES" baseline="0" dirty="0" smtClean="0"/>
              <a:t>Y finalmente los CDS se acaban distribuyendo en diferentes países y continentes, dando lugar a lo que se conoce como </a:t>
            </a:r>
            <a:r>
              <a:rPr lang="es-ES" b="1" baseline="0" dirty="0" smtClean="0"/>
              <a:t>DGS.</a:t>
            </a:r>
          </a:p>
          <a:p>
            <a:pPr marL="285750" indent="-285750">
              <a:buFontTx/>
              <a:buChar char="-"/>
            </a:pPr>
            <a:endParaRPr lang="es-ES" b="1" baseline="0" dirty="0" smtClean="0"/>
          </a:p>
          <a:p>
            <a:pPr marL="285750" indent="-285750">
              <a:buFontTx/>
              <a:buChar char="-"/>
            </a:pPr>
            <a:r>
              <a:rPr lang="es-ES" dirty="0" smtClean="0"/>
              <a:t>Sin embargo, a </a:t>
            </a:r>
            <a:r>
              <a:rPr lang="es-ES" dirty="0" smtClean="0"/>
              <a:t>la vez que aumenta la distancia y la</a:t>
            </a:r>
            <a:r>
              <a:rPr lang="es-ES" baseline="0" dirty="0" smtClean="0"/>
              <a:t> deslocalización, aumentan los problemas y desafíos, como </a:t>
            </a:r>
            <a:r>
              <a:rPr lang="es-ES" u="none" baseline="0" dirty="0" smtClean="0"/>
              <a:t>veremos posteriormente</a:t>
            </a:r>
            <a:endParaRPr lang="es-ES" u="none" baseline="0" dirty="0" smtClean="0"/>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Universidad de Leiden, Holanda</a:t>
            </a:r>
          </a:p>
          <a:p>
            <a:pPr marL="285750" indent="-285750">
              <a:buFontTx/>
              <a:buChar char="-"/>
            </a:pPr>
            <a:endParaRPr lang="es-ES" dirty="0" smtClean="0"/>
          </a:p>
          <a:p>
            <a:pPr marL="285750" indent="-285750">
              <a:buFontTx/>
              <a:buChar char="-"/>
            </a:pPr>
            <a:r>
              <a:rPr lang="es-ES" dirty="0" smtClean="0"/>
              <a:t>Según esta definición, los CDS se encuentran distribuidos</a:t>
            </a:r>
            <a:r>
              <a:rPr lang="es-ES" baseline="0" dirty="0" smtClean="0"/>
              <a:t> en países, se involucran diferentes compañías y </a:t>
            </a:r>
            <a:r>
              <a:rPr lang="es-ES" baseline="0" dirty="0" err="1" smtClean="0"/>
              <a:t>stakeholders</a:t>
            </a:r>
            <a:endParaRPr lang="es-ES" baseline="0" dirty="0" smtClean="0"/>
          </a:p>
          <a:p>
            <a:pPr marL="285750" indent="-285750">
              <a:buFontTx/>
              <a:buChar char="-"/>
            </a:pPr>
            <a:r>
              <a:rPr lang="es-ES" baseline="0" dirty="0" smtClean="0"/>
              <a:t>Debe existir una comunicación, un control y una coordinación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Aumento de la competitividad:</a:t>
            </a:r>
          </a:p>
          <a:p>
            <a:pPr marL="536433" lvl="1" indent="0">
              <a:buFontTx/>
              <a:buNone/>
            </a:pPr>
            <a:r>
              <a:rPr lang="es-ES" dirty="0" smtClean="0"/>
              <a:t>Posibilidad</a:t>
            </a:r>
            <a:r>
              <a:rPr lang="es-ES" baseline="0" dirty="0" smtClean="0"/>
              <a:t> de encontrar mano de obra más cualificada en diferentes países</a:t>
            </a:r>
          </a:p>
          <a:p>
            <a:pPr marL="536433" lvl="1" indent="0">
              <a:buFontTx/>
              <a:buNone/>
            </a:pPr>
            <a:r>
              <a:rPr lang="es-ES" baseline="0" dirty="0" smtClean="0"/>
              <a:t>Alargar las jornadas laborales</a:t>
            </a:r>
          </a:p>
          <a:p>
            <a:pPr marL="536433" lvl="1" indent="0">
              <a:buFontTx/>
              <a:buNone/>
            </a:pPr>
            <a:r>
              <a:rPr lang="es-ES" baseline="0" dirty="0" smtClean="0"/>
              <a:t>Mejora de la presencia en el mercado internacional</a:t>
            </a:r>
          </a:p>
          <a:p>
            <a:pPr marL="536433" lvl="1" indent="0">
              <a:buFontTx/>
              <a:buNone/>
            </a:pPr>
            <a:r>
              <a:rPr lang="es-ES" baseline="0" dirty="0" err="1" smtClean="0"/>
              <a:t>Offshoring</a:t>
            </a:r>
            <a:r>
              <a:rPr lang="es-ES" baseline="0" dirty="0" smtClean="0"/>
              <a:t> y filiales</a:t>
            </a:r>
          </a:p>
          <a:p>
            <a:pPr marL="285750" indent="-285750">
              <a:buFontTx/>
              <a:buChar char="-"/>
            </a:pPr>
            <a:r>
              <a:rPr lang="es-ES" dirty="0" smtClean="0"/>
              <a:t>Reducción</a:t>
            </a:r>
            <a:r>
              <a:rPr lang="es-ES" baseline="0" dirty="0" smtClean="0"/>
              <a:t> de costes</a:t>
            </a:r>
            <a:r>
              <a:rPr lang="es-ES" dirty="0" smtClean="0"/>
              <a:t>:</a:t>
            </a:r>
          </a:p>
          <a:p>
            <a:pPr marL="536433" lvl="1" indent="0">
              <a:buFontTx/>
              <a:buNone/>
            </a:pPr>
            <a:r>
              <a:rPr lang="es-ES" dirty="0" smtClean="0"/>
              <a:t>Mano de obras más barata</a:t>
            </a:r>
            <a:endParaRPr lang="es-ES" baseline="0" dirty="0" smtClean="0"/>
          </a:p>
          <a:p>
            <a:pPr marL="536433" lvl="1" indent="0">
              <a:buFontTx/>
              <a:buNone/>
            </a:pPr>
            <a:r>
              <a:rPr lang="es-ES" baseline="0" dirty="0" smtClean="0"/>
              <a:t>Diferencias de salarios</a:t>
            </a:r>
          </a:p>
          <a:p>
            <a:pPr marL="285750" indent="-285750">
              <a:buFontTx/>
              <a:buChar char="-"/>
            </a:pPr>
            <a:r>
              <a:rPr lang="es-ES" dirty="0" smtClean="0"/>
              <a:t>Proximidad al mercado</a:t>
            </a:r>
          </a:p>
          <a:p>
            <a:pPr marL="536433" lvl="1" indent="0">
              <a:buFontTx/>
              <a:buNone/>
            </a:pPr>
            <a:r>
              <a:rPr lang="es-ES" dirty="0" smtClean="0"/>
              <a:t>Se conoce el mercado local de cada país, por lo que se pueden conocer mejor las necesidades de cada cliente en los diferentes países</a:t>
            </a:r>
            <a:endParaRPr lang="es-ES" baseline="0" dirty="0" smtClean="0"/>
          </a:p>
          <a:p>
            <a:pPr marL="285750" indent="-285750">
              <a:buFontTx/>
              <a:buChar char="-"/>
            </a:pPr>
            <a:r>
              <a:rPr lang="es-ES" dirty="0" smtClean="0"/>
              <a:t>Time </a:t>
            </a:r>
            <a:r>
              <a:rPr lang="es-ES" dirty="0" err="1" smtClean="0"/>
              <a:t>to</a:t>
            </a:r>
            <a:r>
              <a:rPr lang="es-ES" dirty="0" smtClean="0"/>
              <a:t> </a:t>
            </a:r>
            <a:r>
              <a:rPr lang="es-ES" dirty="0" err="1" smtClean="0"/>
              <a:t>market</a:t>
            </a:r>
            <a:endParaRPr lang="es-ES" dirty="0" smtClean="0"/>
          </a:p>
          <a:p>
            <a:pPr marL="536433" lvl="1" indent="0">
              <a:buFontTx/>
              <a:buNone/>
            </a:pPr>
            <a:r>
              <a:rPr lang="es-ES" dirty="0" smtClean="0"/>
              <a:t>Se reduce el lanzamiento al mercado</a:t>
            </a:r>
            <a:endParaRPr lang="es-ES" baseline="0" dirty="0" smtClean="0"/>
          </a:p>
          <a:p>
            <a:pPr marL="536433" lvl="1" indent="0">
              <a:buFontTx/>
              <a:buNone/>
            </a:pPr>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36433" lvl="1" indent="0">
              <a:buFontTx/>
              <a:buNone/>
            </a:pPr>
            <a:r>
              <a:rPr lang="es-ES" baseline="0" dirty="0" smtClean="0"/>
              <a:t>Necesario control</a:t>
            </a:r>
          </a:p>
          <a:p>
            <a:pPr marL="536433" lvl="1"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Desafíos en las 3C: comunicación, control, coordinación.</a:t>
            </a:r>
          </a:p>
          <a:p>
            <a:pPr marL="822183" lvl="1" indent="-285750">
              <a:buFontTx/>
              <a:buChar char="-"/>
            </a:pPr>
            <a:r>
              <a:rPr lang="es-ES" baseline="0" dirty="0" smtClean="0"/>
              <a:t>Comunicación:</a:t>
            </a:r>
          </a:p>
          <a:p>
            <a:pPr marL="1072866" lvl="2" indent="0">
              <a:buFontTx/>
              <a:buNone/>
            </a:pPr>
            <a:r>
              <a:rPr lang="es-ES" baseline="0" dirty="0" smtClean="0"/>
              <a:t>Dependiente de la tecnología porque se imposibilita una comunicación </a:t>
            </a:r>
            <a:r>
              <a:rPr lang="es-ES" baseline="0" dirty="0" err="1" smtClean="0"/>
              <a:t>face-to-face</a:t>
            </a:r>
            <a:r>
              <a:rPr lang="es-ES" baseline="0" dirty="0" smtClean="0"/>
              <a:t>, elevando los tiempos de respuesta y dificultando la comunicación (comunicación no verbal)</a:t>
            </a:r>
          </a:p>
          <a:p>
            <a:pPr marL="1072866" lvl="2" indent="0">
              <a:buFontTx/>
              <a:buNone/>
            </a:pPr>
            <a:r>
              <a:rPr lang="es-ES" baseline="0" dirty="0" smtClean="0"/>
              <a:t>Comunicación asíncrona, por diferentes husos horarios, lo que hace más difícil coincidir en el mismo tiempo. Además, se provocan interrupciones por estos cambios horarios, aumentando malestar</a:t>
            </a:r>
          </a:p>
          <a:p>
            <a:pPr marL="1072866" lvl="2" indent="0">
              <a:buFontTx/>
              <a:buNone/>
            </a:pPr>
            <a:r>
              <a:rPr lang="es-ES" baseline="0" dirty="0" smtClean="0"/>
              <a:t>Ambigüedades, por diferencias idiomáticas o malentendidos culturales</a:t>
            </a:r>
          </a:p>
          <a:p>
            <a:pPr marL="822183" lvl="1" indent="-285750">
              <a:buFontTx/>
              <a:buChar char="-"/>
            </a:pPr>
            <a:r>
              <a:rPr lang="es-ES" baseline="0" dirty="0" smtClean="0"/>
              <a:t>Coordinación:</a:t>
            </a:r>
          </a:p>
          <a:p>
            <a:pPr marL="1072866" lvl="2" indent="0">
              <a:buFontTx/>
              <a:buNone/>
            </a:pPr>
            <a:r>
              <a:rPr lang="es-ES" baseline="0" dirty="0" smtClean="0"/>
              <a:t>Falta de conciencia de equipo, por que al estar distribuidos en diferentes países y lugares, no se adquiere conciencia de equipo que trabaja en un mismo objetivo</a:t>
            </a:r>
          </a:p>
          <a:p>
            <a:pPr marL="1072866" lvl="2" indent="0">
              <a:buFontTx/>
              <a:buNone/>
            </a:pPr>
            <a:r>
              <a:rPr lang="es-ES" baseline="0" dirty="0" smtClean="0"/>
              <a:t>Comunicación asíncrona y modificar los calendarios laborales, para poder coincidir en un momento para coordinar tares o realizar </a:t>
            </a:r>
            <a:r>
              <a:rPr lang="es-ES" baseline="0" dirty="0" err="1" smtClean="0"/>
              <a:t>meetings</a:t>
            </a:r>
            <a:endParaRPr lang="es-ES" baseline="0" dirty="0" smtClean="0"/>
          </a:p>
          <a:p>
            <a:pPr marL="1072866" lvl="2" indent="0">
              <a:buFontTx/>
              <a:buNone/>
            </a:pPr>
            <a:r>
              <a:rPr lang="es-ES" baseline="0" dirty="0" smtClean="0"/>
              <a:t>Falta de confianza porque no se conoce personalmente a las otras personas, su cultura, su manera de ser, etc.</a:t>
            </a:r>
          </a:p>
          <a:p>
            <a:pPr marL="822183" lvl="1" indent="-285750">
              <a:buFontTx/>
              <a:buChar char="-"/>
            </a:pPr>
            <a:r>
              <a:rPr lang="es-ES" baseline="0" dirty="0" smtClean="0"/>
              <a:t>Control:</a:t>
            </a:r>
          </a:p>
          <a:p>
            <a:pPr marL="1072866" lvl="2" indent="0">
              <a:buFontTx/>
              <a:buNone/>
            </a:pPr>
            <a:r>
              <a:rPr lang="es-ES" baseline="0" dirty="0" smtClean="0"/>
              <a:t>Dificultad para la planificación de proyectos, seguimiento de procesos, calidad, </a:t>
            </a:r>
            <a:r>
              <a:rPr lang="es-ES" baseline="0" dirty="0" err="1" smtClean="0"/>
              <a:t>etc</a:t>
            </a:r>
            <a:r>
              <a:rPr lang="es-ES" baseline="0" dirty="0" smtClean="0"/>
              <a:t>, al estar distribuidos en diferentes países.</a:t>
            </a:r>
          </a:p>
          <a:p>
            <a:pPr marL="1072866" lvl="2" indent="0">
              <a:buFontTx/>
              <a:buNone/>
            </a:pPr>
            <a:r>
              <a:rPr lang="es-ES" baseline="0" dirty="0" smtClean="0"/>
              <a:t>Se dificulta el control y acceso de recursos remotos, como servicios web, bases de datos, </a:t>
            </a:r>
            <a:r>
              <a:rPr lang="es-ES" baseline="0" dirty="0" err="1" smtClean="0"/>
              <a:t>etc</a:t>
            </a:r>
            <a:r>
              <a:rPr lang="es-ES" baseline="0" dirty="0" smtClean="0"/>
              <a:t> (por no estar disponibles en el mismo momento)</a:t>
            </a:r>
          </a:p>
          <a:p>
            <a:pPr marL="1072866" lvl="2" indent="0">
              <a:buFontTx/>
              <a:buNone/>
            </a:pPr>
            <a:r>
              <a:rPr lang="es-ES" baseline="0" dirty="0" smtClean="0"/>
              <a:t>Relacionado con la distancia geográfica, cada país y equipo de desarrollo seguirá unos determinados procesos, normas de calidad ,etc.</a:t>
            </a:r>
          </a:p>
          <a:p>
            <a:pPr marL="536433" lvl="1" indent="0">
              <a:buFontTx/>
              <a:buNone/>
            </a:pPr>
            <a:endParaRPr lang="es-ES" baseline="0" dirty="0" smtClean="0"/>
          </a:p>
          <a:p>
            <a:pPr marL="285750" indent="-285750">
              <a:buFontTx/>
              <a:buChar char="-"/>
            </a:pPr>
            <a:endParaRPr lang="es-ES" baseline="0" dirty="0" smtClean="0"/>
          </a:p>
          <a:p>
            <a:pPr marL="285750" indent="-285750">
              <a:buFontTx/>
              <a:buChar char="-"/>
            </a:pPr>
            <a:r>
              <a:rPr lang="es-ES" baseline="0" dirty="0" smtClean="0"/>
              <a:t>Desafíos en GC:</a:t>
            </a:r>
          </a:p>
          <a:p>
            <a:pPr marL="536433" lvl="1" indent="0">
              <a:buFontTx/>
              <a:buNone/>
            </a:pPr>
            <a:r>
              <a:rPr lang="es-ES" baseline="0" dirty="0" smtClean="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a:t>
            </a:r>
          </a:p>
          <a:p>
            <a:pPr marL="536433" lvl="1" indent="0">
              <a:buFontTx/>
              <a:buNone/>
            </a:pPr>
            <a:r>
              <a:rPr lang="es-ES" b="1" baseline="0" dirty="0" smtClean="0"/>
              <a:t>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Debido a los desafíos comentados anteriormente, y con el fin de mitigar algunos de ellos, sobre todos aquellos relacionados con la comunicación, control y gestión del conocimiento en DGS, se propone: </a:t>
            </a:r>
            <a:r>
              <a:rPr lang="es-ES" baseline="0" dirty="0" smtClean="0"/>
              <a:t>…</a:t>
            </a:r>
            <a:endParaRPr lang="es-ES" baseline="0" dirty="0" smtClean="0"/>
          </a:p>
          <a:p>
            <a:pPr marL="285750" indent="-285750">
              <a:buFontTx/>
              <a:buChar char="-"/>
            </a:pPr>
            <a:endParaRPr lang="es-ES" baseline="0" dirty="0" smtClean="0"/>
          </a:p>
          <a:p>
            <a:pPr marL="285750" indent="-285750">
              <a:buFontTx/>
              <a:buChar char="-"/>
            </a:pPr>
            <a:r>
              <a:rPr lang="es-ES" baseline="0" dirty="0" smtClean="0"/>
              <a:t>Se propone la herramienta </a:t>
            </a:r>
            <a:r>
              <a:rPr lang="es-ES" b="1" baseline="0" dirty="0" smtClean="0"/>
              <a:t>DPMTool</a:t>
            </a:r>
            <a:r>
              <a:rPr lang="es-ES" b="0" baseline="0" dirty="0" smtClean="0"/>
              <a:t>, utilizando </a:t>
            </a:r>
            <a:r>
              <a:rPr lang="es-ES" b="0" baseline="0" dirty="0" err="1" smtClean="0"/>
              <a:t>Rationale</a:t>
            </a:r>
            <a:r>
              <a:rPr lang="es-ES" b="0" baseline="0" dirty="0" smtClean="0"/>
              <a:t> para la gestión de decisiones, y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24/01/2012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24/01/2012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24/01/2012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24/01/2012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24/01/2012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24/01/2012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24/01/2012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p:spPr>
        <p:txBody>
          <a:bodyPr wrap="square">
            <a:spAutoFit/>
          </a:bodyPr>
          <a:lstStyle/>
          <a:p>
            <a:pPr marL="342900" indent="-342900" algn="just">
              <a:buFont typeface="Wingdings" pitchFamily="2" charset="2"/>
              <a:buChar char="q"/>
            </a:pPr>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628800"/>
            <a:ext cx="7200800" cy="396005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Record and Play</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 </a:t>
            </a:r>
            <a:r>
              <a:rPr lang="es-ES" sz="2400" i="1" dirty="0" smtClean="0">
                <a:solidFill>
                  <a:schemeClr val="tx2">
                    <a:lumMod val="75000"/>
                  </a:schemeClr>
                </a:solidFill>
              </a:rPr>
              <a:t>Aprendiz</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a:t>
            </a:r>
            <a:r>
              <a:rPr lang="es-ES" sz="24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Causal </a:t>
            </a:r>
            <a:r>
              <a:rPr lang="es-ES" sz="2400" i="1" dirty="0" err="1" smtClean="0">
                <a:solidFill>
                  <a:schemeClr val="tx2">
                    <a:lumMod val="75000"/>
                  </a:schemeClr>
                </a:solidFill>
              </a:rPr>
              <a:t>Graph</a:t>
            </a:r>
            <a:endParaRPr lang="es-ES" sz="2400" i="1" dirty="0" smtClean="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Dialogue </a:t>
            </a:r>
            <a:r>
              <a:rPr lang="es-ES" sz="2400" i="1" dirty="0" err="1" smtClean="0">
                <a:solidFill>
                  <a:schemeClr val="tx2">
                    <a:lumMod val="75000"/>
                  </a:schemeClr>
                </a:solidFill>
              </a:rPr>
              <a:t>Map</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1023401" y="1844824"/>
            <a:ext cx="7200800" cy="296491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Recuperación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Reutilización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Revisión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Retención</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5981363"/>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365410"/>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5081686"/>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trabajo: </a:t>
            </a:r>
            <a:r>
              <a:rPr lang="es-ES" sz="2400" b="1" dirty="0" smtClean="0">
                <a:solidFill>
                  <a:schemeClr val="tx2">
                    <a:lumMod val="75000"/>
                  </a:schemeClr>
                </a:solidFill>
              </a:rPr>
              <a:t>PUD</a:t>
            </a:r>
            <a:endParaRPr lang="es-ES" sz="24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24/01/2012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5981363"/>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Dirigido por casos de uso</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Centrado en la arquitectura</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5981363"/>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10" y="1484784"/>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667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5981363"/>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WrokBench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26 Grupo"/>
          <p:cNvGrpSpPr/>
          <p:nvPr/>
        </p:nvGrpSpPr>
        <p:grpSpPr>
          <a:xfrm>
            <a:off x="4582085" y="2447655"/>
            <a:ext cx="4213966" cy="3277524"/>
            <a:chOff x="1583872" y="914400"/>
            <a:chExt cx="5976255" cy="5029200"/>
          </a:xfrm>
        </p:grpSpPr>
        <p:sp>
          <p:nvSpPr>
            <p:cNvPr id="28" name="6 Elipse"/>
            <p:cNvSpPr/>
            <p:nvPr/>
          </p:nvSpPr>
          <p:spPr>
            <a:xfrm>
              <a:off x="1888671" y="914400"/>
              <a:ext cx="5029200" cy="480059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GSD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29" name="7 Elipse"/>
            <p:cNvSpPr/>
            <p:nvPr/>
          </p:nvSpPr>
          <p:spPr>
            <a:xfrm>
              <a:off x="1736270" y="2163870"/>
              <a:ext cx="3788229" cy="35511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DSD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0" name="8 Elipse"/>
            <p:cNvSpPr/>
            <p:nvPr/>
          </p:nvSpPr>
          <p:spPr>
            <a:xfrm>
              <a:off x="1768927" y="3200400"/>
              <a:ext cx="2481943" cy="250938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r>
                <a:rPr lang="es-ES" b="1" dirty="0" smtClean="0"/>
                <a:t>Local</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1" name="10 Flecha derecha"/>
            <p:cNvSpPr/>
            <p:nvPr/>
          </p:nvSpPr>
          <p:spPr>
            <a:xfrm>
              <a:off x="1812470" y="5285984"/>
              <a:ext cx="5747657" cy="6576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32" name="11 Flecha derecha"/>
            <p:cNvSpPr/>
            <p:nvPr/>
          </p:nvSpPr>
          <p:spPr>
            <a:xfrm rot="16200000">
              <a:off x="-429316" y="3124870"/>
              <a:ext cx="4679517" cy="6531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pic>
          <p:nvPicPr>
            <p:cNvPr id="33" name="12 Imagen" descr="IMG_0003 (menor).jpg"/>
            <p:cNvPicPr>
              <a:picLocks noChangeAspect="1"/>
            </p:cNvPicPr>
            <p:nvPr/>
          </p:nvPicPr>
          <p:blipFill>
            <a:blip r:embed="rId8" cstate="print"/>
            <a:stretch>
              <a:fillRect/>
            </a:stretch>
          </p:blipFill>
          <p:spPr>
            <a:xfrm>
              <a:off x="2498270" y="3795908"/>
              <a:ext cx="1212017" cy="871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13 Imagen" descr="soteinsa-bascula-pesaje-donde-estamos01.jpg"/>
            <p:cNvPicPr>
              <a:picLocks noChangeAspect="1"/>
            </p:cNvPicPr>
            <p:nvPr/>
          </p:nvPicPr>
          <p:blipFill>
            <a:blip r:embed="rId9" cstate="print"/>
            <a:stretch>
              <a:fillRect/>
            </a:stretch>
          </p:blipFill>
          <p:spPr>
            <a:xfrm>
              <a:off x="4174670" y="2895600"/>
              <a:ext cx="891893" cy="891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14 Imagen" descr="Picture 2011-02-10 12_16_29.png"/>
            <p:cNvPicPr>
              <a:picLocks noChangeAspect="1"/>
            </p:cNvPicPr>
            <p:nvPr/>
          </p:nvPicPr>
          <p:blipFill>
            <a:blip r:embed="rId10" cstate="print"/>
            <a:stretch>
              <a:fillRect/>
            </a:stretch>
          </p:blipFill>
          <p:spPr>
            <a:xfrm>
              <a:off x="4860470" y="1717472"/>
              <a:ext cx="1380994" cy="873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2" descr="C:\Documents and Settings\Alarcos\Mis documentos\Descargas\1297352421_Company.png"/>
            <p:cNvPicPr>
              <a:picLocks noChangeAspect="1" noChangeArrowheads="1"/>
            </p:cNvPicPr>
            <p:nvPr/>
          </p:nvPicPr>
          <p:blipFill>
            <a:blip r:embed="rId11" cstate="print"/>
            <a:srcRect/>
            <a:stretch>
              <a:fillRect/>
            </a:stretch>
          </p:blipFill>
          <p:spPr bwMode="auto">
            <a:xfrm>
              <a:off x="2193470" y="4210832"/>
              <a:ext cx="1085067" cy="1085067"/>
            </a:xfrm>
            <a:prstGeom prst="rect">
              <a:avLst/>
            </a:prstGeom>
            <a:noFill/>
          </p:spPr>
        </p:pic>
      </p:grpSp>
    </p:spTree>
    <p:extLst>
      <p:ext uri="{BB962C8B-B14F-4D97-AF65-F5344CB8AC3E}">
        <p14:creationId xmlns:p14="http://schemas.microsoft.com/office/powerpoint/2010/main" val="28339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smtClean="0">
                <a:solidFill>
                  <a:schemeClr val="tx2">
                    <a:lumMod val="75000"/>
                  </a:schemeClr>
                </a:solidFill>
              </a:rPr>
              <a:t>Gestión de Conocimiento y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2376</Words>
  <Application>Microsoft Office PowerPoint</Application>
  <PresentationFormat>Presentación en pantalla (4:3)</PresentationFormat>
  <Paragraphs>441</Paragraphs>
  <Slides>24</Slides>
  <Notes>22</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64</cp:revision>
  <dcterms:created xsi:type="dcterms:W3CDTF">2012-01-22T17:18:41Z</dcterms:created>
  <dcterms:modified xsi:type="dcterms:W3CDTF">2012-01-24T19:03:28Z</dcterms:modified>
</cp:coreProperties>
</file>