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0" r:id="rId3"/>
    <p:sldId id="261" r:id="rId4"/>
    <p:sldId id="258" r:id="rId5"/>
    <p:sldId id="267" r:id="rId6"/>
    <p:sldId id="268" r:id="rId7"/>
    <p:sldId id="269" r:id="rId8"/>
    <p:sldId id="270" r:id="rId9"/>
    <p:sldId id="262" r:id="rId10"/>
    <p:sldId id="271" r:id="rId11"/>
    <p:sldId id="272" r:id="rId12"/>
    <p:sldId id="263" r:id="rId13"/>
    <p:sldId id="273" r:id="rId14"/>
    <p:sldId id="275" r:id="rId15"/>
    <p:sldId id="276" r:id="rId16"/>
    <p:sldId id="274" r:id="rId17"/>
    <p:sldId id="277" r:id="rId18"/>
    <p:sldId id="264" r:id="rId19"/>
    <p:sldId id="278" r:id="rId20"/>
    <p:sldId id="279" r:id="rId21"/>
    <p:sldId id="280" r:id="rId22"/>
    <p:sldId id="281" r:id="rId23"/>
    <p:sldId id="265" r:id="rId24"/>
    <p:sldId id="292" r:id="rId25"/>
    <p:sldId id="309" r:id="rId26"/>
    <p:sldId id="284" r:id="rId27"/>
    <p:sldId id="287" r:id="rId28"/>
    <p:sldId id="288" r:id="rId29"/>
    <p:sldId id="289" r:id="rId30"/>
    <p:sldId id="293" r:id="rId31"/>
    <p:sldId id="290" r:id="rId32"/>
    <p:sldId id="296" r:id="rId33"/>
    <p:sldId id="316" r:id="rId34"/>
    <p:sldId id="298" r:id="rId35"/>
    <p:sldId id="299" r:id="rId36"/>
    <p:sldId id="300" r:id="rId37"/>
    <p:sldId id="302" r:id="rId38"/>
    <p:sldId id="303" r:id="rId39"/>
    <p:sldId id="304" r:id="rId40"/>
    <p:sldId id="306" r:id="rId41"/>
    <p:sldId id="294" r:id="rId42"/>
    <p:sldId id="307" r:id="rId43"/>
    <p:sldId id="310" r:id="rId44"/>
    <p:sldId id="311" r:id="rId45"/>
    <p:sldId id="312" r:id="rId46"/>
    <p:sldId id="318" r:id="rId47"/>
    <p:sldId id="313" r:id="rId48"/>
    <p:sldId id="314" r:id="rId49"/>
    <p:sldId id="315" r:id="rId50"/>
    <p:sldId id="295" r:id="rId51"/>
    <p:sldId id="308" r:id="rId52"/>
    <p:sldId id="266" r:id="rId53"/>
    <p:sldId id="283" r:id="rId54"/>
    <p:sldId id="285" r:id="rId55"/>
    <p:sldId id="317" r:id="rId56"/>
    <p:sldId id="286" r:id="rId57"/>
  </p:sldIdLst>
  <p:sldSz cx="9144000" cy="6858000" type="screen4x3"/>
  <p:notesSz cx="6888163" cy="10020300"/>
  <p:defaultTextStyle>
    <a:defPPr>
      <a:defRPr lang="es-E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F5F"/>
    <a:srgbClr val="255B87"/>
    <a:srgbClr val="DFEAF9"/>
    <a:srgbClr val="C9DDFB"/>
    <a:srgbClr val="32657A"/>
    <a:srgbClr val="D0E5EC"/>
    <a:srgbClr val="547785"/>
    <a:srgbClr val="C2DEE7"/>
    <a:srgbClr val="557886"/>
    <a:srgbClr val="0A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76114" autoAdjust="0"/>
  </p:normalViewPr>
  <p:slideViewPr>
    <p:cSldViewPr>
      <p:cViewPr>
        <p:scale>
          <a:sx n="100" d="100"/>
          <a:sy n="100" d="100"/>
        </p:scale>
        <p:origin x="-1200" y="54"/>
      </p:cViewPr>
      <p:guideLst>
        <p:guide orient="horz" pos="4319"/>
        <p:guide pos="22"/>
      </p:guideLst>
    </p:cSldViewPr>
  </p:slideViewPr>
  <p:outlineViewPr>
    <p:cViewPr>
      <p:scale>
        <a:sx n="33" d="100"/>
        <a:sy n="33" d="100"/>
      </p:scale>
      <p:origin x="0" y="1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B3DE3-65A8-48AE-8F2C-43467EDF57FF}" type="doc">
      <dgm:prSet loTypeId="urn:microsoft.com/office/officeart/2005/8/layout/arrow2" loCatId="process" qsTypeId="urn:microsoft.com/office/officeart/2005/8/quickstyle/3d5" qsCatId="3D" csTypeId="urn:microsoft.com/office/officeart/2005/8/colors/accent5_5" csCatId="accent5" phldr="1"/>
      <dgm:spPr/>
    </dgm:pt>
    <dgm:pt modelId="{6DE35B0A-2EFA-47DC-9565-CCFDAAEB9456}">
      <dgm:prSet phldrT="[Texto]" custT="1"/>
      <dgm:spPr/>
      <dgm:t>
        <a:bodyPr/>
        <a:lstStyle/>
        <a:p>
          <a:r>
            <a:rPr lang="es-ES" sz="1600" dirty="0" smtClean="0"/>
            <a:t>Desarrollo localizado</a:t>
          </a:r>
          <a:endParaRPr lang="es-ES" sz="1600" dirty="0"/>
        </a:p>
      </dgm:t>
    </dgm:pt>
    <dgm:pt modelId="{32DA6002-3EE8-4B26-AA01-F9D1EFDA5693}" type="parTrans" cxnId="{5915CF76-B7FA-4EAF-9D51-9DBE9B64D39E}">
      <dgm:prSet/>
      <dgm:spPr/>
      <dgm:t>
        <a:bodyPr/>
        <a:lstStyle/>
        <a:p>
          <a:endParaRPr lang="es-ES"/>
        </a:p>
      </dgm:t>
    </dgm:pt>
    <dgm:pt modelId="{50596E03-F68A-412E-AE2F-D75D6A3B65CF}" type="sibTrans" cxnId="{5915CF76-B7FA-4EAF-9D51-9DBE9B64D39E}">
      <dgm:prSet/>
      <dgm:spPr/>
      <dgm:t>
        <a:bodyPr/>
        <a:lstStyle/>
        <a:p>
          <a:endParaRPr lang="es-ES"/>
        </a:p>
      </dgm:t>
    </dgm:pt>
    <dgm:pt modelId="{35720531-514A-4223-A13E-6CC12D7BE4A5}">
      <dgm:prSet phldrT="[Texto]" custT="1"/>
      <dgm:spPr/>
      <dgm:t>
        <a:bodyPr/>
        <a:lstStyle/>
        <a:p>
          <a:r>
            <a:rPr lang="es-ES" sz="1600" dirty="0" smtClean="0"/>
            <a:t>Desarrollo distribuido</a:t>
          </a:r>
          <a:endParaRPr lang="es-ES" sz="1600" dirty="0"/>
        </a:p>
      </dgm:t>
    </dgm:pt>
    <dgm:pt modelId="{421D7ED4-A76B-4AD1-B268-467EEA8C3D26}" type="parTrans" cxnId="{841F9768-5492-4422-8149-22D88F01A4A3}">
      <dgm:prSet/>
      <dgm:spPr/>
      <dgm:t>
        <a:bodyPr/>
        <a:lstStyle/>
        <a:p>
          <a:endParaRPr lang="es-ES"/>
        </a:p>
      </dgm:t>
    </dgm:pt>
    <dgm:pt modelId="{3E6115F4-16ED-41B6-B233-EC3E20BAEBE4}" type="sibTrans" cxnId="{841F9768-5492-4422-8149-22D88F01A4A3}">
      <dgm:prSet/>
      <dgm:spPr/>
      <dgm:t>
        <a:bodyPr/>
        <a:lstStyle/>
        <a:p>
          <a:endParaRPr lang="es-ES"/>
        </a:p>
      </dgm:t>
    </dgm:pt>
    <dgm:pt modelId="{1608A9F1-8A29-4686-A892-535A694CF529}">
      <dgm:prSet phldrT="[Texto]" custT="1"/>
      <dgm:spPr/>
      <dgm:t>
        <a:bodyPr/>
        <a:lstStyle/>
        <a:p>
          <a:r>
            <a:rPr lang="es-ES" sz="1600" dirty="0" smtClean="0"/>
            <a:t>Desarrollo Global Software (DGS)</a:t>
          </a:r>
        </a:p>
        <a:p>
          <a:endParaRPr lang="es-ES" sz="1600" dirty="0"/>
        </a:p>
      </dgm:t>
    </dgm:pt>
    <dgm:pt modelId="{401BF950-0E94-45C9-AA92-6C8F295AC0E7}" type="parTrans" cxnId="{5B98ACB3-3192-414A-90FC-791F9985E665}">
      <dgm:prSet/>
      <dgm:spPr/>
      <dgm:t>
        <a:bodyPr/>
        <a:lstStyle/>
        <a:p>
          <a:endParaRPr lang="es-ES"/>
        </a:p>
      </dgm:t>
    </dgm:pt>
    <dgm:pt modelId="{8798614B-B5B9-47FD-9464-55E3C8A212C5}" type="sibTrans" cxnId="{5B98ACB3-3192-414A-90FC-791F9985E665}">
      <dgm:prSet/>
      <dgm:spPr/>
      <dgm:t>
        <a:bodyPr/>
        <a:lstStyle/>
        <a:p>
          <a:endParaRPr lang="es-ES"/>
        </a:p>
      </dgm:t>
    </dgm:pt>
    <dgm:pt modelId="{9DE03B2B-1458-4566-9919-06B19252902A}" type="pres">
      <dgm:prSet presAssocID="{7D5B3DE3-65A8-48AE-8F2C-43467EDF57FF}" presName="arrowDiagram" presStyleCnt="0">
        <dgm:presLayoutVars>
          <dgm:chMax val="5"/>
          <dgm:dir/>
          <dgm:resizeHandles val="exact"/>
        </dgm:presLayoutVars>
      </dgm:prSet>
      <dgm:spPr/>
    </dgm:pt>
    <dgm:pt modelId="{D7F36A96-6C6A-41FE-A2D3-972FC908728E}" type="pres">
      <dgm:prSet presAssocID="{7D5B3DE3-65A8-48AE-8F2C-43467EDF57FF}" presName="arrow" presStyleLbl="bgShp" presStyleIdx="0" presStyleCnt="1" custLinFactNeighborX="-11455" custLinFactNeighborY="-20824"/>
      <dgm:spPr/>
    </dgm:pt>
    <dgm:pt modelId="{C83F6436-E7E1-448A-9FCB-CB60454F6CC5}" type="pres">
      <dgm:prSet presAssocID="{7D5B3DE3-65A8-48AE-8F2C-43467EDF57FF}" presName="arrowDiagram3" presStyleCnt="0"/>
      <dgm:spPr/>
    </dgm:pt>
    <dgm:pt modelId="{F453D740-C79F-4A0F-A492-365374743636}" type="pres">
      <dgm:prSet presAssocID="{6DE35B0A-2EFA-47DC-9565-CCFDAAEB9456}" presName="bullet3a" presStyleLbl="node1" presStyleIdx="0" presStyleCnt="3"/>
      <dgm:spPr/>
    </dgm:pt>
    <dgm:pt modelId="{912A4E32-5F7F-472B-8C66-E8A74DFC629E}" type="pres">
      <dgm:prSet presAssocID="{6DE35B0A-2EFA-47DC-9565-CCFDAAEB9456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748AD-A09F-44B7-A46F-4DFFCFEDD9CF}" type="pres">
      <dgm:prSet presAssocID="{35720531-514A-4223-A13E-6CC12D7BE4A5}" presName="bullet3b" presStyleLbl="node1" presStyleIdx="1" presStyleCnt="3"/>
      <dgm:spPr/>
    </dgm:pt>
    <dgm:pt modelId="{D760E773-5F14-4ED9-B99B-AA642B123F1D}" type="pres">
      <dgm:prSet presAssocID="{35720531-514A-4223-A13E-6CC12D7BE4A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FD7011-0CCA-4F41-99E5-7E433CD4820F}" type="pres">
      <dgm:prSet presAssocID="{1608A9F1-8A29-4686-A892-535A694CF529}" presName="bullet3c" presStyleLbl="node1" presStyleIdx="2" presStyleCnt="3"/>
      <dgm:spPr/>
    </dgm:pt>
    <dgm:pt modelId="{E8057BD1-42C9-4242-A6EA-23C0B6FD5CBF}" type="pres">
      <dgm:prSet presAssocID="{1608A9F1-8A29-4686-A892-535A694CF52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48CFCDC-B88E-41CC-B816-D283A5D69AE2}" type="presOf" srcId="{35720531-514A-4223-A13E-6CC12D7BE4A5}" destId="{D760E773-5F14-4ED9-B99B-AA642B123F1D}" srcOrd="0" destOrd="0" presId="urn:microsoft.com/office/officeart/2005/8/layout/arrow2"/>
    <dgm:cxn modelId="{C76F21BC-641D-409C-9C0A-1BD2D117F99E}" type="presOf" srcId="{7D5B3DE3-65A8-48AE-8F2C-43467EDF57FF}" destId="{9DE03B2B-1458-4566-9919-06B19252902A}" srcOrd="0" destOrd="0" presId="urn:microsoft.com/office/officeart/2005/8/layout/arrow2"/>
    <dgm:cxn modelId="{CC40150E-F96A-41AA-88A1-3C9644A218F4}" type="presOf" srcId="{6DE35B0A-2EFA-47DC-9565-CCFDAAEB9456}" destId="{912A4E32-5F7F-472B-8C66-E8A74DFC629E}" srcOrd="0" destOrd="0" presId="urn:microsoft.com/office/officeart/2005/8/layout/arrow2"/>
    <dgm:cxn modelId="{5B98ACB3-3192-414A-90FC-791F9985E665}" srcId="{7D5B3DE3-65A8-48AE-8F2C-43467EDF57FF}" destId="{1608A9F1-8A29-4686-A892-535A694CF529}" srcOrd="2" destOrd="0" parTransId="{401BF950-0E94-45C9-AA92-6C8F295AC0E7}" sibTransId="{8798614B-B5B9-47FD-9464-55E3C8A212C5}"/>
    <dgm:cxn modelId="{5915CF76-B7FA-4EAF-9D51-9DBE9B64D39E}" srcId="{7D5B3DE3-65A8-48AE-8F2C-43467EDF57FF}" destId="{6DE35B0A-2EFA-47DC-9565-CCFDAAEB9456}" srcOrd="0" destOrd="0" parTransId="{32DA6002-3EE8-4B26-AA01-F9D1EFDA5693}" sibTransId="{50596E03-F68A-412E-AE2F-D75D6A3B65CF}"/>
    <dgm:cxn modelId="{8C000DE4-14D8-4133-8AE9-4C91C2B3F249}" type="presOf" srcId="{1608A9F1-8A29-4686-A892-535A694CF529}" destId="{E8057BD1-42C9-4242-A6EA-23C0B6FD5CBF}" srcOrd="0" destOrd="0" presId="urn:microsoft.com/office/officeart/2005/8/layout/arrow2"/>
    <dgm:cxn modelId="{841F9768-5492-4422-8149-22D88F01A4A3}" srcId="{7D5B3DE3-65A8-48AE-8F2C-43467EDF57FF}" destId="{35720531-514A-4223-A13E-6CC12D7BE4A5}" srcOrd="1" destOrd="0" parTransId="{421D7ED4-A76B-4AD1-B268-467EEA8C3D26}" sibTransId="{3E6115F4-16ED-41B6-B233-EC3E20BAEBE4}"/>
    <dgm:cxn modelId="{5CABBF92-19D0-4E44-8867-CE5489124B0B}" type="presParOf" srcId="{9DE03B2B-1458-4566-9919-06B19252902A}" destId="{D7F36A96-6C6A-41FE-A2D3-972FC908728E}" srcOrd="0" destOrd="0" presId="urn:microsoft.com/office/officeart/2005/8/layout/arrow2"/>
    <dgm:cxn modelId="{256D9019-CB08-434C-BD6E-3910934780DF}" type="presParOf" srcId="{9DE03B2B-1458-4566-9919-06B19252902A}" destId="{C83F6436-E7E1-448A-9FCB-CB60454F6CC5}" srcOrd="1" destOrd="0" presId="urn:microsoft.com/office/officeart/2005/8/layout/arrow2"/>
    <dgm:cxn modelId="{B3126F4E-9437-413F-BA56-51006521D4CC}" type="presParOf" srcId="{C83F6436-E7E1-448A-9FCB-CB60454F6CC5}" destId="{F453D740-C79F-4A0F-A492-365374743636}" srcOrd="0" destOrd="0" presId="urn:microsoft.com/office/officeart/2005/8/layout/arrow2"/>
    <dgm:cxn modelId="{8F3C8D6E-5CDE-432C-8062-EC921BA4E82C}" type="presParOf" srcId="{C83F6436-E7E1-448A-9FCB-CB60454F6CC5}" destId="{912A4E32-5F7F-472B-8C66-E8A74DFC629E}" srcOrd="1" destOrd="0" presId="urn:microsoft.com/office/officeart/2005/8/layout/arrow2"/>
    <dgm:cxn modelId="{D1DEA78D-0856-454A-ACFB-EDC410214AC4}" type="presParOf" srcId="{C83F6436-E7E1-448A-9FCB-CB60454F6CC5}" destId="{D0E748AD-A09F-44B7-A46F-4DFFCFEDD9CF}" srcOrd="2" destOrd="0" presId="urn:microsoft.com/office/officeart/2005/8/layout/arrow2"/>
    <dgm:cxn modelId="{99A309D5-C471-4DE4-B202-7B43CA76C62B}" type="presParOf" srcId="{C83F6436-E7E1-448A-9FCB-CB60454F6CC5}" destId="{D760E773-5F14-4ED9-B99B-AA642B123F1D}" srcOrd="3" destOrd="0" presId="urn:microsoft.com/office/officeart/2005/8/layout/arrow2"/>
    <dgm:cxn modelId="{1F5CA829-DCF1-4CBE-A2E4-9B78E28ED024}" type="presParOf" srcId="{C83F6436-E7E1-448A-9FCB-CB60454F6CC5}" destId="{4EFD7011-0CCA-4F41-99E5-7E433CD4820F}" srcOrd="4" destOrd="0" presId="urn:microsoft.com/office/officeart/2005/8/layout/arrow2"/>
    <dgm:cxn modelId="{6FE16DF6-CAB5-46A0-8F2C-DFCD4808E39D}" type="presParOf" srcId="{C83F6436-E7E1-448A-9FCB-CB60454F6CC5}" destId="{E8057BD1-42C9-4242-A6EA-23C0B6FD5CB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36A96-6C6A-41FE-A2D3-972FC908728E}">
      <dsp:nvSpPr>
        <dsp:cNvPr id="0" name=""/>
        <dsp:cNvSpPr/>
      </dsp:nvSpPr>
      <dsp:spPr>
        <a:xfrm>
          <a:off x="0" y="0"/>
          <a:ext cx="4627423" cy="28921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D740-C79F-4A0F-A492-365374743636}">
      <dsp:nvSpPr>
        <dsp:cNvPr id="0" name=""/>
        <dsp:cNvSpPr/>
      </dsp:nvSpPr>
      <dsp:spPr>
        <a:xfrm>
          <a:off x="587682" y="2139187"/>
          <a:ext cx="120312" cy="1203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A4E32-5F7F-472B-8C66-E8A74DFC629E}">
      <dsp:nvSpPr>
        <dsp:cNvPr id="0" name=""/>
        <dsp:cNvSpPr/>
      </dsp:nvSpPr>
      <dsp:spPr>
        <a:xfrm>
          <a:off x="647839" y="2199343"/>
          <a:ext cx="1078189" cy="8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5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Desarrollo localizado</a:t>
          </a:r>
          <a:endParaRPr lang="es-ES" sz="1600" kern="1200" dirty="0"/>
        </a:p>
      </dsp:txBody>
      <dsp:txXfrm>
        <a:off x="647839" y="2199343"/>
        <a:ext cx="1078189" cy="835828"/>
      </dsp:txXfrm>
    </dsp:sp>
    <dsp:sp modelId="{D0E748AD-A09F-44B7-A46F-4DFFCFEDD9CF}">
      <dsp:nvSpPr>
        <dsp:cNvPr id="0" name=""/>
        <dsp:cNvSpPr/>
      </dsp:nvSpPr>
      <dsp:spPr>
        <a:xfrm>
          <a:off x="1649676" y="1353103"/>
          <a:ext cx="217488" cy="217488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0E773-5F14-4ED9-B99B-AA642B123F1D}">
      <dsp:nvSpPr>
        <dsp:cNvPr id="0" name=""/>
        <dsp:cNvSpPr/>
      </dsp:nvSpPr>
      <dsp:spPr>
        <a:xfrm>
          <a:off x="1758420" y="1461848"/>
          <a:ext cx="1110581" cy="157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4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Desarrollo distribuido</a:t>
          </a:r>
          <a:endParaRPr lang="es-ES" sz="1600" kern="1200" dirty="0"/>
        </a:p>
      </dsp:txBody>
      <dsp:txXfrm>
        <a:off x="1758420" y="1461848"/>
        <a:ext cx="1110581" cy="1573323"/>
      </dsp:txXfrm>
    </dsp:sp>
    <dsp:sp modelId="{4EFD7011-0CCA-4F41-99E5-7E433CD4820F}">
      <dsp:nvSpPr>
        <dsp:cNvPr id="0" name=""/>
        <dsp:cNvSpPr/>
      </dsp:nvSpPr>
      <dsp:spPr>
        <a:xfrm>
          <a:off x="2926845" y="874744"/>
          <a:ext cx="300782" cy="30078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7BD1-42C9-4242-A6EA-23C0B6FD5CBF}">
      <dsp:nvSpPr>
        <dsp:cNvPr id="0" name=""/>
        <dsp:cNvSpPr/>
      </dsp:nvSpPr>
      <dsp:spPr>
        <a:xfrm>
          <a:off x="3077236" y="1025135"/>
          <a:ext cx="1110581" cy="201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Desarrollo Global Software (DGS)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3077236" y="1025135"/>
        <a:ext cx="1110581" cy="201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7382525-206E-4849-9684-E653C6B07FA9}" type="datetimeFigureOut">
              <a:rPr lang="es-ES" smtClean="0"/>
              <a:t>28/01/2012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8CD6A-F6D1-4F2D-BA66-C0F807FD88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54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09A11F6-7D56-4094-AE81-8F6265B54381}" type="datetimeFigureOut">
              <a:rPr lang="es-ES" smtClean="0"/>
              <a:t>28/01/2012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E665CBF-38AC-4922-92E9-BC7AD6EBE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39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Hola, buenos días. Mi nombre es Juan </a:t>
            </a:r>
            <a:r>
              <a:rPr lang="es-ES" dirty="0" smtClean="0"/>
              <a:t>Andrada</a:t>
            </a:r>
            <a:r>
              <a:rPr lang="es-ES" baseline="0" dirty="0" smtClean="0"/>
              <a:t> … y en los próximos minutos voy a presentar el sistema desarrollado como proyecto fin de carrera. Su título es </a:t>
            </a:r>
            <a:r>
              <a:rPr lang="es-ES" b="1" baseline="0" dirty="0" smtClean="0"/>
              <a:t>DPMTool</a:t>
            </a:r>
            <a:r>
              <a:rPr lang="es-ES" b="0" baseline="0" dirty="0" smtClean="0"/>
              <a:t>, acrónimo de las </a:t>
            </a:r>
            <a:r>
              <a:rPr lang="es-ES" b="0" baseline="0" dirty="0" err="1" smtClean="0"/>
              <a:t>sigles</a:t>
            </a:r>
            <a:r>
              <a:rPr lang="es-ES" b="0" baseline="0" dirty="0" smtClean="0"/>
              <a:t> en inglés </a:t>
            </a:r>
            <a:r>
              <a:rPr lang="es-ES" b="0" baseline="0" dirty="0" err="1" smtClean="0"/>
              <a:t>Decisions</a:t>
            </a:r>
            <a:r>
              <a:rPr lang="es-ES" b="0" baseline="0" dirty="0" smtClean="0"/>
              <a:t> and </a:t>
            </a:r>
            <a:r>
              <a:rPr lang="es-ES" b="0" baseline="0" dirty="0" err="1" smtClean="0"/>
              <a:t>Projects</a:t>
            </a:r>
            <a:r>
              <a:rPr lang="es-ES" b="0" baseline="0" dirty="0" smtClean="0"/>
              <a:t> Management </a:t>
            </a:r>
            <a:r>
              <a:rPr lang="es-ES" b="0" baseline="0" dirty="0" err="1" smtClean="0"/>
              <a:t>Tool</a:t>
            </a:r>
            <a:r>
              <a:rPr lang="es-ES" b="0" baseline="0" dirty="0" smtClean="0"/>
              <a:t>. Más concretamente, es un …. (leer subtitulo)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42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El </a:t>
            </a:r>
            <a:r>
              <a:rPr lang="es-ES" dirty="0" smtClean="0"/>
              <a:t>objetivo del</a:t>
            </a:r>
            <a:r>
              <a:rPr lang="es-ES" baseline="0" dirty="0" smtClean="0"/>
              <a:t> PFC es </a:t>
            </a:r>
            <a:r>
              <a:rPr lang="es-ES" baseline="0" dirty="0" smtClean="0"/>
              <a:t>el (leer)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Para alcanzar ese</a:t>
            </a:r>
            <a:r>
              <a:rPr lang="es-ES" baseline="0" dirty="0" smtClean="0"/>
              <a:t> objetivo, deben cumplirse una serie de objetivos asociados, cuya </a:t>
            </a:r>
            <a:r>
              <a:rPr lang="es-ES" baseline="0" dirty="0" smtClean="0"/>
              <a:t>consecución tendrá como consecuencia la consecución del objetivo principal.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esta tabla se </a:t>
            </a:r>
            <a:r>
              <a:rPr lang="es-ES" baseline="0" dirty="0" smtClean="0"/>
              <a:t>muestra el identificador del objetivo, una pequeña descripción de dicho objetivo y el desafío del DGS que se pretende mitigar o resolver</a:t>
            </a:r>
            <a:r>
              <a:rPr lang="es-ES" baseline="0" dirty="0" smtClean="0"/>
              <a:t>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¿Qué es lo que se pretende conseguir?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(explicar objetivos)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O2: Al favorecer la gestión de decisiones, se facilita la comunicación porque se evitan malentendidos socio-culturales, al seguir un mismo formato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O4: Sistema de notificaciones y refrescar cambios en tiempo real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O6: Se facilita creando una estructura y formato común para crear/modificar datos de proyectos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O7: Aspectos de control como informes, estadísticas, etc.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baseline="0" dirty="0" smtClean="0"/>
              <a:t>El proyecto que se </a:t>
            </a:r>
            <a:r>
              <a:rPr lang="es-ES" baseline="0" dirty="0" err="1" smtClean="0"/>
              <a:t>desa</a:t>
            </a:r>
            <a:r>
              <a:rPr lang="es-ES" baseline="0" dirty="0" smtClean="0"/>
              <a:t> desarrollar para cubrir los objetivos propuestos, se sostiene sobre unas bases teóricas. Por ello, en </a:t>
            </a:r>
            <a:r>
              <a:rPr lang="es-ES" baseline="0" dirty="0" smtClean="0"/>
              <a:t>esta sección mostraremos </a:t>
            </a:r>
            <a:r>
              <a:rPr lang="es-ES" baseline="0" dirty="0" smtClean="0"/>
              <a:t>brevemente los </a:t>
            </a:r>
            <a:r>
              <a:rPr lang="es-ES" baseline="0" dirty="0" smtClean="0"/>
              <a:t>fundamentos teóricos en los que se basa el PFC y que han sido comentados brevemente en la introducción del tema, a la hora de proponer el sistema a </a:t>
            </a:r>
            <a:r>
              <a:rPr lang="es-ES" baseline="0" dirty="0" smtClean="0"/>
              <a:t>desarrollar, </a:t>
            </a:r>
            <a:r>
              <a:rPr lang="es-ES" baseline="0" dirty="0" err="1" smtClean="0"/>
              <a:t>yq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eu</a:t>
            </a:r>
            <a:r>
              <a:rPr lang="es-ES" baseline="0" dirty="0" smtClean="0"/>
              <a:t> recordemos son: DGS, CBR y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.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El primero de estos fundamentos </a:t>
            </a:r>
            <a:r>
              <a:rPr lang="es-ES" baseline="0" dirty="0" smtClean="0"/>
              <a:t>teóricos, el </a:t>
            </a:r>
            <a:r>
              <a:rPr lang="es-ES" baseline="0" dirty="0" smtClean="0"/>
              <a:t>DGS, </a:t>
            </a:r>
            <a:r>
              <a:rPr lang="es-ES" baseline="0" dirty="0" smtClean="0"/>
              <a:t>ya </a:t>
            </a:r>
            <a:r>
              <a:rPr lang="es-ES" baseline="0" dirty="0" smtClean="0"/>
              <a:t>ha sido abordado en la introducción, realizando su definición y mostrando sus principales ventajas y desafíos, que han </a:t>
            </a:r>
            <a:r>
              <a:rPr lang="es-ES" baseline="0" dirty="0" smtClean="0"/>
              <a:t>servidor como motivación </a:t>
            </a:r>
            <a:r>
              <a:rPr lang="es-ES" baseline="0" dirty="0" smtClean="0"/>
              <a:t>para realizar este PFC. 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Por tanto, en los siguientes puntos se revisará el estado del arte de </a:t>
            </a:r>
            <a:r>
              <a:rPr lang="es-ES" baseline="0" dirty="0" smtClean="0"/>
              <a:t>las otras disciplinas </a:t>
            </a:r>
            <a:r>
              <a:rPr lang="es-ES" baseline="0" dirty="0" smtClean="0"/>
              <a:t>que han intervenido en la realización del proyecto.</a:t>
            </a:r>
          </a:p>
          <a:p>
            <a:pPr marL="301923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30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¿Qué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, o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?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Según </a:t>
            </a:r>
            <a:r>
              <a:rPr lang="es-ES" baseline="0" dirty="0" err="1" smtClean="0"/>
              <a:t>Dutoit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 es un … (leer)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 defTabSz="1133590">
              <a:buFontTx/>
              <a:buChar char="-"/>
              <a:defRPr/>
            </a:pPr>
            <a:r>
              <a:rPr lang="es-ES" dirty="0" smtClean="0"/>
              <a:t>Atendiendo</a:t>
            </a:r>
            <a:r>
              <a:rPr lang="es-ES" baseline="0" dirty="0" smtClean="0"/>
              <a:t> a la definición anterior,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 se centra en </a:t>
            </a:r>
            <a:r>
              <a:rPr lang="es-ES" sz="1500" dirty="0">
                <a:solidFill>
                  <a:schemeClr val="tx2">
                    <a:lumMod val="75000"/>
                  </a:schemeClr>
                </a:solidFill>
              </a:rPr>
              <a:t>capturar decisiones tomadas en proyectos software, junto a sus </a:t>
            </a:r>
            <a:r>
              <a:rPr lang="es-ES" sz="1500" dirty="0" smtClean="0">
                <a:solidFill>
                  <a:schemeClr val="tx2">
                    <a:lumMod val="75000"/>
                  </a:schemeClr>
                </a:solidFill>
              </a:rPr>
              <a:t>argumentos y razonamiento, </a:t>
            </a:r>
            <a:r>
              <a:rPr lang="es-ES" sz="1500" dirty="0">
                <a:solidFill>
                  <a:schemeClr val="tx2">
                    <a:lumMod val="75000"/>
                  </a:schemeClr>
                </a:solidFill>
              </a:rPr>
              <a:t>además de una </a:t>
            </a:r>
            <a:r>
              <a:rPr lang="es-ES" sz="1500" dirty="0" smtClean="0">
                <a:solidFill>
                  <a:schemeClr val="tx2">
                    <a:lumMod val="75000"/>
                  </a:schemeClr>
                </a:solidFill>
              </a:rPr>
              <a:t>evaluación </a:t>
            </a:r>
            <a:r>
              <a:rPr lang="es-ES" sz="1500" dirty="0">
                <a:solidFill>
                  <a:schemeClr val="tx2">
                    <a:lumMod val="75000"/>
                  </a:schemeClr>
                </a:solidFill>
              </a:rPr>
              <a:t>de dichas decisiones (si son aceptadas, válidas, rechazadas, </a:t>
            </a:r>
            <a:r>
              <a:rPr lang="es-ES" sz="15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s-ES" sz="1500" dirty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Para ello, existen diferentes métodos que pueden emplearse para la captura de las decisiones: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Record and Play: las decisiones se van capturando a </a:t>
            </a:r>
            <a:r>
              <a:rPr lang="es-ES" baseline="0" dirty="0" err="1" smtClean="0"/>
              <a:t>traves</a:t>
            </a:r>
            <a:r>
              <a:rPr lang="es-ES" baseline="0" dirty="0" smtClean="0"/>
              <a:t> de video-conferencias, chats, emails, </a:t>
            </a:r>
            <a:r>
              <a:rPr lang="es-ES" baseline="0" dirty="0" err="1" smtClean="0"/>
              <a:t>etc</a:t>
            </a: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="1" baseline="0" dirty="0" smtClean="0"/>
              <a:t>Aprendiz: </a:t>
            </a:r>
            <a:r>
              <a:rPr lang="es-ES" b="0" baseline="0" dirty="0" smtClean="0"/>
              <a:t>se van realizando preguntas que pueden coincidir o no con la vista del diseñador. Una variación de ésta es la utilizada en el PFC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="0" baseline="0" dirty="0" smtClean="0"/>
              <a:t>Historiador: una persona o máquina observa todas las acciones que realizan los ingenieros/diseñadores y después describe dichas acciones realizadas</a:t>
            </a:r>
            <a:endParaRPr lang="es-ES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Una</a:t>
            </a:r>
            <a:r>
              <a:rPr lang="es-ES" baseline="0" dirty="0" smtClean="0"/>
              <a:t> vez capturadas las decisiones tomadas en un proyecto software,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 también provee mecanismos para su representación. Dichos mecanismos son:</a:t>
            </a:r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Causal </a:t>
            </a:r>
            <a:r>
              <a:rPr lang="es-ES" baseline="0" dirty="0" err="1" smtClean="0"/>
              <a:t>Graph</a:t>
            </a:r>
            <a:r>
              <a:rPr lang="es-ES" baseline="0" dirty="0" smtClean="0"/>
              <a:t>, o grafo causal, es un grafo donde cada nodo representa una decisión y los arcos representan restricciones entre ellas, por ejemplo, que una depende de otra.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="1" baseline="0" dirty="0" smtClean="0"/>
              <a:t>Dialogue </a:t>
            </a:r>
            <a:r>
              <a:rPr lang="es-ES" b="1" baseline="0" dirty="0" err="1" smtClean="0"/>
              <a:t>Map</a:t>
            </a:r>
            <a:r>
              <a:rPr lang="es-ES" baseline="0" dirty="0" smtClean="0"/>
              <a:t>, </a:t>
            </a:r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 </a:t>
            </a:r>
            <a:r>
              <a:rPr lang="es-ES" baseline="0" dirty="0" smtClean="0"/>
              <a:t>es </a:t>
            </a:r>
            <a:r>
              <a:rPr lang="es-ES" baseline="0" dirty="0" smtClean="0"/>
              <a:t>un grafo donde los nodos representan decisiones, en forma de pregunta, idea o argumento, a favor o en contra. Esto se usa en los sistemas de información basados en preguntas y es el utilizado, de manera algo diferente, en el PFC.</a:t>
            </a:r>
          </a:p>
          <a:p>
            <a:pPr marL="868719" lvl="1" indent="-301923">
              <a:buFont typeface="Arial" charset="0"/>
              <a:buChar char="•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El siguiente concepto es el CBR, que es un acrónimo de </a:t>
            </a:r>
            <a:r>
              <a:rPr lang="es-ES" dirty="0" smtClean="0"/>
              <a:t>Case-</a:t>
            </a:r>
            <a:r>
              <a:rPr lang="es-ES" dirty="0" err="1" smtClean="0"/>
              <a:t>Based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Reasoning</a:t>
            </a:r>
            <a:r>
              <a:rPr lang="es-ES" baseline="0" dirty="0" smtClean="0"/>
              <a:t>, o Razonamiento basado en </a:t>
            </a:r>
            <a:r>
              <a:rPr lang="es-ES" baseline="0" dirty="0" smtClean="0"/>
              <a:t>casos, en español.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¿Qué es CBR</a:t>
            </a:r>
            <a:r>
              <a:rPr lang="es-ES" baseline="0" dirty="0" smtClean="0"/>
              <a:t>? (leer)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Por tanto, se trata de una técnica de IA que permite encontrar soluciones a problemas basándose en soluciones </a:t>
            </a:r>
            <a:r>
              <a:rPr lang="es-ES" baseline="0" dirty="0" smtClean="0"/>
              <a:t>de </a:t>
            </a:r>
            <a:r>
              <a:rPr lang="es-ES" baseline="0" dirty="0" smtClean="0"/>
              <a:t>problemas </a:t>
            </a:r>
            <a:r>
              <a:rPr lang="es-ES" baseline="0" dirty="0" smtClean="0"/>
              <a:t>ya pasados y semejantes.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El</a:t>
            </a:r>
            <a:r>
              <a:rPr lang="es-ES" baseline="0" dirty="0" smtClean="0"/>
              <a:t> CBR consta de cuatro etapas: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Recuperación: Cuando se presenta un nuevo problema, se recuperan los </a:t>
            </a:r>
            <a:r>
              <a:rPr lang="es-ES" baseline="0" dirty="0" smtClean="0"/>
              <a:t>casos semejantes, utilizando una </a:t>
            </a:r>
            <a:r>
              <a:rPr lang="es-ES" b="1" baseline="0" dirty="0" smtClean="0"/>
              <a:t>función de </a:t>
            </a:r>
            <a:r>
              <a:rPr lang="es-ES" b="1" baseline="0" dirty="0" smtClean="0"/>
              <a:t>semejanza </a:t>
            </a:r>
            <a:r>
              <a:rPr lang="es-ES" b="0" baseline="0" dirty="0" smtClean="0"/>
              <a:t>para comparar casos.</a:t>
            </a:r>
            <a:endParaRPr lang="es-ES" b="1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dirty="0" smtClean="0"/>
              <a:t>Reutilización</a:t>
            </a:r>
            <a:r>
              <a:rPr lang="es-ES" baseline="0" dirty="0" smtClean="0"/>
              <a:t> y revisión de la solución encontrada, adaptándola al nuevo problema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Almacenamiento de la solución encontrada adaptada, formando parte de la base de casos, para utilizar en futuros problemas.</a:t>
            </a:r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Aquí aparece </a:t>
            </a:r>
            <a:r>
              <a:rPr lang="es-ES" dirty="0" smtClean="0"/>
              <a:t>un nuevo término que acabo de nombrar: </a:t>
            </a:r>
            <a:r>
              <a:rPr lang="es-ES" b="1" dirty="0" smtClean="0"/>
              <a:t>función de semejanza</a:t>
            </a:r>
            <a:r>
              <a:rPr lang="es-ES" dirty="0" smtClean="0"/>
              <a:t>. Es</a:t>
            </a:r>
            <a:r>
              <a:rPr lang="es-ES" baseline="0" dirty="0" smtClean="0"/>
              <a:t> la función que va a permitir comparar si dos casos son similares o no. Por ejemplo, se puede suponer que cada caso es representado por un conjunto de atributos, por lo que la </a:t>
            </a:r>
            <a:r>
              <a:rPr lang="es-ES" baseline="0" dirty="0" smtClean="0"/>
              <a:t>esta </a:t>
            </a:r>
            <a:r>
              <a:rPr lang="es-ES" baseline="0" dirty="0" err="1" smtClean="0"/>
              <a:t>funcion</a:t>
            </a:r>
            <a:r>
              <a:rPr lang="es-ES" baseline="0" dirty="0" smtClean="0"/>
              <a:t> consistiría </a:t>
            </a:r>
            <a:r>
              <a:rPr lang="es-ES" baseline="0" dirty="0" smtClean="0"/>
              <a:t>en comparar esos atributos, comprobando si son iguales, difieren mucho,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, obteniendo al final un valor numérico que indicase la </a:t>
            </a:r>
            <a:r>
              <a:rPr lang="es-ES" u="none" baseline="0" dirty="0" smtClean="0"/>
              <a:t>semejanza</a:t>
            </a:r>
            <a:r>
              <a:rPr lang="es-ES" baseline="0" dirty="0" smtClean="0"/>
              <a:t>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  <a:defRPr/>
            </a:pPr>
            <a:r>
              <a:rPr lang="es-ES" dirty="0" smtClean="0"/>
              <a:t>Hasta este punto,</a:t>
            </a:r>
            <a:r>
              <a:rPr lang="es-ES" baseline="0" dirty="0" smtClean="0"/>
              <a:t> hemos introducido el tema en el que se basa el PFC, hemos establecido los objetivos que se desean alcanzar y hemos definido los conceptos teóricos que lo fundamentan. Ahora, en</a:t>
            </a:r>
            <a:r>
              <a:rPr lang="es-ES" dirty="0" smtClean="0"/>
              <a:t> </a:t>
            </a:r>
            <a:r>
              <a:rPr lang="es-ES" dirty="0" smtClean="0"/>
              <a:t>esta sección </a:t>
            </a:r>
            <a:r>
              <a:rPr lang="es-ES" dirty="0" smtClean="0"/>
              <a:t>se mostrará</a:t>
            </a:r>
            <a:r>
              <a:rPr lang="es-ES" baseline="0" dirty="0" smtClean="0"/>
              <a:t> </a:t>
            </a:r>
            <a:r>
              <a:rPr lang="es-ES" dirty="0" smtClean="0"/>
              <a:t>brevemente </a:t>
            </a:r>
            <a:r>
              <a:rPr lang="es-ES" dirty="0" smtClean="0"/>
              <a:t>el método de trabajo </a:t>
            </a:r>
            <a:r>
              <a:rPr lang="es-ES" dirty="0" smtClean="0"/>
              <a:t>seguido en el</a:t>
            </a:r>
            <a:r>
              <a:rPr lang="es-ES" baseline="0" dirty="0" smtClean="0"/>
              <a:t> PFC, así </a:t>
            </a:r>
            <a:r>
              <a:rPr lang="es-ES" baseline="0" dirty="0" smtClean="0"/>
              <a:t>como también se listarán las tecnologías y herramientas </a:t>
            </a:r>
            <a:r>
              <a:rPr lang="es-ES" baseline="0" dirty="0" smtClean="0"/>
              <a:t>utilizadas.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19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La metodología de desarrollo que se ha seleccionado para desarrollar DPMTool</a:t>
            </a:r>
            <a:r>
              <a:rPr lang="es-ES" baseline="0" dirty="0" smtClean="0"/>
              <a:t> </a:t>
            </a:r>
            <a:r>
              <a:rPr lang="es-ES" dirty="0" smtClean="0"/>
              <a:t>ha sido el Proceso Unificado de Desarrollo, de ahora en adelante PUD.</a:t>
            </a:r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La razón de seleccionar esta metodología frente a otras posibilidades reside en que es ampliamente utilizada en desarrollos, y por mi propia experiencia con dicha metodología. </a:t>
            </a:r>
          </a:p>
          <a:p>
            <a:pPr marL="301923" indent="-301923">
              <a:spcBef>
                <a:spcPct val="0"/>
              </a:spcBef>
              <a:buFontTx/>
              <a:buChar char="-"/>
            </a:pPr>
            <a:endParaRPr lang="es-ES" dirty="0" smtClean="0"/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El</a:t>
            </a:r>
            <a:r>
              <a:rPr lang="es-ES" baseline="0" dirty="0" smtClean="0"/>
              <a:t> PUD puede definirse como un ...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La división de contenidos planteada </a:t>
            </a:r>
            <a:r>
              <a:rPr lang="es-ES" dirty="0" smtClean="0"/>
              <a:t>para la </a:t>
            </a:r>
            <a:r>
              <a:rPr lang="es-ES" dirty="0" err="1" smtClean="0"/>
              <a:t>presentacion</a:t>
            </a:r>
            <a:r>
              <a:rPr lang="es-ES" baseline="0" dirty="0" smtClean="0"/>
              <a:t> </a:t>
            </a:r>
            <a:r>
              <a:rPr lang="es-ES" dirty="0" smtClean="0"/>
              <a:t>es </a:t>
            </a:r>
            <a:r>
              <a:rPr lang="es-ES" dirty="0" smtClean="0"/>
              <a:t>la que se muestra en la transparencia.</a:t>
            </a:r>
          </a:p>
          <a:p>
            <a:pPr>
              <a:spcBef>
                <a:spcPct val="0"/>
              </a:spcBef>
            </a:pPr>
            <a:r>
              <a:rPr lang="es-ES" dirty="0" smtClean="0"/>
              <a:t>-</a:t>
            </a:r>
            <a:r>
              <a:rPr lang="es-ES" baseline="0" dirty="0" smtClean="0"/>
              <a:t>     </a:t>
            </a:r>
            <a:r>
              <a:rPr lang="es-ES" dirty="0" smtClean="0"/>
              <a:t>Primero se presenta una introducción</a:t>
            </a:r>
            <a:r>
              <a:rPr lang="es-ES" dirty="0" smtClean="0"/>
              <a:t>, </a:t>
            </a:r>
            <a:r>
              <a:rPr lang="es-ES" dirty="0" smtClean="0"/>
              <a:t>para,</a:t>
            </a:r>
            <a:r>
              <a:rPr lang="es-ES" baseline="0" dirty="0" smtClean="0"/>
              <a:t> después, </a:t>
            </a:r>
            <a:r>
              <a:rPr lang="es-ES" dirty="0" smtClean="0"/>
              <a:t>clarificar los objetivos del proyecto: ¿Qué queremos hacer?</a:t>
            </a:r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A continuación se presenta brevemente el estado del arte que atañe al proyecto</a:t>
            </a:r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Seguidamente se mostrará el método de trabajo planteado para la elaboración del proyecto</a:t>
            </a:r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En el apartado cinco, el más extenso, se mostrarán los resultados del proyecto.</a:t>
            </a:r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Y por </a:t>
            </a:r>
            <a:r>
              <a:rPr lang="es-ES" dirty="0" smtClean="0"/>
              <a:t>ultimo se presentan las conclusiones y propuestas futuras.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67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Las características del PUD es qu</a:t>
            </a:r>
            <a:r>
              <a:rPr lang="es-ES" baseline="0" dirty="0" smtClean="0"/>
              <a:t>e es:</a:t>
            </a:r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baseline="0" dirty="0" smtClean="0"/>
              <a:t>Dirigido por casos de uso, es decir, los casos de uso dirigen el desarrollo del sistema  </a:t>
            </a:r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baseline="0" dirty="0" smtClean="0"/>
              <a:t>Centrada en la arquitectura, para dar soporte a los casos de uso</a:t>
            </a:r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baseline="0" dirty="0" smtClean="0"/>
              <a:t>Iterativo e incremental: el desarrollo se divide en iteraciones, donde al desarrollar los casos de uso planificados para cada iteración, se van obteniendo incrementos en la funcionalidad del sistema.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Concretamente, PUD </a:t>
            </a:r>
            <a:r>
              <a:rPr lang="es-ES" dirty="0" smtClean="0"/>
              <a:t>divide el proceso de desarrollo en 4 fases: Inicio, Elaboración, Construcción y Transición; que a su vez se dividen en una conjunto de iteraciones. Además, cada una de estas iteraciones se divide en una serie de flujos de trabajo: requisitos,</a:t>
            </a:r>
            <a:r>
              <a:rPr lang="es-ES" baseline="0" dirty="0" smtClean="0"/>
              <a:t> </a:t>
            </a:r>
            <a:r>
              <a:rPr lang="es-ES" dirty="0" smtClean="0"/>
              <a:t>análisis, diseño, implementación y pruebas,</a:t>
            </a:r>
            <a:r>
              <a:rPr lang="es-ES" baseline="0" dirty="0" smtClean="0"/>
              <a:t> con mayor o menor influencia según la iteración.</a:t>
            </a:r>
            <a:endParaRPr lang="es-ES" dirty="0" smtClean="0"/>
          </a:p>
          <a:p>
            <a:pPr marL="301923" indent="-301923">
              <a:spcBef>
                <a:spcPct val="0"/>
              </a:spcBef>
              <a:buFontTx/>
              <a:buChar char="-"/>
            </a:pPr>
            <a:endParaRPr lang="es-ES" dirty="0" smtClean="0"/>
          </a:p>
          <a:p>
            <a:pPr marL="301923" indent="-301923">
              <a:spcBef>
                <a:spcPct val="0"/>
              </a:spcBef>
              <a:buFontTx/>
              <a:buChar char="-"/>
            </a:pPr>
            <a:r>
              <a:rPr lang="es-ES" dirty="0" smtClean="0"/>
              <a:t>Así,</a:t>
            </a:r>
            <a:r>
              <a:rPr lang="es-ES" baseline="0" dirty="0" smtClean="0"/>
              <a:t> en cada fase se realizan una serie de tareas, dependiendo de la iteración donde nos encontremos, obteniendo una serie de artefactos. </a:t>
            </a:r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  <a:endParaRPr lang="es-ES" baseline="0" dirty="0" smtClean="0"/>
          </a:p>
          <a:p>
            <a:pPr marL="301923" indent="-301923">
              <a:spcBef>
                <a:spcPct val="0"/>
              </a:spcBef>
              <a:buFontTx/>
              <a:buChar char="-"/>
            </a:pPr>
            <a:endParaRPr lang="es-ES" baseline="0" dirty="0" smtClean="0"/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baseline="0" dirty="0" smtClean="0"/>
              <a:t>Inicio: </a:t>
            </a:r>
            <a:r>
              <a:rPr lang="es-ES" sz="1500" dirty="0"/>
              <a:t>se determina el alcance del proyecto, su viabilidad, riesgos potenciales y donde se realiza una planificación del proyecto. Normalmente, esta fase abarca una única Iteración. </a:t>
            </a:r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sz="1500" dirty="0"/>
              <a:t>Elaboración: se especifican en detalle la mayoría de los casos de uso identificados en la fase de inicio y se diseña la arquitectura del sistema, obteniendo la línea base de la arquitectura. </a:t>
            </a:r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sz="1500" dirty="0"/>
              <a:t>Construcción: En la fase de construcción es donde se lleva a cabo la implementación de cada una de las iteraciones en las que se ha dividido el desarrollo del producto software, a partir de los artefactos generados en la fase de elaboración. </a:t>
            </a:r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r>
              <a:rPr lang="es-ES" sz="1500" dirty="0"/>
              <a:t>Transición: el producto se convierte en una versión beta, es decir, se procede a su implantación pero se seguirá probando y, quizás, incrementando su funcionalidad</a:t>
            </a:r>
            <a:endParaRPr lang="es-ES" sz="1700" dirty="0"/>
          </a:p>
          <a:p>
            <a:pPr marL="868719" lvl="1" indent="-301923">
              <a:spcBef>
                <a:spcPct val="0"/>
              </a:spcBef>
              <a:buFont typeface="Arial" charset="0"/>
              <a:buChar char="•"/>
            </a:pPr>
            <a:endParaRPr lang="es-ES" sz="1500" dirty="0"/>
          </a:p>
          <a:p>
            <a:endParaRPr lang="es-ES" sz="1500" dirty="0"/>
          </a:p>
          <a:p>
            <a:endParaRPr lang="es-ES" sz="1500" dirty="0"/>
          </a:p>
          <a:p>
            <a:endParaRPr lang="es-ES" dirty="0" smtClean="0"/>
          </a:p>
          <a:p>
            <a:pPr marL="301923" indent="-301923">
              <a:spcBef>
                <a:spcPct val="0"/>
              </a:spcBef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Marco tecnológico utilizado</a:t>
            </a:r>
          </a:p>
          <a:p>
            <a:pPr marL="868719" lvl="1" indent="-301923">
              <a:buFontTx/>
              <a:buChar char="-"/>
            </a:pPr>
            <a:r>
              <a:rPr lang="es-ES" i="1" dirty="0" err="1" smtClean="0"/>
              <a:t>Subversion</a:t>
            </a:r>
            <a:r>
              <a:rPr lang="es-ES" i="1" dirty="0" smtClean="0"/>
              <a:t>:</a:t>
            </a:r>
            <a:r>
              <a:rPr lang="es-ES" i="1" baseline="0" dirty="0" smtClean="0"/>
              <a:t> </a:t>
            </a:r>
            <a:r>
              <a:rPr lang="es-ES" i="0" baseline="0" dirty="0" smtClean="0"/>
              <a:t>sistema de control de versiones de software libre, con licencia Apache/BSD. Repositorio alojado en Google </a:t>
            </a:r>
            <a:r>
              <a:rPr lang="es-ES" i="0" baseline="0" dirty="0" err="1" smtClean="0"/>
              <a:t>Code</a:t>
            </a:r>
            <a:endParaRPr lang="es-ES" i="0" baseline="0" dirty="0" smtClean="0"/>
          </a:p>
          <a:p>
            <a:pPr marL="868719" lvl="1" indent="-301923">
              <a:buFontTx/>
              <a:buChar char="-"/>
            </a:pPr>
            <a:r>
              <a:rPr lang="es-ES" i="1" baseline="0" dirty="0" err="1" smtClean="0"/>
              <a:t>Maven</a:t>
            </a:r>
            <a:r>
              <a:rPr lang="es-ES" i="0" baseline="0" dirty="0" smtClean="0"/>
              <a:t>: herramienta para la gestión y construcción de proyectos. Permite describir el proyecto, gestionar dependencias, desplegarlo, etc.</a:t>
            </a:r>
          </a:p>
          <a:p>
            <a:pPr marL="868719" lvl="1" indent="-301923">
              <a:buFontTx/>
              <a:buChar char="-"/>
            </a:pPr>
            <a:endParaRPr lang="es-ES" i="0" baseline="0" dirty="0" smtClean="0"/>
          </a:p>
          <a:p>
            <a:pPr marL="868719" lvl="1" indent="-301923">
              <a:buFontTx/>
              <a:buChar char="-"/>
            </a:pPr>
            <a:r>
              <a:rPr lang="es-ES" i="1" dirty="0" smtClean="0"/>
              <a:t>Visual </a:t>
            </a:r>
            <a:r>
              <a:rPr lang="es-ES" i="1" dirty="0" err="1" smtClean="0"/>
              <a:t>Paradigm</a:t>
            </a:r>
            <a:r>
              <a:rPr lang="es-ES" i="1" dirty="0" smtClean="0"/>
              <a:t>:</a:t>
            </a:r>
            <a:r>
              <a:rPr lang="es-ES" i="1" baseline="0" dirty="0" smtClean="0"/>
              <a:t> </a:t>
            </a:r>
            <a:r>
              <a:rPr lang="es-ES" i="0" baseline="0" dirty="0" smtClean="0"/>
              <a:t>herramienta CASE para el modelado UML de diagramas de casos de uso, clases, secuencia, etc.</a:t>
            </a:r>
          </a:p>
          <a:p>
            <a:pPr marL="868719" lvl="1" indent="-301923">
              <a:buFontTx/>
              <a:buChar char="-"/>
            </a:pPr>
            <a:endParaRPr lang="es-ES" i="1" baseline="0" dirty="0" smtClean="0"/>
          </a:p>
          <a:p>
            <a:pPr marL="868719" lvl="1" indent="-301923">
              <a:buFontTx/>
              <a:buChar char="-"/>
            </a:pPr>
            <a:r>
              <a:rPr lang="es-ES" i="1" baseline="0" dirty="0" err="1" smtClean="0"/>
              <a:t>MySQL</a:t>
            </a:r>
            <a:r>
              <a:rPr lang="es-ES" i="0" baseline="0" dirty="0" smtClean="0"/>
              <a:t>: sistema gestor de base de datos relacional, </a:t>
            </a:r>
            <a:r>
              <a:rPr lang="es-ES" i="0" baseline="0" dirty="0" err="1" smtClean="0"/>
              <a:t>multiusario</a:t>
            </a:r>
            <a:r>
              <a:rPr lang="es-ES" i="0" baseline="0" dirty="0" smtClean="0"/>
              <a:t>, </a:t>
            </a:r>
            <a:r>
              <a:rPr lang="es-ES" i="0" baseline="0" dirty="0" err="1" smtClean="0"/>
              <a:t>multihilo</a:t>
            </a:r>
            <a:r>
              <a:rPr lang="es-ES" i="0" baseline="0" dirty="0" smtClean="0"/>
              <a:t> y con licencia GPL</a:t>
            </a:r>
          </a:p>
          <a:p>
            <a:pPr marL="868719" lvl="1" indent="-301923">
              <a:buFontTx/>
              <a:buChar char="-"/>
            </a:pPr>
            <a:r>
              <a:rPr lang="es-ES" i="1" baseline="0" dirty="0" err="1" smtClean="0"/>
              <a:t>MySQL</a:t>
            </a:r>
            <a:r>
              <a:rPr lang="es-ES" i="1" baseline="0" dirty="0" smtClean="0"/>
              <a:t> </a:t>
            </a:r>
            <a:r>
              <a:rPr lang="es-ES" i="1" baseline="0" dirty="0" err="1" smtClean="0"/>
              <a:t>Workbench</a:t>
            </a:r>
            <a:r>
              <a:rPr lang="es-ES" i="1" baseline="0" dirty="0" smtClean="0"/>
              <a:t>: </a:t>
            </a:r>
            <a:r>
              <a:rPr lang="es-ES" i="0" baseline="0" dirty="0" smtClean="0"/>
              <a:t>herramienta CASE  que permite el modelado y administración de bases de datos </a:t>
            </a:r>
            <a:r>
              <a:rPr lang="es-ES" i="0" baseline="0" dirty="0" err="1" smtClean="0"/>
              <a:t>MySQL</a:t>
            </a:r>
            <a:r>
              <a:rPr lang="es-ES" i="0" baseline="0" dirty="0" smtClean="0"/>
              <a:t>.</a:t>
            </a:r>
            <a:endParaRPr lang="es-ES" i="1" baseline="0" dirty="0" smtClean="0"/>
          </a:p>
          <a:p>
            <a:pPr marL="868719" lvl="1" indent="-301923">
              <a:buFontTx/>
              <a:buChar char="-"/>
            </a:pPr>
            <a:endParaRPr lang="es-ES" i="0" baseline="0" dirty="0" smtClean="0"/>
          </a:p>
          <a:p>
            <a:pPr marL="868719" lvl="1" indent="-301923">
              <a:buFontTx/>
              <a:buChar char="-"/>
            </a:pPr>
            <a:r>
              <a:rPr lang="es-ES" i="1" baseline="0" dirty="0" smtClean="0"/>
              <a:t>Eclipse: </a:t>
            </a:r>
            <a:r>
              <a:rPr lang="es-ES" i="0" baseline="0" dirty="0" smtClean="0"/>
              <a:t>IDE de desarrollo multiplataforma, de </a:t>
            </a:r>
            <a:r>
              <a:rPr lang="es-ES" i="0" baseline="0" dirty="0" err="1" smtClean="0"/>
              <a:t>codigo</a:t>
            </a:r>
            <a:r>
              <a:rPr lang="es-ES" i="0" baseline="0" dirty="0" smtClean="0"/>
              <a:t> abierto y extensible mediante </a:t>
            </a:r>
            <a:r>
              <a:rPr lang="es-ES" i="0" baseline="0" dirty="0" err="1" smtClean="0"/>
              <a:t>plugins</a:t>
            </a:r>
            <a:r>
              <a:rPr lang="es-ES" i="0" baseline="0" dirty="0" smtClean="0"/>
              <a:t>.</a:t>
            </a:r>
          </a:p>
          <a:p>
            <a:pPr marL="868719" lvl="1" indent="-301923">
              <a:buFontTx/>
              <a:buChar char="-"/>
            </a:pPr>
            <a:r>
              <a:rPr lang="es-ES" i="1" baseline="0" dirty="0" err="1" smtClean="0"/>
              <a:t>Yahoo</a:t>
            </a:r>
            <a:r>
              <a:rPr lang="es-ES" i="1" baseline="0" dirty="0" smtClean="0"/>
              <a:t>!: </a:t>
            </a:r>
            <a:r>
              <a:rPr lang="es-ES" i="0" baseline="0" dirty="0" smtClean="0"/>
              <a:t>servicio web de </a:t>
            </a:r>
            <a:r>
              <a:rPr lang="es-ES" i="0" baseline="0" dirty="0" err="1" smtClean="0"/>
              <a:t>geocodificacion</a:t>
            </a:r>
            <a:r>
              <a:rPr lang="es-ES" i="0" baseline="0" dirty="0" smtClean="0"/>
              <a:t>, para transformar direcciones en coordenadas, y viceversa</a:t>
            </a:r>
          </a:p>
          <a:p>
            <a:pPr marL="868719" lvl="1" indent="-301923">
              <a:buFontTx/>
              <a:buChar char="-"/>
            </a:pPr>
            <a:r>
              <a:rPr lang="es-ES" i="1" baseline="0" dirty="0" err="1" smtClean="0"/>
              <a:t>OpenStreetMap</a:t>
            </a:r>
            <a:r>
              <a:rPr lang="es-ES" i="1" baseline="0" dirty="0" smtClean="0"/>
              <a:t>: </a:t>
            </a:r>
            <a:r>
              <a:rPr lang="es-ES" i="0" baseline="0" dirty="0" smtClean="0"/>
              <a:t>proyecto colaborativo, abierto y con licencia GPL para la </a:t>
            </a:r>
            <a:r>
              <a:rPr lang="es-ES" i="0" baseline="0" dirty="0" err="1" smtClean="0"/>
              <a:t>creacion</a:t>
            </a:r>
            <a:r>
              <a:rPr lang="es-ES" i="0" baseline="0" dirty="0" smtClean="0"/>
              <a:t> y visualización de mapas.</a:t>
            </a:r>
          </a:p>
          <a:p>
            <a:pPr marL="868719" lvl="1" indent="-301923">
              <a:buFontTx/>
              <a:buChar char="-"/>
            </a:pPr>
            <a:r>
              <a:rPr lang="es-ES" i="1" baseline="0" dirty="0" smtClean="0"/>
              <a:t>JAXB</a:t>
            </a:r>
            <a:r>
              <a:rPr lang="es-ES" i="0" baseline="0" dirty="0" smtClean="0"/>
              <a:t>: (Java </a:t>
            </a:r>
            <a:r>
              <a:rPr lang="es-ES" i="0" baseline="0" dirty="0" err="1" smtClean="0"/>
              <a:t>Architecture</a:t>
            </a:r>
            <a:r>
              <a:rPr lang="es-ES" i="0" baseline="0" dirty="0" smtClean="0"/>
              <a:t> </a:t>
            </a:r>
            <a:r>
              <a:rPr lang="es-ES" i="0" baseline="0" dirty="0" err="1" smtClean="0"/>
              <a:t>for</a:t>
            </a:r>
            <a:r>
              <a:rPr lang="es-ES" i="0" baseline="0" dirty="0" smtClean="0"/>
              <a:t> XML </a:t>
            </a:r>
            <a:r>
              <a:rPr lang="es-ES" i="0" baseline="0" dirty="0" err="1" smtClean="0"/>
              <a:t>Binding</a:t>
            </a:r>
            <a:r>
              <a:rPr lang="es-ES" i="0" baseline="0" dirty="0" smtClean="0"/>
              <a:t>) librería de java que permite </a:t>
            </a:r>
            <a:r>
              <a:rPr lang="es-ES" i="0" baseline="0" dirty="0" err="1" smtClean="0"/>
              <a:t>trasnformar</a:t>
            </a:r>
            <a:r>
              <a:rPr lang="es-ES" i="0" baseline="0" dirty="0" smtClean="0"/>
              <a:t> una jerarquía de objetos Java a un fichero XML, y viceversa.</a:t>
            </a:r>
          </a:p>
          <a:p>
            <a:pPr marL="868719" lvl="1" indent="-301923" algn="just">
              <a:buFontTx/>
              <a:buChar char="-"/>
            </a:pPr>
            <a:r>
              <a:rPr lang="es-ES" i="1" baseline="0" dirty="0" smtClean="0"/>
              <a:t>JDOM: </a:t>
            </a:r>
            <a:r>
              <a:rPr lang="es-ES" i="0" baseline="0" dirty="0" smtClean="0"/>
              <a:t>librería de Java de código abierto para el acceso y manipulación de ficheros XML en Java.</a:t>
            </a:r>
          </a:p>
          <a:p>
            <a:pPr marL="868719" lvl="1" indent="-301923" algn="just">
              <a:buFontTx/>
              <a:buChar char="-"/>
            </a:pPr>
            <a:r>
              <a:rPr lang="es-ES" i="1" baseline="0" dirty="0" err="1" smtClean="0"/>
              <a:t>Jaxen</a:t>
            </a:r>
            <a:r>
              <a:rPr lang="es-ES" i="1" baseline="0" dirty="0" smtClean="0"/>
              <a:t>:</a:t>
            </a:r>
            <a:r>
              <a:rPr lang="es-ES" b="1" i="1" baseline="0" dirty="0" smtClean="0"/>
              <a:t> </a:t>
            </a:r>
            <a:r>
              <a:rPr lang="es-ES" b="0" i="0" baseline="0" dirty="0" smtClean="0"/>
              <a:t>librería de Java de código abierto para soportar expresiones </a:t>
            </a:r>
            <a:r>
              <a:rPr lang="es-ES" b="0" i="0" baseline="0" dirty="0" err="1" smtClean="0"/>
              <a:t>Xpath</a:t>
            </a:r>
            <a:r>
              <a:rPr lang="es-ES" b="0" i="0" baseline="0" dirty="0" smtClean="0"/>
              <a:t>. Un </a:t>
            </a:r>
            <a:r>
              <a:rPr lang="es-ES" b="0" i="0" baseline="0" dirty="0" err="1" smtClean="0"/>
              <a:t>Xpath</a:t>
            </a:r>
            <a:r>
              <a:rPr lang="es-ES" b="0" i="0" baseline="0" dirty="0" smtClean="0"/>
              <a:t> es una </a:t>
            </a:r>
            <a:r>
              <a:rPr lang="es-ES" b="0" i="0" baseline="0" dirty="0" err="1" smtClean="0"/>
              <a:t>exprtesión</a:t>
            </a:r>
            <a:r>
              <a:rPr lang="es-ES" b="0" i="0" baseline="0" dirty="0" smtClean="0"/>
              <a:t> utilizada en ficheros XML para acceder a nodos y atributos del fichero (son como rutas en el nivel de nodos del XML)</a:t>
            </a:r>
          </a:p>
          <a:p>
            <a:pPr marL="868719" lvl="1" indent="-301923" algn="just">
              <a:buFontTx/>
              <a:buChar char="-"/>
            </a:pPr>
            <a:r>
              <a:rPr lang="es-ES" b="0" i="1" baseline="0" dirty="0" err="1" smtClean="0"/>
              <a:t>Hibernate</a:t>
            </a:r>
            <a:r>
              <a:rPr lang="es-ES" b="0" i="1" baseline="0" dirty="0" smtClean="0"/>
              <a:t>: </a:t>
            </a:r>
            <a:r>
              <a:rPr lang="es-ES" b="0" i="0" baseline="0" dirty="0" err="1" smtClean="0"/>
              <a:t>framework</a:t>
            </a:r>
            <a:r>
              <a:rPr lang="es-ES" b="0" i="0" baseline="0" dirty="0" smtClean="0"/>
              <a:t> para el mapeo objeto-relacional con licencia LGPL, que realiza el mapeo entre objetos Java y tablas de una base de datos relacional. Proporciona también un lenguaje de bases de datos de alto nivel (HQL).</a:t>
            </a:r>
          </a:p>
          <a:p>
            <a:pPr marL="868719" lvl="1" indent="-301923" algn="just">
              <a:buFontTx/>
              <a:buChar char="-"/>
            </a:pPr>
            <a:r>
              <a:rPr lang="es-ES" b="0" i="1" baseline="0" dirty="0" smtClean="0"/>
              <a:t>Swing</a:t>
            </a:r>
            <a:r>
              <a:rPr lang="es-ES" b="0" i="0" baseline="0" dirty="0" smtClean="0"/>
              <a:t>: librería de Java para la creación de interfaces gráficas de usuario. Tiene una extensión para crear aplicaciones RICH, llamada </a:t>
            </a:r>
            <a:r>
              <a:rPr lang="es-ES" b="0" i="0" baseline="0" dirty="0" err="1" smtClean="0"/>
              <a:t>SwingX</a:t>
            </a:r>
            <a:endParaRPr lang="es-ES" b="0" i="0" baseline="0" dirty="0" smtClean="0"/>
          </a:p>
          <a:p>
            <a:pPr marL="868719" lvl="1" indent="-301923" algn="just">
              <a:buFontTx/>
              <a:buChar char="-"/>
            </a:pPr>
            <a:r>
              <a:rPr lang="es-ES" b="0" i="1" baseline="0" dirty="0" smtClean="0"/>
              <a:t>Jung: </a:t>
            </a:r>
            <a:r>
              <a:rPr lang="es-ES" b="0" i="0" baseline="0" dirty="0" smtClean="0"/>
              <a:t>(Java Universal Network/</a:t>
            </a:r>
            <a:r>
              <a:rPr lang="es-ES" b="0" i="0" baseline="0" dirty="0" err="1" smtClean="0"/>
              <a:t>Graph</a:t>
            </a:r>
            <a:r>
              <a:rPr lang="es-ES" b="0" i="0" baseline="0" dirty="0" smtClean="0"/>
              <a:t> Framework): </a:t>
            </a:r>
            <a:r>
              <a:rPr lang="es-ES" b="0" i="0" baseline="0" dirty="0" err="1" smtClean="0"/>
              <a:t>framework</a:t>
            </a:r>
            <a:r>
              <a:rPr lang="es-ES" b="0" i="0" baseline="0" dirty="0" smtClean="0"/>
              <a:t> de </a:t>
            </a:r>
            <a:r>
              <a:rPr lang="es-ES" b="0" i="0" baseline="0" dirty="0" err="1" smtClean="0"/>
              <a:t>codigo</a:t>
            </a:r>
            <a:r>
              <a:rPr lang="es-ES" b="0" i="0" baseline="0" dirty="0" smtClean="0"/>
              <a:t> abierto con licencia BSD para la creación y manipulación de datos que pueden ser visualizados en forma de redes o grafos. </a:t>
            </a:r>
          </a:p>
          <a:p>
            <a:pPr marL="868719" lvl="1" indent="-301923" algn="just">
              <a:buFontTx/>
              <a:buChar char="-"/>
            </a:pPr>
            <a:r>
              <a:rPr lang="es-ES" b="0" i="1" baseline="0" dirty="0" err="1" smtClean="0"/>
              <a:t>iText</a:t>
            </a:r>
            <a:r>
              <a:rPr lang="es-ES" b="0" i="0" baseline="0" dirty="0" smtClean="0"/>
              <a:t>: librería de </a:t>
            </a:r>
            <a:r>
              <a:rPr lang="es-ES" b="0" i="0" baseline="0" dirty="0" err="1" smtClean="0"/>
              <a:t>codigo</a:t>
            </a:r>
            <a:r>
              <a:rPr lang="es-ES" b="0" i="0" baseline="0" dirty="0" smtClean="0"/>
              <a:t> abierto que permite la creación y manipulación de documentos PDF. </a:t>
            </a:r>
            <a:r>
              <a:rPr lang="es-ES" b="0" i="0" baseline="0" dirty="0" err="1" smtClean="0"/>
              <a:t>Tambien</a:t>
            </a:r>
            <a:r>
              <a:rPr lang="es-ES" b="0" i="0" baseline="0" dirty="0" smtClean="0"/>
              <a:t> existe </a:t>
            </a:r>
            <a:r>
              <a:rPr lang="es-ES" b="0" i="0" baseline="0" dirty="0" err="1" smtClean="0"/>
              <a:t>version</a:t>
            </a:r>
            <a:r>
              <a:rPr lang="es-ES" b="0" i="0" baseline="0" dirty="0" smtClean="0"/>
              <a:t> comercial.</a:t>
            </a:r>
          </a:p>
          <a:p>
            <a:pPr marL="868719" lvl="1" indent="-301923" algn="just">
              <a:buFontTx/>
              <a:buChar char="-"/>
            </a:pPr>
            <a:r>
              <a:rPr lang="es-ES" b="0" i="1" baseline="0" dirty="0" smtClean="0"/>
              <a:t>RMI</a:t>
            </a:r>
            <a:r>
              <a:rPr lang="es-ES" b="0" i="0" baseline="0" dirty="0" smtClean="0"/>
              <a:t>: permite la creación de aplicaciones Java distribuidas, permitiendo la invocación de objetos remotos desde máquinas virtuales de Java remotas.</a:t>
            </a:r>
          </a:p>
          <a:p>
            <a:pPr marL="868719" lvl="1" indent="-301923" algn="just">
              <a:buFontTx/>
              <a:buChar char="-"/>
            </a:pPr>
            <a:r>
              <a:rPr lang="es-ES" i="1" baseline="0" dirty="0" err="1" smtClean="0"/>
              <a:t>JFreeChart</a:t>
            </a:r>
            <a:r>
              <a:rPr lang="es-ES" i="1" baseline="0" dirty="0" smtClean="0"/>
              <a:t>: </a:t>
            </a:r>
            <a:r>
              <a:rPr lang="es-ES" i="0" baseline="0" dirty="0" smtClean="0"/>
              <a:t>librería de código abierto, con licencia LGPL, que permite crear y visualizar gráficos.</a:t>
            </a:r>
          </a:p>
          <a:p>
            <a:pPr marL="868719" lvl="1" indent="-301923" algn="just">
              <a:buFontTx/>
              <a:buChar char="-"/>
            </a:pPr>
            <a:endParaRPr lang="es-ES" i="0" baseline="0" dirty="0" smtClean="0"/>
          </a:p>
          <a:p>
            <a:pPr marL="868719" lvl="1" indent="-301923" algn="just">
              <a:buFontTx/>
              <a:buChar char="-"/>
            </a:pPr>
            <a:r>
              <a:rPr lang="es-ES" i="1" baseline="0" dirty="0" err="1" smtClean="0"/>
              <a:t>Junit</a:t>
            </a:r>
            <a:r>
              <a:rPr lang="es-ES" i="1" baseline="0" dirty="0" smtClean="0"/>
              <a:t>: </a:t>
            </a:r>
            <a:r>
              <a:rPr lang="es-ES" i="0" baseline="0" dirty="0" err="1" smtClean="0"/>
              <a:t>framework</a:t>
            </a:r>
            <a:r>
              <a:rPr lang="es-ES" i="0" baseline="0" dirty="0" smtClean="0"/>
              <a:t> que permite la ejecución automatizada de casos de prueba unitarios en Java.</a:t>
            </a:r>
          </a:p>
          <a:p>
            <a:pPr marL="868719" lvl="1" indent="-301923" algn="just">
              <a:buFontTx/>
              <a:buChar char="-"/>
            </a:pPr>
            <a:r>
              <a:rPr lang="es-ES" b="0" i="1" baseline="0" dirty="0" err="1" smtClean="0"/>
              <a:t>Eclemma</a:t>
            </a:r>
            <a:r>
              <a:rPr lang="es-ES" b="0" i="1" baseline="0" dirty="0" smtClean="0"/>
              <a:t>: </a:t>
            </a:r>
            <a:r>
              <a:rPr lang="es-ES" b="0" i="0" baseline="0" dirty="0" smtClean="0"/>
              <a:t>herramienta gratuita para medir la cobertura de código en Java, analizando bloques, </a:t>
            </a:r>
            <a:r>
              <a:rPr lang="es-ES" b="0" i="0" baseline="0" dirty="0" err="1" smtClean="0"/>
              <a:t>intruccion</a:t>
            </a:r>
            <a:r>
              <a:rPr lang="es-ES" b="0" i="0" baseline="0" dirty="0" smtClean="0"/>
              <a:t>, </a:t>
            </a:r>
            <a:r>
              <a:rPr lang="es-ES" b="0" i="0" baseline="0" dirty="0" err="1" smtClean="0"/>
              <a:t>metodos</a:t>
            </a:r>
            <a:r>
              <a:rPr lang="es-ES" b="0" i="0" baseline="0" dirty="0" smtClean="0"/>
              <a:t> y clases cubiertas por las pruebas.</a:t>
            </a:r>
            <a:endParaRPr lang="es-ES" b="0" i="1" baseline="0" dirty="0" smtClean="0"/>
          </a:p>
          <a:p>
            <a:pPr marL="868719" lvl="1" indent="-301923">
              <a:buFontTx/>
              <a:buChar char="-"/>
            </a:pPr>
            <a:endParaRPr lang="es-ES" i="1" dirty="0" smtClean="0"/>
          </a:p>
          <a:p>
            <a:pPr marL="868719" lvl="1" indent="-301923" algn="l">
              <a:buFontTx/>
              <a:buChar char="-"/>
            </a:pPr>
            <a:r>
              <a:rPr lang="es-ES" i="1" dirty="0" err="1" smtClean="0"/>
              <a:t>LaTeX</a:t>
            </a:r>
            <a:r>
              <a:rPr lang="es-ES" i="0" dirty="0" smtClean="0"/>
              <a:t>: para la elaboración de la </a:t>
            </a:r>
            <a:r>
              <a:rPr lang="es-ES" i="0" dirty="0" err="1" smtClean="0"/>
              <a:t>documentacion</a:t>
            </a:r>
            <a:r>
              <a:rPr lang="es-ES" i="0" dirty="0" smtClean="0"/>
              <a:t>  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esta sección se muestran los resultados</a:t>
            </a:r>
            <a:r>
              <a:rPr lang="es-ES" baseline="0" dirty="0" smtClean="0"/>
              <a:t> obtenidos al aplicar la metodología descrita en la sección anterior. Por tanto, el desarrollo se ha dividido en las fases de Inicio, Elaboración, Construcción y Transición y, éstas, a su vez, en iteraciones, donde mostraremos los resultados más relevantes.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577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Comenzamos</a:t>
            </a:r>
            <a:r>
              <a:rPr lang="es-ES" baseline="0" dirty="0" smtClean="0"/>
              <a:t> con la fase de inicio, que </a:t>
            </a:r>
            <a:r>
              <a:rPr lang="es-ES" dirty="0" smtClean="0"/>
              <a:t>es </a:t>
            </a:r>
            <a:r>
              <a:rPr lang="es-ES" dirty="0" smtClean="0"/>
              <a:t>la primera fase del desarrollo, donde se</a:t>
            </a:r>
            <a:r>
              <a:rPr lang="es-ES" baseline="0" dirty="0" smtClean="0"/>
              <a:t> realiza la Captura de Requisitos del sistema y se realiza una planificación. 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Por tanto, sólo existe una </a:t>
            </a:r>
            <a:r>
              <a:rPr lang="es-ES" baseline="0" dirty="0" err="1" smtClean="0"/>
              <a:t>unica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iteracion</a:t>
            </a:r>
            <a:r>
              <a:rPr lang="es-ES" baseline="0" dirty="0" smtClean="0"/>
              <a:t> en esta fase.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Para la captura de requisitos,</a:t>
            </a:r>
            <a:r>
              <a:rPr lang="es-ES" baseline="0" dirty="0" smtClean="0"/>
              <a:t> primero se comienza con un estudio de la literatura, investigando el tema de DGS, problemas, herramientas similares parecidas, etc. 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Se realizan reuniones con experto, como es un jefe de proyecto de Indra y mi directora de proyecto, para conocer mejor el dominio de aplicación del sistema.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Una vez conocidos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desafios</a:t>
            </a:r>
            <a:r>
              <a:rPr lang="es-ES" baseline="0" dirty="0" smtClean="0"/>
              <a:t> del tema y conocido mejor el dominio del sistema y como puede usarse en un entorno real, se pasa a la identificación de los requisitos funcionales. Estos son:</a:t>
            </a: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b="1" dirty="0" smtClean="0"/>
              <a:t>(</a:t>
            </a:r>
            <a:r>
              <a:rPr lang="es-ES" b="1" dirty="0" err="1" smtClean="0"/>
              <a:t>click</a:t>
            </a:r>
            <a:r>
              <a:rPr lang="es-ES" b="1" dirty="0" smtClean="0"/>
              <a:t>)</a:t>
            </a:r>
          </a:p>
          <a:p>
            <a:pPr marL="301923" indent="-301923">
              <a:buFontTx/>
              <a:buChar char="-"/>
            </a:pPr>
            <a:endParaRPr lang="es-ES" b="1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(comentarlos)</a:t>
            </a:r>
          </a:p>
          <a:p>
            <a:pPr marL="301923" indent="-301923">
              <a:buFontTx/>
              <a:buChar char="-"/>
            </a:pPr>
            <a:r>
              <a:rPr lang="es-ES" dirty="0" smtClean="0"/>
              <a:t>F1</a:t>
            </a:r>
            <a:r>
              <a:rPr lang="es-ES" dirty="0" smtClean="0"/>
              <a:t>:</a:t>
            </a:r>
            <a:r>
              <a:rPr lang="es-ES" baseline="0" dirty="0" smtClean="0"/>
              <a:t> acceso al sistema, con nombre de usuario y contraseña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F2: gestionar decisiones en proyectos software en los que participan los usuarios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F3: visualizar la información de una manera clara e intuitiva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F4: mecanismo de comunicación asíncrona, a través de notificaciones o alertas, creadas al gestionar decisiones por otros usuarios del mismo proyecto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F5: </a:t>
            </a:r>
            <a:r>
              <a:rPr lang="es-ES" baseline="0" dirty="0" err="1" smtClean="0"/>
              <a:t>gestion</a:t>
            </a:r>
            <a:r>
              <a:rPr lang="es-ES" baseline="0" dirty="0" smtClean="0"/>
              <a:t> y control de proyectos software. Destacar el caso de uso “aconsejar decisiones” de proyectos similares, para favorecer su reutilización </a:t>
            </a:r>
            <a:r>
              <a:rPr lang="es-ES" baseline="0" dirty="0" smtClean="0">
                <a:sym typeface="Wingdings" pitchFamily="2" charset="2"/>
              </a:rPr>
              <a:t> CBR</a:t>
            </a:r>
          </a:p>
          <a:p>
            <a:pPr marL="301923" indent="-301923">
              <a:buFontTx/>
              <a:buChar char="-"/>
            </a:pPr>
            <a:endParaRPr lang="es-ES" baseline="0" dirty="0" smtClean="0">
              <a:sym typeface="Wingdings" pitchFamily="2" charset="2"/>
            </a:endParaRPr>
          </a:p>
          <a:p>
            <a:pPr marL="301923" indent="-301923">
              <a:buFontTx/>
              <a:buChar char="-"/>
            </a:pPr>
            <a:r>
              <a:rPr lang="es-ES" baseline="0" dirty="0" smtClean="0">
                <a:sym typeface="Wingdings" pitchFamily="2" charset="2"/>
              </a:rPr>
              <a:t>Mecanismo de comunicación </a:t>
            </a:r>
            <a:r>
              <a:rPr lang="es-ES" u="none" baseline="0" dirty="0" smtClean="0">
                <a:sym typeface="Wingdings" pitchFamily="2" charset="2"/>
              </a:rPr>
              <a:t>síncrona</a:t>
            </a:r>
            <a:r>
              <a:rPr lang="es-ES" baseline="0" dirty="0" smtClean="0">
                <a:sym typeface="Wingdings" pitchFamily="2" charset="2"/>
              </a:rPr>
              <a:t>, en tiempo real: si se realizan cambios en un proyecto y otro usuario está visualizando las decisiones de ese proyecto, se le notificará el cambio y refrescará su vista en ese instante.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Sistema distribuido para facilitar</a:t>
            </a:r>
            <a:r>
              <a:rPr lang="es-ES" baseline="0" dirty="0" smtClean="0"/>
              <a:t> su uso entre los diferentes miembros de los equipos de desarrollo </a:t>
            </a:r>
            <a:r>
              <a:rPr lang="es-ES" baseline="0" dirty="0" err="1" smtClean="0"/>
              <a:t>deslocalizados</a:t>
            </a:r>
            <a:r>
              <a:rPr lang="es-ES" baseline="0" dirty="0" smtClean="0"/>
              <a:t>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</a:p>
          <a:p>
            <a:pPr marL="301923" indent="-301923">
              <a:buFontTx/>
              <a:buChar char="-"/>
            </a:pPr>
            <a:endParaRPr lang="es-ES" b="1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Empleado: Miembro de un equipo de desarrollo</a:t>
            </a:r>
          </a:p>
          <a:p>
            <a:endParaRPr lang="es-ES" baseline="0" dirty="0" smtClean="0"/>
          </a:p>
          <a:p>
            <a:r>
              <a:rPr lang="es-ES" baseline="0" dirty="0" smtClean="0"/>
              <a:t>Acciones de cada rol en el sistema </a:t>
            </a:r>
            <a:r>
              <a:rPr lang="es-ES" baseline="0" dirty="0" smtClean="0">
                <a:sym typeface="Wingdings" pitchFamily="2" charset="2"/>
              </a:rPr>
              <a:t> página 52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Estos</a:t>
            </a:r>
            <a:r>
              <a:rPr lang="es-ES" baseline="0" dirty="0" smtClean="0"/>
              <a:t> son los casos de uso para el sistema cliente. 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Representan los grupos funcionales de alto nivel, pues aún nos encontramos en una fase muy inicial del desarrollo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 defTabSz="1133590">
              <a:buFontTx/>
              <a:buChar char="-"/>
              <a:defRPr/>
            </a:pPr>
            <a:r>
              <a:rPr lang="es-ES" baseline="0" dirty="0" smtClean="0"/>
              <a:t>Explicar el diagrama: Actores que heredan de usuario (usuario del sistema); grupos funcionales; se comunica con el servidor. </a:t>
            </a:r>
            <a:r>
              <a:rPr lang="es-ES" dirty="0" smtClean="0"/>
              <a:t>Todos incluyen</a:t>
            </a:r>
            <a:r>
              <a:rPr lang="es-ES" baseline="0" dirty="0" smtClean="0"/>
              <a:t> el caso de uso “Acceso sistema” (no se incluye por legibilidad)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Para el caso del servidor, el diagrama sería el mismo, solo con dos nuevos casos de uso: 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Actualizar ventanas, para notificar cambios en tiempo real en la interfaz del cliente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Actualizar log, para reflejar todas las acciones en un log.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Una vez identificados los requisitos y modelados en un modelo de casos</a:t>
            </a:r>
            <a:r>
              <a:rPr lang="es-ES" baseline="0" dirty="0" smtClean="0"/>
              <a:t> de uso de alto nivel, se realiza un glosario de términos y se gestiona el riesgo.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este caso, se comprobó que con las </a:t>
            </a:r>
            <a:r>
              <a:rPr lang="es-ES" baseline="0" dirty="0" err="1" smtClean="0"/>
              <a:t>tecnologias</a:t>
            </a:r>
            <a:r>
              <a:rPr lang="es-ES" baseline="0" dirty="0" smtClean="0"/>
              <a:t> presentadas en el marco </a:t>
            </a:r>
            <a:r>
              <a:rPr lang="es-ES" baseline="0" dirty="0" err="1" smtClean="0"/>
              <a:t>tecnologico</a:t>
            </a:r>
            <a:r>
              <a:rPr lang="es-ES" baseline="0" dirty="0" smtClean="0"/>
              <a:t> y con posibles retrasos debido a vacaciones e imprevistos, era viable el desarrollo del </a:t>
            </a:r>
            <a:r>
              <a:rPr lang="es-ES" baseline="0" dirty="0" err="1" smtClean="0"/>
              <a:t>proyeto</a:t>
            </a:r>
            <a:r>
              <a:rPr lang="es-ES" baseline="0" dirty="0" smtClean="0"/>
              <a:t> en el tiempo estimado.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</a:p>
          <a:p>
            <a:pPr marL="301923" indent="-301923">
              <a:buFontTx/>
              <a:buChar char="-"/>
            </a:pPr>
            <a:endParaRPr lang="es-ES" b="1" u="sng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Para finalizar esta fase de inicio, se realiza el plan de iteraciones.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Comenzamos con la introducción al tema que ha servido como motivación para el proyecto fin de carrera, y que propone una solución</a:t>
            </a:r>
            <a:r>
              <a:rPr lang="es-ES" baseline="0" dirty="0" smtClean="0"/>
              <a:t> para mitigar los problemas encontrados durante el estudio e investigación de este tema, que es la gestión de decisiones en proyectos en el Desarrollo Global de Software.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063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En esta segunda fase del desarrollo</a:t>
            </a:r>
            <a:r>
              <a:rPr lang="es-ES" baseline="0" dirty="0" smtClean="0"/>
              <a:t>, se validan los artefactos obtenidos anteriormente, se intenta identificar nuevos requisitos, se detallan los casos de uso modelados, creando también el modelo de negocio y, finalmente, se define e  implementa la arquitectura.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Al terminar la fase de inicio y obtener una primera versión de los requisitos</a:t>
            </a:r>
            <a:r>
              <a:rPr lang="es-ES" baseline="0" dirty="0" smtClean="0"/>
              <a:t> del sistema, se realizó una reunión de seguimiento para validarlos, donde se identificaron nuevos requisitos funcionales que amplia y potencian el sistema</a:t>
            </a:r>
            <a:r>
              <a:rPr lang="es-ES" baseline="0" dirty="0" smtClean="0"/>
              <a:t>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Estos nuevos requisitos son: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Aceptar/Rechazar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Adjuntar archivos y descargarlos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Gestión informes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Gestión estadísticas</a:t>
            </a:r>
          </a:p>
          <a:p>
            <a:pPr marL="868719" lvl="1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Con esos nuevos grupos y requisitos funcionales, el modelo de casos de uso de la</a:t>
            </a:r>
            <a:r>
              <a:rPr lang="es-ES" baseline="0" dirty="0" smtClean="0"/>
              <a:t> fase anterior se </a:t>
            </a:r>
            <a:r>
              <a:rPr lang="es-ES" baseline="0" dirty="0" smtClean="0"/>
              <a:t>aumenta, creando </a:t>
            </a:r>
            <a:r>
              <a:rPr lang="es-ES" baseline="0" dirty="0" smtClean="0"/>
              <a:t>este nuevo diagrama de casos de uso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(</a:t>
            </a:r>
            <a:r>
              <a:rPr lang="es-ES" baseline="0" dirty="0" smtClean="0"/>
              <a:t>Señalar los nuevos)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err="1" smtClean="0"/>
              <a:t>Tambien</a:t>
            </a:r>
            <a:r>
              <a:rPr lang="es-ES" baseline="0" dirty="0" smtClean="0"/>
              <a:t> </a:t>
            </a:r>
            <a:r>
              <a:rPr lang="es-ES" baseline="0" dirty="0" smtClean="0"/>
              <a:t>se actualizan los permisos de los roles </a:t>
            </a:r>
            <a:r>
              <a:rPr lang="es-ES" baseline="0" dirty="0" smtClean="0">
                <a:sym typeface="Wingdings" pitchFamily="2" charset="2"/>
              </a:rPr>
              <a:t> página 60</a:t>
            </a:r>
          </a:p>
          <a:p>
            <a:pPr marL="301923" indent="-301923">
              <a:buFontTx/>
              <a:buChar char="-"/>
            </a:pPr>
            <a:endParaRPr lang="es-ES" baseline="0" dirty="0" smtClean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Al haber añadido nuevos casos de uso, es necesario </a:t>
            </a:r>
            <a:r>
              <a:rPr lang="es-ES" dirty="0" err="1" smtClean="0"/>
              <a:t>replanificar</a:t>
            </a:r>
            <a:r>
              <a:rPr lang="es-ES" dirty="0" smtClean="0"/>
              <a:t> las iteraciones. Sin embargo, al</a:t>
            </a:r>
            <a:r>
              <a:rPr lang="es-ES" baseline="0" dirty="0" smtClean="0"/>
              <a:t> encontrarnos aún en una iteración muy inicial del desarrollo, solo afecta a la fase de construcción, que aún no ha comenzado, por lo que el impacto no es serio ni causará un retraso significativo.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Tras</a:t>
            </a:r>
            <a:r>
              <a:rPr lang="es-ES" baseline="0" dirty="0" smtClean="0"/>
              <a:t> añadir los nuevos casos de uso y </a:t>
            </a:r>
            <a:r>
              <a:rPr lang="es-ES" baseline="0" dirty="0" err="1" smtClean="0"/>
              <a:t>replanificar</a:t>
            </a:r>
            <a:r>
              <a:rPr lang="es-ES" baseline="0" dirty="0" smtClean="0"/>
              <a:t> el </a:t>
            </a:r>
            <a:r>
              <a:rPr lang="es-ES" baseline="0" dirty="0" smtClean="0"/>
              <a:t>plan de iteraciones, se realiza el modelo de casos detallados, mostrando con mas detalle los requisitos de cada uno de los grupos de alto nivel. 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este </a:t>
            </a:r>
            <a:r>
              <a:rPr lang="es-ES" baseline="0" dirty="0" smtClean="0"/>
              <a:t>ejemplo</a:t>
            </a:r>
            <a:r>
              <a:rPr lang="es-ES" baseline="0" dirty="0" smtClean="0"/>
              <a:t>, se muestran los casos de uso detallados para el grupo “</a:t>
            </a:r>
            <a:r>
              <a:rPr lang="es-ES" baseline="0" dirty="0" err="1" smtClean="0"/>
              <a:t>Gestion</a:t>
            </a:r>
            <a:r>
              <a:rPr lang="es-ES" baseline="0" dirty="0" smtClean="0"/>
              <a:t> Proyectos” (Comentarlo</a:t>
            </a:r>
            <a:r>
              <a:rPr lang="es-ES" baseline="0" dirty="0" smtClean="0"/>
              <a:t>)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No se muestran todos por cuestiones de tiempo. Pero se pueden consultar el </a:t>
            </a:r>
            <a:r>
              <a:rPr lang="es-ES" baseline="0" dirty="0" smtClean="0"/>
              <a:t>resto de casos de uso se encuentran en las paginas 61-66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El siguiente</a:t>
            </a:r>
            <a:r>
              <a:rPr lang="es-ES" baseline="0" dirty="0" smtClean="0"/>
              <a:t> paso es </a:t>
            </a:r>
            <a:r>
              <a:rPr lang="es-ES" dirty="0" smtClean="0"/>
              <a:t>definir </a:t>
            </a:r>
            <a:r>
              <a:rPr lang="es-ES" dirty="0" smtClean="0"/>
              <a:t>la arquitectura</a:t>
            </a:r>
            <a:r>
              <a:rPr lang="es-ES" baseline="0" dirty="0" smtClean="0"/>
              <a:t> del </a:t>
            </a:r>
            <a:r>
              <a:rPr lang="es-ES" baseline="0" dirty="0" smtClean="0"/>
              <a:t>sistema, para dar soporte a los casos de uso del sistema.</a:t>
            </a:r>
          </a:p>
          <a:p>
            <a:pPr marL="301923" indent="-301923">
              <a:buFontTx/>
              <a:buChar char="-"/>
            </a:pPr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  <a:endParaRPr lang="es-ES" b="1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primer lugar, se define una arquitectura cliente/servidor, para poder realizar un sistema distribuido. Para ello, se utiliza RMI y se definen interfaces remotas en los sistemas para poder comunicarse (ver diagrama)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Ventajas: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err="1" smtClean="0"/>
              <a:t>Centralizacion</a:t>
            </a:r>
            <a:r>
              <a:rPr lang="es-ES" baseline="0" dirty="0" smtClean="0"/>
              <a:t> </a:t>
            </a:r>
            <a:r>
              <a:rPr lang="es-ES" baseline="0" dirty="0" smtClean="0"/>
              <a:t>control: toda la </a:t>
            </a:r>
            <a:r>
              <a:rPr lang="es-ES" baseline="0" dirty="0" err="1" smtClean="0"/>
              <a:t>logica</a:t>
            </a:r>
            <a:r>
              <a:rPr lang="es-ES" baseline="0" dirty="0" smtClean="0"/>
              <a:t> de dominio y control reside en el servidor.</a:t>
            </a: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Escalabilidad: se pueden añadir nuevos clientes en cualquier momento, sin tener que cambiar el servidor.</a:t>
            </a: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Por otra parte,</a:t>
            </a:r>
            <a:r>
              <a:rPr lang="es-ES" baseline="0" dirty="0" smtClean="0"/>
              <a:t> cada sistema sigue una arquitectura multicapa (ver figura), para evitar el acoplamiento entre capas y facilitar posterior mantenimiento, extensibilidad, etc.</a:t>
            </a:r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Para</a:t>
            </a:r>
            <a:r>
              <a:rPr lang="es-ES" baseline="0" dirty="0" smtClean="0"/>
              <a:t> el diseño e implementación de esta arquitectura, se utilizan los siguientes patrones de diseño: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err="1" smtClean="0"/>
              <a:t>Singleton</a:t>
            </a:r>
            <a:r>
              <a:rPr lang="es-ES" baseline="0" dirty="0" smtClean="0"/>
              <a:t>: este patrón se utiliza para asegurar que solo existe una </a:t>
            </a:r>
            <a:r>
              <a:rPr lang="es-ES" baseline="0" dirty="0" err="1" smtClean="0"/>
              <a:t>unica</a:t>
            </a:r>
            <a:r>
              <a:rPr lang="es-ES" baseline="0" dirty="0" smtClean="0"/>
              <a:t> instancia de un objeto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DAO: </a:t>
            </a:r>
            <a:r>
              <a:rPr lang="es-ES" baseline="0" dirty="0" err="1" smtClean="0"/>
              <a:t>patron</a:t>
            </a:r>
            <a:r>
              <a:rPr lang="es-ES" baseline="0" dirty="0" smtClean="0"/>
              <a:t> para gestionar la persistencia y operaciones CRUD, separando estas operaciones del dominio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Observador: </a:t>
            </a:r>
            <a:r>
              <a:rPr lang="es-ES" baseline="0" dirty="0" err="1" smtClean="0"/>
              <a:t>patron</a:t>
            </a:r>
            <a:r>
              <a:rPr lang="es-ES" baseline="0" dirty="0" smtClean="0"/>
              <a:t> que permite que los cambios sobre un objeto se notifiquen directamente al conjunto de objetos dependientes del primero (observados)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err="1" smtClean="0"/>
              <a:t>Facade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patron</a:t>
            </a:r>
            <a:r>
              <a:rPr lang="es-ES" baseline="0" dirty="0" smtClean="0"/>
              <a:t> que proporciona una interfaz que posteriormente delega en una o varias clases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err="1" smtClean="0"/>
              <a:t>Proxy</a:t>
            </a:r>
            <a:r>
              <a:rPr lang="es-ES" baseline="0" dirty="0" smtClean="0"/>
              <a:t>: este </a:t>
            </a:r>
            <a:r>
              <a:rPr lang="es-ES" baseline="0" dirty="0" err="1" smtClean="0"/>
              <a:t>patron</a:t>
            </a:r>
            <a:r>
              <a:rPr lang="es-ES" baseline="0" dirty="0" smtClean="0"/>
              <a:t> proporciona acceso a un objeto remoto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err="1" smtClean="0"/>
              <a:t>iterator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patron</a:t>
            </a:r>
            <a:r>
              <a:rPr lang="es-ES" baseline="0" dirty="0" smtClean="0"/>
              <a:t> utilizado para acceder y recorrer a colecciones de objetos.</a:t>
            </a:r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Con la definición de la arquitectura,</a:t>
            </a:r>
            <a:r>
              <a:rPr lang="es-ES" baseline="0" dirty="0" smtClean="0"/>
              <a:t> la primera </a:t>
            </a:r>
            <a:r>
              <a:rPr lang="es-ES" baseline="0" dirty="0" err="1" smtClean="0"/>
              <a:t>iteracion</a:t>
            </a:r>
            <a:r>
              <a:rPr lang="es-ES" baseline="0" dirty="0" smtClean="0"/>
              <a:t> de esta fase termina.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La segunda iteración toma como entrada los artefactos generados anteriormente, que recordemos son: casos de uso detallados, plan de iteraciones y </a:t>
            </a:r>
            <a:r>
              <a:rPr lang="es-ES" baseline="0" dirty="0" err="1" smtClean="0"/>
              <a:t>definicion</a:t>
            </a:r>
            <a:r>
              <a:rPr lang="es-ES" baseline="0" dirty="0" smtClean="0"/>
              <a:t> de arquitectura. A partir de ellos, se identifican los objetos que forman parte del sistema, modelándolos en un diagrama de clases de alto nivel, para mostrar sus </a:t>
            </a:r>
            <a:r>
              <a:rPr lang="es-ES" baseline="0" dirty="0" smtClean="0"/>
              <a:t>relaciones, </a:t>
            </a:r>
            <a:r>
              <a:rPr lang="es-ES" baseline="0" dirty="0" smtClean="0"/>
              <a:t>aún sin mucho detalle (comentar clases diagrama</a:t>
            </a:r>
            <a:r>
              <a:rPr lang="es-ES" baseline="0" dirty="0" smtClean="0"/>
              <a:t>), ya que se irán refinando en posteriores iteraciones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A partir de este modelo de dominio, se crea también el modelo de bases de datos, solo teniendo en cuenta que para relaciones n:n se crea una tabla aparte, y se usa el </a:t>
            </a:r>
            <a:r>
              <a:rPr lang="es-ES" baseline="0" dirty="0" err="1" smtClean="0"/>
              <a:t>patron</a:t>
            </a:r>
            <a:r>
              <a:rPr lang="es-ES" baseline="0" dirty="0" smtClean="0"/>
              <a:t> 1 </a:t>
            </a:r>
            <a:r>
              <a:rPr lang="es-ES" baseline="0" dirty="0" err="1" smtClean="0"/>
              <a:t>arbol</a:t>
            </a:r>
            <a:r>
              <a:rPr lang="es-ES" baseline="0" dirty="0" smtClean="0"/>
              <a:t> de herencia, 1 tabla, para los usuarios. Diagrama en pagina </a:t>
            </a:r>
            <a:r>
              <a:rPr lang="es-ES" baseline="0" dirty="0" smtClean="0">
                <a:sym typeface="Wingdings" pitchFamily="2" charset="2"/>
              </a:rPr>
              <a:t> 78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Para finalizar esta iteración,</a:t>
            </a:r>
            <a:r>
              <a:rPr lang="es-ES" baseline="0" dirty="0" smtClean="0"/>
              <a:t> una vez tenemos creada la base de datos y el modelo de dominio, se implementa la arquitectura distribuida definida en la iteración anterior.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Para ello, se crean interfaces </a:t>
            </a:r>
            <a:r>
              <a:rPr lang="es-ES" baseline="0" dirty="0" smtClean="0"/>
              <a:t>remotas para </a:t>
            </a:r>
            <a:r>
              <a:rPr lang="es-ES" baseline="0" dirty="0" smtClean="0"/>
              <a:t>cada uno de los sistemas. Dichas interfaces son remotas, para poder ser invocadas remotamente utilizando RMI. </a:t>
            </a:r>
            <a:r>
              <a:rPr lang="es-ES" baseline="0" dirty="0" smtClean="0"/>
              <a:t>Por ello, debe existir un objeto que sea exportado y que implemente la interfaz remota, para que pueda ser utilizado por el otro sistema. Para esto, se utiliza la clase </a:t>
            </a:r>
            <a:r>
              <a:rPr lang="es-ES" baseline="0" dirty="0" err="1" smtClean="0"/>
              <a:t>UnicastRemoteObject</a:t>
            </a:r>
            <a:r>
              <a:rPr lang="es-ES" baseline="0" dirty="0" smtClean="0"/>
              <a:t> de RMI (explicar diagrama)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De este modo, siguiendo el diagrama anterior, los pasos</a:t>
            </a:r>
            <a:r>
              <a:rPr lang="es-ES" baseline="0" dirty="0" smtClean="0"/>
              <a:t> que se siguen con RMI son: </a:t>
            </a:r>
          </a:p>
          <a:p>
            <a:pPr marL="822183" lvl="1" indent="-285750">
              <a:buFont typeface="Arial" charset="0"/>
              <a:buChar char="•"/>
            </a:pPr>
            <a:r>
              <a:rPr lang="es-ES" baseline="0" dirty="0" smtClean="0"/>
              <a:t>Se </a:t>
            </a:r>
            <a:r>
              <a:rPr lang="es-ES" baseline="0" dirty="0" smtClean="0"/>
              <a:t>registra la IP del </a:t>
            </a:r>
            <a:r>
              <a:rPr lang="es-ES" baseline="0" dirty="0" smtClean="0"/>
              <a:t>servidor, modificando esa propiedad de Java. Para </a:t>
            </a:r>
            <a:r>
              <a:rPr lang="es-ES" baseline="0" dirty="0" smtClean="0"/>
              <a:t>obtener la IP, se ha utilizado un algoritmo que va recorriendo las interfaces de red de la maquina, para buscar primero la IP publica, la IP privada y, finalmente, la </a:t>
            </a:r>
            <a:r>
              <a:rPr lang="es-ES" baseline="0" dirty="0" err="1" smtClean="0"/>
              <a:t>localhost</a:t>
            </a:r>
            <a:r>
              <a:rPr lang="es-ES" baseline="0" dirty="0" smtClean="0"/>
              <a:t>.</a:t>
            </a:r>
          </a:p>
          <a:p>
            <a:pPr marL="822183" lvl="1" indent="-285750">
              <a:buFont typeface="Arial" charset="0"/>
              <a:buChar char="•"/>
            </a:pPr>
            <a:r>
              <a:rPr lang="es-ES" baseline="0" dirty="0" smtClean="0"/>
              <a:t>Este </a:t>
            </a:r>
            <a:r>
              <a:rPr lang="es-ES" baseline="0" dirty="0" smtClean="0"/>
              <a:t>objeto es exportado en dicha dirección IP y puerto</a:t>
            </a:r>
            <a:r>
              <a:rPr lang="es-ES" baseline="0" dirty="0" smtClean="0"/>
              <a:t>. Esto lo proporciona la clase </a:t>
            </a:r>
            <a:r>
              <a:rPr lang="es-ES" baseline="0" dirty="0" err="1" smtClean="0"/>
              <a:t>UnicastRemoteObject</a:t>
            </a:r>
            <a:r>
              <a:rPr lang="es-ES" baseline="0" dirty="0" smtClean="0"/>
              <a:t> de RMI.</a:t>
            </a:r>
          </a:p>
          <a:p>
            <a:pPr marL="822183" lvl="1" indent="-285750">
              <a:buFont typeface="Arial" charset="0"/>
              <a:buChar char="•"/>
            </a:pPr>
            <a:r>
              <a:rPr lang="es-ES" baseline="0" dirty="0" smtClean="0"/>
              <a:t>El </a:t>
            </a:r>
            <a:r>
              <a:rPr lang="es-ES" baseline="0" dirty="0" smtClean="0"/>
              <a:t>cliente busca el objeto exportado, pudiendo utilizarlo como si fuera local (patrón </a:t>
            </a:r>
            <a:r>
              <a:rPr lang="es-ES" baseline="0" dirty="0" err="1" smtClean="0"/>
              <a:t>proxy</a:t>
            </a:r>
            <a:r>
              <a:rPr lang="es-ES" baseline="0" dirty="0" smtClean="0"/>
              <a:t>). Este </a:t>
            </a:r>
            <a:r>
              <a:rPr lang="es-ES" baseline="0" dirty="0" err="1" smtClean="0"/>
              <a:t>proxy</a:t>
            </a:r>
            <a:r>
              <a:rPr lang="es-ES" baseline="0" dirty="0" smtClean="0"/>
              <a:t> es el que implementa la interfaz remota del servidor.</a:t>
            </a:r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Antes de introducirnos en el</a:t>
            </a:r>
            <a:r>
              <a:rPr lang="es-ES" baseline="0" dirty="0" smtClean="0"/>
              <a:t> </a:t>
            </a:r>
            <a:r>
              <a:rPr lang="es-ES" dirty="0" smtClean="0"/>
              <a:t>desarrollo </a:t>
            </a:r>
            <a:r>
              <a:rPr lang="es-ES" dirty="0" smtClean="0"/>
              <a:t>global de software,</a:t>
            </a:r>
            <a:r>
              <a:rPr lang="es-ES" baseline="0" dirty="0" smtClean="0"/>
              <a:t> </a:t>
            </a:r>
            <a:r>
              <a:rPr lang="es-ES" baseline="0" dirty="0" smtClean="0"/>
              <a:t>vamos a ver como ha ido evolucionando e</a:t>
            </a:r>
            <a:r>
              <a:rPr lang="es-ES" dirty="0" smtClean="0"/>
              <a:t>l </a:t>
            </a:r>
            <a:r>
              <a:rPr lang="es-ES" dirty="0" smtClean="0"/>
              <a:t>modo de desarrollar software</a:t>
            </a:r>
            <a:r>
              <a:rPr lang="es-ES" baseline="0" dirty="0" smtClean="0"/>
              <a:t> en los últimos años</a:t>
            </a:r>
            <a:r>
              <a:rPr lang="es-ES" baseline="0" dirty="0" smtClean="0"/>
              <a:t>.</a:t>
            </a:r>
            <a:endParaRPr lang="es-ES" baseline="0" dirty="0" smtClean="0"/>
          </a:p>
          <a:p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De este modo, en un primer momento, el software se realizaba de manera localizada, es decir, en un mismo lugar. </a:t>
            </a:r>
            <a:r>
              <a:rPr lang="es-ES" baseline="0" dirty="0" smtClean="0"/>
              <a:t>Los CDS se encontraban en el mismo edificio</a:t>
            </a:r>
          </a:p>
          <a:p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Después, se pasa al Desarrollo Distribuido</a:t>
            </a:r>
            <a:r>
              <a:rPr lang="es-ES" baseline="0" dirty="0" smtClean="0"/>
              <a:t>: los </a:t>
            </a:r>
            <a:r>
              <a:rPr lang="es-ES" baseline="0" dirty="0" smtClean="0"/>
              <a:t>CDS </a:t>
            </a:r>
            <a:r>
              <a:rPr lang="es-ES" baseline="0" dirty="0" smtClean="0"/>
              <a:t>se distribuyen en </a:t>
            </a:r>
            <a:r>
              <a:rPr lang="es-ES" baseline="0" dirty="0" smtClean="0"/>
              <a:t>diferentes ciudades y </a:t>
            </a:r>
            <a:r>
              <a:rPr lang="es-ES" baseline="0" dirty="0" smtClean="0"/>
              <a:t>provincias, dentro de un mismo país.</a:t>
            </a:r>
          </a:p>
          <a:p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Y finalmente los CDS se acaban distribuyendo en diferentes países y continentes, dando lugar a lo que se conoce como </a:t>
            </a:r>
            <a:r>
              <a:rPr lang="es-ES" b="1" baseline="0" dirty="0" smtClean="0"/>
              <a:t>DGS</a:t>
            </a:r>
            <a:r>
              <a:rPr lang="es-ES" b="1" baseline="0" dirty="0" smtClean="0"/>
              <a:t>.</a:t>
            </a:r>
          </a:p>
          <a:p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</a:p>
          <a:p>
            <a:pPr marL="301923" indent="-301923" defTabSz="1133590">
              <a:buFontTx/>
              <a:buChar char="-"/>
            </a:pPr>
            <a:r>
              <a:rPr lang="es-ES" baseline="0" dirty="0" smtClean="0"/>
              <a:t>Esta evolución es debida en gran parte a la globalización, donde se busca aumentar la competitividad y reducir costes.</a:t>
            </a:r>
            <a:endParaRPr lang="es-ES" b="1" baseline="0" dirty="0" smtClean="0"/>
          </a:p>
          <a:p>
            <a:pPr marL="301923" indent="-301923">
              <a:buFontTx/>
              <a:buChar char="-"/>
            </a:pPr>
            <a:endParaRPr lang="es-ES" b="1" baseline="0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Sin embargo, </a:t>
            </a:r>
            <a:r>
              <a:rPr lang="es-ES" dirty="0" smtClean="0"/>
              <a:t>(</a:t>
            </a:r>
            <a:r>
              <a:rPr lang="es-ES" b="1" dirty="0" err="1" smtClean="0"/>
              <a:t>click</a:t>
            </a:r>
            <a:r>
              <a:rPr lang="es-ES" dirty="0" smtClean="0"/>
              <a:t>),</a:t>
            </a:r>
            <a:r>
              <a:rPr lang="es-ES" baseline="0" dirty="0" smtClean="0"/>
              <a:t> </a:t>
            </a:r>
            <a:r>
              <a:rPr lang="es-ES" dirty="0" smtClean="0"/>
              <a:t>a </a:t>
            </a:r>
            <a:r>
              <a:rPr lang="es-ES" dirty="0" smtClean="0"/>
              <a:t>la vez que aumenta la distancia y la</a:t>
            </a:r>
            <a:r>
              <a:rPr lang="es-ES" baseline="0" dirty="0" smtClean="0"/>
              <a:t> deslocalización, aumentan los problemas y desafíos, como </a:t>
            </a:r>
            <a:r>
              <a:rPr lang="es-ES" u="none" baseline="0" dirty="0" smtClean="0"/>
              <a:t>veremos </a:t>
            </a:r>
            <a:r>
              <a:rPr lang="es-ES" u="none" baseline="0" dirty="0" smtClean="0"/>
              <a:t>posteriormente. </a:t>
            </a:r>
          </a:p>
          <a:p>
            <a:pPr marL="301923" indent="-301923">
              <a:buFontTx/>
              <a:buChar char="-"/>
            </a:pPr>
            <a:endParaRPr lang="es-ES" u="non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Pruebas, para cerrar la iteración</a:t>
            </a:r>
          </a:p>
          <a:p>
            <a:pPr marL="301923" indent="-301923">
              <a:buFontTx/>
              <a:buChar char="-"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baseline="0" dirty="0" smtClean="0"/>
              <a:t>En esta fase, una vez implementada la arquitectura cliente/servidor, identificados casos de uso y el modelo de negocio, se comienza la </a:t>
            </a:r>
            <a:r>
              <a:rPr lang="es-ES" baseline="0" dirty="0" err="1" smtClean="0"/>
              <a:t>implementacion</a:t>
            </a:r>
            <a:r>
              <a:rPr lang="es-ES" baseline="0" dirty="0" smtClean="0"/>
              <a:t> de los casos de uso del sistema.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las siguientes transparencias, vamos a destacar </a:t>
            </a:r>
            <a:r>
              <a:rPr lang="es-ES" baseline="0" dirty="0" smtClean="0"/>
              <a:t>las decisiones de diseño más importantes </a:t>
            </a:r>
            <a:r>
              <a:rPr lang="es-ES" baseline="0" dirty="0" smtClean="0"/>
              <a:t>tomadas en cada iteración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En esta iteración se realiza el análisis, diseño, implementación y pruebas del acceso al sistema, que engloba el </a:t>
            </a:r>
            <a:r>
              <a:rPr lang="es-ES" dirty="0" err="1" smtClean="0"/>
              <a:t>login</a:t>
            </a:r>
            <a:r>
              <a:rPr lang="es-ES" dirty="0" smtClean="0"/>
              <a:t> y </a:t>
            </a:r>
            <a:r>
              <a:rPr lang="es-ES" dirty="0" err="1" smtClean="0"/>
              <a:t>logout</a:t>
            </a:r>
            <a:r>
              <a:rPr lang="es-ES" dirty="0" smtClean="0"/>
              <a:t>.</a:t>
            </a:r>
          </a:p>
          <a:p>
            <a:pPr marL="301923" indent="-301923">
              <a:buFontTx/>
              <a:buChar char="-"/>
            </a:pPr>
            <a:r>
              <a:rPr lang="es-ES" dirty="0" smtClean="0"/>
              <a:t>En</a:t>
            </a:r>
            <a:r>
              <a:rPr lang="es-ES" baseline="0" dirty="0" smtClean="0"/>
              <a:t> primer lugar, se realiza la </a:t>
            </a:r>
            <a:r>
              <a:rPr lang="es-ES" baseline="0" dirty="0" err="1" smtClean="0"/>
              <a:t>especificacion</a:t>
            </a:r>
            <a:r>
              <a:rPr lang="es-ES" baseline="0" dirty="0" smtClean="0"/>
              <a:t> de los casos de uso, detallando sus escenarios y, a partir de esta especificación, se realizan los diagramas de clases de </a:t>
            </a:r>
            <a:r>
              <a:rPr lang="es-ES" baseline="0" dirty="0" err="1" smtClean="0"/>
              <a:t>analisis</a:t>
            </a:r>
            <a:r>
              <a:rPr lang="es-ES" baseline="0" dirty="0" smtClean="0"/>
              <a:t>, identificando que clases controladoras y de dominio intervienen (comentar diagramas)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A continuación, los escenarios se modelan utilizando diagramas de secuencia, como muestra este ejemplo (comentar diagrama)</a:t>
            </a: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A partir de esos diagramas de secuencia, se comienza</a:t>
            </a:r>
            <a:r>
              <a:rPr lang="es-ES" baseline="0" dirty="0" smtClean="0"/>
              <a:t> el diseño de clases e implementación de estas funcionalidades, donde podemos destacar:</a:t>
            </a:r>
            <a:endParaRPr lang="es-ES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Sesiones para mantener consistencia: se crean sesiones al </a:t>
            </a:r>
            <a:r>
              <a:rPr lang="es-ES" baseline="0" dirty="0" err="1" smtClean="0"/>
              <a:t>loguearse</a:t>
            </a:r>
            <a:r>
              <a:rPr lang="es-ES" baseline="0" dirty="0" smtClean="0"/>
              <a:t> un cliente en el servidor. Esto asegura que un cliente con una </a:t>
            </a:r>
            <a:r>
              <a:rPr lang="es-ES" baseline="0" dirty="0" err="1" smtClean="0"/>
              <a:t>sesion</a:t>
            </a:r>
            <a:r>
              <a:rPr lang="es-ES" baseline="0" dirty="0" smtClean="0"/>
              <a:t> invalida </a:t>
            </a:r>
            <a:r>
              <a:rPr lang="es-ES" baseline="0" dirty="0" err="1" smtClean="0"/>
              <a:t>oo</a:t>
            </a:r>
            <a:r>
              <a:rPr lang="es-ES" baseline="0" dirty="0" smtClean="0"/>
              <a:t> corrupta no pueda utilizar el sistema.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dirty="0" smtClean="0"/>
              <a:t>Destacar la contraseña: la contraseña del usuario se encuentra en la base de datos </a:t>
            </a:r>
            <a:r>
              <a:rPr lang="es-ES" dirty="0" err="1" smtClean="0"/>
              <a:t>encriptada</a:t>
            </a:r>
            <a:r>
              <a:rPr lang="es-ES" dirty="0" smtClean="0"/>
              <a:t> según el algoritmo SHA1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dirty="0" smtClean="0"/>
              <a:t>Perfiles: al iniciar </a:t>
            </a:r>
            <a:r>
              <a:rPr lang="es-ES" dirty="0" err="1" smtClean="0"/>
              <a:t>sesion</a:t>
            </a:r>
            <a:r>
              <a:rPr lang="es-ES" dirty="0" smtClean="0"/>
              <a:t> un usuario, se leen</a:t>
            </a:r>
            <a:r>
              <a:rPr lang="es-ES" baseline="0" dirty="0" smtClean="0"/>
              <a:t> unos ficheros XML que indica las acciones que puede realizar, actualizando la interfaz gráfica en consecuencia, según esas acciones.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Usuario es una clase abstracta para poder extender </a:t>
            </a:r>
            <a:r>
              <a:rPr lang="es-ES" baseline="0" dirty="0" err="1" smtClean="0"/>
              <a:t>facilmente</a:t>
            </a:r>
            <a:r>
              <a:rPr lang="es-ES" baseline="0" dirty="0" smtClean="0"/>
              <a:t> con nuevos roles. Solo </a:t>
            </a:r>
            <a:r>
              <a:rPr lang="es-ES" baseline="0" dirty="0" err="1" smtClean="0"/>
              <a:t>habria</a:t>
            </a:r>
            <a:r>
              <a:rPr lang="es-ES" baseline="0" dirty="0" smtClean="0"/>
              <a:t> q crear la clase que implementa el </a:t>
            </a:r>
            <a:r>
              <a:rPr lang="es-ES" baseline="0" dirty="0" err="1" smtClean="0"/>
              <a:t>metodo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getRole</a:t>
            </a:r>
            <a:r>
              <a:rPr lang="es-ES" baseline="0" dirty="0" smtClean="0"/>
              <a:t> y añadir al fichero XML de perfiles su perfil correspondiente.</a:t>
            </a:r>
          </a:p>
          <a:p>
            <a:pPr marL="868719" lvl="1" indent="-301923">
              <a:buFont typeface="Arial" charset="0"/>
              <a:buChar char="•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Finalmente,</a:t>
            </a:r>
            <a:r>
              <a:rPr lang="es-ES" baseline="0" dirty="0" smtClean="0"/>
              <a:t> la iteración se cierra con las pruebas realizadas.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La cuarta iteración del</a:t>
            </a:r>
            <a:r>
              <a:rPr lang="es-ES" baseline="0" dirty="0" smtClean="0"/>
              <a:t> desarrollo, que es la segunda de la fase de construcción, se centra en analizar, diseñar e implementar los casos de uso que componen el grupo funcional “Visualización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”.</a:t>
            </a: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Al igual que</a:t>
            </a:r>
            <a:r>
              <a:rPr lang="es-ES" baseline="0" dirty="0" smtClean="0"/>
              <a:t> en el caso anterior, se realiza la </a:t>
            </a:r>
            <a:r>
              <a:rPr lang="es-ES" baseline="0" dirty="0" err="1" smtClean="0"/>
              <a:t>especificacion</a:t>
            </a:r>
            <a:r>
              <a:rPr lang="es-ES" baseline="0" dirty="0" smtClean="0"/>
              <a:t> de casos de uso, sus diagramas de </a:t>
            </a:r>
            <a:r>
              <a:rPr lang="es-ES" baseline="0" dirty="0" err="1" smtClean="0"/>
              <a:t>analisis</a:t>
            </a:r>
            <a:r>
              <a:rPr lang="es-ES" baseline="0" dirty="0" smtClean="0"/>
              <a:t> </a:t>
            </a:r>
            <a:r>
              <a:rPr lang="es-ES" baseline="0" dirty="0" smtClean="0"/>
              <a:t>y </a:t>
            </a:r>
            <a:r>
              <a:rPr lang="es-ES" baseline="0" dirty="0" smtClean="0"/>
              <a:t>de secuencia </a:t>
            </a:r>
            <a:r>
              <a:rPr lang="es-ES" baseline="0" dirty="0" smtClean="0"/>
              <a:t>de los escenarios de cada caso de uso </a:t>
            </a:r>
            <a:r>
              <a:rPr lang="es-ES" dirty="0" smtClean="0"/>
              <a:t>(paginas 96-98). Es relativamente sencillo porque se consultan decisiones</a:t>
            </a:r>
            <a:r>
              <a:rPr lang="es-ES" baseline="0" dirty="0" smtClean="0"/>
              <a:t> con información asociada.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En cuanto a la implementación, cabe destacar: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dirty="0" smtClean="0"/>
              <a:t>Jerarquía de decisiones, como en un foro (explicarlas)</a:t>
            </a:r>
            <a:r>
              <a:rPr lang="es-ES" baseline="0" dirty="0" smtClean="0"/>
              <a:t> </a:t>
            </a:r>
            <a:r>
              <a:rPr lang="es-ES" baseline="0" dirty="0" smtClean="0">
                <a:sym typeface="Wingdings" pitchFamily="2" charset="2"/>
              </a:rPr>
              <a:t> Extensibilidad</a:t>
            </a:r>
          </a:p>
          <a:p>
            <a:pPr marL="868719" marR="0" lvl="1" indent="-301923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" baseline="0" dirty="0" err="1" smtClean="0"/>
              <a:t>Yahoo</a:t>
            </a:r>
            <a:r>
              <a:rPr lang="es-ES" baseline="0" dirty="0" smtClean="0"/>
              <a:t> es un servicio web de </a:t>
            </a:r>
            <a:r>
              <a:rPr lang="es-ES" baseline="0" dirty="0" err="1" smtClean="0"/>
              <a:t>geocodificacion</a:t>
            </a:r>
            <a:r>
              <a:rPr lang="es-ES" baseline="0" dirty="0" smtClean="0"/>
              <a:t> que se utiliza para obtener las coordenadas a partir de una </a:t>
            </a:r>
            <a:r>
              <a:rPr lang="es-ES" baseline="0" dirty="0" err="1" smtClean="0"/>
              <a:t>direccion</a:t>
            </a:r>
            <a:r>
              <a:rPr lang="es-ES" baseline="0" dirty="0" smtClean="0"/>
              <a:t>. Se usa junto a open </a:t>
            </a:r>
            <a:r>
              <a:rPr lang="es-ES" baseline="0" dirty="0" err="1" smtClean="0"/>
              <a:t>maps</a:t>
            </a:r>
            <a:r>
              <a:rPr lang="es-ES" baseline="0" dirty="0" smtClean="0"/>
              <a:t> para poder marcar en el mapa la latitud y longitud de una dirección física.</a:t>
            </a: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Porque </a:t>
            </a:r>
            <a:r>
              <a:rPr lang="es-ES" baseline="0" dirty="0" smtClean="0"/>
              <a:t>se </a:t>
            </a:r>
            <a:r>
              <a:rPr lang="es-ES" baseline="0" dirty="0" smtClean="0"/>
              <a:t>han elegido: </a:t>
            </a:r>
            <a:r>
              <a:rPr lang="es-ES" baseline="0" dirty="0" err="1" smtClean="0"/>
              <a:t>terminos</a:t>
            </a:r>
            <a:r>
              <a:rPr lang="es-ES" baseline="0" dirty="0" smtClean="0"/>
              <a:t> de uso</a:t>
            </a:r>
            <a:endParaRPr lang="es-ES" baseline="0" dirty="0" smtClean="0"/>
          </a:p>
          <a:p>
            <a:pPr marL="868719" marR="0" lvl="1" indent="-301923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" baseline="0" dirty="0" smtClean="0"/>
              <a:t>Empleado JUNG en vez de otras </a:t>
            </a:r>
            <a:r>
              <a:rPr lang="es-ES" baseline="0" dirty="0" err="1" smtClean="0"/>
              <a:t>tecnologias</a:t>
            </a:r>
            <a:r>
              <a:rPr lang="es-ES" baseline="0" dirty="0" smtClean="0"/>
              <a:t>, como por ejemplo </a:t>
            </a:r>
            <a:r>
              <a:rPr lang="es-ES" baseline="0" dirty="0" err="1" smtClean="0"/>
              <a:t>Jchart</a:t>
            </a:r>
            <a:r>
              <a:rPr lang="es-ES" baseline="0" dirty="0" smtClean="0"/>
              <a:t>, por ser open-</a:t>
            </a:r>
            <a:r>
              <a:rPr lang="es-ES" baseline="0" dirty="0" err="1" smtClean="0"/>
              <a:t>source</a:t>
            </a:r>
            <a:r>
              <a:rPr lang="es-ES" baseline="0" dirty="0" smtClean="0"/>
              <a:t> y proporcionar un API mas potente para la generación de grafos, </a:t>
            </a:r>
            <a:r>
              <a:rPr lang="es-ES" baseline="0" dirty="0" err="1" smtClean="0"/>
              <a:t>asi</a:t>
            </a:r>
            <a:r>
              <a:rPr lang="es-ES" baseline="0" dirty="0" smtClean="0"/>
              <a:t> como gran cantidad de </a:t>
            </a:r>
            <a:r>
              <a:rPr lang="es-ES" baseline="0" dirty="0" err="1" smtClean="0"/>
              <a:t>layouts</a:t>
            </a:r>
            <a:r>
              <a:rPr lang="es-ES" baseline="0" dirty="0" smtClean="0"/>
              <a:t> para representar las decisiones. </a:t>
            </a:r>
            <a:r>
              <a:rPr lang="es-ES" baseline="0" dirty="0" smtClean="0">
                <a:sym typeface="Wingdings" pitchFamily="2" charset="2"/>
              </a:rPr>
              <a:t> Dialogue </a:t>
            </a:r>
            <a:r>
              <a:rPr lang="es-ES" baseline="0" dirty="0" err="1" smtClean="0">
                <a:sym typeface="Wingdings" pitchFamily="2" charset="2"/>
              </a:rPr>
              <a:t>Map</a:t>
            </a:r>
            <a:r>
              <a:rPr lang="es-ES" baseline="0" dirty="0" smtClean="0">
                <a:sym typeface="Wingdings" pitchFamily="2" charset="2"/>
              </a:rPr>
              <a:t> / comparativa con mi grafo</a:t>
            </a:r>
          </a:p>
          <a:p>
            <a:pPr marL="868719" lvl="1" indent="-301923">
              <a:buFont typeface="Arial" charset="0"/>
              <a:buChar char="•"/>
            </a:pPr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endParaRPr lang="es-ES" u="sng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pruebas, se realizan </a:t>
            </a:r>
            <a:r>
              <a:rPr lang="es-ES" baseline="0" dirty="0" err="1" smtClean="0"/>
              <a:t>checklists</a:t>
            </a:r>
            <a:r>
              <a:rPr lang="es-ES" baseline="0" dirty="0" smtClean="0"/>
              <a:t> (pagina) y test </a:t>
            </a:r>
            <a:r>
              <a:rPr lang="es-ES" baseline="0" dirty="0" err="1" smtClean="0"/>
              <a:t>units</a:t>
            </a:r>
            <a:r>
              <a:rPr lang="es-ES" baseline="0" dirty="0" smtClean="0"/>
              <a:t> (informe en anexo)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En esta iteración se desarrolla la funcionalidad para gestionar decisiones y notificaciones. Ambas estas relacionadas,</a:t>
            </a:r>
            <a:r>
              <a:rPr lang="es-ES" baseline="0" dirty="0" smtClean="0"/>
              <a:t> pues al crear, modificar, eliminar, aceptar/rechazar, adjuntar ficheros se crea una alerta, para que otros usuarios que participan en ese proyecto puedan ser consciente de esos cambios cuando inicien </a:t>
            </a:r>
            <a:r>
              <a:rPr lang="es-ES" baseline="0" dirty="0" err="1" smtClean="0"/>
              <a:t>sesion</a:t>
            </a:r>
            <a:r>
              <a:rPr lang="es-ES" baseline="0" dirty="0" smtClean="0"/>
              <a:t> en otro momento.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este caso, es destacable que si se realiza un cambio sobre las decisiones de un proyecto, el servidor notifica a todos los clientes conectados, cuyos usuarios trabajan en ese proyecto y </a:t>
            </a:r>
            <a:r>
              <a:rPr lang="es-ES" baseline="0" dirty="0" err="1" smtClean="0"/>
              <a:t>estan</a:t>
            </a:r>
            <a:r>
              <a:rPr lang="es-ES" baseline="0" dirty="0" smtClean="0"/>
              <a:t> visualizando las decisiones, de ese </a:t>
            </a:r>
            <a:r>
              <a:rPr lang="es-ES" baseline="0" dirty="0" smtClean="0"/>
              <a:t>cambio.</a:t>
            </a:r>
          </a:p>
          <a:p>
            <a:pPr marL="301923" indent="-301923">
              <a:buFontTx/>
              <a:buChar char="-"/>
            </a:pPr>
            <a:r>
              <a:rPr lang="es-ES" dirty="0" smtClean="0"/>
              <a:t>Para </a:t>
            </a:r>
            <a:r>
              <a:rPr lang="es-ES" dirty="0" smtClean="0"/>
              <a:t>ello, se utilizan hilos,</a:t>
            </a:r>
            <a:r>
              <a:rPr lang="es-ES" baseline="0" dirty="0" smtClean="0"/>
              <a:t> para no bloquear al servidor </a:t>
            </a:r>
            <a:r>
              <a:rPr lang="es-ES" dirty="0" smtClean="0"/>
              <a:t>y poder atender otras </a:t>
            </a:r>
            <a:r>
              <a:rPr lang="es-ES" dirty="0" smtClean="0"/>
              <a:t>peticiones</a:t>
            </a:r>
            <a:endParaRPr lang="es-ES" baseline="0" dirty="0" smtClean="0">
              <a:sym typeface="Wingdings" pitchFamily="2" charset="2"/>
            </a:endParaRPr>
          </a:p>
          <a:p>
            <a:pPr marL="301923" indent="-301923" defTabSz="1133590">
              <a:buFontTx/>
              <a:buChar char="-"/>
              <a:defRPr/>
            </a:pPr>
            <a:endParaRPr lang="es-ES" dirty="0" smtClean="0"/>
          </a:p>
          <a:p>
            <a:pPr marL="301923" indent="-301923" defTabSz="1133590">
              <a:buFontTx/>
              <a:buChar char="-"/>
              <a:defRPr/>
            </a:pPr>
            <a:r>
              <a:rPr lang="es-ES" dirty="0" smtClean="0"/>
              <a:t>También</a:t>
            </a:r>
            <a:r>
              <a:rPr lang="es-ES" baseline="0" dirty="0" smtClean="0"/>
              <a:t> cabe destacar el uso de la reflexión de java, </a:t>
            </a:r>
            <a:r>
              <a:rPr lang="es-ES" dirty="0" smtClean="0"/>
              <a:t>para la configuración de la interfaz (PANTALLAZO). Esto permite que según la </a:t>
            </a:r>
            <a:r>
              <a:rPr lang="es-ES" dirty="0" err="1" smtClean="0"/>
              <a:t>opcion</a:t>
            </a:r>
            <a:r>
              <a:rPr lang="es-ES" dirty="0" smtClean="0"/>
              <a:t> que elija el usuario, cargar unos elementos u otros en</a:t>
            </a:r>
            <a:r>
              <a:rPr lang="es-ES" baseline="0" dirty="0" smtClean="0"/>
              <a:t> tiempo de ejecución.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baseline="0" dirty="0" smtClean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En esta iteración se realiza el desarrollo de los casos de uso correspondientes a la “Gestión</a:t>
            </a:r>
            <a:r>
              <a:rPr lang="es-ES" baseline="0" dirty="0" smtClean="0"/>
              <a:t> de proyectos”.</a:t>
            </a:r>
          </a:p>
          <a:p>
            <a:pPr marL="301923" indent="-301923" defTabSz="1133590">
              <a:buFontTx/>
              <a:buChar char="-"/>
              <a:defRPr/>
            </a:pPr>
            <a:r>
              <a:rPr lang="es-ES" baseline="0" dirty="0" smtClean="0"/>
              <a:t>Al igual que en casos anteriores, se comienza con la especificación de casos de uso y su </a:t>
            </a:r>
            <a:r>
              <a:rPr lang="es-ES" baseline="0" dirty="0" err="1" smtClean="0"/>
              <a:t>analisis</a:t>
            </a:r>
            <a:r>
              <a:rPr lang="es-ES" baseline="0" dirty="0" smtClean="0"/>
              <a:t>, siguiendo con el diseño, destacando el caso “Aconsejar decisiones” de proyectos similares (consultar diagrama)</a:t>
            </a:r>
          </a:p>
          <a:p>
            <a:pPr marL="301923" indent="-301923"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Para implementar</a:t>
            </a:r>
            <a:r>
              <a:rPr lang="es-ES" baseline="0" dirty="0" smtClean="0"/>
              <a:t> esta funcionalidad, se utilizará el CBR, donde cada caso representa los proyectos software a comparar y calcular su semejanza.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En primer lugar, hay que definir cada proyecto de una manera que permita compararse con otros proyectos y evaluarse. Para ello, cada proyecto vendrá representado por el conjunto de atributos que lo forman: nombre, </a:t>
            </a:r>
            <a:r>
              <a:rPr lang="es-ES" baseline="0" dirty="0" err="1" smtClean="0"/>
              <a:t>descripcion</a:t>
            </a:r>
            <a:r>
              <a:rPr lang="es-ES" baseline="0" dirty="0" smtClean="0"/>
              <a:t>, fechas, etc.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Comentar la figura: cada proyecto se define por una serie de atributos, cuyos valores se comparan y </a:t>
            </a:r>
            <a:r>
              <a:rPr lang="es-ES" baseline="0" dirty="0" err="1" smtClean="0"/>
              <a:t>evaluan</a:t>
            </a:r>
            <a:r>
              <a:rPr lang="es-ES" baseline="0" dirty="0" smtClean="0"/>
              <a:t> mediante funciones de semejanza. Dichos atributos se consultan y representan en tiempo de ejecución, utilizando la reflexión e </a:t>
            </a:r>
            <a:r>
              <a:rPr lang="es-ES" baseline="0" dirty="0" err="1" smtClean="0"/>
              <a:t>introspeccion</a:t>
            </a:r>
            <a:r>
              <a:rPr lang="es-ES" baseline="0" dirty="0" smtClean="0"/>
              <a:t> de Java </a:t>
            </a:r>
            <a:r>
              <a:rPr lang="es-ES" baseline="0" dirty="0" smtClean="0">
                <a:sym typeface="Wingdings" pitchFamily="2" charset="2"/>
              </a:rPr>
              <a:t> extensibilidad si existe en un futuro más atributos para los proyectos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Funciones</a:t>
            </a:r>
            <a:r>
              <a:rPr lang="es-ES" baseline="0" dirty="0" smtClean="0"/>
              <a:t> de semejanza: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Umbral: función que devuelve la semejanza entre dos atributos comprobando que la diferencia de sus valores es inferior a un determinado umbral. Por ejemplo, si el umbral es 10, la semejanza de los atributos será 1 si su diferencia no pasa de 10.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dirty="0" smtClean="0"/>
              <a:t>Diferencia: función</a:t>
            </a:r>
            <a:r>
              <a:rPr lang="es-ES" baseline="0" dirty="0" smtClean="0"/>
              <a:t> que devuelve la semejanza entre atributos realizando su diferencia. Por tanto, cuanto menor sea la diferencia, más semejante son.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Igualdad: dos atributos son semejantes si sus valores son los mismos.</a:t>
            </a:r>
          </a:p>
          <a:p>
            <a:pPr marL="301923" indent="-301923"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Una vez calculada la semejanza entre atributos, hay que calcular la semejanza global de los</a:t>
            </a:r>
            <a:r>
              <a:rPr lang="es-ES" baseline="0" dirty="0" smtClean="0"/>
              <a:t> proyectos, en bases a seas semejanzas parciales. Para ello, se han implementado dos algoritmos: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="1" baseline="0" dirty="0" smtClean="0"/>
              <a:t>NN</a:t>
            </a:r>
            <a:r>
              <a:rPr lang="es-ES" baseline="0" dirty="0" smtClean="0"/>
              <a:t>: algoritmo más utilizado en CBR. Calcula la semejanza entre casos como la media </a:t>
            </a:r>
            <a:r>
              <a:rPr lang="es-ES" baseline="0" dirty="0" err="1" smtClean="0"/>
              <a:t>aritmetica</a:t>
            </a:r>
            <a:r>
              <a:rPr lang="es-ES" baseline="0" dirty="0" smtClean="0"/>
              <a:t> de las semejanzas parciales de cada atributo, multiplicadas por un peso, para establecer si los atributos son relevantes o no en el computo global.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b="1" baseline="0" dirty="0" err="1" smtClean="0"/>
              <a:t>Euclidean</a:t>
            </a:r>
            <a:r>
              <a:rPr lang="es-ES" b="1" baseline="0" dirty="0" smtClean="0"/>
              <a:t> </a:t>
            </a:r>
            <a:r>
              <a:rPr lang="es-ES" b="1" baseline="0" dirty="0" err="1" smtClean="0"/>
              <a:t>Distance</a:t>
            </a:r>
            <a:r>
              <a:rPr lang="es-ES" b="1" baseline="0" dirty="0" smtClean="0"/>
              <a:t>:</a:t>
            </a:r>
            <a:r>
              <a:rPr lang="es-ES" b="0" baseline="0" dirty="0" smtClean="0"/>
              <a:t> es una variación del método de la distancia </a:t>
            </a:r>
            <a:r>
              <a:rPr lang="es-ES" b="0" baseline="0" dirty="0" err="1" smtClean="0"/>
              <a:t>Euclídea</a:t>
            </a:r>
            <a:r>
              <a:rPr lang="es-ES" b="0" baseline="0" dirty="0" smtClean="0"/>
              <a:t>. En este caso, se calcula como el sumatorio del producto del peso de cada atributo por su semejanza parcial, elevada al cuadrado.</a:t>
            </a:r>
          </a:p>
          <a:p>
            <a:pPr marL="566795" lvl="1"/>
            <a:endParaRPr lang="es-ES" b="0" baseline="0" dirty="0" smtClean="0"/>
          </a:p>
          <a:p>
            <a:pPr marL="566795" lvl="1"/>
            <a:r>
              <a:rPr lang="es-ES" b="0" baseline="0" dirty="0" smtClean="0"/>
              <a:t>Es una </a:t>
            </a:r>
            <a:r>
              <a:rPr lang="es-ES" b="0" baseline="0" dirty="0" err="1" smtClean="0"/>
              <a:t>variacion</a:t>
            </a:r>
            <a:r>
              <a:rPr lang="es-ES" b="0" baseline="0" dirty="0" smtClean="0"/>
              <a:t> porque el algoritmo original es la raíz cuadrada del sumatorio de la diferencia de dos valores, elevada al cuadrado. Sin embargo, se ha modificado para adaptarse mejor a las funciones de semejanza implementadas y para introducir el peso de cada atributo.</a:t>
            </a:r>
          </a:p>
          <a:p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Como resultado, se obtiene esta ventana</a:t>
            </a:r>
            <a:r>
              <a:rPr lang="es-ES" baseline="0" dirty="0" smtClean="0"/>
              <a:t> donde se puede ver más claramente lo que acabo de describir: se puede observar todos los atributos que forman un proyecto, que serán comparados con la </a:t>
            </a:r>
            <a:r>
              <a:rPr lang="es-ES" baseline="0" dirty="0" err="1" smtClean="0"/>
              <a:t>funcion</a:t>
            </a:r>
            <a:r>
              <a:rPr lang="es-ES" baseline="0" dirty="0" smtClean="0"/>
              <a:t> que seleccionemos y podremos darle un peso, para que sea mas o menos relevante en el cálculo final.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Esto representa la fase de configuración de CBR. Posteriormente, se calcula la semejanza del proyecto introducido con todos los existentes en la base de datos y se recuperan los proyectos, ordenados de mayor a menor semejanza.</a:t>
            </a:r>
          </a:p>
          <a:p>
            <a:pPr marL="868719" lvl="1" indent="-301923">
              <a:buFont typeface="Arial" charset="0"/>
              <a:buChar char="•"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Esta funcionalidad</a:t>
            </a:r>
            <a:r>
              <a:rPr lang="es-ES" baseline="0" dirty="0" smtClean="0"/>
              <a:t> sirve </a:t>
            </a:r>
            <a:r>
              <a:rPr lang="es-ES" baseline="0" dirty="0" smtClean="0"/>
              <a:t>para componer </a:t>
            </a:r>
            <a:r>
              <a:rPr lang="es-ES" baseline="0" dirty="0" smtClean="0"/>
              <a:t>documentos PDF. Para ello, se diseña la siguiente estructura (diagrama). Como se puede observar, se utiliza la herencia para aprovechar el p</a:t>
            </a:r>
            <a:r>
              <a:rPr lang="es-ES" dirty="0" smtClean="0"/>
              <a:t>olimorfismo y extensibilidad.</a:t>
            </a:r>
          </a:p>
          <a:p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Para componer las</a:t>
            </a:r>
            <a:r>
              <a:rPr lang="es-ES" baseline="0" dirty="0" smtClean="0"/>
              <a:t> secciones del PDF, en la interfaz gráfica se crea un método de </a:t>
            </a:r>
            <a:r>
              <a:rPr lang="es-ES" b="1" baseline="0" dirty="0" err="1" smtClean="0"/>
              <a:t>drag</a:t>
            </a:r>
            <a:r>
              <a:rPr lang="es-ES" b="1" baseline="0" dirty="0" smtClean="0"/>
              <a:t> and </a:t>
            </a:r>
            <a:r>
              <a:rPr lang="es-ES" b="1" baseline="0" dirty="0" err="1" smtClean="0"/>
              <a:t>drop</a:t>
            </a:r>
            <a:r>
              <a:rPr lang="es-ES" baseline="0" dirty="0" smtClean="0"/>
              <a:t>, para colocar los diferentes elementos en el orden en que se desee que aparezcan en el documento.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DIFICULTAD: </a:t>
            </a:r>
            <a:r>
              <a:rPr lang="es-ES" baseline="0" dirty="0" err="1" smtClean="0"/>
              <a:t>serializacion</a:t>
            </a:r>
            <a:r>
              <a:rPr lang="es-ES" baseline="0" dirty="0" smtClean="0"/>
              <a:t> de imágenes y documento.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La</a:t>
            </a:r>
            <a:r>
              <a:rPr lang="es-ES" baseline="0" dirty="0" smtClean="0"/>
              <a:t> iteración se cierra con pruebas, como en otros casos.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Esta funcionalidad permite representar gráficos estadísticos a partir de los datos almacenados en la base de datos. Por tanto, es una funcionalidad exclusiva del sistema cliente, que toma los datos del servidor y los procesa para crear los gráficos.</a:t>
            </a:r>
          </a:p>
          <a:p>
            <a:pPr marL="301923" indent="-301923">
              <a:buFontTx/>
              <a:buChar char="-"/>
            </a:pPr>
            <a:r>
              <a:rPr lang="es-ES" dirty="0" smtClean="0"/>
              <a:t>Para ello,</a:t>
            </a:r>
            <a:r>
              <a:rPr lang="es-ES" baseline="0" dirty="0" smtClean="0"/>
              <a:t> se utiliza </a:t>
            </a:r>
            <a:r>
              <a:rPr lang="es-ES" baseline="0" dirty="0" err="1" smtClean="0"/>
              <a:t>JfreeChart</a:t>
            </a:r>
            <a:r>
              <a:rPr lang="es-ES" baseline="0" dirty="0" smtClean="0"/>
              <a:t>.</a:t>
            </a: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Porque usar </a:t>
            </a:r>
            <a:r>
              <a:rPr lang="es-ES" dirty="0" err="1" smtClean="0"/>
              <a:t>JFreeChart</a:t>
            </a:r>
            <a:r>
              <a:rPr lang="es-ES" dirty="0" smtClean="0"/>
              <a:t>: se</a:t>
            </a:r>
            <a:r>
              <a:rPr lang="es-ES" baseline="0" dirty="0" smtClean="0"/>
              <a:t> examinaron otras </a:t>
            </a:r>
            <a:r>
              <a:rPr lang="es-ES" baseline="0" dirty="0" err="1" smtClean="0"/>
              <a:t>librerias</a:t>
            </a:r>
            <a:r>
              <a:rPr lang="es-ES" baseline="0" dirty="0" smtClean="0"/>
              <a:t>, como </a:t>
            </a:r>
            <a:r>
              <a:rPr lang="es-ES" b="1" baseline="0" dirty="0" err="1" smtClean="0"/>
              <a:t>JCCKit</a:t>
            </a:r>
            <a:r>
              <a:rPr lang="es-ES" baseline="0" dirty="0" smtClean="0"/>
              <a:t> o </a:t>
            </a:r>
            <a:r>
              <a:rPr lang="es-ES" b="1" baseline="0" dirty="0" smtClean="0"/>
              <a:t>charts4j</a:t>
            </a:r>
            <a:r>
              <a:rPr lang="es-ES" b="0" baseline="0" dirty="0" smtClean="0"/>
              <a:t>, pero al final se ha decidido utilizar </a:t>
            </a:r>
            <a:r>
              <a:rPr lang="es-ES" b="0" baseline="0" dirty="0" err="1" smtClean="0"/>
              <a:t>JFreeChart</a:t>
            </a:r>
            <a:r>
              <a:rPr lang="es-ES" b="0" baseline="0" dirty="0" smtClean="0"/>
              <a:t> por tener más opciones de representación de gráficos y por gestionar de manera más flexible y potente los </a:t>
            </a:r>
            <a:r>
              <a:rPr lang="es-ES" b="0" baseline="0" dirty="0" err="1" smtClean="0"/>
              <a:t>datasets</a:t>
            </a:r>
            <a:r>
              <a:rPr lang="es-ES" b="0" baseline="0" dirty="0" smtClean="0"/>
              <a:t>.</a:t>
            </a:r>
          </a:p>
          <a:p>
            <a:pPr marL="301923" indent="-301923">
              <a:buFontTx/>
              <a:buChar char="-"/>
            </a:pPr>
            <a:endParaRPr lang="es-ES" b="0" baseline="0" dirty="0" smtClean="0"/>
          </a:p>
          <a:p>
            <a:pPr marL="301923" indent="-301923">
              <a:buFontTx/>
              <a:buChar char="-"/>
            </a:pPr>
            <a:r>
              <a:rPr lang="es-ES" b="0" baseline="0" dirty="0" err="1" smtClean="0"/>
              <a:t>Datasets</a:t>
            </a:r>
            <a:r>
              <a:rPr lang="es-ES" b="0" baseline="0" dirty="0" smtClean="0"/>
              <a:t>: para crear los diferentes </a:t>
            </a:r>
            <a:r>
              <a:rPr lang="es-ES" b="0" baseline="0" dirty="0" err="1" smtClean="0"/>
              <a:t>datasets</a:t>
            </a:r>
            <a:r>
              <a:rPr lang="es-ES" b="0" baseline="0" dirty="0" smtClean="0"/>
              <a:t>, se ha desarrollado un algoritmo que va consultando los datos necesarios para crear un gráfico, como por ejemplo, las decisiones realizadas por los empleados en un proyecto, y se van creando los </a:t>
            </a:r>
            <a:r>
              <a:rPr lang="es-ES" b="0" baseline="0" dirty="0" err="1" smtClean="0"/>
              <a:t>datasets</a:t>
            </a:r>
            <a:r>
              <a:rPr lang="es-ES" b="0" baseline="0" dirty="0" smtClean="0"/>
              <a:t> utilizados por </a:t>
            </a:r>
            <a:r>
              <a:rPr lang="es-ES" b="0" baseline="0" dirty="0" err="1" smtClean="0"/>
              <a:t>JFreeChart</a:t>
            </a:r>
            <a:r>
              <a:rPr lang="es-ES" b="0" baseline="0" dirty="0" smtClean="0"/>
              <a:t> a partir de esos datos.</a:t>
            </a:r>
            <a:endParaRPr lang="es-ES" b="1" dirty="0" smtClean="0"/>
          </a:p>
          <a:p>
            <a:pPr marL="301923" indent="-301923">
              <a:buFontTx/>
              <a:buChar char="-"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Para terminar la fase de construcción, se desarrolla la funcionalidad para exportar </a:t>
            </a:r>
            <a:r>
              <a:rPr lang="es-ES" dirty="0" err="1" smtClean="0"/>
              <a:t>informacion</a:t>
            </a:r>
            <a:r>
              <a:rPr lang="es-ES" dirty="0" smtClean="0"/>
              <a:t> a un</a:t>
            </a:r>
            <a:r>
              <a:rPr lang="es-ES" baseline="0" dirty="0" smtClean="0"/>
              <a:t> fichero XML.</a:t>
            </a:r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Para ello, se utiliza JAXB, que gracias a sus anotaciones, permite exportar la información a un fichero de manera inmediata, ya que anotando las clases y sus atributos, JAXB se encargar de traducirlo a los diferentes nodos del XML. (comentar figura)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Se ha optado por utilizar JAXB, en vez de JDOM, por ejemplo, porque JAXB está pensado para realizar de manera automática la conversión de una jerarquía de objetos Java a un fichero XML y viceversa. Por el contrario JODM es más bien para acceder a ficheros XML y leerlos o escribirlos, por lo que se </a:t>
            </a:r>
            <a:r>
              <a:rPr lang="es-ES" baseline="0" dirty="0" err="1" smtClean="0"/>
              <a:t>habria</a:t>
            </a:r>
            <a:r>
              <a:rPr lang="es-ES" baseline="0" dirty="0" smtClean="0"/>
              <a:t> tenido que ir serializando cada objeto de manera manual.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Hemos visto como ha evolucionado</a:t>
            </a:r>
            <a:r>
              <a:rPr lang="es-ES" baseline="0" dirty="0" smtClean="0"/>
              <a:t> la forma de desarrollar software. ¿Pero que es más exactamente el DGS?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Según </a:t>
            </a:r>
            <a:r>
              <a:rPr lang="es-ES" dirty="0" err="1" smtClean="0"/>
              <a:t>Heijstek</a:t>
            </a:r>
            <a:r>
              <a:rPr lang="es-ES" dirty="0" smtClean="0"/>
              <a:t>,</a:t>
            </a:r>
            <a:r>
              <a:rPr lang="es-ES" baseline="0" dirty="0" smtClean="0"/>
              <a:t> de la </a:t>
            </a:r>
            <a:r>
              <a:rPr lang="es-ES" dirty="0" smtClean="0"/>
              <a:t>Universidad </a:t>
            </a:r>
            <a:r>
              <a:rPr lang="es-ES" dirty="0" smtClean="0"/>
              <a:t>de Leiden, </a:t>
            </a:r>
            <a:r>
              <a:rPr lang="es-ES" dirty="0" smtClean="0"/>
              <a:t>Holanda, el DGS es (leer </a:t>
            </a:r>
            <a:r>
              <a:rPr lang="es-ES" dirty="0" err="1" smtClean="0"/>
              <a:t>definicion</a:t>
            </a:r>
            <a:r>
              <a:rPr lang="es-ES" dirty="0" smtClean="0"/>
              <a:t>)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Por tanto, </a:t>
            </a:r>
            <a:r>
              <a:rPr lang="es-ES" u="none" dirty="0" smtClean="0"/>
              <a:t>según</a:t>
            </a:r>
            <a:r>
              <a:rPr lang="es-ES" dirty="0" smtClean="0"/>
              <a:t> </a:t>
            </a:r>
            <a:r>
              <a:rPr lang="es-ES" dirty="0" smtClean="0"/>
              <a:t>esta definición, los CDS se encuentran distribuidos</a:t>
            </a:r>
            <a:r>
              <a:rPr lang="es-ES" baseline="0" dirty="0" smtClean="0"/>
              <a:t> en </a:t>
            </a:r>
            <a:r>
              <a:rPr lang="es-ES" baseline="0" dirty="0" smtClean="0"/>
              <a:t>países, </a:t>
            </a:r>
            <a:r>
              <a:rPr lang="es-ES" baseline="0" dirty="0" smtClean="0"/>
              <a:t>se involucran diferentes compañías y </a:t>
            </a:r>
            <a:r>
              <a:rPr lang="es-ES" baseline="0" dirty="0" err="1" smtClean="0"/>
              <a:t>stakeholders</a:t>
            </a:r>
            <a:r>
              <a:rPr lang="es-ES" baseline="0" dirty="0" smtClean="0"/>
              <a:t>, por lo que debe existir </a:t>
            </a:r>
            <a:r>
              <a:rPr lang="es-ES" baseline="0" dirty="0" smtClean="0"/>
              <a:t>una comunicación, un control y una coordinación </a:t>
            </a:r>
            <a:r>
              <a:rPr lang="es-ES" baseline="0" dirty="0" smtClean="0"/>
              <a:t>entre las compañías involucradas y equipos de desarrollo.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Comentar</a:t>
            </a:r>
            <a:r>
              <a:rPr lang="es-ES" baseline="0" dirty="0" smtClean="0"/>
              <a:t> que se hace en esta fase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 defTabSz="1133590">
              <a:buFontTx/>
              <a:buChar char="-"/>
              <a:defRPr/>
            </a:pPr>
            <a:r>
              <a:rPr lang="es-ES" dirty="0" smtClean="0"/>
              <a:t>Para finalizar la presentación,</a:t>
            </a:r>
            <a:r>
              <a:rPr lang="es-ES" baseline="0" dirty="0" smtClean="0"/>
              <a:t> se mostrará </a:t>
            </a:r>
            <a:r>
              <a:rPr lang="es-ES" dirty="0" smtClean="0"/>
              <a:t>en este último apartado una serie de conclusiones,</a:t>
            </a:r>
            <a:r>
              <a:rPr lang="es-ES" baseline="0" dirty="0" smtClean="0"/>
              <a:t> así como las líneas de trabajo futuro que pueden realizarse para continuar incrementando la funcionalidad de DPMTool</a:t>
            </a:r>
            <a:endParaRPr lang="es-ES" dirty="0" smtClean="0"/>
          </a:p>
          <a:p>
            <a:pPr marL="301923" indent="-301923" defTabSz="1133590">
              <a:buFontTx/>
              <a:buChar char="-"/>
              <a:defRPr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640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En primer lugar</a:t>
            </a:r>
            <a:r>
              <a:rPr lang="es-ES" baseline="0" dirty="0" smtClean="0"/>
              <a:t>, vamos a comprobar si se han conseguido los objetivos que se propusieron al comienzo del desarrollo del PFC: </a:t>
            </a:r>
          </a:p>
          <a:p>
            <a:endParaRPr lang="es-ES" baseline="0" dirty="0" smtClean="0"/>
          </a:p>
          <a:p>
            <a:pPr marL="868719" lvl="1" indent="-301923">
              <a:buFont typeface="Arial" charset="0"/>
              <a:buChar char="•"/>
            </a:pPr>
            <a:r>
              <a:rPr lang="es-ES" baseline="0" dirty="0" smtClean="0"/>
              <a:t>O1: Se cumple, ya que la</a:t>
            </a:r>
            <a:r>
              <a:rPr lang="es-ES" sz="1500" dirty="0"/>
              <a:t> aplicación desarrollada ha sido diseñada siguiendo una arquitectura cliente-servidor, donde el servidor centraliza la lógica de dominio y control del sistema, y el cliente presenta la interfaz gráfica de  usuario, que realiza peticiones al servidor y muestra los resultados relevantes para el usuario del sistema.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O2: Se cumple, ya que se han diseñado e implementado funcionalidades para la creación de decisiones, para su modificación, eliminación, etc. Por tanto, el sistema provee un mecanismo que facilita y favorece dicha gestión,  además de la comunicación entre equipos de desarrollo, ya que al utilizar formularios y estructuras comunes a todos ellos, se minimizan los malentendidos y ambigüedades.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O3: Se cumple, porque se permite la representación de las decisiones tomadas en proyectos software, además de otra información asociada, de una manera gráfica, visual e intuitiva, lo que facilita también la comunicación, ya que dicha información puede ser entendida de una manera rápida, visual y sin ambigüedades.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O4: Para facilitar la comunicación entre los usuarios de los equipos de desarrollo distribuidos, el sistema implementa mecanismos de comunicación síncrona (refrescar vistas en tiempo real) y asíncrona (sistema de alertas).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O5: Internacionalización.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O6: Se cumple, ya que se han diseñado e implementado funcionalidades para la creación y modificación de dichos proyectos, proveyendo formularios para realizar estas tareas, de modo que se siga una estructura común y se eviten errores. 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O7: En lo que respecta al control de proyectos, la aplicación desarrollada implementa funcionalidades que favorecen dicho control, como es la exportación a archivos XML de la información de los proyectos y sus decisiones; la generación de informes en formato PDF, y la generación de gráficos estadísticos.</a:t>
            </a:r>
          </a:p>
          <a:p>
            <a:pPr marL="868719" lvl="1" indent="-301923">
              <a:buFont typeface="Arial" charset="0"/>
              <a:buChar char="•"/>
            </a:pPr>
            <a:r>
              <a:rPr lang="es-ES" sz="1500" dirty="0"/>
              <a:t>O8: Para satisfacer este objetivo, propuesto por la necesidad de recuperar y reutilizar decisiones (y toda su información relacionada) de proyectos finalizados, en nuevos proyectos semejantes, se ha diseñado e implementado en la aplicación un mecanismo basado en técnicas de inteligencia artificial (CBR, en este caso) para poder comparar proyectos, recuperar y reutilizar decisiones de dichos proyectos similares.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Aumento de la competitividad:</a:t>
            </a:r>
          </a:p>
          <a:p>
            <a:pPr marL="566795" lvl="1"/>
            <a:r>
              <a:rPr lang="es-ES" dirty="0" smtClean="0"/>
              <a:t>Posibilidad</a:t>
            </a:r>
            <a:r>
              <a:rPr lang="es-ES" baseline="0" dirty="0" smtClean="0"/>
              <a:t> de encontrar mano de obra más cualificada en diferentes países</a:t>
            </a:r>
          </a:p>
          <a:p>
            <a:pPr marL="566795" lvl="1"/>
            <a:r>
              <a:rPr lang="es-ES" baseline="0" dirty="0" smtClean="0"/>
              <a:t>Alargar las jornadas </a:t>
            </a:r>
            <a:r>
              <a:rPr lang="es-ES" baseline="0" dirty="0" smtClean="0"/>
              <a:t>laborales, aprovechando las diferencias horarias.</a:t>
            </a:r>
            <a:endParaRPr lang="es-ES" baseline="0" dirty="0" smtClean="0"/>
          </a:p>
          <a:p>
            <a:pPr marL="566795" lvl="1"/>
            <a:r>
              <a:rPr lang="es-ES" baseline="0" dirty="0" smtClean="0"/>
              <a:t>Mejora de la presencia en el mercado </a:t>
            </a:r>
            <a:r>
              <a:rPr lang="es-ES" baseline="0" dirty="0" smtClean="0"/>
              <a:t>internacional, al existir diferentes filiales o </a:t>
            </a:r>
            <a:r>
              <a:rPr lang="es-ES" baseline="0" dirty="0" err="1" smtClean="0"/>
              <a:t>partners</a:t>
            </a:r>
            <a:r>
              <a:rPr lang="es-ES" baseline="0" dirty="0" smtClean="0"/>
              <a:t> en diferentes </a:t>
            </a:r>
            <a:r>
              <a:rPr lang="es-ES" baseline="0" dirty="0" err="1" smtClean="0"/>
              <a:t>paises</a:t>
            </a:r>
            <a:r>
              <a:rPr lang="es-ES" baseline="0" dirty="0" smtClean="0"/>
              <a:t>.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Reducción</a:t>
            </a:r>
            <a:r>
              <a:rPr lang="es-ES" baseline="0" dirty="0" smtClean="0"/>
              <a:t> </a:t>
            </a:r>
            <a:r>
              <a:rPr lang="es-ES" baseline="0" dirty="0" smtClean="0"/>
              <a:t>de costes</a:t>
            </a:r>
            <a:r>
              <a:rPr lang="es-ES" dirty="0" smtClean="0"/>
              <a:t>:</a:t>
            </a:r>
          </a:p>
          <a:p>
            <a:pPr marL="566795" lvl="1"/>
            <a:r>
              <a:rPr lang="es-ES" dirty="0" smtClean="0"/>
              <a:t>Mano de obras más barata</a:t>
            </a:r>
            <a:endParaRPr lang="es-ES" baseline="0" dirty="0" smtClean="0"/>
          </a:p>
          <a:p>
            <a:pPr marL="566795" lvl="1"/>
            <a:r>
              <a:rPr lang="es-ES" baseline="0" dirty="0" smtClean="0"/>
              <a:t>Diferencias de </a:t>
            </a:r>
            <a:r>
              <a:rPr lang="es-ES" baseline="0" dirty="0" smtClean="0"/>
              <a:t>salarios</a:t>
            </a:r>
          </a:p>
          <a:p>
            <a:pPr marL="566795" lvl="1"/>
            <a:r>
              <a:rPr lang="es-ES" baseline="0" dirty="0" smtClean="0"/>
              <a:t>Esto lleva al </a:t>
            </a:r>
            <a:r>
              <a:rPr lang="es-ES" baseline="0" dirty="0" err="1" smtClean="0"/>
              <a:t>outsourcing</a:t>
            </a:r>
            <a:r>
              <a:rPr lang="es-ES" baseline="0" dirty="0" smtClean="0"/>
              <a:t>, que consiste en la contratación de servicios a terceros porque resultan más rentables, en </a:t>
            </a:r>
            <a:r>
              <a:rPr lang="es-ES" baseline="0" dirty="0" err="1" smtClean="0"/>
              <a:t>terminos</a:t>
            </a:r>
            <a:r>
              <a:rPr lang="es-ES" baseline="0" dirty="0" smtClean="0"/>
              <a:t> de tiempo y dinero.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Proximidad al mercado</a:t>
            </a:r>
          </a:p>
          <a:p>
            <a:pPr marL="566795" lvl="1"/>
            <a:r>
              <a:rPr lang="es-ES" dirty="0" smtClean="0"/>
              <a:t>Se conoce el mercado local de cada país, por lo que se pueden conocer mejor las necesidades de cada cliente en los diferentes países</a:t>
            </a: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endParaRPr lang="es-ES" dirty="0" smtClean="0"/>
          </a:p>
          <a:p>
            <a:pPr marL="566795" lvl="1"/>
            <a:r>
              <a:rPr lang="es-ES" dirty="0" smtClean="0"/>
              <a:t>Se reduce el lanzamiento al </a:t>
            </a:r>
            <a:r>
              <a:rPr lang="es-ES" dirty="0" smtClean="0"/>
              <a:t>mercado</a:t>
            </a:r>
            <a:endParaRPr lang="es-ES" baseline="0" dirty="0" smtClean="0"/>
          </a:p>
          <a:p>
            <a:pPr marL="566795" lvl="1"/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  <a:endParaRPr lang="es-ES" baseline="0" dirty="0" smtClean="0"/>
          </a:p>
          <a:p>
            <a:pPr marL="566795" lvl="1"/>
            <a:r>
              <a:rPr lang="es-ES" baseline="0" dirty="0" smtClean="0"/>
              <a:t>Modelo </a:t>
            </a:r>
            <a:r>
              <a:rPr lang="es-ES" baseline="0" dirty="0" smtClean="0"/>
              <a:t>de desarrollo </a:t>
            </a:r>
            <a:r>
              <a:rPr lang="es-ES" baseline="0" dirty="0" err="1" smtClean="0"/>
              <a:t>follow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sun</a:t>
            </a:r>
            <a:r>
              <a:rPr lang="es-ES" baseline="0" dirty="0" smtClean="0"/>
              <a:t>, aprovechando diferencias horarias </a:t>
            </a:r>
          </a:p>
          <a:p>
            <a:pPr marL="566795" lvl="1"/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sz="1100" dirty="0"/>
              <a:t>Desafíos en las 3C: comunicación, control, coordinación.</a:t>
            </a:r>
          </a:p>
          <a:p>
            <a:pPr marL="868719" lvl="1" indent="-301923">
              <a:buFontTx/>
              <a:buChar char="-"/>
            </a:pPr>
            <a:r>
              <a:rPr lang="es-ES" sz="1100" dirty="0"/>
              <a:t>Comunicación: </a:t>
            </a:r>
            <a:r>
              <a:rPr lang="es-ES" sz="1100" b="1" dirty="0"/>
              <a:t>(</a:t>
            </a:r>
            <a:r>
              <a:rPr lang="es-ES" sz="1100" b="1" dirty="0" err="1"/>
              <a:t>click</a:t>
            </a:r>
            <a:r>
              <a:rPr lang="es-ES" sz="1100" b="1" dirty="0"/>
              <a:t>)</a:t>
            </a:r>
            <a:endParaRPr lang="es-ES" sz="1100" dirty="0"/>
          </a:p>
          <a:p>
            <a:pPr marL="1133590" lvl="2"/>
            <a:r>
              <a:rPr lang="es-ES" sz="1100" dirty="0"/>
              <a:t>Dependiente de la tecnología porque se imposibilita una comunicación </a:t>
            </a:r>
            <a:r>
              <a:rPr lang="es-ES" sz="1100" dirty="0" err="1"/>
              <a:t>face-to-face</a:t>
            </a:r>
            <a:r>
              <a:rPr lang="es-ES" sz="1100" dirty="0"/>
              <a:t>, elevando los tiempos de respuesta y dificultando la comunicación (comunicación no verbal)</a:t>
            </a:r>
          </a:p>
          <a:p>
            <a:pPr marL="1133590" lvl="2"/>
            <a:r>
              <a:rPr lang="es-ES" sz="1100" dirty="0"/>
              <a:t>Comunicación asíncrona, por diferentes husos horarios, lo que hace más difícil coincidir en el mismo tiempo. Además, se provocan interrupciones por estos cambios horarios, aumentando malestar</a:t>
            </a:r>
          </a:p>
          <a:p>
            <a:pPr marL="1133590" lvl="2"/>
            <a:r>
              <a:rPr lang="es-ES" sz="1100" dirty="0"/>
              <a:t>Ambigüedades, por diferencias idiomáticas o malentendidos culturales</a:t>
            </a:r>
          </a:p>
          <a:p>
            <a:pPr marL="868719" lvl="1" indent="-301923">
              <a:buFontTx/>
              <a:buChar char="-"/>
            </a:pPr>
            <a:r>
              <a:rPr lang="es-ES" sz="1100" dirty="0"/>
              <a:t>Coordinación: </a:t>
            </a:r>
            <a:r>
              <a:rPr lang="es-ES" sz="1100" b="1" dirty="0"/>
              <a:t>(</a:t>
            </a:r>
            <a:r>
              <a:rPr lang="es-ES" sz="1100" b="1" dirty="0" err="1"/>
              <a:t>click</a:t>
            </a:r>
            <a:r>
              <a:rPr lang="es-ES" sz="1100" b="1" dirty="0"/>
              <a:t>)</a:t>
            </a:r>
            <a:endParaRPr lang="es-ES" sz="1100" dirty="0"/>
          </a:p>
          <a:p>
            <a:pPr marL="1133590" lvl="2"/>
            <a:r>
              <a:rPr lang="es-ES" sz="1100" dirty="0"/>
              <a:t>Falta de conciencia de equipo, por que al estar distribuidos en diferentes países y lugares, no se adquiere conciencia de equipo que trabaja en un mismo objetivo</a:t>
            </a:r>
          </a:p>
          <a:p>
            <a:pPr marL="1133590" lvl="2"/>
            <a:r>
              <a:rPr lang="es-ES" sz="1100" dirty="0"/>
              <a:t>Comunicación asíncrona y modificar los calendarios laborales, para poder coincidir en un momento para coordinar tares o realizar </a:t>
            </a:r>
            <a:r>
              <a:rPr lang="es-ES" sz="1100" dirty="0" err="1"/>
              <a:t>meetings</a:t>
            </a:r>
            <a:endParaRPr lang="es-ES" sz="1100" dirty="0"/>
          </a:p>
          <a:p>
            <a:pPr marL="1133590" lvl="2"/>
            <a:r>
              <a:rPr lang="es-ES" sz="1100" dirty="0"/>
              <a:t>Falta de confianza porque no se conoce personalmente a las otras personas, su cultura, su manera de ser, etc.</a:t>
            </a:r>
          </a:p>
          <a:p>
            <a:pPr marL="868719" lvl="1" indent="-301923">
              <a:buFontTx/>
              <a:buChar char="-"/>
            </a:pPr>
            <a:r>
              <a:rPr lang="es-ES" sz="1100" dirty="0"/>
              <a:t>Control: </a:t>
            </a:r>
            <a:r>
              <a:rPr lang="es-ES" sz="1100" b="1" dirty="0"/>
              <a:t>(</a:t>
            </a:r>
            <a:r>
              <a:rPr lang="es-ES" sz="1100" b="1" dirty="0" err="1"/>
              <a:t>click</a:t>
            </a:r>
            <a:r>
              <a:rPr lang="es-ES" sz="1100" b="1" dirty="0"/>
              <a:t>)</a:t>
            </a:r>
            <a:endParaRPr lang="es-ES" sz="1100" dirty="0"/>
          </a:p>
          <a:p>
            <a:pPr marL="1133590" lvl="2"/>
            <a:r>
              <a:rPr lang="es-ES" sz="1100" dirty="0"/>
              <a:t>Dificultad para la planificación de proyectos, seguimiento de procesos, calidad, </a:t>
            </a:r>
            <a:r>
              <a:rPr lang="es-ES" sz="1100" dirty="0" err="1"/>
              <a:t>etc</a:t>
            </a:r>
            <a:r>
              <a:rPr lang="es-ES" sz="1100" dirty="0"/>
              <a:t>, al estar distribuidos en diferentes países.</a:t>
            </a:r>
          </a:p>
          <a:p>
            <a:pPr marL="1133590" lvl="2"/>
            <a:r>
              <a:rPr lang="es-ES" sz="1100" dirty="0"/>
              <a:t>Se dificulta el control y acceso de recursos remotos, como servicios web, bases de datos, </a:t>
            </a:r>
            <a:r>
              <a:rPr lang="es-ES" sz="1100" dirty="0" err="1"/>
              <a:t>etc</a:t>
            </a:r>
            <a:r>
              <a:rPr lang="es-ES" sz="1100" dirty="0"/>
              <a:t> (por no estar disponibles en el mismo momento)</a:t>
            </a:r>
          </a:p>
          <a:p>
            <a:pPr marL="1133590" lvl="2"/>
            <a:r>
              <a:rPr lang="es-ES" sz="1100" dirty="0"/>
              <a:t>Relacionado con la distancia geográfica, cada país y equipo de desarrollo seguirá unos determinados procesos, normas de calidad ,etc.</a:t>
            </a:r>
          </a:p>
          <a:p>
            <a:pPr marL="301923" indent="-301923">
              <a:buFontTx/>
              <a:buChar char="-"/>
            </a:pPr>
            <a:endParaRPr lang="es-ES" sz="1100" dirty="0"/>
          </a:p>
          <a:p>
            <a:pPr marL="301923" indent="-301923">
              <a:buFontTx/>
              <a:buChar char="-"/>
            </a:pPr>
            <a:r>
              <a:rPr lang="es-ES" sz="1100" dirty="0"/>
              <a:t>Desafíos en GC: </a:t>
            </a:r>
            <a:r>
              <a:rPr lang="es-ES" sz="1100" b="1" dirty="0"/>
              <a:t>(</a:t>
            </a:r>
            <a:r>
              <a:rPr lang="es-ES" sz="1100" b="1" dirty="0" err="1"/>
              <a:t>click</a:t>
            </a:r>
            <a:r>
              <a:rPr lang="es-ES" sz="1100" b="1" dirty="0"/>
              <a:t>)</a:t>
            </a:r>
            <a:endParaRPr lang="es-ES" sz="1100" dirty="0"/>
          </a:p>
          <a:p>
            <a:pPr marL="566795" lvl="1"/>
            <a:r>
              <a:rPr lang="es-ES" sz="1100" dirty="0"/>
              <a:t>Se dificulta la gestión de conocimiento, debido a que la información proviene de diversas fuentes, no se coordina bien la información y puede quedar diseminada. Gran parte de este conocimiento son las decisiones tomadas en las fases de desarrollo de un proyecto software, de vital importancia para un buen desarrollo, análisis, etc. </a:t>
            </a:r>
            <a:r>
              <a:rPr lang="es-ES" sz="1100" b="1" dirty="0"/>
              <a:t>(</a:t>
            </a:r>
            <a:r>
              <a:rPr lang="es-ES" sz="1100" b="1" dirty="0" err="1"/>
              <a:t>click</a:t>
            </a:r>
            <a:r>
              <a:rPr lang="es-ES" sz="1100" b="1" dirty="0"/>
              <a:t>) Por tanto, se dificulta su creación, almacenamiento recuperación y reutilización.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baseline="0" dirty="0" smtClean="0"/>
              <a:t>Debido a los desafíos comentados anteriormente, y con el fin de mitigar algunos de ellos, sobre todos aquellos relacionados con la comunicación, control </a:t>
            </a:r>
            <a:r>
              <a:rPr lang="es-ES" baseline="0" dirty="0" smtClean="0"/>
              <a:t>y, especialmente, para la  gestión </a:t>
            </a:r>
            <a:r>
              <a:rPr lang="es-ES" baseline="0" dirty="0" smtClean="0"/>
              <a:t>del conocimiento en DGS, se propone: </a:t>
            </a:r>
            <a:r>
              <a:rPr lang="es-ES" baseline="0" dirty="0" smtClean="0"/>
              <a:t>… (leer)</a:t>
            </a:r>
          </a:p>
          <a:p>
            <a:pPr defTabSz="1133590"/>
            <a:r>
              <a:rPr lang="es-ES" b="1" baseline="0" dirty="0" smtClean="0"/>
              <a:t>(</a:t>
            </a:r>
            <a:r>
              <a:rPr lang="es-ES" b="1" baseline="0" dirty="0" err="1" smtClean="0"/>
              <a:t>click</a:t>
            </a:r>
            <a:r>
              <a:rPr lang="es-ES" b="1" baseline="0" dirty="0" smtClean="0"/>
              <a:t>)</a:t>
            </a:r>
          </a:p>
          <a:p>
            <a:pPr marL="301923" indent="-301923">
              <a:buFontTx/>
              <a:buChar char="-"/>
            </a:pPr>
            <a:endParaRPr lang="es-ES" baseline="0" dirty="0" smtClean="0"/>
          </a:p>
          <a:p>
            <a:pPr marL="301923" indent="-301923">
              <a:buFontTx/>
              <a:buChar char="-"/>
            </a:pPr>
            <a:r>
              <a:rPr lang="es-ES" baseline="0" dirty="0" smtClean="0"/>
              <a:t>Por tanto, la motivación de este PFC surge para paliar esos desafíos, mediante el desarrollo del sistema </a:t>
            </a:r>
            <a:r>
              <a:rPr lang="es-ES" b="1" baseline="0" dirty="0" smtClean="0"/>
              <a:t>DPMTool</a:t>
            </a:r>
            <a:r>
              <a:rPr lang="es-ES" b="0" baseline="0" dirty="0" smtClean="0"/>
              <a:t>, </a:t>
            </a:r>
            <a:r>
              <a:rPr lang="es-ES" b="0" baseline="0" dirty="0" smtClean="0"/>
              <a:t>que utilizará el enfoque de </a:t>
            </a:r>
            <a:r>
              <a:rPr lang="es-ES" b="0" baseline="0" dirty="0" err="1" smtClean="0"/>
              <a:t>Rationale</a:t>
            </a:r>
            <a:r>
              <a:rPr lang="es-ES" b="0" baseline="0" dirty="0" smtClean="0"/>
              <a:t> </a:t>
            </a:r>
            <a:r>
              <a:rPr lang="es-ES" b="0" baseline="0" dirty="0" smtClean="0"/>
              <a:t>para la gestión de decisiones, y </a:t>
            </a:r>
            <a:r>
              <a:rPr lang="es-ES" b="0" baseline="0" dirty="0" smtClean="0"/>
              <a:t>de CBR </a:t>
            </a:r>
            <a:r>
              <a:rPr lang="es-ES" b="0" baseline="0" dirty="0" smtClean="0"/>
              <a:t>para la reutilización de conocimiento. Estos conceptos se tratarán más en profundidad en el punto tercero, en el estado del arte.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23" indent="-301923">
              <a:buFontTx/>
              <a:buChar char="-"/>
            </a:pPr>
            <a:r>
              <a:rPr lang="es-ES" dirty="0" smtClean="0"/>
              <a:t>Una vez que hemos descrito el DGS,</a:t>
            </a:r>
            <a:r>
              <a:rPr lang="es-ES" baseline="0" dirty="0" smtClean="0"/>
              <a:t> junto a sus ventajas y desafíos, y se ha propuesto una solución para mitigar estos desafíos encontrados, en esta sección se detallan los objetivos que deben cumplirse con el desarrollo del sistema </a:t>
            </a:r>
            <a:r>
              <a:rPr lang="es-ES" b="1" baseline="0" dirty="0" smtClean="0"/>
              <a:t>DPMTool</a:t>
            </a:r>
            <a:r>
              <a:rPr lang="es-ES" baseline="0" dirty="0" smtClean="0"/>
              <a:t>.</a:t>
            </a:r>
            <a:endParaRPr lang="es-ES" dirty="0" smtClean="0"/>
          </a:p>
          <a:p>
            <a:pPr marL="301923" indent="-301923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5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228-B20A-4312-8548-EB0CBE3DC242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DPMTool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1115616" y="669661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86156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0B3-0843-4086-9A79-C2D69C94EFEC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04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08D8-894F-4A04-9778-A9AE9CE5F213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6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247749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7CE11CBE-3B5A-4BAF-916B-EEC53E0ACD5B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r>
              <a:rPr lang="es-ES" smtClean="0"/>
              <a:t>DPMTool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1880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2E16987B-1223-45F3-900E-A014D2035EDD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78"/>
            <a:ext cx="648072" cy="648072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1115616" y="129078"/>
            <a:ext cx="7920880" cy="521327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rmAutofit/>
          </a:bodyPr>
          <a:lstStyle>
            <a:lvl1pPr algn="r">
              <a:defRPr sz="3600" b="1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12" name="11 Rectángulo"/>
          <p:cNvSpPr/>
          <p:nvPr userDrawn="1"/>
        </p:nvSpPr>
        <p:spPr>
          <a:xfrm>
            <a:off x="1115616" y="674451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grpSp>
        <p:nvGrpSpPr>
          <p:cNvPr id="13" name="Group 11"/>
          <p:cNvGrpSpPr/>
          <p:nvPr userDrawn="1"/>
        </p:nvGrpSpPr>
        <p:grpSpPr>
          <a:xfrm>
            <a:off x="251519" y="863483"/>
            <a:ext cx="8640959" cy="5157806"/>
            <a:chOff x="-1" y="3379694"/>
            <a:chExt cx="7543801" cy="2604247"/>
          </a:xfrm>
          <a:solidFill>
            <a:schemeClr val="lt1"/>
          </a:solidFill>
          <a:effectLst/>
        </p:grpSpPr>
        <p:sp>
          <p:nvSpPr>
            <p:cNvPr id="14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 w="15875" cap="flat" cmpd="sng">
              <a:solidFill>
                <a:srgbClr val="274F5F"/>
              </a:solidFill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15875" cap="flat" cmpd="sng">
              <a:solidFill>
                <a:srgbClr val="274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55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74F8-E6B6-4BAD-B8E5-125D4A9AC347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45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5F68-91B5-40E5-A8E9-A11C172361F2}" type="datetime1">
              <a:rPr lang="es-ES" smtClean="0"/>
              <a:t>28/01/2012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94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78"/>
            <a:ext cx="648072" cy="648072"/>
          </a:xfrm>
          <a:prstGeom prst="rect">
            <a:avLst/>
          </a:prstGeom>
        </p:spPr>
      </p:pic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1115616" y="129078"/>
            <a:ext cx="7920880" cy="540583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rmAutofit/>
          </a:bodyPr>
          <a:lstStyle>
            <a:lvl1pPr algn="r">
              <a:defRPr sz="3600" b="1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51519" y="864598"/>
            <a:ext cx="8640959" cy="5372713"/>
            <a:chOff x="-1" y="3379694"/>
            <a:chExt cx="7543801" cy="2604247"/>
          </a:xfrm>
          <a:solidFill>
            <a:schemeClr val="lt1"/>
          </a:solidFill>
          <a:effectLst/>
        </p:grpSpPr>
        <p:sp>
          <p:nvSpPr>
            <p:cNvPr id="13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 w="15875" cap="flat" cmpd="sng">
              <a:solidFill>
                <a:srgbClr val="274F5F"/>
              </a:solidFill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4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15875" cap="flat" cmpd="sng">
              <a:solidFill>
                <a:srgbClr val="274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3 Marcador de fecha"/>
          <p:cNvSpPr>
            <a:spLocks noGrp="1"/>
          </p:cNvSpPr>
          <p:nvPr>
            <p:ph type="dt" sz="half" idx="10"/>
          </p:nvPr>
        </p:nvSpPr>
        <p:spPr>
          <a:xfrm>
            <a:off x="247749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4F36A2B8-C8CE-4100-B587-0F9B11372395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r>
              <a:rPr lang="es-ES" smtClean="0"/>
              <a:t>DPMTool</a:t>
            </a:r>
            <a:endParaRPr lang="es-ES" dirty="0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1880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2E16987B-1223-45F3-900E-A014D2035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9" name="18 Rectángulo"/>
          <p:cNvSpPr/>
          <p:nvPr userDrawn="1"/>
        </p:nvSpPr>
        <p:spPr>
          <a:xfrm>
            <a:off x="1115614" y="684810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75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6EA-3464-4032-9797-50E08D76AC4F}" type="datetime1">
              <a:rPr lang="es-ES" smtClean="0"/>
              <a:t>28/01/2012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13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0A6B-26FF-428C-A3CD-916F5B4C06CA}" type="datetime1">
              <a:rPr lang="es-ES" smtClean="0"/>
              <a:t>28/01/2012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0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 userDrawn="1"/>
        </p:nvGrpSpPr>
        <p:grpSpPr>
          <a:xfrm>
            <a:off x="899593" y="975888"/>
            <a:ext cx="7344816" cy="4968552"/>
            <a:chOff x="-1" y="3379694"/>
            <a:chExt cx="7543801" cy="2604247"/>
          </a:xfrm>
          <a:gradFill flip="none" rotWithShape="1">
            <a:gsLst>
              <a:gs pos="0">
                <a:srgbClr val="C9DDFB"/>
              </a:gs>
              <a:gs pos="50000">
                <a:srgbClr val="DFEAF9">
                  <a:alpha val="69804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glow rad="127000">
              <a:schemeClr val="accent2">
                <a:alpha val="18000"/>
              </a:schemeClr>
            </a:glow>
          </a:effectLst>
        </p:grpSpPr>
        <p:sp>
          <p:nvSpPr>
            <p:cNvPr id="9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0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179512" y="2564904"/>
            <a:ext cx="4248472" cy="1080120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Autofit/>
          </a:bodyPr>
          <a:lstStyle>
            <a:lvl1pPr algn="r">
              <a:defRPr sz="4400" b="1" cap="all" spc="300">
                <a:ln>
                  <a:solidFill>
                    <a:schemeClr val="tx2"/>
                  </a:solidFill>
                </a:ln>
                <a:solidFill>
                  <a:srgbClr val="255B87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75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DE4E-288B-4BCE-802B-87CBE39B22DE}" type="datetime1">
              <a:rPr lang="es-ES" smtClean="0"/>
              <a:t>28/01/2012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146-898A-4CEC-B2C6-A72691065DB3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DPMTool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0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251520" y="260648"/>
            <a:ext cx="8640959" cy="6264695"/>
            <a:chOff x="-1" y="3379694"/>
            <a:chExt cx="7543801" cy="2604247"/>
          </a:xfrm>
          <a:gradFill flip="none" rotWithShape="1">
            <a:gsLst>
              <a:gs pos="0">
                <a:srgbClr val="B8D3FA"/>
              </a:gs>
              <a:gs pos="50000">
                <a:srgbClr val="D1E1F7">
                  <a:alpha val="69804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glow rad="127000">
              <a:schemeClr val="accent2">
                <a:alpha val="18000"/>
              </a:schemeClr>
            </a:glow>
          </a:effectLst>
        </p:grpSpPr>
        <p:sp>
          <p:nvSpPr>
            <p:cNvPr id="7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8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CuadroTexto"/>
          <p:cNvSpPr txBox="1"/>
          <p:nvPr/>
        </p:nvSpPr>
        <p:spPr>
          <a:xfrm>
            <a:off x="1007604" y="2708920"/>
            <a:ext cx="7192230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600" b="1" spc="300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cs typeface="+mn-cs"/>
              </a:rPr>
              <a:t>DPMTool</a:t>
            </a:r>
            <a:endParaRPr lang="es-ES" sz="1600" b="1" spc="300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  <a:cs typeface="+mn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818" y="4149080"/>
            <a:ext cx="7530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 smtClean="0">
                <a:solidFill>
                  <a:srgbClr val="0A4090"/>
                </a:solidFill>
                <a:latin typeface="+mn-lt"/>
                <a:cs typeface="+mn-cs"/>
              </a:rPr>
              <a:t>Sistema Distribuido para la Gestión de Decisiones de Proyectos Software en Desarrollo Global de Software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31640" y="466817"/>
            <a:ext cx="7056784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Universidad de Castilla la Mancha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Escuela Superior de Informática</a:t>
            </a:r>
            <a:endParaRPr lang="es-ES" sz="2400" b="1" dirty="0">
              <a:ln w="11430"/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5852505"/>
            <a:ext cx="900101" cy="90010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828328" y="5878447"/>
            <a:ext cx="7128047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Autor: Juan Andrada Romero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Directora: Aurora Vizcaíno Barceló</a:t>
            </a:r>
            <a:endParaRPr lang="es-ES" sz="1300" b="1" dirty="0">
              <a:ln w="11430"/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8532"/>
            <a:ext cx="873220" cy="1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241">
            <a:off x="4534726" y="1890865"/>
            <a:ext cx="4986116" cy="4839824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10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2037643" y="5496146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636430" y="5981999"/>
            <a:ext cx="1089147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21537" y="1844824"/>
            <a:ext cx="7200800" cy="2677656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2400" b="1" dirty="0"/>
              <a:t>D</a:t>
            </a:r>
            <a:r>
              <a:rPr lang="es-ES" sz="2400" b="1" dirty="0" smtClean="0"/>
              <a:t>iseño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b="1" dirty="0"/>
              <a:t>construcción</a:t>
            </a:r>
            <a:r>
              <a:rPr lang="es-ES" sz="2400" dirty="0"/>
              <a:t> de una </a:t>
            </a:r>
            <a:r>
              <a:rPr lang="es-ES" sz="2400" dirty="0" smtClean="0"/>
              <a:t>herramienta basada </a:t>
            </a:r>
            <a:r>
              <a:rPr lang="es-ES" sz="2400" dirty="0"/>
              <a:t>en </a:t>
            </a:r>
            <a:r>
              <a:rPr lang="es-ES" sz="2400" b="1" dirty="0"/>
              <a:t>Java</a:t>
            </a:r>
            <a:r>
              <a:rPr lang="es-ES" sz="2400" dirty="0"/>
              <a:t> que permita dar soporte a la </a:t>
            </a:r>
            <a:r>
              <a:rPr lang="es-ES" sz="2400" b="1" dirty="0"/>
              <a:t>gestión</a:t>
            </a:r>
            <a:r>
              <a:rPr lang="es-ES" sz="2400" dirty="0"/>
              <a:t> </a:t>
            </a:r>
            <a:r>
              <a:rPr lang="es-ES" sz="2400" dirty="0" smtClean="0"/>
              <a:t>y </a:t>
            </a:r>
            <a:r>
              <a:rPr lang="es-ES" sz="2400" b="1" dirty="0" smtClean="0"/>
              <a:t>reutilización</a:t>
            </a:r>
            <a:r>
              <a:rPr lang="es-ES" sz="2400" dirty="0" smtClean="0"/>
              <a:t> de </a:t>
            </a:r>
            <a:r>
              <a:rPr lang="es-ES" sz="2400" b="1" dirty="0"/>
              <a:t>decisiones</a:t>
            </a:r>
            <a:r>
              <a:rPr lang="es-ES" sz="2400" dirty="0"/>
              <a:t> en proyectos software </a:t>
            </a:r>
            <a:r>
              <a:rPr lang="es-ES" sz="2400" dirty="0" smtClean="0"/>
              <a:t>en el </a:t>
            </a:r>
            <a:r>
              <a:rPr lang="es-ES" sz="2400" dirty="0"/>
              <a:t>paradigma de </a:t>
            </a:r>
            <a:r>
              <a:rPr lang="es-ES" sz="2400" b="1" dirty="0"/>
              <a:t>Desarrollo Global de </a:t>
            </a:r>
            <a:r>
              <a:rPr lang="es-ES" sz="2400" b="1" dirty="0" smtClean="0"/>
              <a:t>Software</a:t>
            </a:r>
            <a:r>
              <a:rPr lang="es-ES" sz="2400" dirty="0" smtClean="0"/>
              <a:t>, así como permitir la </a:t>
            </a:r>
            <a:r>
              <a:rPr lang="es-ES" sz="2400" b="1" dirty="0" smtClean="0"/>
              <a:t>gestión</a:t>
            </a:r>
            <a:r>
              <a:rPr lang="es-ES" sz="2400" dirty="0" smtClean="0"/>
              <a:t> de los </a:t>
            </a:r>
            <a:r>
              <a:rPr lang="es-ES" sz="2400" b="1" dirty="0"/>
              <a:t>proyectos</a:t>
            </a:r>
            <a:r>
              <a:rPr lang="es-ES" sz="2400" dirty="0"/>
              <a:t> software sobre los que se toman decisiones.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Objetivos</a:t>
            </a:r>
          </a:p>
          <a:p>
            <a:r>
              <a:rPr lang="es-ES" sz="1800" b="0" dirty="0" smtClean="0"/>
              <a:t>Objetivo principal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40059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11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2037643" y="5496146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636430" y="5981999"/>
            <a:ext cx="1089147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Objetivos</a:t>
            </a:r>
          </a:p>
          <a:p>
            <a:r>
              <a:rPr lang="es-ES" sz="1800" b="0" dirty="0" smtClean="0"/>
              <a:t>Objetivos asociados</a:t>
            </a:r>
            <a:endParaRPr lang="es-ES" sz="1800" b="0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60876"/>
              </p:ext>
            </p:extLst>
          </p:nvPr>
        </p:nvGraphicFramePr>
        <p:xfrm>
          <a:off x="395536" y="1124744"/>
          <a:ext cx="8289324" cy="46352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515"/>
                <a:gridCol w="5616624"/>
                <a:gridCol w="165618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DESCRIPCIÓN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DESAFÍO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63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O1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Acceso al sistema desde diferentes localizaciones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Comunicación/Control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Facilitar y favorecer la gestión de decisiones en proyectos software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Comunicación/G. conocimiento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300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Favorecer la representación</a:t>
                      </a:r>
                      <a:r>
                        <a:rPr lang="es-ES" sz="1600" b="0" baseline="0" dirty="0" smtClean="0"/>
                        <a:t> y visualización de la información almacenada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Comunicación/G.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794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comunicación entre equipos, notificando posibles cambios al instante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Adaptación a diferentes idiomas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012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O6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gestión de proyectos software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Comunicación/Control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04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O7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Favorecer aspectos de control de proyectos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O8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reutilización de información entre proyectos, aconsejando decisiones de proyectos similares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Control/ </a:t>
                      </a:r>
                    </a:p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G.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168860"/>
            <a:ext cx="5904656" cy="1080120"/>
          </a:xfrm>
        </p:spPr>
        <p:txBody>
          <a:bodyPr/>
          <a:lstStyle/>
          <a:p>
            <a:r>
              <a:rPr lang="es-ES" sz="3600" dirty="0" smtClean="0"/>
              <a:t>Estado del arte</a:t>
            </a:r>
            <a:endParaRPr lang="es-ES" sz="3600" dirty="0"/>
          </a:p>
        </p:txBody>
      </p:sp>
      <p:pic>
        <p:nvPicPr>
          <p:cNvPr id="3075" name="Picture 3" descr="C:\Users\Juan\AppData\Local\Microsoft\Windows\Temporary Internet Files\Content.IE5\TU3EIRJP\MC9000193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2696666" cy="23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13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err="1" smtClean="0"/>
              <a:t>Rationale</a:t>
            </a:r>
            <a:endParaRPr lang="es-ES" sz="1800" b="0" dirty="0"/>
          </a:p>
        </p:txBody>
      </p:sp>
      <p:sp>
        <p:nvSpPr>
          <p:cNvPr id="19" name="18 Llamada rectangular redondeada"/>
          <p:cNvSpPr/>
          <p:nvPr/>
        </p:nvSpPr>
        <p:spPr>
          <a:xfrm>
            <a:off x="528954" y="1700808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Método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que permite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capturar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representar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mantener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registros de información acerca de las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decisiones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tomadas por los miembros de un equipo de desarrollo de un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proyecto software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078119" y="4437112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[Allen H. </a:t>
            </a:r>
            <a:r>
              <a:rPr lang="es-ES" sz="1800" b="1" dirty="0" err="1" smtClean="0">
                <a:solidFill>
                  <a:schemeClr val="tx2">
                    <a:lumMod val="75000"/>
                  </a:schemeClr>
                </a:solidFill>
              </a:rPr>
              <a:t>Dutoit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, 2006]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14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err="1" smtClean="0"/>
              <a:t>Rationale</a:t>
            </a:r>
            <a:endParaRPr lang="es-ES" sz="1800" b="0" dirty="0"/>
          </a:p>
        </p:txBody>
      </p:sp>
      <p:sp>
        <p:nvSpPr>
          <p:cNvPr id="28" name="27 Rectángulo"/>
          <p:cNvSpPr/>
          <p:nvPr/>
        </p:nvSpPr>
        <p:spPr>
          <a:xfrm>
            <a:off x="894943" y="1773982"/>
            <a:ext cx="72008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Se centra en capturar decisiones tomadas en proyectos software, junto a sus argumentos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Métodos para la captura:</a:t>
            </a:r>
          </a:p>
          <a:p>
            <a:pPr marL="1250950" lvl="1" indent="-457200" algn="just" defTabSz="914400">
              <a:spcBef>
                <a:spcPts val="18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i="1" dirty="0" smtClean="0">
                <a:solidFill>
                  <a:schemeClr val="tx2">
                    <a:lumMod val="75000"/>
                  </a:schemeClr>
                </a:solidFill>
              </a:rPr>
              <a:t>Record and Play</a:t>
            </a: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Método del </a:t>
            </a:r>
            <a:r>
              <a:rPr lang="es-ES" sz="2000" i="1" dirty="0" smtClean="0">
                <a:solidFill>
                  <a:schemeClr val="tx2">
                    <a:lumMod val="75000"/>
                  </a:schemeClr>
                </a:solidFill>
              </a:rPr>
              <a:t>Aprendiz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Método del</a:t>
            </a:r>
            <a:r>
              <a:rPr lang="es-ES" sz="2000" i="1" dirty="0" smtClean="0">
                <a:solidFill>
                  <a:schemeClr val="tx2">
                    <a:lumMod val="75000"/>
                  </a:schemeClr>
                </a:solidFill>
              </a:rPr>
              <a:t> Historiador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93" y="3029033"/>
            <a:ext cx="2377244" cy="22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93" y="2636912"/>
            <a:ext cx="4345305" cy="29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15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err="1" smtClean="0"/>
              <a:t>Rationale</a:t>
            </a:r>
            <a:endParaRPr lang="es-ES" sz="1800" b="0" dirty="0"/>
          </a:p>
        </p:txBody>
      </p:sp>
      <p:sp>
        <p:nvSpPr>
          <p:cNvPr id="28" name="27 Rectángulo"/>
          <p:cNvSpPr/>
          <p:nvPr/>
        </p:nvSpPr>
        <p:spPr>
          <a:xfrm>
            <a:off x="894943" y="1412776"/>
            <a:ext cx="720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Métodos representación de decisiones: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i="1" dirty="0" smtClean="0">
                <a:solidFill>
                  <a:schemeClr val="tx2">
                    <a:lumMod val="75000"/>
                  </a:schemeClr>
                </a:solidFill>
              </a:rPr>
              <a:t>Causal </a:t>
            </a:r>
            <a:r>
              <a:rPr lang="es-ES" i="1" dirty="0" err="1" smtClean="0">
                <a:solidFill>
                  <a:schemeClr val="tx2">
                    <a:lumMod val="75000"/>
                  </a:schemeClr>
                </a:solidFill>
              </a:rPr>
              <a:t>Graph</a:t>
            </a:r>
            <a:endParaRPr lang="es-E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i="1" dirty="0" smtClean="0">
                <a:solidFill>
                  <a:schemeClr val="tx2">
                    <a:lumMod val="75000"/>
                  </a:schemeClr>
                </a:solidFill>
              </a:rPr>
              <a:t>Dialogue </a:t>
            </a:r>
            <a:r>
              <a:rPr lang="es-ES" i="1" dirty="0" err="1" smtClean="0">
                <a:solidFill>
                  <a:schemeClr val="tx2">
                    <a:lumMod val="75000"/>
                  </a:schemeClr>
                </a:solidFill>
              </a:rPr>
              <a:t>Map</a:t>
            </a:r>
            <a:endParaRPr lang="es-E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16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smtClean="0"/>
              <a:t>CBR</a:t>
            </a:r>
            <a:endParaRPr lang="es-ES" sz="1800" b="0" dirty="0"/>
          </a:p>
        </p:txBody>
      </p:sp>
      <p:sp>
        <p:nvSpPr>
          <p:cNvPr id="19" name="18 Llamada rectangular redondeada"/>
          <p:cNvSpPr/>
          <p:nvPr/>
        </p:nvSpPr>
        <p:spPr>
          <a:xfrm>
            <a:off x="528954" y="1700808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Proceso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en el que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experiencias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específicas son recuperadas, reutilizadas, revisadas y almacenadas para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utilizarse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en la solución de problemas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similares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161170" y="4437112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[D. W. </a:t>
            </a:r>
            <a:r>
              <a:rPr lang="es-ES" sz="1800" b="1" dirty="0" err="1" smtClean="0">
                <a:solidFill>
                  <a:schemeClr val="tx2">
                    <a:lumMod val="75000"/>
                  </a:schemeClr>
                </a:solidFill>
              </a:rPr>
              <a:t>Aha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 et al, 2005]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21" y="1700808"/>
            <a:ext cx="4114286" cy="3504762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17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smtClean="0"/>
              <a:t>CBR</a:t>
            </a:r>
            <a:endParaRPr lang="es-ES" sz="1800" b="0" dirty="0"/>
          </a:p>
        </p:txBody>
      </p:sp>
      <p:sp>
        <p:nvSpPr>
          <p:cNvPr id="28" name="27 Rectángulo"/>
          <p:cNvSpPr/>
          <p:nvPr/>
        </p:nvSpPr>
        <p:spPr>
          <a:xfrm>
            <a:off x="758999" y="1916832"/>
            <a:ext cx="7200800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Consta de cuatro etapas: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Recuperación</a:t>
            </a: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Reutilización</a:t>
            </a: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Revisión</a:t>
            </a: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Retención</a:t>
            </a:r>
            <a:endParaRPr lang="es-ES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Método de trabajo</a:t>
            </a:r>
            <a:endParaRPr lang="es-ES" sz="3600" dirty="0"/>
          </a:p>
        </p:txBody>
      </p:sp>
      <p:pic>
        <p:nvPicPr>
          <p:cNvPr id="4099" name="Picture 3" descr="C:\Users\Juan\AppData\Local\Microsoft\Windows\Temporary Internet Files\Content.IE5\3ZEMP5PJ\MC9000159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4" y="3356992"/>
            <a:ext cx="2620315" cy="20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19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4653595" y="5496752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102535" y="6011236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Método trabajo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15815" y="6040047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75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Método de trabajo</a:t>
            </a:r>
          </a:p>
        </p:txBody>
      </p:sp>
      <p:sp>
        <p:nvSpPr>
          <p:cNvPr id="19" name="18 Llamada rectangular redondeada"/>
          <p:cNvSpPr/>
          <p:nvPr/>
        </p:nvSpPr>
        <p:spPr>
          <a:xfrm>
            <a:off x="629097" y="2204864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Marco genérico 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de trabajo que puede especializarse para una gran variedad de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de software, para diferentes áreas de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aplicación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, diferentes tipos de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organizaciones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y diferentes tamaños de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proyectos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232996" y="4876128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[Jacobson et al, 2000]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893363" y="1217067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Metodología de desarrollo: 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PUD</a:t>
            </a:r>
            <a:endParaRPr lang="es-E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ES" dirty="0" smtClean="0"/>
              <a:t>TABLA DE CONTENIDO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01AF5EEA-DD12-40AE-8F67-5219965C361E}" type="datetime1">
              <a:rPr lang="es-ES" smtClean="0"/>
              <a:t>28/01/2012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2E16987B-1223-45F3-900E-A014D2035EDD}" type="slidenum">
              <a:rPr lang="es-ES" smtClean="0"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259632" y="1619447"/>
            <a:ext cx="7200800" cy="35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Introducción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Objetivos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Antecedentes, estado del arte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Método y fases de trabajo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Resultado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7750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20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4653595" y="5496752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102535" y="6011236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Método trabajo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15815" y="6040047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039295" y="1988840"/>
            <a:ext cx="7200800" cy="194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Características:</a:t>
            </a:r>
          </a:p>
          <a:p>
            <a:pPr marL="10715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Dirigido por casos de uso</a:t>
            </a:r>
          </a:p>
          <a:p>
            <a:pPr marL="10715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Centrado en la arquitectura</a:t>
            </a:r>
          </a:p>
          <a:p>
            <a:pPr marL="10715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Iterativo e incremental</a:t>
            </a:r>
          </a:p>
        </p:txBody>
      </p:sp>
      <p:sp>
        <p:nvSpPr>
          <p:cNvPr id="2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Método de trabajo</a:t>
            </a:r>
          </a:p>
          <a:p>
            <a:r>
              <a:rPr lang="es-ES" sz="1800" b="0" dirty="0" smtClean="0"/>
              <a:t>PUD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1783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21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4653595" y="5496752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102535" y="601832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Método trabajo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15815" y="6040047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Método de trabajo</a:t>
            </a:r>
          </a:p>
          <a:p>
            <a:r>
              <a:rPr lang="es-ES" sz="1800" b="0" dirty="0" smtClean="0"/>
              <a:t>PUD</a:t>
            </a:r>
            <a:endParaRPr lang="es-ES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9" y="1988839"/>
            <a:ext cx="6194691" cy="38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Llamada con línea 3"/>
          <p:cNvSpPr/>
          <p:nvPr/>
        </p:nvSpPr>
        <p:spPr>
          <a:xfrm>
            <a:off x="6608680" y="1268760"/>
            <a:ext cx="2139783" cy="1633827"/>
          </a:xfrm>
          <a:prstGeom prst="borderCallout3">
            <a:avLst>
              <a:gd name="adj1" fmla="val 18750"/>
              <a:gd name="adj2" fmla="val -8333"/>
              <a:gd name="adj3" fmla="val 18170"/>
              <a:gd name="adj4" fmla="val -96727"/>
              <a:gd name="adj5" fmla="val 18129"/>
              <a:gd name="adj6" fmla="val -178439"/>
              <a:gd name="adj7" fmla="val 62609"/>
              <a:gd name="adj8" fmla="val -178695"/>
            </a:avLst>
          </a:prstGeom>
          <a:solidFill>
            <a:schemeClr val="accent5">
              <a:alpha val="26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608681" y="142395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Casos de uso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Riesgos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Glosario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Plan proyecto</a:t>
            </a:r>
            <a:endParaRPr lang="es-ES" sz="1800" b="1" dirty="0"/>
          </a:p>
        </p:txBody>
      </p:sp>
      <p:sp>
        <p:nvSpPr>
          <p:cNvPr id="9" name="8 Rectángulo"/>
          <p:cNvSpPr/>
          <p:nvPr/>
        </p:nvSpPr>
        <p:spPr>
          <a:xfrm>
            <a:off x="2411760" y="2276872"/>
            <a:ext cx="648072" cy="432048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Llamada con línea 3"/>
          <p:cNvSpPr/>
          <p:nvPr/>
        </p:nvSpPr>
        <p:spPr>
          <a:xfrm>
            <a:off x="6605017" y="1612358"/>
            <a:ext cx="2139783" cy="1633827"/>
          </a:xfrm>
          <a:prstGeom prst="borderCallout3">
            <a:avLst>
              <a:gd name="adj1" fmla="val 18750"/>
              <a:gd name="adj2" fmla="val -8333"/>
              <a:gd name="adj3" fmla="val 18170"/>
              <a:gd name="adj4" fmla="val -96727"/>
              <a:gd name="adj5" fmla="val 18129"/>
              <a:gd name="adj6" fmla="val -129902"/>
              <a:gd name="adj7" fmla="val 39808"/>
              <a:gd name="adj8" fmla="val -129631"/>
            </a:avLst>
          </a:prstGeom>
          <a:solidFill>
            <a:schemeClr val="accent5">
              <a:alpha val="26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275856" y="2270101"/>
            <a:ext cx="1080120" cy="432048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6649789" y="193552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Casos uso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Arquitectura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Análisis</a:t>
            </a:r>
          </a:p>
        </p:txBody>
      </p:sp>
      <p:sp>
        <p:nvSpPr>
          <p:cNvPr id="34" name="33 Llamada con línea 3"/>
          <p:cNvSpPr/>
          <p:nvPr/>
        </p:nvSpPr>
        <p:spPr>
          <a:xfrm>
            <a:off x="6557296" y="3717032"/>
            <a:ext cx="2273217" cy="1633827"/>
          </a:xfrm>
          <a:prstGeom prst="borderCallout3">
            <a:avLst>
              <a:gd name="adj1" fmla="val 18750"/>
              <a:gd name="adj2" fmla="val -8333"/>
              <a:gd name="adj3" fmla="val 18170"/>
              <a:gd name="adj4" fmla="val -73386"/>
              <a:gd name="adj5" fmla="val -21255"/>
              <a:gd name="adj6" fmla="val -74282"/>
              <a:gd name="adj7" fmla="val -61762"/>
              <a:gd name="adj8" fmla="val -74012"/>
            </a:avLst>
          </a:prstGeom>
          <a:solidFill>
            <a:schemeClr val="accent5">
              <a:alpha val="26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4370293" y="2270101"/>
            <a:ext cx="1059754" cy="432048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6571712" y="4200632"/>
            <a:ext cx="230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Modelo diseño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Implementación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Pruebas</a:t>
            </a:r>
          </a:p>
        </p:txBody>
      </p:sp>
      <p:sp>
        <p:nvSpPr>
          <p:cNvPr id="37" name="36 Llamada con línea 3"/>
          <p:cNvSpPr/>
          <p:nvPr/>
        </p:nvSpPr>
        <p:spPr>
          <a:xfrm>
            <a:off x="6552782" y="4051447"/>
            <a:ext cx="2273217" cy="1633827"/>
          </a:xfrm>
          <a:prstGeom prst="borderCallout3">
            <a:avLst>
              <a:gd name="adj1" fmla="val 18750"/>
              <a:gd name="adj2" fmla="val -8333"/>
              <a:gd name="adj3" fmla="val 18170"/>
              <a:gd name="adj4" fmla="val -26705"/>
              <a:gd name="adj5" fmla="val -10783"/>
              <a:gd name="adj6" fmla="val -26872"/>
              <a:gd name="adj7" fmla="val -81950"/>
              <a:gd name="adj8" fmla="val -26337"/>
            </a:avLst>
          </a:prstGeom>
          <a:solidFill>
            <a:schemeClr val="accent5">
              <a:alpha val="26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5505851" y="2270101"/>
            <a:ext cx="866349" cy="432048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6633084" y="4427366"/>
            <a:ext cx="230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Despliegue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Distribución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Manuales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1800" b="1" dirty="0" smtClean="0"/>
              <a:t>Documentación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4866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8" grpId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  <p:bldP spid="33" grpId="0"/>
      <p:bldP spid="33" grpId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 animBg="1"/>
      <p:bldP spid="38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63" y="3645024"/>
            <a:ext cx="2249238" cy="2127328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22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4653595" y="5526584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105323" y="6004375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Método trabajo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15815" y="6040047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Método de trabajo</a:t>
            </a:r>
          </a:p>
          <a:p>
            <a:r>
              <a:rPr lang="es-ES" sz="1800" b="0" dirty="0" smtClean="0"/>
              <a:t>Marco tecnológico</a:t>
            </a:r>
            <a:endParaRPr lang="es-ES" sz="1800" b="0" dirty="0"/>
          </a:p>
        </p:txBody>
      </p:sp>
      <p:sp>
        <p:nvSpPr>
          <p:cNvPr id="33" name="32 Rectángulo"/>
          <p:cNvSpPr/>
          <p:nvPr/>
        </p:nvSpPr>
        <p:spPr>
          <a:xfrm>
            <a:off x="909515" y="874996"/>
            <a:ext cx="3600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300" dirty="0" smtClean="0">
                <a:solidFill>
                  <a:schemeClr val="tx2">
                    <a:lumMod val="75000"/>
                  </a:schemeClr>
                </a:solidFill>
              </a:rPr>
              <a:t>Gestión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300" dirty="0" smtClean="0">
                <a:solidFill>
                  <a:schemeClr val="tx2">
                    <a:lumMod val="75000"/>
                  </a:schemeClr>
                </a:solidFill>
              </a:rPr>
              <a:t>proyectos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Subversion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Maven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300" dirty="0" smtClean="0">
                <a:solidFill>
                  <a:schemeClr val="tx2">
                    <a:lumMod val="75000"/>
                  </a:schemeClr>
                </a:solidFill>
              </a:rPr>
              <a:t>Modelado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Visual 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Paradigm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300" dirty="0" smtClean="0">
                <a:solidFill>
                  <a:schemeClr val="tx2">
                    <a:lumMod val="75000"/>
                  </a:schemeClr>
                </a:solidFill>
              </a:rPr>
              <a:t>Bases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de datos:</a:t>
            </a:r>
          </a:p>
          <a:p>
            <a:pPr marL="1073150" lvl="1" indent="-441325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MySQL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3150" lvl="1" indent="-441325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WorkBench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300" dirty="0" smtClean="0">
                <a:solidFill>
                  <a:schemeClr val="tx2">
                    <a:lumMod val="75000"/>
                  </a:schemeClr>
                </a:solidFill>
              </a:rPr>
              <a:t>Pruebas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073150" lvl="1" indent="-441325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Junit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3150" lvl="1" indent="-441325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Eclemma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4748713" y="874996"/>
            <a:ext cx="360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300" dirty="0" smtClean="0">
                <a:solidFill>
                  <a:schemeClr val="tx2">
                    <a:lumMod val="75000"/>
                  </a:schemeClr>
                </a:solidFill>
              </a:rPr>
              <a:t>Desarrollo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Eclipse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Yahoo! 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PlaceFinder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OpenStreetMap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JAXB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JDOM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Jaxen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Hibernate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Swing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JUNG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iText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RMI</a:t>
            </a:r>
          </a:p>
          <a:p>
            <a:pPr marL="1071563" lvl="1" indent="-457200" algn="just" defTabSz="914400">
              <a:spcBef>
                <a:spcPts val="6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JFreeChart</a:t>
            </a: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resultados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77505"/>
            <a:ext cx="512295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24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Autofit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800" dirty="0" smtClean="0"/>
              <a:t>resultados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4210102" y="3501008"/>
            <a:ext cx="3439195" cy="1512168"/>
          </a:xfrm>
          <a:prstGeom prst="cloudCallout">
            <a:avLst>
              <a:gd name="adj1" fmla="val -28843"/>
              <a:gd name="adj2" fmla="val 38389"/>
            </a:avLst>
          </a:prstGeom>
          <a:gradFill>
            <a:gsLst>
              <a:gs pos="0">
                <a:schemeClr val="accent5">
                  <a:tint val="50000"/>
                  <a:satMod val="300000"/>
                  <a:alpha val="64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s-E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369642" y="1988840"/>
            <a:ext cx="5523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FASE DE INICIO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8108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25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inicio</a:t>
            </a:r>
            <a:endParaRPr lang="es-ES" sz="1800" b="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645024"/>
            <a:ext cx="2627621" cy="1912442"/>
          </a:xfrm>
          <a:prstGeom prst="rect">
            <a:avLst/>
          </a:prstGeom>
        </p:spPr>
      </p:pic>
      <p:sp>
        <p:nvSpPr>
          <p:cNvPr id="27" name="26 Rectángulo"/>
          <p:cNvSpPr/>
          <p:nvPr/>
        </p:nvSpPr>
        <p:spPr>
          <a:xfrm>
            <a:off x="894943" y="2060848"/>
            <a:ext cx="720080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Captura de requisitos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Estudio de la literatura</a:t>
            </a:r>
          </a:p>
          <a:p>
            <a:pPr marL="1250950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Consultas a expertos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26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inicio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84859" y="1095127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Requisitos funcionales:</a:t>
            </a:r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64434"/>
              </p:ext>
            </p:extLst>
          </p:nvPr>
        </p:nvGraphicFramePr>
        <p:xfrm>
          <a:off x="674865" y="2004840"/>
          <a:ext cx="3753119" cy="29961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9074"/>
                <a:gridCol w="277404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GRUPO</a:t>
                      </a:r>
                      <a:r>
                        <a:rPr lang="es-ES" sz="2000" b="1" baseline="0" dirty="0" smtClean="0"/>
                        <a:t> FUNCIONAL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Acceso</a:t>
                      </a:r>
                      <a:r>
                        <a:rPr lang="es-ES" sz="1600" b="0" baseline="0" dirty="0" smtClean="0"/>
                        <a:t> sistema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Gestión Decisiones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528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Visualización información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notificaciones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proyectos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F6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idiomas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04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F7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lang="es-E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Información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Llamada con línea 2"/>
          <p:cNvSpPr/>
          <p:nvPr/>
        </p:nvSpPr>
        <p:spPr>
          <a:xfrm>
            <a:off x="5551277" y="1243544"/>
            <a:ext cx="3024336" cy="1387648"/>
          </a:xfrm>
          <a:prstGeom prst="borderCallout2">
            <a:avLst>
              <a:gd name="adj1" fmla="val 48952"/>
              <a:gd name="adj2" fmla="val -2874"/>
              <a:gd name="adj3" fmla="val 49456"/>
              <a:gd name="adj4" fmla="val -42073"/>
              <a:gd name="adj5" fmla="val 97902"/>
              <a:gd name="adj6" fmla="val -421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48160"/>
              </p:ext>
            </p:extLst>
          </p:nvPr>
        </p:nvGraphicFramePr>
        <p:xfrm>
          <a:off x="6000310" y="1358444"/>
          <a:ext cx="2226201" cy="1157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072"/>
                <a:gridCol w="1578129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F1.1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 smtClean="0"/>
                        <a:t>Login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 smtClean="0"/>
                        <a:t>Logout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28 Llamada con línea 2"/>
          <p:cNvSpPr/>
          <p:nvPr/>
        </p:nvSpPr>
        <p:spPr>
          <a:xfrm>
            <a:off x="5561993" y="1556792"/>
            <a:ext cx="3024336" cy="1800200"/>
          </a:xfrm>
          <a:prstGeom prst="borderCallout2">
            <a:avLst>
              <a:gd name="adj1" fmla="val 51068"/>
              <a:gd name="adj2" fmla="val -2874"/>
              <a:gd name="adj3" fmla="val 51029"/>
              <a:gd name="adj4" fmla="val -23239"/>
              <a:gd name="adj5" fmla="val 78657"/>
              <a:gd name="adj6" fmla="val -427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15800"/>
              </p:ext>
            </p:extLst>
          </p:nvPr>
        </p:nvGraphicFramePr>
        <p:xfrm>
          <a:off x="5706009" y="1681312"/>
          <a:ext cx="2736304" cy="1523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6569"/>
                <a:gridCol w="193973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F2.1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Crear decisión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Modifica decisión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F2.3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Eliminar decisión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30 Llamada con línea 2"/>
          <p:cNvSpPr/>
          <p:nvPr/>
        </p:nvSpPr>
        <p:spPr>
          <a:xfrm>
            <a:off x="5421736" y="2132856"/>
            <a:ext cx="3280544" cy="1800200"/>
          </a:xfrm>
          <a:prstGeom prst="borderCallout2">
            <a:avLst>
              <a:gd name="adj1" fmla="val 49799"/>
              <a:gd name="adj2" fmla="val -2642"/>
              <a:gd name="adj3" fmla="val 49546"/>
              <a:gd name="adj4" fmla="val -15183"/>
              <a:gd name="adj5" fmla="val 69981"/>
              <a:gd name="adj6" fmla="val -345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15231"/>
              </p:ext>
            </p:extLst>
          </p:nvPr>
        </p:nvGraphicFramePr>
        <p:xfrm>
          <a:off x="5555533" y="2347352"/>
          <a:ext cx="2981164" cy="1371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851"/>
                <a:gridCol w="2113313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F3.1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Visualizar decisiones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Visualizar datos empresa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32 Llamada con línea 2"/>
          <p:cNvSpPr/>
          <p:nvPr/>
        </p:nvSpPr>
        <p:spPr>
          <a:xfrm>
            <a:off x="5164681" y="2631192"/>
            <a:ext cx="3566946" cy="1780214"/>
          </a:xfrm>
          <a:prstGeom prst="borderCallout2">
            <a:avLst>
              <a:gd name="adj1" fmla="val 60509"/>
              <a:gd name="adj2" fmla="val -2660"/>
              <a:gd name="adj3" fmla="val 60621"/>
              <a:gd name="adj4" fmla="val -13395"/>
              <a:gd name="adj5" fmla="val 60564"/>
              <a:gd name="adj6" fmla="val -237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1612"/>
              </p:ext>
            </p:extLst>
          </p:nvPr>
        </p:nvGraphicFramePr>
        <p:xfrm>
          <a:off x="5283827" y="2739204"/>
          <a:ext cx="3328654" cy="1523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9009"/>
                <a:gridCol w="2359645"/>
              </a:tblGrid>
              <a:tr h="3962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F4.1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Consultar notificaciones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Modificar notificación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F4.3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Eliminar notificación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34 Llamada con línea 2"/>
          <p:cNvSpPr/>
          <p:nvPr/>
        </p:nvSpPr>
        <p:spPr>
          <a:xfrm>
            <a:off x="5164681" y="2845512"/>
            <a:ext cx="3566946" cy="2707724"/>
          </a:xfrm>
          <a:prstGeom prst="borderCallout2">
            <a:avLst>
              <a:gd name="adj1" fmla="val 45604"/>
              <a:gd name="adj2" fmla="val -1805"/>
              <a:gd name="adj3" fmla="val 45462"/>
              <a:gd name="adj4" fmla="val -12327"/>
              <a:gd name="adj5" fmla="val 45592"/>
              <a:gd name="adj6" fmla="val -241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20949"/>
              </p:ext>
            </p:extLst>
          </p:nvPr>
        </p:nvGraphicFramePr>
        <p:xfrm>
          <a:off x="5283827" y="2953524"/>
          <a:ext cx="3328654" cy="2468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9009"/>
                <a:gridCol w="2359645"/>
              </a:tblGrid>
              <a:tr h="3962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F5.1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Dar alta proyecto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Modificar proyecto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F5.3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Consultar usuarios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F5.4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Seleccionar</a:t>
                      </a:r>
                      <a:r>
                        <a:rPr lang="es-ES" sz="1600" b="0" baseline="0" dirty="0" smtClean="0"/>
                        <a:t> proyecto activo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F5.5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Aconsejar decisiones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97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27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inicio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986598" y="1196752"/>
            <a:ext cx="7478909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Requisitos no funcionales:</a:t>
            </a: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Tecnología Java</a:t>
            </a:r>
          </a:p>
          <a:p>
            <a:pPr marL="11604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Sistema distribuido</a:t>
            </a:r>
          </a:p>
          <a:p>
            <a:pPr marL="11604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Base de datos </a:t>
            </a:r>
            <a:r>
              <a:rPr lang="es-ES" sz="2200" dirty="0" err="1" smtClean="0">
                <a:solidFill>
                  <a:schemeClr val="tx2">
                    <a:lumMod val="75000"/>
                  </a:schemeClr>
                </a:solidFill>
              </a:rPr>
              <a:t>MySQL</a:t>
            </a:r>
            <a:endParaRPr lang="es-ES" sz="2200" dirty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Roles: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Empleado</a:t>
            </a:r>
            <a:endParaRPr lang="es-ES" sz="2200" dirty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Jefe de proyecto</a:t>
            </a:r>
            <a:endParaRPr lang="es-ES" sz="2200" dirty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28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inicio</a:t>
            </a:r>
            <a:endParaRPr lang="es-ES" sz="1800" b="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14" y="1461780"/>
            <a:ext cx="6132625" cy="4415492"/>
          </a:xfrm>
          <a:prstGeom prst="rect">
            <a:avLst/>
          </a:prstGeom>
        </p:spPr>
      </p:pic>
      <p:sp>
        <p:nvSpPr>
          <p:cNvPr id="27" name="26 Rectángulo"/>
          <p:cNvSpPr/>
          <p:nvPr/>
        </p:nvSpPr>
        <p:spPr>
          <a:xfrm>
            <a:off x="470647" y="908720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Modelo de casos de uso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14" y="1584345"/>
            <a:ext cx="6342755" cy="41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9" y="4558007"/>
            <a:ext cx="1469171" cy="1279191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29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inicio</a:t>
            </a:r>
            <a:endParaRPr lang="es-ES" sz="1800" b="0" dirty="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1039294" y="2954629"/>
            <a:ext cx="2109683" cy="864096"/>
          </a:xfrm>
          <a:prstGeom prst="cloudCallout">
            <a:avLst>
              <a:gd name="adj1" fmla="val -28843"/>
              <a:gd name="adj2" fmla="val 38389"/>
            </a:avLst>
          </a:prstGeom>
          <a:gradFill>
            <a:gsLst>
              <a:gs pos="0">
                <a:schemeClr val="accent5">
                  <a:tint val="50000"/>
                  <a:satMod val="300000"/>
                  <a:alpha val="64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s-E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34517" y="3162192"/>
            <a:ext cx="115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INICIO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42872" y="4989853"/>
            <a:ext cx="23085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ELABORACIÓN</a:t>
            </a:r>
            <a:endParaRPr lang="es-ES" b="1" dirty="0"/>
          </a:p>
        </p:txBody>
      </p:sp>
      <p:cxnSp>
        <p:nvCxnSpPr>
          <p:cNvPr id="10" name="9 Conector angular"/>
          <p:cNvCxnSpPr>
            <a:stCxn id="27" idx="0"/>
            <a:endCxn id="8" idx="0"/>
          </p:cNvCxnSpPr>
          <p:nvPr/>
        </p:nvCxnSpPr>
        <p:spPr>
          <a:xfrm rot="10800000" flipH="1" flipV="1">
            <a:off x="1045837" y="3386677"/>
            <a:ext cx="323587" cy="1171330"/>
          </a:xfrm>
          <a:prstGeom prst="bentConnector4">
            <a:avLst>
              <a:gd name="adj1" fmla="val -70646"/>
              <a:gd name="adj2" fmla="val 6844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30" y="3777031"/>
            <a:ext cx="1378073" cy="1378073"/>
          </a:xfrm>
          <a:prstGeom prst="rect">
            <a:avLst/>
          </a:prstGeom>
        </p:spPr>
      </p:pic>
      <p:cxnSp>
        <p:nvCxnSpPr>
          <p:cNvPr id="33" name="32 Conector angular"/>
          <p:cNvCxnSpPr>
            <a:stCxn id="28" idx="3"/>
            <a:endCxn id="36" idx="1"/>
          </p:cNvCxnSpPr>
          <p:nvPr/>
        </p:nvCxnSpPr>
        <p:spPr>
          <a:xfrm flipV="1">
            <a:off x="2651441" y="4419116"/>
            <a:ext cx="532646" cy="7784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184087" y="4211367"/>
            <a:ext cx="2527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CONSTRUCCIÓN</a:t>
            </a:r>
            <a:endParaRPr lang="es-ES" b="1" dirty="0"/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00" y="4501816"/>
            <a:ext cx="1459170" cy="1224136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6161126" y="4897007"/>
            <a:ext cx="18752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TRANSICIÓN</a:t>
            </a:r>
            <a:endParaRPr lang="es-ES" b="1" dirty="0"/>
          </a:p>
        </p:txBody>
      </p:sp>
      <p:cxnSp>
        <p:nvCxnSpPr>
          <p:cNvPr id="50" name="49 Conector angular"/>
          <p:cNvCxnSpPr>
            <a:stCxn id="11" idx="2"/>
            <a:endCxn id="49" idx="1"/>
          </p:cNvCxnSpPr>
          <p:nvPr/>
        </p:nvCxnSpPr>
        <p:spPr>
          <a:xfrm rot="5400000" flipH="1" flipV="1">
            <a:off x="5142822" y="4136800"/>
            <a:ext cx="50348" cy="1986259"/>
          </a:xfrm>
          <a:prstGeom prst="bentConnector4">
            <a:avLst>
              <a:gd name="adj1" fmla="val -454040"/>
              <a:gd name="adj2" fmla="val 6734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32375"/>
              </p:ext>
            </p:extLst>
          </p:nvPr>
        </p:nvGraphicFramePr>
        <p:xfrm>
          <a:off x="5539928" y="1369127"/>
          <a:ext cx="3136528" cy="220856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43317"/>
                <a:gridCol w="2193211"/>
              </a:tblGrid>
              <a:tr h="1986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 smtClean="0"/>
                        <a:t>FASE: INICIO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49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/>
                        <a:t>Iteración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1400" dirty="0" smtClean="0"/>
                        <a:t>Preliminar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</a:tr>
              <a:tr h="16502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/>
                        <a:t>Objetivos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Captura e identificación</a:t>
                      </a:r>
                      <a:r>
                        <a:rPr lang="es-ES" sz="1400" kern="1200" baseline="0" dirty="0" smtClean="0"/>
                        <a:t> de requisitos</a:t>
                      </a:r>
                      <a:endParaRPr lang="es-ES" sz="1400" kern="1200" dirty="0"/>
                    </a:p>
                    <a:p>
                      <a:pPr marL="3429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Glosario de términos</a:t>
                      </a:r>
                    </a:p>
                    <a:p>
                      <a:pPr marL="3429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Gestión del riesgo</a:t>
                      </a:r>
                    </a:p>
                    <a:p>
                      <a:pPr marL="3429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Plan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 iteraciones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3080" marR="63080" marT="0" marB="0" anchor="ctr"/>
                </a:tc>
              </a:tr>
            </a:tbl>
          </a:graphicData>
        </a:graphic>
      </p:graphicFrame>
      <p:sp>
        <p:nvSpPr>
          <p:cNvPr id="29" name="28 Rectángulo"/>
          <p:cNvSpPr/>
          <p:nvPr/>
        </p:nvSpPr>
        <p:spPr>
          <a:xfrm>
            <a:off x="708989" y="1078353"/>
            <a:ext cx="4683429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Glosario de términos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Gestión del riesgo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Plan de iteraciones</a:t>
            </a:r>
          </a:p>
        </p:txBody>
      </p:sp>
      <p:graphicFrame>
        <p:nvGraphicFramePr>
          <p:cNvPr id="62" name="6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35725"/>
              </p:ext>
            </p:extLst>
          </p:nvPr>
        </p:nvGraphicFramePr>
        <p:xfrm>
          <a:off x="5539928" y="1340132"/>
          <a:ext cx="3136528" cy="24785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65521"/>
                <a:gridCol w="2071007"/>
              </a:tblGrid>
              <a:tr h="1986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 smtClean="0"/>
                        <a:t>FASE: ELABORACIÓN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49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/>
                        <a:t>Iteraciones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1400" dirty="0" smtClean="0"/>
                        <a:t>1-2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</a:tr>
              <a:tr h="16502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/>
                        <a:t>Objetivos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Identificación de requisitos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Modelo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 de casos de uso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Definición de arquitectura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Modelo de dominio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Implementación arquitectura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3080" marR="63080" marT="0" marB="0" anchor="ctr"/>
                </a:tc>
              </a:tr>
            </a:tbl>
          </a:graphicData>
        </a:graphic>
      </p:graphicFrame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16302"/>
              </p:ext>
            </p:extLst>
          </p:nvPr>
        </p:nvGraphicFramePr>
        <p:xfrm>
          <a:off x="5539928" y="1369127"/>
          <a:ext cx="3136528" cy="220856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65521"/>
                <a:gridCol w="2071007"/>
              </a:tblGrid>
              <a:tr h="1986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 smtClean="0"/>
                        <a:t>FASE: CONSTRUCCIÓN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49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/>
                        <a:t>Iteraciones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latin typeface="+mn-lt"/>
                          <a:ea typeface="+mn-ea"/>
                        </a:rPr>
                        <a:t>3-7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</a:tr>
              <a:tr h="16502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/>
                        <a:t>Objetivos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Análisis, diseño, implementación</a:t>
                      </a:r>
                      <a:r>
                        <a:rPr lang="es-ES" sz="1400" kern="1200" baseline="0" dirty="0" smtClean="0"/>
                        <a:t> y pruebas de los casos de uso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3080" marR="63080" marT="0" marB="0" anchor="ctr"/>
                </a:tc>
              </a:tr>
            </a:tbl>
          </a:graphicData>
        </a:graphic>
      </p:graphicFrame>
      <p:graphicFrame>
        <p:nvGraphicFramePr>
          <p:cNvPr id="72" name="7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21943"/>
              </p:ext>
            </p:extLst>
          </p:nvPr>
        </p:nvGraphicFramePr>
        <p:xfrm>
          <a:off x="5539928" y="1369127"/>
          <a:ext cx="3136528" cy="220856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65521"/>
                <a:gridCol w="2071007"/>
              </a:tblGrid>
              <a:tr h="1986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 smtClean="0"/>
                        <a:t>FASE: TRANSICIÓN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49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/>
                        <a:t>Iteraciones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latin typeface="+mn-lt"/>
                          <a:ea typeface="+mn-ea"/>
                        </a:rPr>
                        <a:t>8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</a:tr>
              <a:tr h="16502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/>
                        <a:t>Objetivos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Distribución del sistema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Documentación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Manuales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 usuario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3080" marR="630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28" grpId="0"/>
      <p:bldP spid="3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132856"/>
            <a:ext cx="5904656" cy="1080120"/>
          </a:xfrm>
        </p:spPr>
        <p:txBody>
          <a:bodyPr/>
          <a:lstStyle/>
          <a:p>
            <a:r>
              <a:rPr lang="es-ES" sz="3600" dirty="0" smtClean="0"/>
              <a:t>INTRODUCCIÓN</a:t>
            </a:r>
            <a:endParaRPr lang="es-ES" sz="3600" dirty="0"/>
          </a:p>
        </p:txBody>
      </p:sp>
      <p:pic>
        <p:nvPicPr>
          <p:cNvPr id="1027" name="Picture 3" descr="C:\Users\Juan\AppData\Local\Microsoft\Windows\Temporary Internet Files\Content.IE5\3ZEMP5PJ\MC9000888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79279"/>
            <a:ext cx="29277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30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Autofit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800" dirty="0" smtClean="0"/>
              <a:t>resultados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84859" y="2060847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FASE DE ELABORACIÓN</a:t>
            </a:r>
            <a:endParaRPr lang="es-ES" sz="44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75" y="3428999"/>
            <a:ext cx="2121233" cy="18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31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77318" y="980728"/>
            <a:ext cx="7478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1</a:t>
            </a:r>
          </a:p>
          <a:p>
            <a:pPr marL="993633" lvl="1" indent="-457200" algn="just" defTabSz="914400">
              <a:spcBef>
                <a:spcPts val="12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Identificación requisitos</a:t>
            </a:r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02743"/>
              </p:ext>
            </p:extLst>
          </p:nvPr>
        </p:nvGraphicFramePr>
        <p:xfrm>
          <a:off x="674865" y="2004840"/>
          <a:ext cx="3753119" cy="37276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9074"/>
                <a:gridCol w="277404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GRUPO</a:t>
                      </a:r>
                      <a:r>
                        <a:rPr lang="es-ES" sz="2000" b="1" baseline="0" dirty="0" smtClean="0"/>
                        <a:t> FUNCIONAL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Acceso</a:t>
                      </a:r>
                      <a:r>
                        <a:rPr lang="es-ES" sz="1600" b="0" baseline="0" dirty="0" smtClean="0"/>
                        <a:t> sistema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Gestión Decisiones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528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Visualización información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notificaciones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proyectos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F6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Generación</a:t>
                      </a:r>
                      <a:r>
                        <a:rPr lang="es-E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informes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F7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Generación estadísticas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04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F8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idiomas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04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F9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lang="es-E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Información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28 Llamada con línea 2"/>
          <p:cNvSpPr/>
          <p:nvPr/>
        </p:nvSpPr>
        <p:spPr>
          <a:xfrm>
            <a:off x="5374329" y="1642376"/>
            <a:ext cx="3115838" cy="2693914"/>
          </a:xfrm>
          <a:prstGeom prst="borderCallout2">
            <a:avLst>
              <a:gd name="adj1" fmla="val 49392"/>
              <a:gd name="adj2" fmla="val -2874"/>
              <a:gd name="adj3" fmla="val 49353"/>
              <a:gd name="adj4" fmla="val -15630"/>
              <a:gd name="adj5" fmla="val 49743"/>
              <a:gd name="adj6" fmla="val -355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5346"/>
              </p:ext>
            </p:extLst>
          </p:nvPr>
        </p:nvGraphicFramePr>
        <p:xfrm>
          <a:off x="5564096" y="1744001"/>
          <a:ext cx="2736304" cy="2468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6569"/>
                <a:gridCol w="193973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F2.1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Crear decisión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Modifica decisión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F2.3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Eliminar decisión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F2.4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Adjuntar</a:t>
                      </a:r>
                      <a:r>
                        <a:rPr lang="es-ES" sz="1600" b="0" baseline="0" dirty="0" smtClean="0"/>
                        <a:t> ficheros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F2.5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Aceptar/Rechazar</a:t>
                      </a:r>
                      <a:r>
                        <a:rPr lang="es-ES" sz="1600" b="0" baseline="0" dirty="0" smtClean="0"/>
                        <a:t> decisiones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30 Llamada con línea 2"/>
          <p:cNvSpPr/>
          <p:nvPr/>
        </p:nvSpPr>
        <p:spPr>
          <a:xfrm>
            <a:off x="5291976" y="2989333"/>
            <a:ext cx="3280544" cy="2125764"/>
          </a:xfrm>
          <a:prstGeom prst="borderCallout2">
            <a:avLst>
              <a:gd name="adj1" fmla="val 49799"/>
              <a:gd name="adj2" fmla="val -2642"/>
              <a:gd name="adj3" fmla="val 49546"/>
              <a:gd name="adj4" fmla="val -15183"/>
              <a:gd name="adj5" fmla="val 17938"/>
              <a:gd name="adj6" fmla="val -303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13434"/>
              </p:ext>
            </p:extLst>
          </p:nvPr>
        </p:nvGraphicFramePr>
        <p:xfrm>
          <a:off x="5421736" y="3183731"/>
          <a:ext cx="2981164" cy="17369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851"/>
                <a:gridCol w="211331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REQUISITO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F3.1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Visualizar decisiones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F3.2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Visualizar datos empresa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3272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F3.3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Descargar</a:t>
                      </a:r>
                      <a:r>
                        <a:rPr lang="es-ES" sz="1600" b="0" baseline="0" dirty="0" smtClean="0"/>
                        <a:t> adjuntos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2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32" y="1362296"/>
            <a:ext cx="5479240" cy="4572333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32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7" name="26 Rectángulo"/>
          <p:cNvSpPr/>
          <p:nvPr/>
        </p:nvSpPr>
        <p:spPr>
          <a:xfrm>
            <a:off x="683568" y="900631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Modelo de casos de uso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9" y="4169079"/>
            <a:ext cx="1469171" cy="1279191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33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1442432" y="1916832"/>
            <a:ext cx="2109683" cy="864096"/>
          </a:xfrm>
          <a:prstGeom prst="cloudCallout">
            <a:avLst>
              <a:gd name="adj1" fmla="val -28843"/>
              <a:gd name="adj2" fmla="val 38389"/>
            </a:avLst>
          </a:prstGeom>
          <a:gradFill>
            <a:gsLst>
              <a:gs pos="0">
                <a:schemeClr val="accent5">
                  <a:tint val="50000"/>
                  <a:satMod val="300000"/>
                  <a:alpha val="64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s-E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37655" y="2124395"/>
            <a:ext cx="115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INICIO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42872" y="4600925"/>
            <a:ext cx="23085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ELABORACIÓN</a:t>
            </a:r>
            <a:endParaRPr lang="es-ES" b="1" dirty="0"/>
          </a:p>
        </p:txBody>
      </p:sp>
      <p:cxnSp>
        <p:nvCxnSpPr>
          <p:cNvPr id="10" name="9 Conector angular"/>
          <p:cNvCxnSpPr>
            <a:stCxn id="27" idx="0"/>
            <a:endCxn id="8" idx="0"/>
          </p:cNvCxnSpPr>
          <p:nvPr/>
        </p:nvCxnSpPr>
        <p:spPr>
          <a:xfrm rot="10800000" flipV="1">
            <a:off x="1369426" y="2348879"/>
            <a:ext cx="79551" cy="18201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09" y="2855164"/>
            <a:ext cx="1378073" cy="1378073"/>
          </a:xfrm>
          <a:prstGeom prst="rect">
            <a:avLst/>
          </a:prstGeom>
        </p:spPr>
      </p:pic>
      <p:cxnSp>
        <p:nvCxnSpPr>
          <p:cNvPr id="33" name="32 Conector angular"/>
          <p:cNvCxnSpPr>
            <a:stCxn id="28" idx="3"/>
            <a:endCxn id="36" idx="1"/>
          </p:cNvCxnSpPr>
          <p:nvPr/>
        </p:nvCxnSpPr>
        <p:spPr>
          <a:xfrm flipV="1">
            <a:off x="2651441" y="3497249"/>
            <a:ext cx="383025" cy="1311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034466" y="3289500"/>
            <a:ext cx="2527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CONSTRUCCIÓN</a:t>
            </a:r>
            <a:endParaRPr lang="es-ES" b="1" dirty="0"/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42" y="4434217"/>
            <a:ext cx="1459170" cy="1224136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5948768" y="4829408"/>
            <a:ext cx="18752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TRANSICIÓN</a:t>
            </a:r>
            <a:endParaRPr lang="es-ES" b="1" dirty="0"/>
          </a:p>
        </p:txBody>
      </p:sp>
      <p:cxnSp>
        <p:nvCxnSpPr>
          <p:cNvPr id="50" name="49 Conector angular"/>
          <p:cNvCxnSpPr>
            <a:stCxn id="11" idx="2"/>
            <a:endCxn id="49" idx="1"/>
          </p:cNvCxnSpPr>
          <p:nvPr/>
        </p:nvCxnSpPr>
        <p:spPr>
          <a:xfrm rot="16200000" flipH="1">
            <a:off x="4585047" y="3673436"/>
            <a:ext cx="803920" cy="19235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576049" y="1078353"/>
            <a:ext cx="468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Plan de iteraciones</a:t>
            </a:r>
          </a:p>
        </p:txBody>
      </p:sp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25607"/>
              </p:ext>
            </p:extLst>
          </p:nvPr>
        </p:nvGraphicFramePr>
        <p:xfrm>
          <a:off x="5427765" y="1244597"/>
          <a:ext cx="3136528" cy="220856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65521"/>
                <a:gridCol w="2071007"/>
              </a:tblGrid>
              <a:tr h="1986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 smtClean="0"/>
                        <a:t>FASE: CONSTRUCCIÓN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49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/>
                        <a:t>Iteraciones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latin typeface="+mn-lt"/>
                          <a:ea typeface="+mn-ea"/>
                        </a:rPr>
                        <a:t>3-8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</a:tr>
              <a:tr h="16502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/>
                        <a:t>Objetivos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Análisis, diseño, implementación</a:t>
                      </a:r>
                      <a:r>
                        <a:rPr lang="es-ES" sz="1400" kern="1200" baseline="0" dirty="0" smtClean="0"/>
                        <a:t> y pruebas de los casos de uso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3080" marR="63080" marT="0" marB="0" anchor="ctr"/>
                </a:tc>
              </a:tr>
            </a:tbl>
          </a:graphicData>
        </a:graphic>
      </p:graphicFrame>
      <p:graphicFrame>
        <p:nvGraphicFramePr>
          <p:cNvPr id="72" name="7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16589"/>
              </p:ext>
            </p:extLst>
          </p:nvPr>
        </p:nvGraphicFramePr>
        <p:xfrm>
          <a:off x="5427765" y="1244598"/>
          <a:ext cx="3136528" cy="220856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65521"/>
                <a:gridCol w="2071007"/>
              </a:tblGrid>
              <a:tr h="19865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 smtClean="0"/>
                        <a:t>FASE: TRANSICIÓN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49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/>
                        <a:t>Iteraciones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1400" dirty="0" smtClean="0">
                          <a:latin typeface="+mn-lt"/>
                          <a:ea typeface="+mn-ea"/>
                        </a:rPr>
                        <a:t>9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</a:tr>
              <a:tr h="16502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/>
                        <a:t>Objetivos</a:t>
                      </a:r>
                      <a:endParaRPr lang="es-ES" sz="1400" b="1" dirty="0">
                        <a:latin typeface="Times New Roman"/>
                        <a:ea typeface="Times New Roman"/>
                      </a:endParaRPr>
                    </a:p>
                  </a:txBody>
                  <a:tcPr marL="63080" marR="630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/>
                        <a:t>Distribución del sistema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Documentación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Manuales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+mn-cs"/>
                        </a:rPr>
                        <a:t> usuario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3080" marR="630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34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7" name="26 Rectángulo"/>
          <p:cNvSpPr/>
          <p:nvPr/>
        </p:nvSpPr>
        <p:spPr>
          <a:xfrm>
            <a:off x="683568" y="907505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Creación modelo de casos de uso detallados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75" y="1370385"/>
            <a:ext cx="4112120" cy="43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35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7" name="26 Rectángulo"/>
          <p:cNvSpPr/>
          <p:nvPr/>
        </p:nvSpPr>
        <p:spPr>
          <a:xfrm>
            <a:off x="754474" y="1052736"/>
            <a:ext cx="7478909" cy="343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Definición de la arquitectura</a:t>
            </a: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Arquitectura cliente-servidor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200" dirty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Arquitectura </a:t>
            </a:r>
            <a:r>
              <a:rPr lang="es-ES" sz="2200" dirty="0">
                <a:solidFill>
                  <a:schemeClr val="tx2">
                    <a:lumMod val="75000"/>
                  </a:schemeClr>
                </a:solidFill>
              </a:rPr>
              <a:t>multicapa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83" y="2204864"/>
            <a:ext cx="6850154" cy="1488467"/>
          </a:xfrm>
          <a:prstGeom prst="rect">
            <a:avLst/>
          </a:prstGeom>
        </p:spPr>
      </p:pic>
      <p:grpSp>
        <p:nvGrpSpPr>
          <p:cNvPr id="3" name="2 Grupo"/>
          <p:cNvGrpSpPr/>
          <p:nvPr/>
        </p:nvGrpSpPr>
        <p:grpSpPr>
          <a:xfrm>
            <a:off x="1172183" y="4668766"/>
            <a:ext cx="6952397" cy="600176"/>
            <a:chOff x="1172183" y="4668766"/>
            <a:chExt cx="6952397" cy="600176"/>
          </a:xfrm>
        </p:grpSpPr>
        <p:sp>
          <p:nvSpPr>
            <p:cNvPr id="9" name="8 Rectángulo redondeado"/>
            <p:cNvSpPr/>
            <p:nvPr/>
          </p:nvSpPr>
          <p:spPr>
            <a:xfrm>
              <a:off x="1172183" y="4692878"/>
              <a:ext cx="1572051" cy="57606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265705" y="4796244"/>
              <a:ext cx="157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/>
                <a:t>Presentación</a:t>
              </a:r>
              <a:endParaRPr lang="es-ES" sz="1800" dirty="0"/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3707904" y="4692878"/>
              <a:ext cx="1572051" cy="57606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967876" y="4772132"/>
              <a:ext cx="157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/>
                <a:t>Dominio</a:t>
              </a:r>
              <a:endParaRPr lang="es-ES" sz="1800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6450286" y="4668766"/>
              <a:ext cx="1572051" cy="57606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552528" y="4772132"/>
              <a:ext cx="157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 smtClean="0"/>
                <a:t>Persistencia</a:t>
              </a:r>
              <a:endParaRPr lang="es-ES" sz="1800" dirty="0"/>
            </a:p>
          </p:txBody>
        </p:sp>
        <p:cxnSp>
          <p:nvCxnSpPr>
            <p:cNvPr id="12" name="11 Conector recto de flecha"/>
            <p:cNvCxnSpPr>
              <a:stCxn id="10" idx="3"/>
              <a:endCxn id="26" idx="1"/>
            </p:cNvCxnSpPr>
            <p:nvPr/>
          </p:nvCxnSpPr>
          <p:spPr>
            <a:xfrm>
              <a:off x="2837757" y="4980910"/>
              <a:ext cx="8701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V="1">
              <a:off x="5279955" y="5113867"/>
              <a:ext cx="1166001" cy="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flipH="1">
              <a:off x="5279956" y="4796244"/>
              <a:ext cx="1170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8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36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7" name="26 Rectángulo"/>
          <p:cNvSpPr/>
          <p:nvPr/>
        </p:nvSpPr>
        <p:spPr>
          <a:xfrm>
            <a:off x="914663" y="1340768"/>
            <a:ext cx="7478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Patrones utilizados</a:t>
            </a: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err="1" smtClean="0">
                <a:solidFill>
                  <a:schemeClr val="tx2">
                    <a:lumMod val="75000"/>
                  </a:schemeClr>
                </a:solidFill>
              </a:rPr>
              <a:t>Singleton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DAO</a:t>
            </a: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err="1" smtClean="0">
                <a:solidFill>
                  <a:schemeClr val="tx2">
                    <a:lumMod val="75000"/>
                  </a:schemeClr>
                </a:solidFill>
              </a:rPr>
              <a:t>Observer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err="1" smtClean="0">
                <a:solidFill>
                  <a:schemeClr val="tx2">
                    <a:lumMod val="75000"/>
                  </a:schemeClr>
                </a:solidFill>
              </a:rPr>
              <a:t>Facade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err="1" smtClean="0">
                <a:solidFill>
                  <a:schemeClr val="tx2">
                    <a:lumMod val="75000"/>
                  </a:schemeClr>
                </a:solidFill>
              </a:rPr>
              <a:t>Proxy</a:t>
            </a:r>
            <a:endParaRPr lang="es-E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16046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200" dirty="0" err="1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endParaRPr lang="es-E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37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676530" y="920068"/>
            <a:ext cx="74789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200" dirty="0" smtClean="0">
                <a:solidFill>
                  <a:schemeClr val="tx2">
                    <a:lumMod val="75000"/>
                  </a:schemeClr>
                </a:solidFill>
              </a:rPr>
              <a:t>Iteración 2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350955"/>
            <a:ext cx="6615515" cy="45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38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53944" y="980728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Diseño e implementación comunicaciones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5" y="1432158"/>
            <a:ext cx="7063361" cy="45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39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53944" y="980728"/>
            <a:ext cx="7478909" cy="447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Diseño e implementación comunicaciones</a:t>
            </a:r>
          </a:p>
          <a:p>
            <a:pPr marL="896938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Registrar IP</a:t>
            </a:r>
          </a:p>
          <a:p>
            <a:pPr marL="896938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endParaRPr lang="es-E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96938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Exportar objeto remoto</a:t>
            </a:r>
          </a:p>
          <a:p>
            <a:pPr marL="896938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endParaRPr lang="es-E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96938" indent="-457200" algn="just" defTabSz="914400">
              <a:spcBef>
                <a:spcPts val="36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Localizar y utilizar objeto exportado</a:t>
            </a:r>
          </a:p>
          <a:p>
            <a:pPr marL="896938" indent="-457200" algn="just" defTabSz="914400">
              <a:spcBef>
                <a:spcPts val="24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endParaRPr lang="es-E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45" y="2217742"/>
            <a:ext cx="6886408" cy="314209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3" y="3356992"/>
            <a:ext cx="8362950" cy="752475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2" y="4875853"/>
            <a:ext cx="7632848" cy="576064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2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129078"/>
            <a:ext cx="7920880" cy="9956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Introducción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27584" y="1619447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Evolución en el desarrollo software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103928671"/>
              </p:ext>
            </p:extLst>
          </p:nvPr>
        </p:nvGraphicFramePr>
        <p:xfrm>
          <a:off x="-171583" y="2519492"/>
          <a:ext cx="4627423" cy="317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11 Grupo"/>
          <p:cNvGrpSpPr/>
          <p:nvPr/>
        </p:nvGrpSpPr>
        <p:grpSpPr>
          <a:xfrm>
            <a:off x="5355576" y="2030243"/>
            <a:ext cx="3334532" cy="3390506"/>
            <a:chOff x="5355576" y="2030243"/>
            <a:chExt cx="3334532" cy="3390506"/>
          </a:xfrm>
        </p:grpSpPr>
        <p:sp>
          <p:nvSpPr>
            <p:cNvPr id="37" name="6 Elipse"/>
            <p:cNvSpPr/>
            <p:nvPr/>
          </p:nvSpPr>
          <p:spPr>
            <a:xfrm>
              <a:off x="5355576" y="2030243"/>
              <a:ext cx="3334532" cy="339050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b="1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pic>
          <p:nvPicPr>
            <p:cNvPr id="44" name="14 Imagen" descr="Picture 2011-02-10 12_16_29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7806" y="2564932"/>
              <a:ext cx="1109124" cy="7014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9" name="8 CuadroTexto"/>
            <p:cNvSpPr txBox="1"/>
            <p:nvPr/>
          </p:nvSpPr>
          <p:spPr>
            <a:xfrm>
              <a:off x="6249957" y="2441038"/>
              <a:ext cx="7728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DGS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4994094" y="3096209"/>
            <a:ext cx="2511726" cy="2508044"/>
            <a:chOff x="4994094" y="3096209"/>
            <a:chExt cx="2511726" cy="2508044"/>
          </a:xfrm>
        </p:grpSpPr>
        <p:sp>
          <p:nvSpPr>
            <p:cNvPr id="38" name="7 Elipse"/>
            <p:cNvSpPr/>
            <p:nvPr/>
          </p:nvSpPr>
          <p:spPr>
            <a:xfrm>
              <a:off x="4994094" y="3096209"/>
              <a:ext cx="2511726" cy="25080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b="1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pic>
          <p:nvPicPr>
            <p:cNvPr id="43" name="13 Imagen" descr="soteinsa-bascula-pesaje-donde-estamos0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700" y="3578086"/>
              <a:ext cx="716308" cy="7163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6" name="45 CuadroTexto"/>
            <p:cNvSpPr txBox="1"/>
            <p:nvPr/>
          </p:nvSpPr>
          <p:spPr>
            <a:xfrm>
              <a:off x="5521022" y="3370337"/>
              <a:ext cx="7728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DDS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806665" y="3979740"/>
            <a:ext cx="1645612" cy="1772294"/>
            <a:chOff x="4806665" y="3979740"/>
            <a:chExt cx="1645612" cy="1772294"/>
          </a:xfrm>
        </p:grpSpPr>
        <p:sp>
          <p:nvSpPr>
            <p:cNvPr id="39" name="8 Elipse"/>
            <p:cNvSpPr/>
            <p:nvPr/>
          </p:nvSpPr>
          <p:spPr>
            <a:xfrm>
              <a:off x="4806665" y="3979740"/>
              <a:ext cx="1645612" cy="17722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pic>
          <p:nvPicPr>
            <p:cNvPr id="45" name="Picture 2" descr="C:\Documents and Settings\Alarcos\Mis documentos\Descargas\1297352421_Company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36011" y="4549295"/>
              <a:ext cx="871454" cy="871454"/>
            </a:xfrm>
            <a:prstGeom prst="rect">
              <a:avLst/>
            </a:prstGeom>
            <a:noFill/>
          </p:spPr>
        </p:pic>
        <p:sp>
          <p:nvSpPr>
            <p:cNvPr id="47" name="46 CuadroTexto"/>
            <p:cNvSpPr txBox="1"/>
            <p:nvPr/>
          </p:nvSpPr>
          <p:spPr>
            <a:xfrm>
              <a:off x="5269894" y="4133797"/>
              <a:ext cx="9800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Local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10 Flecha derecha"/>
          <p:cNvSpPr/>
          <p:nvPr/>
        </p:nvSpPr>
        <p:spPr>
          <a:xfrm>
            <a:off x="4858461" y="5420749"/>
            <a:ext cx="3810894" cy="4644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Distancia</a:t>
            </a:r>
            <a:endParaRPr lang="es-ES" dirty="0"/>
          </a:p>
        </p:txBody>
      </p:sp>
      <p:sp>
        <p:nvSpPr>
          <p:cNvPr id="41" name="11 Flecha derecha"/>
          <p:cNvSpPr/>
          <p:nvPr/>
        </p:nvSpPr>
        <p:spPr>
          <a:xfrm rot="16200000">
            <a:off x="3205966" y="3871647"/>
            <a:ext cx="3304990" cy="433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Desafíos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395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0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40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elaboración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53944" y="980728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Pruebas comunicaciones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0" y="1628800"/>
            <a:ext cx="78676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9" y="1871514"/>
            <a:ext cx="77914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0" y="2035324"/>
            <a:ext cx="77628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89" y="3341733"/>
            <a:ext cx="6020275" cy="21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41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Autofit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800" dirty="0" smtClean="0"/>
              <a:t>resultados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84859" y="2060847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FASE DE CONSTRUCCIÓN</a:t>
            </a:r>
            <a:endParaRPr lang="es-ES" sz="44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13" y="2983502"/>
            <a:ext cx="2772738" cy="27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42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688529" y="980728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3 – </a:t>
            </a:r>
            <a:r>
              <a:rPr lang="es-ES" sz="2200" i="1" dirty="0" smtClean="0">
                <a:solidFill>
                  <a:schemeClr val="tx2">
                    <a:lumMod val="75000"/>
                  </a:schemeClr>
                </a:solidFill>
              </a:rPr>
              <a:t>Acceso sistema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58" y="1509513"/>
            <a:ext cx="5694410" cy="4416329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5" y="2342508"/>
            <a:ext cx="6892938" cy="2110758"/>
          </a:xfrm>
          <a:prstGeom prst="rect">
            <a:avLst/>
          </a:prstGeom>
        </p:spPr>
      </p:pic>
      <p:sp>
        <p:nvSpPr>
          <p:cNvPr id="27" name="26 Rectángulo"/>
          <p:cNvSpPr/>
          <p:nvPr/>
        </p:nvSpPr>
        <p:spPr>
          <a:xfrm>
            <a:off x="1064398" y="1556792"/>
            <a:ext cx="7478909" cy="203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Implementación</a:t>
            </a: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Creación de sesiones</a:t>
            </a: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Contraseñas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encriptadas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Extensibilidad usuarios</a:t>
            </a: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Interfaz gráfica adaptable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115616" y="3717677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Pruebas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5" y="2343405"/>
            <a:ext cx="6748922" cy="236334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1075124" y="1556792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Análisis</a:t>
            </a:r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075124" y="1557407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</a:t>
            </a:r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allAtOnce"/>
      <p:bldP spid="30" grpId="0"/>
      <p:bldP spid="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57" y="3212976"/>
            <a:ext cx="5847653" cy="2600589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43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683568" y="989906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4 – </a:t>
            </a:r>
            <a:r>
              <a:rPr lang="es-ES" sz="2200" i="1" dirty="0" smtClean="0">
                <a:solidFill>
                  <a:schemeClr val="tx2">
                    <a:lumMod val="75000"/>
                  </a:schemeClr>
                </a:solidFill>
              </a:rPr>
              <a:t>Visualización información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259631" y="2040487"/>
            <a:ext cx="747890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 e Implementación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Estructura jerárquica</a:t>
            </a: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Yahoo!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PlaceFinder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OpenStreetMaps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Framework JUNG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248617" y="4365104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Pruebas</a:t>
            </a:r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1259632" y="1556792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Análisis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27" y="3717327"/>
            <a:ext cx="4691383" cy="192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19256"/>
            <a:ext cx="3753990" cy="332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11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44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599985" y="980727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s-ES" sz="2200" i="1" dirty="0" smtClean="0">
                <a:solidFill>
                  <a:schemeClr val="tx2">
                    <a:lumMod val="75000"/>
                  </a:schemeClr>
                </a:solidFill>
              </a:rPr>
              <a:t>Gestión decisiones y notificaciones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227138" y="3466960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Pruebas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229767" y="1589386"/>
            <a:ext cx="7478909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 e 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Implementación</a:t>
            </a:r>
          </a:p>
          <a:p>
            <a:pPr marL="993633" lvl="2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Reflection</a:t>
            </a:r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Creación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alertas (asíncrono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Notificación cambios (síncrono)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16" y="3573016"/>
            <a:ext cx="3092950" cy="235816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3" y="2924944"/>
            <a:ext cx="5723905" cy="257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58" y="1904057"/>
            <a:ext cx="5048994" cy="3857058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45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599587" y="980727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6 – </a:t>
            </a:r>
            <a:r>
              <a:rPr lang="es-ES" sz="2200" i="1" dirty="0" smtClean="0">
                <a:solidFill>
                  <a:schemeClr val="tx2">
                    <a:lumMod val="75000"/>
                  </a:schemeClr>
                </a:solidFill>
              </a:rPr>
              <a:t>Gestión proyectos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403648" y="1442392"/>
            <a:ext cx="66186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403648" y="1465476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Implementación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61550"/>
              </p:ext>
            </p:extLst>
          </p:nvPr>
        </p:nvGraphicFramePr>
        <p:xfrm>
          <a:off x="1115616" y="2768769"/>
          <a:ext cx="4992216" cy="411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2036"/>
                <a:gridCol w="832036"/>
                <a:gridCol w="832036"/>
                <a:gridCol w="832036"/>
                <a:gridCol w="832036"/>
                <a:gridCol w="83203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172429" y="235327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Att1</a:t>
            </a:r>
            <a:endParaRPr lang="es-ES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15143" y="235327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Att2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684711" y="2335490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Att4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528465" y="2335490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Att5</a:t>
            </a:r>
            <a:endParaRPr lang="es-ES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354070" y="235327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Att6</a:t>
            </a:r>
            <a:endParaRPr lang="es-ES" sz="2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903875" y="235327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Att3</a:t>
            </a:r>
            <a:endParaRPr lang="es-ES" sz="2000" dirty="0"/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03391"/>
              </p:ext>
            </p:extLst>
          </p:nvPr>
        </p:nvGraphicFramePr>
        <p:xfrm>
          <a:off x="1122948" y="3920897"/>
          <a:ext cx="4992216" cy="411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2036"/>
                <a:gridCol w="832036"/>
                <a:gridCol w="832036"/>
                <a:gridCol w="832036"/>
                <a:gridCol w="832036"/>
                <a:gridCol w="83203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36 CuadroTexto"/>
          <p:cNvSpPr txBox="1"/>
          <p:nvPr/>
        </p:nvSpPr>
        <p:spPr>
          <a:xfrm>
            <a:off x="1179761" y="431463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Att1</a:t>
            </a:r>
            <a:endParaRPr lang="es-ES" sz="2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22475" y="431463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Att2</a:t>
            </a:r>
            <a:endParaRPr lang="es-ES" sz="2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692043" y="4296850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Att4</a:t>
            </a:r>
            <a:endParaRPr lang="es-ES" sz="2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535797" y="4296850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Att5</a:t>
            </a:r>
            <a:endParaRPr lang="es-ES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361402" y="431463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Att6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911207" y="4314631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Att3</a:t>
            </a:r>
            <a:endParaRPr lang="es-ES" sz="20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517586" y="3056801"/>
            <a:ext cx="0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2306899" y="3045925"/>
            <a:ext cx="0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029868" y="3056801"/>
            <a:ext cx="0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4873622" y="3045925"/>
            <a:ext cx="0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5686490" y="3056801"/>
            <a:ext cx="0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3185727" y="3056801"/>
            <a:ext cx="0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220152" y="3191525"/>
            <a:ext cx="2733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Función semejanza local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1916766" y="5013176"/>
            <a:ext cx="6618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Reflection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536138" y="2750988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P1</a:t>
            </a:r>
            <a:endParaRPr lang="es-ES" sz="2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45609" y="3915833"/>
            <a:ext cx="690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P2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727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/>
      <p:bldP spid="8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12" grpId="0"/>
      <p:bldP spid="49" grpId="0"/>
      <p:bldP spid="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627262" y="1073397"/>
            <a:ext cx="747890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Funciones semejanza:</a:t>
            </a:r>
          </a:p>
          <a:p>
            <a:pPr marL="1071563" lvl="1" indent="-457200" algn="just" defTabSz="914400">
              <a:spcBef>
                <a:spcPts val="18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Umbral</a:t>
            </a:r>
          </a:p>
          <a:p>
            <a:pPr marL="10715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>
                <a:solidFill>
                  <a:schemeClr val="tx2">
                    <a:lumMod val="75000"/>
                  </a:schemeClr>
                </a:solidFill>
              </a:rPr>
              <a:t>Diferencia</a:t>
            </a:r>
          </a:p>
          <a:p>
            <a:pPr marL="107156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>
                <a:solidFill>
                  <a:schemeClr val="tx2">
                    <a:lumMod val="75000"/>
                  </a:schemeClr>
                </a:solidFill>
              </a:rPr>
              <a:t>Igualdad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6521" y="102086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Algoritmo</a:t>
            </a:r>
          </a:p>
          <a:p>
            <a:pPr marL="1071563" lvl="1" indent="-457200" algn="just" defTabSz="914400">
              <a:spcBef>
                <a:spcPts val="18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NN - 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Nearest</a:t>
            </a: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Neighbor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algn="just" defTabSz="914400">
              <a:spcBef>
                <a:spcPts val="1000"/>
              </a:spcBef>
              <a:buClr>
                <a:srgbClr val="274F5F"/>
              </a:buClr>
              <a:buSzPct val="90000"/>
            </a:pPr>
            <a:endParaRPr lang="es-E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Euclidean</a:t>
            </a: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</a:rPr>
              <a:t>Distance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46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 - CBR</a:t>
            </a:r>
            <a:endParaRPr lang="es-ES" sz="18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71" y="2035199"/>
            <a:ext cx="54197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10" y="3458373"/>
            <a:ext cx="46005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94093" y="1038606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Resultado: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68" y="1181580"/>
            <a:ext cx="417411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20" y="2983196"/>
            <a:ext cx="5794718" cy="2491727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47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53943" y="980728"/>
            <a:ext cx="7478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s-ES" sz="2200" i="1" dirty="0" smtClean="0">
                <a:solidFill>
                  <a:schemeClr val="tx2">
                    <a:lumMod val="75000"/>
                  </a:schemeClr>
                </a:solidFill>
              </a:rPr>
              <a:t>Generación informes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1544789" y="1579861"/>
            <a:ext cx="747890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 e Implementación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Estructura herencia elementos PDF</a:t>
            </a:r>
          </a:p>
          <a:p>
            <a:pPr marL="993633" lvl="1" indent="-457200" algn="just" defTabSz="914400">
              <a:spcBef>
                <a:spcPts val="1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Drag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Drop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1532932" y="5484076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Pruebas</a:t>
            </a:r>
          </a:p>
        </p:txBody>
      </p:sp>
    </p:spTree>
    <p:extLst>
      <p:ext uri="{BB962C8B-B14F-4D97-AF65-F5344CB8AC3E}">
        <p14:creationId xmlns:p14="http://schemas.microsoft.com/office/powerpoint/2010/main" val="34612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48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53943" y="980728"/>
            <a:ext cx="7478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Iteración 7 – </a:t>
            </a:r>
            <a:r>
              <a:rPr lang="es-ES" sz="2400" i="1" dirty="0">
                <a:solidFill>
                  <a:schemeClr val="tx2">
                    <a:lumMod val="75000"/>
                  </a:schemeClr>
                </a:solidFill>
              </a:rPr>
              <a:t>Generación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Estadísticas</a:t>
            </a:r>
            <a:endParaRPr lang="es-ES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1535119" y="1597852"/>
            <a:ext cx="747890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 e Implementación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Recursos XML	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Librería </a:t>
            </a: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JFreeChart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Datasets</a:t>
            </a:r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1532932" y="3717032"/>
            <a:ext cx="7478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Pruebas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05" y="3822530"/>
            <a:ext cx="3962935" cy="216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88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49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Construcción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853943" y="980728"/>
            <a:ext cx="7758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Iteración 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8 </a:t>
            </a:r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Exportar Información</a:t>
            </a:r>
            <a:endParaRPr lang="es-ES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1315191" y="1700807"/>
            <a:ext cx="7478909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Diseño e Implementación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Ø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Librería JAXB - Anotaciones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2" y="2995765"/>
            <a:ext cx="7940157" cy="21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¿Qué es DGS?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18 Llamada rectangular redondeada"/>
          <p:cNvSpPr/>
          <p:nvPr/>
        </p:nvSpPr>
        <p:spPr>
          <a:xfrm>
            <a:off x="528954" y="1700808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DGS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es el desarrollo de software que se realiza en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localizaciones separadas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geográficamente más allá de fronteras nacionales, de manera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coordinada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 involucrando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participación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tiempo real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(síncrona) e interacción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asíncrona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078119" y="4437112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[Werner </a:t>
            </a:r>
            <a:r>
              <a:rPr lang="es-ES" sz="1800" b="1" dirty="0" err="1">
                <a:solidFill>
                  <a:schemeClr val="tx2">
                    <a:lumMod val="75000"/>
                  </a:schemeClr>
                </a:solidFill>
              </a:rPr>
              <a:t>Heijstek</a:t>
            </a:r>
            <a:r>
              <a:rPr lang="es-E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2011]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50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Autofit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800" dirty="0" smtClean="0"/>
              <a:t>resultados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84859" y="2060847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FASE DE TRANSICIÓN</a:t>
            </a:r>
            <a:endParaRPr lang="es-ES" sz="44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60491"/>
            <a:ext cx="2726101" cy="22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51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5926448" y="5496145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39928" y="5995191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Resultados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14365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resultados</a:t>
            </a:r>
          </a:p>
          <a:p>
            <a:r>
              <a:rPr lang="es-ES" sz="1800" b="0" dirty="0" smtClean="0"/>
              <a:t>Fase de transición</a:t>
            </a:r>
            <a:endParaRPr lang="es-ES" sz="1800" b="0" dirty="0"/>
          </a:p>
        </p:txBody>
      </p:sp>
      <p:sp>
        <p:nvSpPr>
          <p:cNvPr id="26" name="25 Rectángulo"/>
          <p:cNvSpPr/>
          <p:nvPr/>
        </p:nvSpPr>
        <p:spPr>
          <a:xfrm>
            <a:off x="1039295" y="1772816"/>
            <a:ext cx="7478909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Iteración 9</a:t>
            </a:r>
          </a:p>
          <a:p>
            <a:pPr marL="1162050" lvl="1" indent="-530225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Elaboración documentación</a:t>
            </a:r>
          </a:p>
          <a:p>
            <a:pPr marL="1162050" lvl="1" indent="-530225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Redacción manuales de usuario</a:t>
            </a:r>
          </a:p>
          <a:p>
            <a:pPr marL="1162050" lvl="1" indent="-530225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Distribución del sistema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Conclusiones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68960"/>
            <a:ext cx="2379627" cy="26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53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228621" y="5502819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758537" y="6011532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Conclusiones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5932476" y="551169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609365" y="6026921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conclusiones</a:t>
            </a:r>
          </a:p>
          <a:p>
            <a:r>
              <a:rPr lang="es-ES" sz="1800" b="0" dirty="0" smtClean="0"/>
              <a:t>Consecución objetivos</a:t>
            </a:r>
            <a:endParaRPr lang="es-ES" sz="1800" b="0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18314"/>
              </p:ext>
            </p:extLst>
          </p:nvPr>
        </p:nvGraphicFramePr>
        <p:xfrm>
          <a:off x="395536" y="1124744"/>
          <a:ext cx="8289324" cy="46352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515"/>
                <a:gridCol w="5616624"/>
                <a:gridCol w="165618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DESCRIPCIÓN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DESAFÍO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63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O1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Acceso al sistema desde diferentes localizaciones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Comunicación/Control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Facilitar y favorecer la gestión de decisiones en proyectos software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Comunicación/G. conocimiento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300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Favorecer la representación</a:t>
                      </a:r>
                      <a:r>
                        <a:rPr lang="es-ES" sz="1600" b="0" baseline="0" dirty="0" smtClean="0"/>
                        <a:t> y visualización de la información almacenada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Comunicación/G.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794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comunicación entre equipos, notificando posibles cambios al instante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Adaptación a diferentes idiomas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012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O6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gestión de proyectos software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Comunicación/Control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04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O7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Favorecer aspectos de control de proyectos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O8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reutilización de información entre proyectos, aconsejando decisiones de proyectos similares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Control/ </a:t>
                      </a:r>
                    </a:p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G.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70" y="1415454"/>
            <a:ext cx="577417" cy="606096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70" y="1980537"/>
            <a:ext cx="577417" cy="606096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59" y="5085184"/>
            <a:ext cx="577417" cy="606096"/>
          </a:xfrm>
          <a:prstGeom prst="rect">
            <a:avLst/>
          </a:prstGeom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59" y="4549864"/>
            <a:ext cx="577417" cy="606096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9" y="2606880"/>
            <a:ext cx="577417" cy="606096"/>
          </a:xfrm>
          <a:prstGeom prst="rect">
            <a:avLst/>
          </a:prstGeom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59" y="4077072"/>
            <a:ext cx="577417" cy="606096"/>
          </a:xfrm>
          <a:prstGeom prst="rect">
            <a:avLst/>
          </a:prstGeom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59" y="3573016"/>
            <a:ext cx="577417" cy="606096"/>
          </a:xfrm>
          <a:prstGeom prst="rect">
            <a:avLst/>
          </a:prstGeom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8" y="3185160"/>
            <a:ext cx="577417" cy="6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19" y="3550562"/>
            <a:ext cx="3031526" cy="2706406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54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228621" y="5502819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758537" y="6011532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Conclusiones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5932476" y="551169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609365" y="6026921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8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75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84859" y="1484784"/>
            <a:ext cx="7403161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Gracias al PUD, se facilita el desarrollo</a:t>
            </a:r>
          </a:p>
          <a:p>
            <a:pPr marL="1162050" lvl="1" indent="-439738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  <a:tabLst>
                <a:tab pos="1162050" algn="l"/>
              </a:tabLst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Inclusión de nuevos requisitos sin mayor impacto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Transparencia en la gestión de persistencia y comunicaciones</a:t>
            </a:r>
          </a:p>
          <a:p>
            <a:pPr marL="1160463" lvl="2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Dificultades entre RMI e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Hibernate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Adquisición de conocimientos, con aplicación en empresas y sistemas reales</a:t>
            </a:r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19" y="3550562"/>
            <a:ext cx="3031526" cy="2706406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55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228621" y="5502819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758537" y="6011532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Conclusiones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5932476" y="551169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609365" y="6026921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8" name="4 Título"/>
          <p:cNvSpPr txBox="1">
            <a:spLocks/>
          </p:cNvSpPr>
          <p:nvPr/>
        </p:nvSpPr>
        <p:spPr>
          <a:xfrm>
            <a:off x="1115616" y="188640"/>
            <a:ext cx="7920880" cy="46176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75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110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09" y="2276872"/>
            <a:ext cx="2094055" cy="3421849"/>
          </a:xfrm>
          <a:prstGeom prst="rect">
            <a:avLst/>
          </a:prstGeom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56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228621" y="5502819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3342469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758537" y="6011532"/>
            <a:ext cx="1388842" cy="29238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300" b="1" dirty="0" smtClean="0">
                <a:solidFill>
                  <a:schemeClr val="bg2">
                    <a:lumMod val="25000"/>
                  </a:schemeClr>
                </a:solidFill>
              </a:rPr>
              <a:t>Conclusiones</a:t>
            </a:r>
            <a:endParaRPr lang="es-E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992015" y="601841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4636331" y="550114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207423" y="6020144"/>
            <a:ext cx="1214313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5932476" y="551169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609365" y="6026921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015848" y="1968258"/>
            <a:ext cx="7403161" cy="2918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Aplicación Web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Incorporar BIRT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Soporte colaborativo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Importar datos de Microsoft Project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conclusiones</a:t>
            </a:r>
          </a:p>
          <a:p>
            <a:r>
              <a:rPr lang="es-ES" sz="1800" b="0" dirty="0" smtClean="0"/>
              <a:t>Trabajo futuro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326197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6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ventajas de </a:t>
            </a:r>
            <a:r>
              <a:rPr lang="es-ES" sz="1800" b="0" dirty="0" err="1" smtClean="0"/>
              <a:t>dGS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913147" y="1129899"/>
            <a:ext cx="7200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Aumento de la competitividad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Reducción de costes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Proximidad al mercado y al cliente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Disminución del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time-</a:t>
            </a:r>
            <a:r>
              <a:rPr lang="es-ES" sz="2400" b="1" i="1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s-ES" sz="2400" b="1" i="1" dirty="0" err="1" smtClean="0">
                <a:solidFill>
                  <a:schemeClr val="tx2">
                    <a:lumMod val="75000"/>
                  </a:schemeClr>
                </a:solidFill>
              </a:rPr>
              <a:t>market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517742"/>
            <a:ext cx="3957861" cy="2260325"/>
          </a:xfrm>
          <a:prstGeom prst="rect">
            <a:avLst/>
          </a:prstGeom>
        </p:spPr>
      </p:pic>
      <p:sp>
        <p:nvSpPr>
          <p:cNvPr id="19" name="18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827584" y="4797152"/>
            <a:ext cx="7416824" cy="10801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7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desafíos de </a:t>
            </a:r>
            <a:r>
              <a:rPr lang="es-ES" sz="1800" b="0" dirty="0" err="1" smtClean="0"/>
              <a:t>dGS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898502" y="119675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Desafíos en 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omunicación, Control y Coordinación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898502" y="494116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/>
              <a:t>Desafíos en </a:t>
            </a:r>
            <a:r>
              <a:rPr lang="es-ES" sz="2400" b="1" dirty="0" smtClean="0"/>
              <a:t>Gestión de Conocimiento y de  Decisiones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59644"/>
              </p:ext>
            </p:extLst>
          </p:nvPr>
        </p:nvGraphicFramePr>
        <p:xfrm>
          <a:off x="898502" y="2132856"/>
          <a:ext cx="7416823" cy="138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206"/>
                <a:gridCol w="2000635"/>
                <a:gridCol w="1707776"/>
                <a:gridCol w="185420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PROCESO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DISTANCIA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Geográfica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Temporal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Socio-cultural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842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Comunicación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Dependiente de la tecnología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Comunicación asíncrona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Malentendidos</a:t>
                      </a:r>
                      <a:r>
                        <a:rPr lang="es-ES" sz="1600" b="0" baseline="0" dirty="0" smtClean="0"/>
                        <a:t> y ambigüedades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11058"/>
              </p:ext>
            </p:extLst>
          </p:nvPr>
        </p:nvGraphicFramePr>
        <p:xfrm>
          <a:off x="898502" y="3519696"/>
          <a:ext cx="7416823" cy="57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206"/>
                <a:gridCol w="2000635"/>
                <a:gridCol w="1707776"/>
                <a:gridCol w="1854206"/>
              </a:tblGrid>
              <a:tr h="48842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Coordinación</a:t>
                      </a: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Falta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de conciencia de equipo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Modificación de calendarios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Reducción de confianza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67263"/>
              </p:ext>
            </p:extLst>
          </p:nvPr>
        </p:nvGraphicFramePr>
        <p:xfrm>
          <a:off x="898502" y="4095760"/>
          <a:ext cx="7416823" cy="57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206"/>
                <a:gridCol w="2000635"/>
                <a:gridCol w="1707776"/>
                <a:gridCol w="1854206"/>
              </a:tblGrid>
              <a:tr h="48842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Dificultad de gestión y control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recursos remotos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Diferencias culturales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27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28/01/2012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8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¿Qué se propone?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898502" y="1412776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El desarrollo de un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sistema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que permita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resolver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minimizar 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algunos de los desafíos encontrados en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DGS.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973028" y="3367228"/>
            <a:ext cx="7202901" cy="1845024"/>
            <a:chOff x="973028" y="3367228"/>
            <a:chExt cx="7202901" cy="1845024"/>
          </a:xfrm>
        </p:grpSpPr>
        <p:sp>
          <p:nvSpPr>
            <p:cNvPr id="26" name="25 CuadroTexto"/>
            <p:cNvSpPr txBox="1"/>
            <p:nvPr/>
          </p:nvSpPr>
          <p:spPr>
            <a:xfrm>
              <a:off x="973028" y="3459561"/>
              <a:ext cx="7926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DGS</a:t>
              </a:r>
              <a:endParaRPr lang="es-ES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733380" y="3448272"/>
              <a:ext cx="1696746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DPMTool</a:t>
              </a:r>
              <a:endParaRPr lang="es-ES" sz="2000" b="1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7383841" y="3459561"/>
              <a:ext cx="79208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CBR</a:t>
              </a:r>
              <a:endParaRPr lang="es-ES" dirty="0"/>
            </a:p>
          </p:txBody>
        </p:sp>
        <p:cxnSp>
          <p:nvCxnSpPr>
            <p:cNvPr id="29" name="28 Conector recto de flecha"/>
            <p:cNvCxnSpPr>
              <a:stCxn id="26" idx="3"/>
              <a:endCxn id="27" idx="1"/>
            </p:cNvCxnSpPr>
            <p:nvPr/>
          </p:nvCxnSpPr>
          <p:spPr>
            <a:xfrm>
              <a:off x="1765642" y="3644227"/>
              <a:ext cx="967738" cy="4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29 CuadroTexto"/>
            <p:cNvSpPr txBox="1"/>
            <p:nvPr/>
          </p:nvSpPr>
          <p:spPr>
            <a:xfrm>
              <a:off x="1629249" y="4627477"/>
              <a:ext cx="1399924" cy="5847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DESIGN RATIONALE</a:t>
              </a:r>
              <a:endParaRPr lang="es-ES" sz="16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841304" y="3367228"/>
              <a:ext cx="714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Desafíos</a:t>
              </a:r>
              <a:endParaRPr lang="es-ES" sz="1200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405896" y="3367228"/>
              <a:ext cx="3046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Recuperación y reutilización conocimiento</a:t>
              </a:r>
            </a:p>
            <a:p>
              <a:endParaRPr lang="es-ES" sz="1200" dirty="0"/>
            </a:p>
          </p:txBody>
        </p:sp>
        <p:cxnSp>
          <p:nvCxnSpPr>
            <p:cNvPr id="33" name="32 Conector angular"/>
            <p:cNvCxnSpPr>
              <a:stCxn id="30" idx="3"/>
              <a:endCxn id="27" idx="2"/>
            </p:cNvCxnSpPr>
            <p:nvPr/>
          </p:nvCxnSpPr>
          <p:spPr>
            <a:xfrm flipV="1">
              <a:off x="3029173" y="3848382"/>
              <a:ext cx="552580" cy="10714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3631958" y="4254971"/>
              <a:ext cx="158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Establece tipo de conocimiento a gestionar</a:t>
              </a:r>
              <a:endParaRPr lang="es-ES" sz="1200" dirty="0"/>
            </a:p>
          </p:txBody>
        </p:sp>
        <p:cxnSp>
          <p:nvCxnSpPr>
            <p:cNvPr id="35" name="34 Conector recto de flecha"/>
            <p:cNvCxnSpPr>
              <a:stCxn id="28" idx="1"/>
              <a:endCxn id="27" idx="3"/>
            </p:cNvCxnSpPr>
            <p:nvPr/>
          </p:nvCxnSpPr>
          <p:spPr>
            <a:xfrm flipH="1">
              <a:off x="4430126" y="3644227"/>
              <a:ext cx="2953715" cy="4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50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28600" y="2168860"/>
            <a:ext cx="5904656" cy="1080120"/>
          </a:xfrm>
        </p:spPr>
        <p:txBody>
          <a:bodyPr/>
          <a:lstStyle/>
          <a:p>
            <a:r>
              <a:rPr lang="es-ES" sz="3600" dirty="0" smtClean="0"/>
              <a:t>OBJETIVOS</a:t>
            </a:r>
            <a:endParaRPr lang="es-ES" sz="3600" dirty="0"/>
          </a:p>
        </p:txBody>
      </p:sp>
      <p:pic>
        <p:nvPicPr>
          <p:cNvPr id="2053" name="Picture 5" descr="C:\Users\Juan\AppData\Local\Microsoft\Windows\Temporary Internet Files\Content.IE5\TU3EIRJP\MC9003835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708920"/>
            <a:ext cx="1966891" cy="26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8119</Words>
  <Application>Microsoft Office PowerPoint</Application>
  <PresentationFormat>Presentación en pantalla (4:3)</PresentationFormat>
  <Paragraphs>1319</Paragraphs>
  <Slides>56</Slides>
  <Notes>56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57" baseType="lpstr">
      <vt:lpstr>Tema de Office</vt:lpstr>
      <vt:lpstr>Presentación de PowerPoint</vt:lpstr>
      <vt:lpstr>TABLA DE CONTENIDO</vt:lpstr>
      <vt:lpstr>INTRODUCCIÓN</vt:lpstr>
      <vt:lpstr>Introducción </vt:lpstr>
      <vt:lpstr>Introducción ¿Qué es DGS?</vt:lpstr>
      <vt:lpstr>Introducción ventajas de dGS</vt:lpstr>
      <vt:lpstr>Introducción desafíos de dGS</vt:lpstr>
      <vt:lpstr>Introducción ¿Qué se propone?</vt:lpstr>
      <vt:lpstr>OBJETIVOS</vt:lpstr>
      <vt:lpstr>Presentación de PowerPoint</vt:lpstr>
      <vt:lpstr>Presentación de PowerPoint</vt:lpstr>
      <vt:lpstr>Estado del 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 de trabajo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203</cp:revision>
  <cp:lastPrinted>2012-01-28T18:40:10Z</cp:lastPrinted>
  <dcterms:created xsi:type="dcterms:W3CDTF">2012-01-22T17:18:41Z</dcterms:created>
  <dcterms:modified xsi:type="dcterms:W3CDTF">2012-01-28T21:17:19Z</dcterms:modified>
</cp:coreProperties>
</file>