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8" r:id="rId3"/>
    <p:sldId id="260"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F024FE-A309-45C9-9FC8-A739E9BA6A30}" v="4" dt="2023-09-27T10:06:35.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Ananth V D G R" userId="1bd378356dd351dd" providerId="LiveId" clId="{8FF024FE-A309-45C9-9FC8-A739E9BA6A30}"/>
    <pc:docChg chg="undo redo custSel addSld modSld addSection delSection modSection">
      <pc:chgData name="B Ananth V D G R" userId="1bd378356dd351dd" providerId="LiveId" clId="{8FF024FE-A309-45C9-9FC8-A739E9BA6A30}" dt="2023-09-27T10:21:45.254" v="942" actId="20577"/>
      <pc:docMkLst>
        <pc:docMk/>
      </pc:docMkLst>
      <pc:sldChg chg="modSp mod">
        <pc:chgData name="B Ananth V D G R" userId="1bd378356dd351dd" providerId="LiveId" clId="{8FF024FE-A309-45C9-9FC8-A739E9BA6A30}" dt="2023-09-27T10:08:18.104" v="882" actId="1076"/>
        <pc:sldMkLst>
          <pc:docMk/>
          <pc:sldMk cId="2104487862" sldId="256"/>
        </pc:sldMkLst>
        <pc:spChg chg="mod">
          <ac:chgData name="B Ananth V D G R" userId="1bd378356dd351dd" providerId="LiveId" clId="{8FF024FE-A309-45C9-9FC8-A739E9BA6A30}" dt="2023-09-27T10:08:18.104" v="882" actId="1076"/>
          <ac:spMkLst>
            <pc:docMk/>
            <pc:sldMk cId="2104487862" sldId="256"/>
            <ac:spMk id="2" creationId="{56FCFC10-3221-EA0C-33D4-FD20F3E37987}"/>
          </ac:spMkLst>
        </pc:spChg>
        <pc:spChg chg="mod">
          <ac:chgData name="B Ananth V D G R" userId="1bd378356dd351dd" providerId="LiveId" clId="{8FF024FE-A309-45C9-9FC8-A739E9BA6A30}" dt="2023-09-27T09:56:24.375" v="667" actId="20577"/>
          <ac:spMkLst>
            <pc:docMk/>
            <pc:sldMk cId="2104487862" sldId="256"/>
            <ac:spMk id="3" creationId="{23C33B8A-5EAF-897C-1154-BBF407268165}"/>
          </ac:spMkLst>
        </pc:spChg>
      </pc:sldChg>
      <pc:sldChg chg="modSp mod">
        <pc:chgData name="B Ananth V D G R" userId="1bd378356dd351dd" providerId="LiveId" clId="{8FF024FE-A309-45C9-9FC8-A739E9BA6A30}" dt="2023-09-27T09:56:39.472" v="668" actId="207"/>
        <pc:sldMkLst>
          <pc:docMk/>
          <pc:sldMk cId="2244737441" sldId="258"/>
        </pc:sldMkLst>
        <pc:spChg chg="mod">
          <ac:chgData name="B Ananth V D G R" userId="1bd378356dd351dd" providerId="LiveId" clId="{8FF024FE-A309-45C9-9FC8-A739E9BA6A30}" dt="2023-09-27T09:42:32.435" v="300" actId="207"/>
          <ac:spMkLst>
            <pc:docMk/>
            <pc:sldMk cId="2244737441" sldId="258"/>
            <ac:spMk id="2" creationId="{92C8F400-7E5D-688F-74A2-4A02AEB6DCA5}"/>
          </ac:spMkLst>
        </pc:spChg>
        <pc:spChg chg="mod">
          <ac:chgData name="B Ananth V D G R" userId="1bd378356dd351dd" providerId="LiveId" clId="{8FF024FE-A309-45C9-9FC8-A739E9BA6A30}" dt="2023-09-27T09:56:39.472" v="668" actId="207"/>
          <ac:spMkLst>
            <pc:docMk/>
            <pc:sldMk cId="2244737441" sldId="258"/>
            <ac:spMk id="5" creationId="{114CEE09-3B9E-D72E-D460-FDFCED40BAA7}"/>
          </ac:spMkLst>
        </pc:spChg>
      </pc:sldChg>
      <pc:sldChg chg="modSp mod">
        <pc:chgData name="B Ananth V D G R" userId="1bd378356dd351dd" providerId="LiveId" clId="{8FF024FE-A309-45C9-9FC8-A739E9BA6A30}" dt="2023-09-27T09:57:22.910" v="673" actId="114"/>
        <pc:sldMkLst>
          <pc:docMk/>
          <pc:sldMk cId="608017499" sldId="259"/>
        </pc:sldMkLst>
        <pc:spChg chg="mod">
          <ac:chgData name="B Ananth V D G R" userId="1bd378356dd351dd" providerId="LiveId" clId="{8FF024FE-A309-45C9-9FC8-A739E9BA6A30}" dt="2023-09-27T09:55:10.678" v="655" actId="1076"/>
          <ac:spMkLst>
            <pc:docMk/>
            <pc:sldMk cId="608017499" sldId="259"/>
            <ac:spMk id="2" creationId="{A589D9DA-DAD6-7F9D-2AC0-907A903F9007}"/>
          </ac:spMkLst>
        </pc:spChg>
        <pc:spChg chg="mod">
          <ac:chgData name="B Ananth V D G R" userId="1bd378356dd351dd" providerId="LiveId" clId="{8FF024FE-A309-45C9-9FC8-A739E9BA6A30}" dt="2023-09-27T09:57:22.910" v="673" actId="114"/>
          <ac:spMkLst>
            <pc:docMk/>
            <pc:sldMk cId="608017499" sldId="259"/>
            <ac:spMk id="3" creationId="{BF3ED623-28DE-7ED6-8E24-AB0DDE0C18CE}"/>
          </ac:spMkLst>
        </pc:spChg>
      </pc:sldChg>
      <pc:sldChg chg="modSp mod">
        <pc:chgData name="B Ananth V D G R" userId="1bd378356dd351dd" providerId="LiveId" clId="{8FF024FE-A309-45C9-9FC8-A739E9BA6A30}" dt="2023-09-27T09:45:00.740" v="338" actId="207"/>
        <pc:sldMkLst>
          <pc:docMk/>
          <pc:sldMk cId="542380556" sldId="260"/>
        </pc:sldMkLst>
        <pc:spChg chg="mod">
          <ac:chgData name="B Ananth V D G R" userId="1bd378356dd351dd" providerId="LiveId" clId="{8FF024FE-A309-45C9-9FC8-A739E9BA6A30}" dt="2023-09-27T09:42:52.295" v="301" actId="207"/>
          <ac:spMkLst>
            <pc:docMk/>
            <pc:sldMk cId="542380556" sldId="260"/>
            <ac:spMk id="2" creationId="{6064522D-B25A-42A4-EE12-D6D4342F2E64}"/>
          </ac:spMkLst>
        </pc:spChg>
        <pc:spChg chg="mod">
          <ac:chgData name="B Ananth V D G R" userId="1bd378356dd351dd" providerId="LiveId" clId="{8FF024FE-A309-45C9-9FC8-A739E9BA6A30}" dt="2023-09-27T09:45:00.740" v="338" actId="207"/>
          <ac:spMkLst>
            <pc:docMk/>
            <pc:sldMk cId="542380556" sldId="260"/>
            <ac:spMk id="3" creationId="{4790F614-D252-CAE1-4691-7C54029107F9}"/>
          </ac:spMkLst>
        </pc:spChg>
      </pc:sldChg>
      <pc:sldChg chg="modSp mod">
        <pc:chgData name="B Ananth V D G R" userId="1bd378356dd351dd" providerId="LiveId" clId="{8FF024FE-A309-45C9-9FC8-A739E9BA6A30}" dt="2023-09-27T10:04:34.779" v="865" actId="20577"/>
        <pc:sldMkLst>
          <pc:docMk/>
          <pc:sldMk cId="3138537249" sldId="261"/>
        </pc:sldMkLst>
        <pc:spChg chg="mod">
          <ac:chgData name="B Ananth V D G R" userId="1bd378356dd351dd" providerId="LiveId" clId="{8FF024FE-A309-45C9-9FC8-A739E9BA6A30}" dt="2023-09-27T09:58:04.455" v="674" actId="207"/>
          <ac:spMkLst>
            <pc:docMk/>
            <pc:sldMk cId="3138537249" sldId="261"/>
            <ac:spMk id="2" creationId="{5DE68904-B7E0-F59C-8F97-90CB960E4F93}"/>
          </ac:spMkLst>
        </pc:spChg>
        <pc:spChg chg="mod">
          <ac:chgData name="B Ananth V D G R" userId="1bd378356dd351dd" providerId="LiveId" clId="{8FF024FE-A309-45C9-9FC8-A739E9BA6A30}" dt="2023-09-27T10:04:34.779" v="865" actId="20577"/>
          <ac:spMkLst>
            <pc:docMk/>
            <pc:sldMk cId="3138537249" sldId="261"/>
            <ac:spMk id="3" creationId="{541D7F33-35C8-39EF-6862-0A061EE5C2D7}"/>
          </ac:spMkLst>
        </pc:spChg>
      </pc:sldChg>
      <pc:sldChg chg="modSp new mod">
        <pc:chgData name="B Ananth V D G R" userId="1bd378356dd351dd" providerId="LiveId" clId="{8FF024FE-A309-45C9-9FC8-A739E9BA6A30}" dt="2023-09-27T10:21:45.254" v="942" actId="20577"/>
        <pc:sldMkLst>
          <pc:docMk/>
          <pc:sldMk cId="2596312761" sldId="262"/>
        </pc:sldMkLst>
        <pc:spChg chg="mod">
          <ac:chgData name="B Ananth V D G R" userId="1bd378356dd351dd" providerId="LiveId" clId="{8FF024FE-A309-45C9-9FC8-A739E9BA6A30}" dt="2023-09-27T10:06:35.032" v="881"/>
          <ac:spMkLst>
            <pc:docMk/>
            <pc:sldMk cId="2596312761" sldId="262"/>
            <ac:spMk id="2" creationId="{0DC1EABE-4DA5-BE4E-65FB-3FFA156007A8}"/>
          </ac:spMkLst>
        </pc:spChg>
        <pc:spChg chg="mod">
          <ac:chgData name="B Ananth V D G R" userId="1bd378356dd351dd" providerId="LiveId" clId="{8FF024FE-A309-45C9-9FC8-A739E9BA6A30}" dt="2023-09-27T10:21:45.254" v="942" actId="20577"/>
          <ac:spMkLst>
            <pc:docMk/>
            <pc:sldMk cId="2596312761" sldId="262"/>
            <ac:spMk id="3" creationId="{66751115-AE6E-6942-48AE-D969B33FC9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18697-D573-4E85-8E45-7FB921BA0066}"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4069311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504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70133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1142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7828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3485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4770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18697-D573-4E85-8E45-7FB921BA0066}"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19050282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18697-D573-4E85-8E45-7FB921BA0066}"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3365801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82DD-3F63-BE47-9E06-51C446D2F6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AD27DB-EA6C-0192-8661-D9C3E217BB12}"/>
              </a:ext>
            </a:extLst>
          </p:cNvPr>
          <p:cNvSpPr>
            <a:spLocks noGrp="1"/>
          </p:cNvSpPr>
          <p:nvPr>
            <p:ph type="dt" sz="half" idx="10"/>
          </p:nvPr>
        </p:nvSpPr>
        <p:spPr>
          <a:xfrm>
            <a:off x="838200" y="6356350"/>
            <a:ext cx="2743200" cy="365125"/>
          </a:xfrm>
          <a:prstGeom prst="rect">
            <a:avLst/>
          </a:prstGeom>
        </p:spPr>
        <p:txBody>
          <a:bodyPr/>
          <a:lstStyle/>
          <a:p>
            <a:fld id="{57F18697-D573-4E85-8E45-7FB921BA0066}" type="datetimeFigureOut">
              <a:rPr lang="en-IN" smtClean="0"/>
              <a:t>27-09-2023</a:t>
            </a:fld>
            <a:endParaRPr lang="en-IN"/>
          </a:p>
        </p:txBody>
      </p:sp>
      <p:sp>
        <p:nvSpPr>
          <p:cNvPr id="4" name="Footer Placeholder 3">
            <a:extLst>
              <a:ext uri="{FF2B5EF4-FFF2-40B4-BE49-F238E27FC236}">
                <a16:creationId xmlns:a16="http://schemas.microsoft.com/office/drawing/2014/main" id="{011D06F0-46EF-BFAA-F368-9C98BC24A32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4B359472-92FD-E60A-668B-D8583B1B4D55}"/>
              </a:ext>
            </a:extLst>
          </p:cNvPr>
          <p:cNvSpPr>
            <a:spLocks noGrp="1"/>
          </p:cNvSpPr>
          <p:nvPr>
            <p:ph type="sldNum" sz="quarter" idx="12"/>
          </p:nvPr>
        </p:nvSpPr>
        <p:spPr>
          <a:xfrm>
            <a:off x="8610600" y="6356350"/>
            <a:ext cx="2743200" cy="365125"/>
          </a:xfrm>
          <a:prstGeom prst="rect">
            <a:avLst/>
          </a:prstGeom>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9058004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18697-D573-4E85-8E45-7FB921BA0066}"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39119354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18697-D573-4E85-8E45-7FB921BA0066}" type="datetimeFigureOut">
              <a:rPr lang="en-IN" smtClean="0"/>
              <a:t>27-09-2023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14405344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18697-D573-4E85-8E45-7FB921BA0066}"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24746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18697-D573-4E85-8E45-7FB921BA0066}" type="datetimeFigureOut">
              <a:rPr lang="en-IN" smtClean="0"/>
              <a:t>27-09-2023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886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18697-D573-4E85-8E45-7FB921BA0066}" type="datetimeFigureOut">
              <a:rPr lang="en-IN" smtClean="0"/>
              <a:t>27-09-2023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12980027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18697-D573-4E85-8E45-7FB921BA0066}" type="datetimeFigureOut">
              <a:rPr lang="en-IN" smtClean="0"/>
              <a:t>27-09-2023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0153740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18697-D573-4E85-8E45-7FB921BA0066}"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3451308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18697-D573-4E85-8E45-7FB921BA0066}" type="datetimeFigureOut">
              <a:rPr lang="en-IN" smtClean="0"/>
              <a:t>27-09-2023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39710-35D0-4F9C-BB7C-FCF11CEA0E68}" type="slidenum">
              <a:rPr lang="en-IN" smtClean="0"/>
              <a:t>‹#›</a:t>
            </a:fld>
            <a:endParaRPr lang="en-IN"/>
          </a:p>
        </p:txBody>
      </p:sp>
    </p:spTree>
    <p:extLst>
      <p:ext uri="{BB962C8B-B14F-4D97-AF65-F5344CB8AC3E}">
        <p14:creationId xmlns:p14="http://schemas.microsoft.com/office/powerpoint/2010/main" val="22891353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2956522"/>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660"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321106410069@andhrauniversity.edu.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FC10-3221-EA0C-33D4-FD20F3E37987}"/>
              </a:ext>
            </a:extLst>
          </p:cNvPr>
          <p:cNvSpPr>
            <a:spLocks noGrp="1"/>
          </p:cNvSpPr>
          <p:nvPr>
            <p:ph type="ctrTitle"/>
          </p:nvPr>
        </p:nvSpPr>
        <p:spPr>
          <a:xfrm>
            <a:off x="1345720" y="91392"/>
            <a:ext cx="9307901" cy="965703"/>
          </a:xfrm>
          <a:noFill/>
        </p:spPr>
        <p:txBody>
          <a:bodyPr>
            <a:noAutofit/>
          </a:bodyPr>
          <a:lstStyle/>
          <a:p>
            <a:r>
              <a:rPr lang="en-US" sz="5500" dirty="0">
                <a:solidFill>
                  <a:srgbClr val="00B0F0"/>
                </a:solidFill>
                <a:latin typeface="Times New Roman" panose="02020603050405020304" pitchFamily="18" charset="0"/>
                <a:ea typeface="ADLaM Display" panose="02010000000000000000" pitchFamily="2" charset="0"/>
                <a:cs typeface="Times New Roman" panose="02020603050405020304" pitchFamily="18" charset="0"/>
              </a:rPr>
              <a:t>Student Details</a:t>
            </a:r>
            <a:endParaRPr lang="en-IN" sz="5500" dirty="0">
              <a:ln w="22225">
                <a:solidFill>
                  <a:schemeClr val="accent2"/>
                </a:solidFill>
                <a:prstDash val="solid"/>
              </a:ln>
              <a:solidFill>
                <a:srgbClr val="00B0F0"/>
              </a:solidFill>
              <a:latin typeface="Times New Roman" panose="02020603050405020304" pitchFamily="18" charset="0"/>
              <a:ea typeface="ADLaM Display" panose="02010000000000000000" pitchFamily="2" charset="0"/>
              <a:cs typeface="Times New Roman" panose="02020603050405020304" pitchFamily="18" charset="0"/>
            </a:endParaRPr>
          </a:p>
        </p:txBody>
      </p:sp>
      <p:sp>
        <p:nvSpPr>
          <p:cNvPr id="3" name="Subtitle 2">
            <a:extLst>
              <a:ext uri="{FF2B5EF4-FFF2-40B4-BE49-F238E27FC236}">
                <a16:creationId xmlns:a16="http://schemas.microsoft.com/office/drawing/2014/main" id="{23C33B8A-5EAF-897C-1154-BBF407268165}"/>
              </a:ext>
            </a:extLst>
          </p:cNvPr>
          <p:cNvSpPr>
            <a:spLocks noGrp="1"/>
          </p:cNvSpPr>
          <p:nvPr>
            <p:ph type="subTitle" idx="1"/>
          </p:nvPr>
        </p:nvSpPr>
        <p:spPr>
          <a:xfrm>
            <a:off x="463463" y="1337567"/>
            <a:ext cx="8091813" cy="5110619"/>
          </a:xfrm>
        </p:spPr>
        <p:txBody>
          <a:bodyPr>
            <a:normAutofit fontScale="92500" lnSpcReduction="10000"/>
          </a:bodyPr>
          <a:lstStyle/>
          <a:p>
            <a:pPr marL="342900" indent="-342900" algn="l">
              <a:buFont typeface="Wingdings" panose="05000000000000000000" pitchFamily="2" charset="2"/>
              <a:buChar char="q"/>
            </a:pPr>
            <a:r>
              <a:rPr lang="en-US" b="1" u="sng" dirty="0">
                <a:solidFill>
                  <a:schemeClr val="accent1"/>
                </a:solidFill>
                <a:latin typeface="Script MT Bold" panose="03040602040607080904" pitchFamily="66" charset="0"/>
              </a:rPr>
              <a:t>Name</a:t>
            </a:r>
            <a:r>
              <a:rPr lang="en-US" b="1" dirty="0">
                <a:solidFill>
                  <a:schemeClr val="accent1"/>
                </a:solidFill>
              </a:rPr>
              <a:t> : </a:t>
            </a:r>
            <a:r>
              <a:rPr lang="en-US" sz="2200" dirty="0"/>
              <a:t>BURADA A V D GANGADHARA RAO</a:t>
            </a:r>
          </a:p>
          <a:p>
            <a:pPr algn="l"/>
            <a:endParaRPr lang="en-US" sz="1000" dirty="0">
              <a:solidFill>
                <a:schemeClr val="accent1"/>
              </a:solidFill>
            </a:endParaRPr>
          </a:p>
          <a:p>
            <a:pPr marL="342900" indent="-342900" algn="l">
              <a:buFont typeface="Wingdings" panose="05000000000000000000" pitchFamily="2" charset="2"/>
              <a:buChar char="q"/>
            </a:pPr>
            <a:r>
              <a:rPr lang="en-US" u="sng" dirty="0" err="1">
                <a:solidFill>
                  <a:schemeClr val="accent1"/>
                </a:solidFill>
                <a:latin typeface="Script MT Bold" panose="03040602040607080904" pitchFamily="66" charset="0"/>
              </a:rPr>
              <a:t>SkillsBuild</a:t>
            </a:r>
            <a:r>
              <a:rPr lang="en-US" u="sng" dirty="0">
                <a:solidFill>
                  <a:schemeClr val="accent1"/>
                </a:solidFill>
                <a:latin typeface="Script MT Bold" panose="03040602040607080904" pitchFamily="66" charset="0"/>
              </a:rPr>
              <a:t> Email ID</a:t>
            </a:r>
            <a:r>
              <a:rPr lang="en-US" dirty="0">
                <a:solidFill>
                  <a:schemeClr val="accent1"/>
                </a:solidFill>
                <a:latin typeface="Script MT Bold" panose="03040602040607080904" pitchFamily="66" charset="0"/>
              </a:rPr>
              <a:t> </a:t>
            </a:r>
            <a:r>
              <a:rPr lang="en-US" dirty="0">
                <a:solidFill>
                  <a:schemeClr val="accent1"/>
                </a:solidFill>
              </a:rPr>
              <a:t>: </a:t>
            </a:r>
            <a:r>
              <a:rPr lang="en-US" sz="2200" dirty="0">
                <a:hlinkClick r:id="rId2">
                  <a:extLst>
                    <a:ext uri="{A12FA001-AC4F-418D-AE19-62706E023703}">
                      <ahyp:hlinkClr xmlns:ahyp="http://schemas.microsoft.com/office/drawing/2018/hyperlinkcolor" val="tx"/>
                    </a:ext>
                  </a:extLst>
                </a:hlinkClick>
              </a:rPr>
              <a:t>321106410069@andhrauniversity.edu.in</a:t>
            </a:r>
            <a:endParaRPr lang="en-US" sz="2200" dirty="0"/>
          </a:p>
          <a:p>
            <a:pPr algn="l"/>
            <a:endParaRPr lang="en-US" sz="1000" dirty="0">
              <a:solidFill>
                <a:schemeClr val="accent1"/>
              </a:solidFill>
            </a:endParaRPr>
          </a:p>
          <a:p>
            <a:pPr marL="342900" indent="-342900" algn="l">
              <a:buFont typeface="Wingdings" panose="05000000000000000000" pitchFamily="2" charset="2"/>
              <a:buChar char="q"/>
            </a:pPr>
            <a:r>
              <a:rPr lang="en-IN" u="sng" dirty="0">
                <a:solidFill>
                  <a:schemeClr val="accent1"/>
                </a:solidFill>
                <a:latin typeface="Script MT Bold" panose="03040602040607080904" pitchFamily="66" charset="0"/>
              </a:rPr>
              <a:t>College Name</a:t>
            </a:r>
            <a:r>
              <a:rPr lang="en-IN" dirty="0">
                <a:solidFill>
                  <a:schemeClr val="accent1"/>
                </a:solidFill>
                <a:latin typeface="Script MT Bold" panose="03040602040607080904" pitchFamily="66" charset="0"/>
              </a:rPr>
              <a:t> </a:t>
            </a:r>
            <a:r>
              <a:rPr lang="en-IN" dirty="0">
                <a:solidFill>
                  <a:schemeClr val="accent1"/>
                </a:solidFill>
              </a:rPr>
              <a:t>: </a:t>
            </a:r>
            <a:r>
              <a:rPr lang="en-IN" sz="2200" dirty="0"/>
              <a:t>Andhra </a:t>
            </a:r>
            <a:r>
              <a:rPr lang="en-US" sz="2200" dirty="0"/>
              <a:t>University College of Engineering (A).</a:t>
            </a:r>
          </a:p>
          <a:p>
            <a:pPr algn="l"/>
            <a:endParaRPr lang="en-US" sz="1000" dirty="0">
              <a:solidFill>
                <a:schemeClr val="accent1"/>
              </a:solidFill>
            </a:endParaRPr>
          </a:p>
          <a:p>
            <a:pPr marL="342900" indent="-342900" algn="l">
              <a:buFont typeface="Wingdings" panose="05000000000000000000" pitchFamily="2" charset="2"/>
              <a:buChar char="q"/>
            </a:pPr>
            <a:r>
              <a:rPr lang="en-US" u="sng" dirty="0">
                <a:solidFill>
                  <a:schemeClr val="accent1"/>
                </a:solidFill>
                <a:latin typeface="Script MT Bold" panose="03040602040607080904" pitchFamily="66" charset="0"/>
              </a:rPr>
              <a:t>College State</a:t>
            </a:r>
            <a:r>
              <a:rPr lang="en-US" dirty="0">
                <a:solidFill>
                  <a:schemeClr val="accent1"/>
                </a:solidFill>
                <a:latin typeface="Script MT Bold" panose="03040602040607080904" pitchFamily="66" charset="0"/>
              </a:rPr>
              <a:t> </a:t>
            </a:r>
            <a:r>
              <a:rPr lang="en-US" dirty="0">
                <a:solidFill>
                  <a:schemeClr val="accent1"/>
                </a:solidFill>
              </a:rPr>
              <a:t>: </a:t>
            </a:r>
            <a:r>
              <a:rPr lang="en-US" sz="2200" dirty="0"/>
              <a:t>Andhra Pradesh.</a:t>
            </a:r>
          </a:p>
          <a:p>
            <a:pPr algn="l"/>
            <a:endParaRPr lang="en-US" sz="1000" dirty="0">
              <a:solidFill>
                <a:schemeClr val="accent1"/>
              </a:solidFill>
            </a:endParaRPr>
          </a:p>
          <a:p>
            <a:pPr marL="342900" indent="-342900" algn="l">
              <a:buFont typeface="Wingdings" panose="05000000000000000000" pitchFamily="2" charset="2"/>
              <a:buChar char="q"/>
            </a:pPr>
            <a:r>
              <a:rPr lang="en-US" u="sng" dirty="0">
                <a:solidFill>
                  <a:schemeClr val="accent1"/>
                </a:solidFill>
                <a:latin typeface="Script MT Bold" panose="03040602040607080904" pitchFamily="66" charset="0"/>
              </a:rPr>
              <a:t>Internship Domain</a:t>
            </a:r>
            <a:r>
              <a:rPr lang="en-US" dirty="0">
                <a:solidFill>
                  <a:schemeClr val="accent1"/>
                </a:solidFill>
                <a:latin typeface="Script MT Bold" panose="03040602040607080904" pitchFamily="66" charset="0"/>
              </a:rPr>
              <a:t> </a:t>
            </a:r>
            <a:r>
              <a:rPr lang="en-US" dirty="0">
                <a:solidFill>
                  <a:schemeClr val="accent1"/>
                </a:solidFill>
              </a:rPr>
              <a:t>: </a:t>
            </a:r>
            <a:r>
              <a:rPr lang="en-US" sz="2200" dirty="0"/>
              <a:t>Artificial Intelligence.</a:t>
            </a:r>
          </a:p>
          <a:p>
            <a:pPr algn="l"/>
            <a:endParaRPr lang="en-US" sz="1000" dirty="0">
              <a:solidFill>
                <a:schemeClr val="accent1"/>
              </a:solidFill>
            </a:endParaRPr>
          </a:p>
          <a:p>
            <a:pPr marL="342900" indent="-342900" algn="l">
              <a:buFont typeface="Wingdings" panose="05000000000000000000" pitchFamily="2" charset="2"/>
              <a:buChar char="q"/>
            </a:pPr>
            <a:r>
              <a:rPr lang="en-US" u="sng" dirty="0">
                <a:solidFill>
                  <a:schemeClr val="accent1"/>
                </a:solidFill>
                <a:latin typeface="Script MT Bold" panose="03040602040607080904" pitchFamily="66" charset="0"/>
              </a:rPr>
              <a:t>Internship Start Date</a:t>
            </a:r>
            <a:r>
              <a:rPr lang="en-US" dirty="0">
                <a:solidFill>
                  <a:schemeClr val="accent1"/>
                </a:solidFill>
                <a:latin typeface="Script MT Bold" panose="03040602040607080904" pitchFamily="66" charset="0"/>
              </a:rPr>
              <a:t> </a:t>
            </a:r>
            <a:r>
              <a:rPr lang="en-US" dirty="0">
                <a:solidFill>
                  <a:schemeClr val="accent1"/>
                </a:solidFill>
              </a:rPr>
              <a:t>: </a:t>
            </a:r>
            <a:r>
              <a:rPr lang="en-US" sz="2200" dirty="0"/>
              <a:t>18-08-2023 (Aug 18</a:t>
            </a:r>
            <a:r>
              <a:rPr lang="en-US" sz="2200" baseline="30000" dirty="0"/>
              <a:t>th</a:t>
            </a:r>
            <a:r>
              <a:rPr lang="en-US" sz="2200" dirty="0"/>
              <a:t>)</a:t>
            </a:r>
          </a:p>
          <a:p>
            <a:pPr algn="l"/>
            <a:endParaRPr lang="en-US" sz="1000" dirty="0">
              <a:solidFill>
                <a:schemeClr val="accent1"/>
              </a:solidFill>
            </a:endParaRPr>
          </a:p>
          <a:p>
            <a:pPr marL="342900" indent="-342900" algn="l">
              <a:buFont typeface="Wingdings" panose="05000000000000000000" pitchFamily="2" charset="2"/>
              <a:buChar char="q"/>
            </a:pPr>
            <a:r>
              <a:rPr lang="en-US" u="sng" dirty="0">
                <a:solidFill>
                  <a:schemeClr val="accent1"/>
                </a:solidFill>
                <a:latin typeface="Script MT Bold" panose="03040602040607080904" pitchFamily="66" charset="0"/>
              </a:rPr>
              <a:t>Internship End Date</a:t>
            </a:r>
            <a:r>
              <a:rPr lang="en-US" dirty="0">
                <a:solidFill>
                  <a:schemeClr val="accent1"/>
                </a:solidFill>
                <a:latin typeface="Script MT Bold" panose="03040602040607080904" pitchFamily="66" charset="0"/>
              </a:rPr>
              <a:t> </a:t>
            </a:r>
            <a:r>
              <a:rPr lang="en-US" dirty="0">
                <a:solidFill>
                  <a:schemeClr val="accent1"/>
                </a:solidFill>
              </a:rPr>
              <a:t>: </a:t>
            </a:r>
            <a:r>
              <a:rPr lang="en-US" sz="2200" dirty="0"/>
              <a:t>30-09-2023 (Sep 30</a:t>
            </a:r>
            <a:r>
              <a:rPr lang="en-US" sz="2200" baseline="30000" dirty="0"/>
              <a:t>th</a:t>
            </a:r>
            <a:r>
              <a:rPr lang="en-US" sz="2200" dirty="0"/>
              <a:t>)</a:t>
            </a:r>
          </a:p>
        </p:txBody>
      </p:sp>
      <p:sp>
        <p:nvSpPr>
          <p:cNvPr id="13" name="Rectangle: Diagonal Corners Snipped 12">
            <a:extLst>
              <a:ext uri="{FF2B5EF4-FFF2-40B4-BE49-F238E27FC236}">
                <a16:creationId xmlns:a16="http://schemas.microsoft.com/office/drawing/2014/main" id="{CAB8D8A2-E2DB-4250-B1F8-D496457B6073}"/>
              </a:ext>
            </a:extLst>
          </p:cNvPr>
          <p:cNvSpPr/>
          <p:nvPr/>
        </p:nvSpPr>
        <p:spPr>
          <a:xfrm>
            <a:off x="8555276" y="1564216"/>
            <a:ext cx="3521705" cy="4459857"/>
          </a:xfrm>
          <a:prstGeom prst="snip2Diag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0448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F400-7E5D-688F-74A2-4A02AEB6DCA5}"/>
              </a:ext>
            </a:extLst>
          </p:cNvPr>
          <p:cNvSpPr>
            <a:spLocks noGrp="1"/>
          </p:cNvSpPr>
          <p:nvPr>
            <p:ph type="title"/>
          </p:nvPr>
        </p:nvSpPr>
        <p:spPr>
          <a:xfrm>
            <a:off x="838200" y="204158"/>
            <a:ext cx="10353761" cy="951781"/>
          </a:xfrm>
        </p:spPr>
        <p:txBody>
          <a:bodyPr>
            <a:noAutofit/>
          </a:bodyPr>
          <a:lstStyle/>
          <a:p>
            <a:r>
              <a:rPr lang="en-US" sz="5500" dirty="0">
                <a:solidFill>
                  <a:srgbClr val="00B0F0"/>
                </a:solidFill>
                <a:latin typeface="Times New Roman" panose="02020603050405020304" pitchFamily="18" charset="0"/>
                <a:cs typeface="Times New Roman" panose="02020603050405020304" pitchFamily="18" charset="0"/>
              </a:rPr>
              <a:t>Project Topic</a:t>
            </a:r>
            <a:endParaRPr lang="en-IN" sz="5500" dirty="0">
              <a:solidFill>
                <a:srgbClr val="00B0F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114CEE09-3B9E-D72E-D460-FDFCED40BAA7}"/>
              </a:ext>
            </a:extLst>
          </p:cNvPr>
          <p:cNvSpPr>
            <a:spLocks noGrp="1"/>
          </p:cNvSpPr>
          <p:nvPr>
            <p:ph idx="1"/>
          </p:nvPr>
        </p:nvSpPr>
        <p:spPr>
          <a:xfrm>
            <a:off x="838200" y="1268083"/>
            <a:ext cx="10515600" cy="4931493"/>
          </a:xfrm>
        </p:spPr>
        <p:txBody>
          <a:bodyPr>
            <a:normAutofit/>
          </a:bodyPr>
          <a:lstStyle/>
          <a:p>
            <a:pPr marL="0" indent="0">
              <a:buNone/>
            </a:pPr>
            <a:r>
              <a:rPr lang="en-US" sz="4500" b="1" u="sng" dirty="0">
                <a:solidFill>
                  <a:schemeClr val="accent1"/>
                </a:solidFill>
                <a:latin typeface="Consolas" panose="020B0609020204030204" pitchFamily="49" charset="0"/>
              </a:rPr>
              <a:t>Sentiment Analysis of Restaurant Reviews</a:t>
            </a:r>
          </a:p>
          <a:p>
            <a:pPr marL="0" indent="0">
              <a:buNone/>
            </a:pPr>
            <a:endParaRPr lang="en-US" sz="600" dirty="0"/>
          </a:p>
          <a:p>
            <a:pPr marL="0" indent="0">
              <a:buNone/>
            </a:pPr>
            <a:r>
              <a:rPr lang="en-US" sz="3000" i="1" u="sng" dirty="0"/>
              <a:t>About the Project :</a:t>
            </a:r>
          </a:p>
          <a:p>
            <a:pPr marL="0" indent="0">
              <a:buNone/>
            </a:pPr>
            <a:endParaRPr lang="en-US" sz="200" i="1" u="sng" dirty="0"/>
          </a:p>
          <a:p>
            <a:pPr marL="0" indent="0">
              <a:buNone/>
            </a:pPr>
            <a:r>
              <a:rPr lang="en-US" dirty="0"/>
              <a:t>             Sentimental reviews of customers towards the restaurant services and their likes and dislikes are 1 &amp; 0. Python comes with a</a:t>
            </a:r>
          </a:p>
          <a:p>
            <a:pPr marL="0" indent="0">
              <a:buNone/>
            </a:pPr>
            <a:r>
              <a:rPr lang="en-US" dirty="0"/>
              <a:t>huge number of inbuilt libraries. Many of the libraries are for Artificial </a:t>
            </a:r>
          </a:p>
          <a:p>
            <a:pPr marL="0" indent="0">
              <a:buNone/>
            </a:pPr>
            <a:r>
              <a:rPr lang="en-US" dirty="0"/>
              <a:t>Intelligence, Machine Learning, and Deep Learning.</a:t>
            </a:r>
          </a:p>
          <a:p>
            <a:pPr marL="0" indent="0">
              <a:buNone/>
            </a:pPr>
            <a:endParaRPr lang="en-US" dirty="0"/>
          </a:p>
        </p:txBody>
      </p:sp>
    </p:spTree>
    <p:extLst>
      <p:ext uri="{BB962C8B-B14F-4D97-AF65-F5344CB8AC3E}">
        <p14:creationId xmlns:p14="http://schemas.microsoft.com/office/powerpoint/2010/main" val="224473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522D-B25A-42A4-EE12-D6D4342F2E64}"/>
              </a:ext>
            </a:extLst>
          </p:cNvPr>
          <p:cNvSpPr>
            <a:spLocks noGrp="1"/>
          </p:cNvSpPr>
          <p:nvPr>
            <p:ph type="title"/>
          </p:nvPr>
        </p:nvSpPr>
        <p:spPr>
          <a:xfrm>
            <a:off x="838200" y="244355"/>
            <a:ext cx="10515600" cy="842573"/>
          </a:xfrm>
        </p:spPr>
        <p:txBody>
          <a:bodyPr>
            <a:noAutofit/>
          </a:bodyPr>
          <a:lstStyle/>
          <a:p>
            <a:r>
              <a:rPr lang="en-US" sz="5500" dirty="0">
                <a:solidFill>
                  <a:srgbClr val="00B0F0"/>
                </a:solidFill>
                <a:latin typeface="Times New Roman" panose="02020603050405020304" pitchFamily="18" charset="0"/>
                <a:cs typeface="Times New Roman" panose="02020603050405020304" pitchFamily="18" charset="0"/>
              </a:rPr>
              <a:t>Project Agenda</a:t>
            </a:r>
            <a:endParaRPr lang="en-IN" sz="55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90F614-D252-CAE1-4691-7C54029107F9}"/>
              </a:ext>
            </a:extLst>
          </p:cNvPr>
          <p:cNvSpPr>
            <a:spLocks noGrp="1"/>
          </p:cNvSpPr>
          <p:nvPr>
            <p:ph idx="1"/>
          </p:nvPr>
        </p:nvSpPr>
        <p:spPr>
          <a:xfrm>
            <a:off x="733245" y="1207697"/>
            <a:ext cx="10620555" cy="5581291"/>
          </a:xfrm>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500" b="1" i="0" u="none" strike="noStrike" cap="none" normalizeH="0" baseline="0" dirty="0">
                <a:ln>
                  <a:noFill/>
                </a:ln>
                <a:solidFill>
                  <a:schemeClr val="accent1"/>
                </a:solidFill>
                <a:effectLst/>
              </a:rPr>
              <a:t>Sentiment Classification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Determine if reviews are positive, negative, or  </a:t>
            </a:r>
          </a:p>
          <a:p>
            <a:pPr marL="0" indent="0" eaLnBrk="0" fontAlgn="base" hangingPunct="0">
              <a:lnSpc>
                <a:spcPct val="100000"/>
              </a:lnSpc>
              <a:spcBef>
                <a:spcPct val="0"/>
              </a:spcBef>
              <a:spcAft>
                <a:spcPct val="0"/>
              </a:spcAft>
              <a:buNone/>
            </a:pPr>
            <a:r>
              <a:rPr kumimoji="0" lang="en-US" altLang="en-US" sz="2500" b="0" i="0" u="none" strike="noStrike" cap="none" normalizeH="0" baseline="0" dirty="0">
                <a:ln>
                  <a:noFill/>
                </a:ln>
                <a:effectLst/>
              </a:rPr>
              <a:t>                                                       neutral.            </a:t>
            </a:r>
          </a:p>
          <a:p>
            <a:pPr marL="0" indent="0" eaLnBrk="0" fontAlgn="base" hangingPunct="0">
              <a:lnSpc>
                <a:spcPct val="100000"/>
              </a:lnSpc>
              <a:spcBef>
                <a:spcPct val="0"/>
              </a:spcBef>
              <a:spcAft>
                <a:spcPct val="0"/>
              </a:spcAft>
              <a:buNone/>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a:ln>
                  <a:noFill/>
                </a:ln>
                <a:solidFill>
                  <a:schemeClr val="accent1"/>
                </a:solidFill>
                <a:effectLst/>
              </a:rPr>
              <a:t>2.Aspect Analysis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Identify key aspects affecting sentiment (food, service,</a:t>
            </a:r>
          </a:p>
          <a:p>
            <a:pPr marL="0" indent="0" eaLnBrk="0" fontAlgn="base" hangingPunct="0">
              <a:lnSpc>
                <a:spcPct val="100000"/>
              </a:lnSpc>
              <a:spcBef>
                <a:spcPct val="0"/>
              </a:spcBef>
              <a:spcAft>
                <a:spcPct val="0"/>
              </a:spcAft>
              <a:buNone/>
            </a:pPr>
            <a:r>
              <a:rPr kumimoji="0" lang="en-US" altLang="en-US" sz="2500" b="0" i="0" u="none" strike="noStrike" cap="none" normalizeH="0" baseline="0" dirty="0">
                <a:ln>
                  <a:noFill/>
                </a:ln>
                <a:effectLst/>
              </a:rPr>
              <a:t>                                      ambiance).</a:t>
            </a:r>
          </a:p>
          <a:p>
            <a:pPr marL="0" indent="0" eaLnBrk="0" fontAlgn="base" hangingPunct="0">
              <a:lnSpc>
                <a:spcPct val="100000"/>
              </a:lnSpc>
              <a:spcBef>
                <a:spcPct val="0"/>
              </a:spcBef>
              <a:spcAft>
                <a:spcPct val="0"/>
              </a:spcAft>
              <a:buNone/>
            </a:pPr>
            <a:endParaRPr kumimoji="0" lang="en-US" altLang="en-US" sz="600" b="0" i="0" u="none" strike="noStrike" cap="none" normalizeH="0" baseline="0" dirty="0">
              <a:ln>
                <a:noFill/>
              </a:ln>
              <a:effectLst/>
            </a:endParaRPr>
          </a:p>
          <a:p>
            <a:pPr marL="0" indent="0" eaLnBrk="0" fontAlgn="base" hangingPunct="0">
              <a:lnSpc>
                <a:spcPct val="100000"/>
              </a:lnSpc>
              <a:spcBef>
                <a:spcPct val="0"/>
              </a:spcBef>
              <a:spcAft>
                <a:spcPct val="0"/>
              </a:spcAft>
              <a:buNone/>
            </a:pPr>
            <a:r>
              <a:rPr kumimoji="0" lang="en-US" altLang="en-US" sz="2500" b="1" i="0" u="none" strike="noStrike" cap="none" normalizeH="0" baseline="0" dirty="0">
                <a:ln>
                  <a:noFill/>
                </a:ln>
                <a:solidFill>
                  <a:schemeClr val="accent1"/>
                </a:solidFill>
                <a:effectLst/>
              </a:rPr>
              <a:t>3.Strengths &amp; Weaknesses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Discover restaurant strengths and areas needing </a:t>
            </a:r>
          </a:p>
          <a:p>
            <a:pPr marL="0" indent="0" eaLnBrk="0" fontAlgn="base" hangingPunct="0">
              <a:lnSpc>
                <a:spcPct val="100000"/>
              </a:lnSpc>
              <a:spcBef>
                <a:spcPct val="0"/>
              </a:spcBef>
              <a:spcAft>
                <a:spcPct val="0"/>
              </a:spcAft>
              <a:buNone/>
            </a:pPr>
            <a:r>
              <a:rPr kumimoji="0" lang="en-US" altLang="en-US" sz="2500" b="0" i="0" u="none" strike="noStrike" cap="none" normalizeH="0" baseline="0" dirty="0">
                <a:ln>
                  <a:noFill/>
                </a:ln>
                <a:effectLst/>
              </a:rPr>
              <a:t>                                                       improvement.</a:t>
            </a:r>
          </a:p>
          <a:p>
            <a:pPr marL="0" indent="0" eaLnBrk="0" fontAlgn="base" hangingPunct="0">
              <a:lnSpc>
                <a:spcPct val="100000"/>
              </a:lnSpc>
              <a:spcBef>
                <a:spcPct val="0"/>
              </a:spcBef>
              <a:spcAft>
                <a:spcPct val="0"/>
              </a:spcAft>
              <a:buNone/>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a:ln>
                  <a:noFill/>
                </a:ln>
                <a:solidFill>
                  <a:schemeClr val="accent1"/>
                </a:solidFill>
                <a:effectLst/>
              </a:rPr>
              <a:t>4.Customer Feedback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Address individual reviews and build customer relations.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500" b="1" i="0" u="none" strike="noStrike" cap="none" normalizeH="0" baseline="0" dirty="0">
                <a:ln>
                  <a:noFill/>
                </a:ln>
                <a:solidFill>
                  <a:schemeClr val="accent1"/>
                </a:solidFill>
                <a:effectLst/>
              </a:rPr>
              <a:t>Competitive Benchmarking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Compare sentiment with competitors for insights.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500" b="1" i="0" u="none" strike="noStrike" cap="none" normalizeH="0" baseline="0" dirty="0">
                <a:ln>
                  <a:noFill/>
                </a:ln>
                <a:solidFill>
                  <a:schemeClr val="accent1"/>
                </a:solidFill>
                <a:effectLst/>
              </a:rPr>
              <a:t>Trend Monitoring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Track sentiment changes over time for adjustments.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500" b="1" i="0" u="none" strike="noStrike" cap="none" normalizeH="0" baseline="0" dirty="0">
                <a:ln>
                  <a:noFill/>
                </a:ln>
                <a:solidFill>
                  <a:schemeClr val="accent1"/>
                </a:solidFill>
                <a:effectLst/>
              </a:rPr>
              <a:t>Menu &amp; Pricing Insights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Optimize menu and pricing based on sentiment.</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500" b="1" i="0" u="none" strike="noStrike" cap="none" normalizeH="0" baseline="0" dirty="0">
                <a:ln>
                  <a:noFill/>
                </a:ln>
                <a:solidFill>
                  <a:schemeClr val="accent1"/>
                </a:solidFill>
                <a:effectLst/>
              </a:rPr>
              <a:t>Operational Enhancements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Identify operational issues affecting satisfaction.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500" b="1" i="0" u="none" strike="noStrike" cap="none" normalizeH="0" baseline="0" dirty="0">
                <a:ln>
                  <a:noFill/>
                </a:ln>
                <a:solidFill>
                  <a:schemeClr val="accent1"/>
                </a:solidFill>
                <a:effectLst/>
              </a:rPr>
              <a:t>Marketing &amp; Reputation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Leverage positive sentiment for marketing and</a:t>
            </a:r>
          </a:p>
          <a:p>
            <a:pPr marL="0" indent="0" eaLnBrk="0" fontAlgn="base" hangingPunct="0">
              <a:lnSpc>
                <a:spcPct val="100000"/>
              </a:lnSpc>
              <a:spcBef>
                <a:spcPct val="0"/>
              </a:spcBef>
              <a:spcAft>
                <a:spcPct val="0"/>
              </a:spcAft>
              <a:buNone/>
            </a:pPr>
            <a:r>
              <a:rPr lang="en-US" altLang="en-US" sz="2500" dirty="0"/>
              <a:t>                                                   </a:t>
            </a:r>
            <a:r>
              <a:rPr kumimoji="0" lang="en-US" altLang="en-US" sz="2500" b="0" i="0" u="none" strike="noStrike" cap="none" normalizeH="0" baseline="0" dirty="0">
                <a:ln>
                  <a:noFill/>
                </a:ln>
                <a:effectLst/>
              </a:rPr>
              <a:t>reputation management</a:t>
            </a:r>
          </a:p>
          <a:p>
            <a:pPr marL="0" indent="0" eaLnBrk="0" fontAlgn="base" hangingPunct="0">
              <a:lnSpc>
                <a:spcPct val="100000"/>
              </a:lnSpc>
              <a:spcBef>
                <a:spcPct val="0"/>
              </a:spcBef>
              <a:spcAft>
                <a:spcPct val="0"/>
              </a:spcAft>
              <a:buNone/>
            </a:pPr>
            <a:endParaRPr kumimoji="0" lang="en-US" altLang="en-US" sz="6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500" b="1" i="0" u="none" strike="noStrike" cap="none" normalizeH="0" baseline="0" dirty="0">
                <a:ln>
                  <a:noFill/>
                </a:ln>
                <a:solidFill>
                  <a:schemeClr val="accent1"/>
                </a:solidFill>
                <a:effectLst/>
              </a:rPr>
              <a:t>10.Customer Satisfaction :</a:t>
            </a:r>
            <a:r>
              <a:rPr kumimoji="0" lang="en-US" altLang="en-US" sz="2500" b="0" i="0" u="none" strike="noStrike" cap="none" normalizeH="0" baseline="0" dirty="0">
                <a:ln>
                  <a:noFill/>
                </a:ln>
                <a:solidFill>
                  <a:schemeClr val="accent1"/>
                </a:solidFill>
                <a:effectLst/>
              </a:rPr>
              <a:t> </a:t>
            </a:r>
            <a:r>
              <a:rPr kumimoji="0" lang="en-US" altLang="en-US" sz="2500" b="0" i="0" u="none" strike="noStrike" cap="none" normalizeH="0" baseline="0" dirty="0">
                <a:ln>
                  <a:noFill/>
                </a:ln>
                <a:effectLst/>
              </a:rPr>
              <a:t>Improve overall satisfaction for business growth.</a:t>
            </a:r>
          </a:p>
          <a:p>
            <a:pPr marL="0" indent="0">
              <a:buNone/>
            </a:pPr>
            <a:endParaRPr lang="en-IN" sz="1500" dirty="0"/>
          </a:p>
        </p:txBody>
      </p:sp>
    </p:spTree>
    <p:extLst>
      <p:ext uri="{BB962C8B-B14F-4D97-AF65-F5344CB8AC3E}">
        <p14:creationId xmlns:p14="http://schemas.microsoft.com/office/powerpoint/2010/main" val="54238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9D9DA-DAD6-7F9D-2AC0-907A903F9007}"/>
              </a:ext>
            </a:extLst>
          </p:cNvPr>
          <p:cNvSpPr>
            <a:spLocks noGrp="1"/>
          </p:cNvSpPr>
          <p:nvPr>
            <p:ph type="title"/>
          </p:nvPr>
        </p:nvSpPr>
        <p:spPr>
          <a:xfrm>
            <a:off x="838200" y="391004"/>
            <a:ext cx="10515600" cy="842573"/>
          </a:xfrm>
        </p:spPr>
        <p:txBody>
          <a:bodyPr>
            <a:noAutofit/>
          </a:bodyPr>
          <a:lstStyle/>
          <a:p>
            <a:r>
              <a:rPr lang="en-US" sz="5500" dirty="0">
                <a:solidFill>
                  <a:schemeClr val="accent3"/>
                </a:solidFill>
                <a:latin typeface="Times New Roman" panose="02020603050405020304" pitchFamily="18" charset="0"/>
                <a:cs typeface="Times New Roman" panose="02020603050405020304" pitchFamily="18" charset="0"/>
              </a:rPr>
              <a:t>Project Overview </a:t>
            </a:r>
            <a:endParaRPr lang="en-IN" sz="55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3ED623-28DE-7ED6-8E24-AB0DDE0C18CE}"/>
              </a:ext>
            </a:extLst>
          </p:cNvPr>
          <p:cNvSpPr>
            <a:spLocks noGrp="1"/>
          </p:cNvSpPr>
          <p:nvPr>
            <p:ph idx="1"/>
          </p:nvPr>
        </p:nvSpPr>
        <p:spPr>
          <a:xfrm>
            <a:off x="838200" y="1552755"/>
            <a:ext cx="10515600" cy="5503653"/>
          </a:xfrm>
        </p:spPr>
        <p:txBody>
          <a:bodyPr>
            <a:noAutofit/>
          </a:bodyPr>
          <a:lstStyle/>
          <a:p>
            <a:pPr>
              <a:buFont typeface="Wingdings" panose="05000000000000000000" pitchFamily="2" charset="2"/>
              <a:buChar char="q"/>
            </a:pPr>
            <a:r>
              <a:rPr lang="en-US" sz="1800" b="0" i="0" dirty="0">
                <a:effectLst/>
              </a:rPr>
              <a:t> </a:t>
            </a:r>
            <a:r>
              <a:rPr lang="en-US" sz="1800" b="0" dirty="0">
                <a:solidFill>
                  <a:schemeClr val="accent1"/>
                </a:solidFill>
                <a:effectLst/>
              </a:rPr>
              <a:t>Sentiment analysis </a:t>
            </a:r>
            <a:r>
              <a:rPr lang="en-US" sz="1800" b="0" i="0" dirty="0">
                <a:effectLst/>
              </a:rPr>
              <a:t>is a technique that involves the use of </a:t>
            </a:r>
            <a:r>
              <a:rPr lang="en-US" sz="1800" dirty="0">
                <a:effectLst/>
              </a:rPr>
              <a:t>N</a:t>
            </a:r>
            <a:r>
              <a:rPr lang="en-US" sz="1800" b="0" i="0" dirty="0">
                <a:effectLst/>
              </a:rPr>
              <a:t>atural </a:t>
            </a:r>
            <a:r>
              <a:rPr lang="en-US" sz="1800" dirty="0">
                <a:effectLst/>
              </a:rPr>
              <a:t>L</a:t>
            </a:r>
            <a:r>
              <a:rPr lang="en-US" sz="1800" b="0" i="0" dirty="0">
                <a:effectLst/>
              </a:rPr>
              <a:t>anguage </a:t>
            </a:r>
            <a:r>
              <a:rPr lang="en-US" sz="1800" dirty="0">
                <a:effectLst/>
              </a:rPr>
              <a:t>P</a:t>
            </a:r>
            <a:r>
              <a:rPr lang="en-US" sz="1800" b="0" i="0" dirty="0">
                <a:effectLst/>
              </a:rPr>
              <a:t>rocessing (NLP) , machine learning, and computational linguistics to identify and extract subjective information from text data. It is  used to determine the polarity of a given text, i.e., whether it is positive, negative, or neutral. Sentiment analysis can be applied to various domains, including restaurant reviews.</a:t>
            </a:r>
          </a:p>
          <a:p>
            <a:pPr algn="l">
              <a:buFont typeface="Wingdings" panose="05000000000000000000" pitchFamily="2" charset="2"/>
              <a:buChar char="q"/>
            </a:pPr>
            <a:r>
              <a:rPr lang="en-US" sz="1800" dirty="0">
                <a:effectLst/>
              </a:rPr>
              <a:t> </a:t>
            </a:r>
            <a:r>
              <a:rPr lang="en-US" sz="1800" b="0" i="0" dirty="0">
                <a:effectLst/>
              </a:rPr>
              <a:t>There are several ways to perform sentiment analysis on restaurant reviews. </a:t>
            </a:r>
            <a:r>
              <a:rPr lang="en-US" sz="1800" dirty="0"/>
              <a:t>One way is to use    machine learning algorithms and natural language processing techniques to classify reviews as  either positive or negative based on their content</a:t>
            </a:r>
            <a:r>
              <a:rPr lang="en-US" sz="1800" b="0" i="0" dirty="0">
                <a:effectLst/>
              </a:rPr>
              <a:t>. </a:t>
            </a:r>
            <a:r>
              <a:rPr lang="en-US" sz="1800" dirty="0"/>
              <a:t>Another way is to use sentiment analysis tools such as Monkey Learn to uncover emotions in online reviews and detect trends and patterns that may not be evident at first glance</a:t>
            </a:r>
            <a:r>
              <a:rPr lang="en-US" sz="1800" b="0" i="0" dirty="0">
                <a:effectLst/>
              </a:rPr>
              <a:t>.</a:t>
            </a:r>
            <a:endParaRPr lang="en-US" sz="1800" dirty="0"/>
          </a:p>
          <a:p>
            <a:pPr algn="l">
              <a:buFont typeface="Wingdings" panose="05000000000000000000" pitchFamily="2" charset="2"/>
              <a:buChar char="q"/>
            </a:pPr>
            <a:r>
              <a:rPr lang="en-US" sz="1800" dirty="0"/>
              <a:t> Sentiment analysis can be useful for restaurant brands to identify trends and make targeted improvements that build long-term loyalty and grow profits</a:t>
            </a:r>
            <a:r>
              <a:rPr lang="en-US" sz="1800" b="0" i="0" dirty="0">
                <a:effectLst/>
              </a:rPr>
              <a:t>. </a:t>
            </a:r>
            <a:r>
              <a:rPr lang="en-US" sz="1800" dirty="0"/>
              <a:t>Kaggle provides a dataset of restaurant reviews that can be used for sentiment analysis</a:t>
            </a:r>
            <a:r>
              <a:rPr lang="en-US" sz="1800" b="0" i="0" dirty="0">
                <a:effectLst/>
              </a:rPr>
              <a:t>.</a:t>
            </a:r>
          </a:p>
        </p:txBody>
      </p:sp>
    </p:spTree>
    <p:extLst>
      <p:ext uri="{BB962C8B-B14F-4D97-AF65-F5344CB8AC3E}">
        <p14:creationId xmlns:p14="http://schemas.microsoft.com/office/powerpoint/2010/main" val="608017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68904-B7E0-F59C-8F97-90CB960E4F93}"/>
              </a:ext>
            </a:extLst>
          </p:cNvPr>
          <p:cNvSpPr>
            <a:spLocks noGrp="1"/>
          </p:cNvSpPr>
          <p:nvPr>
            <p:ph type="title"/>
          </p:nvPr>
        </p:nvSpPr>
        <p:spPr>
          <a:xfrm>
            <a:off x="838200" y="304740"/>
            <a:ext cx="10515600" cy="842573"/>
          </a:xfrm>
        </p:spPr>
        <p:txBody>
          <a:bodyPr>
            <a:noAutofit/>
          </a:bodyPr>
          <a:lstStyle/>
          <a:p>
            <a:r>
              <a:rPr lang="en-US" sz="5500" dirty="0">
                <a:solidFill>
                  <a:schemeClr val="accent3"/>
                </a:solidFill>
                <a:latin typeface="Times New Roman" panose="02020603050405020304" pitchFamily="18" charset="0"/>
                <a:cs typeface="Times New Roman" panose="02020603050405020304" pitchFamily="18" charset="0"/>
              </a:rPr>
              <a:t>Who Are The End Users</a:t>
            </a:r>
            <a:endParaRPr lang="en-IN" sz="5500"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1D7F33-35C8-39EF-6862-0A061EE5C2D7}"/>
              </a:ext>
            </a:extLst>
          </p:cNvPr>
          <p:cNvSpPr>
            <a:spLocks noGrp="1"/>
          </p:cNvSpPr>
          <p:nvPr>
            <p:ph idx="1"/>
          </p:nvPr>
        </p:nvSpPr>
        <p:spPr>
          <a:xfrm>
            <a:off x="838200" y="1319842"/>
            <a:ext cx="10515600" cy="5233418"/>
          </a:xfrm>
        </p:spPr>
        <p:txBody>
          <a:bodyPr>
            <a:normAutofit fontScale="55000" lnSpcReduction="20000"/>
          </a:bodyPr>
          <a:lstStyle/>
          <a:p>
            <a:pPr algn="l">
              <a:buFont typeface="+mj-lt"/>
              <a:buAutoNum type="arabicPeriod"/>
            </a:pPr>
            <a:r>
              <a:rPr lang="en-US" sz="3200" b="1" i="0" dirty="0">
                <a:solidFill>
                  <a:schemeClr val="accent1"/>
                </a:solidFill>
                <a:effectLst/>
              </a:rPr>
              <a:t> Consumers </a:t>
            </a:r>
            <a:r>
              <a:rPr lang="en-US" sz="3200" b="0" i="0" dirty="0">
                <a:solidFill>
                  <a:schemeClr val="accent1"/>
                </a:solidFill>
                <a:effectLst/>
              </a:rPr>
              <a:t>: </a:t>
            </a:r>
            <a:r>
              <a:rPr lang="en-US" sz="2900" b="0" i="0" dirty="0">
                <a:effectLst/>
              </a:rPr>
              <a:t>They benefit by getting insights into the quality of food, service, and  ambiance at a</a:t>
            </a:r>
          </a:p>
          <a:p>
            <a:pPr marL="0" indent="0" algn="l">
              <a:buNone/>
            </a:pPr>
            <a:r>
              <a:rPr lang="en-US" sz="2900" dirty="0">
                <a:effectLst/>
              </a:rPr>
              <a:t>     </a:t>
            </a:r>
            <a:r>
              <a:rPr lang="en-US" sz="2900" b="0" i="0" dirty="0">
                <a:effectLst/>
              </a:rPr>
              <a:t> restaurant before deciding to dine there. Reviews help them make informed choices, avoid bad</a:t>
            </a:r>
          </a:p>
          <a:p>
            <a:pPr marL="0" indent="0" algn="l">
              <a:buNone/>
            </a:pPr>
            <a:r>
              <a:rPr lang="en-US" sz="2900" dirty="0">
                <a:effectLst/>
              </a:rPr>
              <a:t>      </a:t>
            </a:r>
            <a:r>
              <a:rPr lang="en-US" sz="2900" b="0" i="0" dirty="0">
                <a:effectLst/>
              </a:rPr>
              <a:t>experiences, and discover new dining options.</a:t>
            </a:r>
          </a:p>
          <a:p>
            <a:pPr marL="0" indent="0" algn="l">
              <a:buNone/>
            </a:pPr>
            <a:endParaRPr lang="en-US" sz="800" b="0" i="0" dirty="0">
              <a:solidFill>
                <a:schemeClr val="accent1"/>
              </a:solidFill>
              <a:effectLst/>
            </a:endParaRPr>
          </a:p>
          <a:p>
            <a:pPr marL="0" indent="0" algn="l">
              <a:buNone/>
            </a:pPr>
            <a:r>
              <a:rPr lang="en-US" sz="3200" b="1" i="0" dirty="0">
                <a:solidFill>
                  <a:schemeClr val="accent1"/>
                </a:solidFill>
                <a:effectLst/>
              </a:rPr>
              <a:t>2. Restaurant Owners </a:t>
            </a:r>
            <a:r>
              <a:rPr lang="en-US" sz="3200" b="0" i="0" dirty="0">
                <a:solidFill>
                  <a:schemeClr val="accent1"/>
                </a:solidFill>
                <a:effectLst/>
              </a:rPr>
              <a:t>: </a:t>
            </a:r>
            <a:r>
              <a:rPr lang="en-US" sz="2900" b="0" i="0" dirty="0">
                <a:effectLst/>
              </a:rPr>
              <a:t>Restaurant owners can use reviews to understand customer feedback, identify </a:t>
            </a:r>
          </a:p>
          <a:p>
            <a:pPr marL="0" indent="0" algn="l">
              <a:buNone/>
            </a:pPr>
            <a:r>
              <a:rPr lang="en-US" sz="2900" b="0" i="0" dirty="0">
                <a:effectLst/>
              </a:rPr>
              <a:t>     areas for improvement, and maintain or enhance their reputation.  Positive reviews can attract more </a:t>
            </a:r>
          </a:p>
          <a:p>
            <a:pPr marL="0" indent="0" algn="l">
              <a:buNone/>
            </a:pPr>
            <a:r>
              <a:rPr lang="en-US" sz="2900" dirty="0">
                <a:effectLst/>
              </a:rPr>
              <a:t>   </a:t>
            </a:r>
            <a:r>
              <a:rPr lang="en-US" sz="2900" b="0" i="0" dirty="0">
                <a:effectLst/>
              </a:rPr>
              <a:t>  customers while addressing negative feedback can lead to better service.</a:t>
            </a:r>
          </a:p>
          <a:p>
            <a:pPr marL="0" indent="0" algn="l">
              <a:buNone/>
            </a:pPr>
            <a:endParaRPr lang="en-US" sz="800" b="0" i="0" dirty="0">
              <a:solidFill>
                <a:schemeClr val="accent1"/>
              </a:solidFill>
              <a:effectLst/>
            </a:endParaRPr>
          </a:p>
          <a:p>
            <a:pPr marL="0" indent="0" algn="l">
              <a:buNone/>
            </a:pPr>
            <a:r>
              <a:rPr lang="en-US" sz="3200" b="1" dirty="0">
                <a:solidFill>
                  <a:schemeClr val="accent1"/>
                </a:solidFill>
                <a:effectLst/>
              </a:rPr>
              <a:t>3. </a:t>
            </a:r>
            <a:r>
              <a:rPr lang="en-US" sz="3200" b="1" i="0" dirty="0">
                <a:solidFill>
                  <a:schemeClr val="accent1"/>
                </a:solidFill>
                <a:effectLst/>
              </a:rPr>
              <a:t>Other Potential Customers </a:t>
            </a:r>
            <a:r>
              <a:rPr lang="en-US" sz="3200" b="0" i="0" dirty="0">
                <a:solidFill>
                  <a:schemeClr val="accent1"/>
                </a:solidFill>
                <a:effectLst/>
              </a:rPr>
              <a:t>: </a:t>
            </a:r>
            <a:r>
              <a:rPr lang="en-US" sz="2900" b="0" i="0" dirty="0">
                <a:effectLst/>
              </a:rPr>
              <a:t>Reviews help people searching for restaurants online,  creating a sense of</a:t>
            </a:r>
          </a:p>
          <a:p>
            <a:pPr marL="0" indent="0" algn="l">
              <a:buNone/>
            </a:pPr>
            <a:r>
              <a:rPr lang="en-US" sz="2900" dirty="0">
                <a:effectLst/>
              </a:rPr>
              <a:t>  </a:t>
            </a:r>
            <a:r>
              <a:rPr lang="en-US" sz="2900" b="0" i="0" dirty="0">
                <a:effectLst/>
              </a:rPr>
              <a:t>   trust and community. These potential customers can make more informed decisions about where to eat</a:t>
            </a:r>
          </a:p>
          <a:p>
            <a:pPr marL="0" indent="0" algn="l">
              <a:buNone/>
            </a:pPr>
            <a:r>
              <a:rPr lang="en-US" sz="2900" dirty="0">
                <a:effectLst/>
              </a:rPr>
              <a:t>    </a:t>
            </a:r>
            <a:r>
              <a:rPr lang="en-US" sz="2900" b="0" i="0" dirty="0">
                <a:effectLst/>
              </a:rPr>
              <a:t> based on the experiences shared by others.</a:t>
            </a:r>
          </a:p>
          <a:p>
            <a:pPr marL="0" indent="0">
              <a:buNone/>
            </a:pPr>
            <a:endParaRPr lang="en-US" sz="1100" b="0" i="0" dirty="0">
              <a:solidFill>
                <a:schemeClr val="accent1"/>
              </a:solidFill>
              <a:effectLst/>
            </a:endParaRPr>
          </a:p>
          <a:p>
            <a:pPr marL="0" indent="0" algn="l">
              <a:buNone/>
            </a:pPr>
            <a:r>
              <a:rPr lang="en-US" sz="3200" b="1" dirty="0">
                <a:solidFill>
                  <a:schemeClr val="accent1"/>
                </a:solidFill>
                <a:effectLst/>
              </a:rPr>
              <a:t>4. </a:t>
            </a:r>
            <a:r>
              <a:rPr lang="en-US" sz="3200" b="1" i="0" dirty="0">
                <a:solidFill>
                  <a:schemeClr val="accent1"/>
                </a:solidFill>
                <a:effectLst/>
              </a:rPr>
              <a:t>Reviewers </a:t>
            </a:r>
            <a:r>
              <a:rPr lang="en-US" sz="3200" b="0" i="0" dirty="0">
                <a:solidFill>
                  <a:schemeClr val="accent1"/>
                </a:solidFill>
                <a:effectLst/>
              </a:rPr>
              <a:t>: </a:t>
            </a:r>
            <a:r>
              <a:rPr lang="en-US" sz="2900" b="0" i="0" dirty="0">
                <a:effectLst/>
              </a:rPr>
              <a:t>Individuals who write restaurant reviews benefit from sharing their opinions  and </a:t>
            </a:r>
          </a:p>
          <a:p>
            <a:pPr marL="0" indent="0">
              <a:buNone/>
            </a:pPr>
            <a:r>
              <a:rPr lang="en-US" sz="2900" dirty="0">
                <a:effectLst/>
              </a:rPr>
              <a:t>     </a:t>
            </a:r>
            <a:r>
              <a:rPr lang="en-US" sz="2900" b="0" i="0" dirty="0">
                <a:effectLst/>
              </a:rPr>
              <a:t>experiences, possibly gaining recognition and building a following if they consistently provide helpful</a:t>
            </a:r>
          </a:p>
          <a:p>
            <a:pPr marL="0" indent="0">
              <a:buNone/>
            </a:pPr>
            <a:r>
              <a:rPr lang="en-US" sz="2900" dirty="0">
                <a:effectLst/>
              </a:rPr>
              <a:t>    </a:t>
            </a:r>
            <a:r>
              <a:rPr lang="en-US" sz="2900" b="0" i="0" dirty="0">
                <a:effectLst/>
              </a:rPr>
              <a:t> insights.</a:t>
            </a:r>
          </a:p>
        </p:txBody>
      </p:sp>
    </p:spTree>
    <p:extLst>
      <p:ext uri="{BB962C8B-B14F-4D97-AF65-F5344CB8AC3E}">
        <p14:creationId xmlns:p14="http://schemas.microsoft.com/office/powerpoint/2010/main" val="313853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EABE-4DA5-BE4E-65FB-3FFA156007A8}"/>
              </a:ext>
            </a:extLst>
          </p:cNvPr>
          <p:cNvSpPr>
            <a:spLocks noGrp="1"/>
          </p:cNvSpPr>
          <p:nvPr>
            <p:ph type="title"/>
          </p:nvPr>
        </p:nvSpPr>
        <p:spPr>
          <a:xfrm>
            <a:off x="0" y="183971"/>
            <a:ext cx="12192000" cy="730430"/>
          </a:xfrm>
        </p:spPr>
        <p:txBody>
          <a:bodyPr>
            <a:noAutofit/>
          </a:bodyPr>
          <a:lstStyle/>
          <a:p>
            <a:r>
              <a:rPr lang="en-US" sz="4400" i="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and its Value Proposition </a:t>
            </a:r>
            <a:endParaRPr lang="en-IN" sz="4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751115-AE6E-6942-48AE-D969B33FC9F1}"/>
              </a:ext>
            </a:extLst>
          </p:cNvPr>
          <p:cNvSpPr>
            <a:spLocks noGrp="1"/>
          </p:cNvSpPr>
          <p:nvPr>
            <p:ph idx="1"/>
          </p:nvPr>
        </p:nvSpPr>
        <p:spPr>
          <a:xfrm>
            <a:off x="454324" y="1055238"/>
            <a:ext cx="11110823" cy="5466332"/>
          </a:xfrm>
        </p:spPr>
        <p:txBody>
          <a:bodyPr>
            <a:normAutofit lnSpcReduction="10000"/>
          </a:bodyPr>
          <a:lstStyle/>
          <a:p>
            <a:pPr>
              <a:buFont typeface="Wingdings" panose="05000000000000000000" pitchFamily="2" charset="2"/>
              <a:buChar char="q"/>
            </a:pPr>
            <a:r>
              <a:rPr lang="en-IN" b="1" i="0" dirty="0">
                <a:solidFill>
                  <a:schemeClr val="accent1"/>
                </a:solidFill>
                <a:effectLst/>
                <a:latin typeface="Söhne"/>
              </a:rPr>
              <a:t>Customer Benefits: </a:t>
            </a:r>
          </a:p>
          <a:p>
            <a:pPr>
              <a:buFont typeface="Wingdings" panose="05000000000000000000" pitchFamily="2" charset="2"/>
              <a:buChar char="Ø"/>
            </a:pPr>
            <a:r>
              <a:rPr lang="en-US" b="1" i="0" dirty="0">
                <a:solidFill>
                  <a:schemeClr val="accent1"/>
                </a:solidFill>
                <a:effectLst/>
                <a:latin typeface="Söhne"/>
              </a:rPr>
              <a:t>Time-saving:</a:t>
            </a:r>
            <a:r>
              <a:rPr lang="en-US" b="0" i="0" dirty="0">
                <a:solidFill>
                  <a:schemeClr val="accent1"/>
                </a:solidFill>
                <a:effectLst/>
                <a:latin typeface="Söhne"/>
              </a:rPr>
              <a:t> </a:t>
            </a:r>
            <a:r>
              <a:rPr lang="en-US" b="0" i="0" dirty="0">
                <a:effectLst/>
                <a:latin typeface="Söhne"/>
              </a:rPr>
              <a:t>Customers can save time by avoiding restaurants with consistently negative reviews, ensuring a better dining experience. They can also filter and sort reviews to focus on specific aspects like food quality or service.</a:t>
            </a:r>
          </a:p>
          <a:p>
            <a:pPr algn="l">
              <a:buFont typeface="Wingdings" panose="05000000000000000000" pitchFamily="2" charset="2"/>
              <a:buChar char="Ø"/>
            </a:pPr>
            <a:r>
              <a:rPr lang="en-US" b="1" i="0" dirty="0">
                <a:solidFill>
                  <a:schemeClr val="accent1"/>
                </a:solidFill>
                <a:effectLst/>
                <a:latin typeface="Söhne"/>
              </a:rPr>
              <a:t>Increased Satisfaction:</a:t>
            </a:r>
            <a:r>
              <a:rPr lang="en-US" b="0" i="0" dirty="0">
                <a:solidFill>
                  <a:schemeClr val="accent1"/>
                </a:solidFill>
                <a:effectLst/>
                <a:latin typeface="Söhne"/>
              </a:rPr>
              <a:t> </a:t>
            </a:r>
            <a:r>
              <a:rPr lang="en-US" b="0" i="0" dirty="0">
                <a:effectLst/>
                <a:latin typeface="Söhne"/>
              </a:rPr>
              <a:t>When customers choose restaurants that align with their preferences, they are more likely to have a satisfying dining experience, leading to increased customer satisfaction.</a:t>
            </a:r>
          </a:p>
          <a:p>
            <a:pPr algn="l">
              <a:buFont typeface="Wingdings" panose="05000000000000000000" pitchFamily="2" charset="2"/>
              <a:buChar char="q"/>
            </a:pPr>
            <a:r>
              <a:rPr lang="en-IN" b="1" i="0" dirty="0">
                <a:solidFill>
                  <a:schemeClr val="accent1"/>
                </a:solidFill>
                <a:effectLst/>
                <a:latin typeface="Söhne"/>
              </a:rPr>
              <a:t>Restaurant Owner Benefits: </a:t>
            </a:r>
          </a:p>
          <a:p>
            <a:pPr algn="l">
              <a:buFont typeface="Wingdings" panose="05000000000000000000" pitchFamily="2" charset="2"/>
              <a:buChar char="Ø"/>
            </a:pPr>
            <a:r>
              <a:rPr lang="en-US" b="1" i="0" dirty="0">
                <a:solidFill>
                  <a:schemeClr val="accent1"/>
                </a:solidFill>
                <a:effectLst/>
                <a:latin typeface="Söhne"/>
              </a:rPr>
              <a:t>Competitive Advantage:</a:t>
            </a:r>
            <a:r>
              <a:rPr lang="en-US" b="0" i="0" dirty="0">
                <a:solidFill>
                  <a:schemeClr val="accent1"/>
                </a:solidFill>
                <a:effectLst/>
                <a:latin typeface="Söhne"/>
              </a:rPr>
              <a:t> </a:t>
            </a:r>
            <a:r>
              <a:rPr lang="en-US" b="0" i="0" dirty="0">
                <a:effectLst/>
                <a:latin typeface="Söhne"/>
              </a:rPr>
              <a:t>By monitoring and responding to customer sentiment in real time, restaurant owners can maintain a competitive edge. They can address negative reviews promptly and showcase positive feedback to attract more customers.</a:t>
            </a:r>
          </a:p>
          <a:p>
            <a:pPr algn="l">
              <a:buFont typeface="Wingdings" panose="05000000000000000000" pitchFamily="2" charset="2"/>
              <a:buChar char="Ø"/>
            </a:pPr>
            <a:r>
              <a:rPr lang="en-US" b="1" i="0" dirty="0">
                <a:solidFill>
                  <a:schemeClr val="accent1"/>
                </a:solidFill>
                <a:effectLst/>
                <a:latin typeface="Söhne"/>
              </a:rPr>
              <a:t>Menu Optimization:</a:t>
            </a:r>
            <a:r>
              <a:rPr lang="en-US" b="0" i="0" dirty="0">
                <a:solidFill>
                  <a:schemeClr val="accent1"/>
                </a:solidFill>
                <a:effectLst/>
                <a:latin typeface="Söhne"/>
              </a:rPr>
              <a:t> </a:t>
            </a:r>
            <a:r>
              <a:rPr lang="en-US" b="0" i="0" dirty="0">
                <a:effectLst/>
                <a:latin typeface="Söhne"/>
              </a:rPr>
              <a:t>Sentiment analysis can help restaurant owners understand which dishes are receiving the most positive reviews and which need improvement. This data can inform menu optimization decisions.</a:t>
            </a:r>
          </a:p>
          <a:p>
            <a:pPr algn="l">
              <a:buFont typeface="Wingdings" panose="05000000000000000000" pitchFamily="2" charset="2"/>
              <a:buChar char="Ø"/>
            </a:pPr>
            <a:endParaRPr lang="en-US" b="0" i="0" dirty="0">
              <a:solidFill>
                <a:schemeClr val="accent1"/>
              </a:solidFill>
              <a:effectLst/>
              <a:latin typeface="Söhne"/>
            </a:endParaRPr>
          </a:p>
          <a:p>
            <a:pPr marL="0" indent="0">
              <a:buNone/>
            </a:pPr>
            <a:endParaRPr lang="en-IN" dirty="0">
              <a:solidFill>
                <a:schemeClr val="accent1"/>
              </a:solidFill>
            </a:endParaRPr>
          </a:p>
        </p:txBody>
      </p:sp>
    </p:spTree>
    <p:extLst>
      <p:ext uri="{BB962C8B-B14F-4D97-AF65-F5344CB8AC3E}">
        <p14:creationId xmlns:p14="http://schemas.microsoft.com/office/powerpoint/2010/main" val="2596312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496</TotalTime>
  <Words>755</Words>
  <Application>Microsoft Office PowerPoint</Application>
  <PresentationFormat>Widescreen</PresentationFormat>
  <Paragraphs>73</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Bookman Old Style</vt:lpstr>
      <vt:lpstr>Consolas</vt:lpstr>
      <vt:lpstr>Rockwell</vt:lpstr>
      <vt:lpstr>Script MT Bold</vt:lpstr>
      <vt:lpstr>Söhne</vt:lpstr>
      <vt:lpstr>Times New Roman</vt:lpstr>
      <vt:lpstr>Wingdings</vt:lpstr>
      <vt:lpstr>Damask</vt:lpstr>
      <vt:lpstr>Student Details</vt:lpstr>
      <vt:lpstr>Project Topic</vt:lpstr>
      <vt:lpstr>Project Agenda</vt:lpstr>
      <vt:lpstr>Project Overview </vt:lpstr>
      <vt:lpstr>Who Are The End Users</vt:lpstr>
      <vt:lpstr>Solution and its Value Proposition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 Ananth V D G R</dc:creator>
  <cp:lastModifiedBy>B Ananth V D G R</cp:lastModifiedBy>
  <cp:revision>15</cp:revision>
  <dcterms:created xsi:type="dcterms:W3CDTF">2023-09-18T03:41:26Z</dcterms:created>
  <dcterms:modified xsi:type="dcterms:W3CDTF">2023-09-27T10:21:52Z</dcterms:modified>
</cp:coreProperties>
</file>