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61" r:id="rId2"/>
    <p:sldId id="290" r:id="rId3"/>
    <p:sldId id="338" r:id="rId4"/>
    <p:sldId id="291" r:id="rId5"/>
    <p:sldId id="303" r:id="rId6"/>
    <p:sldId id="304" r:id="rId7"/>
    <p:sldId id="305" r:id="rId8"/>
    <p:sldId id="282" r:id="rId9"/>
    <p:sldId id="319" r:id="rId10"/>
    <p:sldId id="294" r:id="rId11"/>
    <p:sldId id="292" r:id="rId12"/>
    <p:sldId id="295" r:id="rId13"/>
    <p:sldId id="306" r:id="rId14"/>
    <p:sldId id="301" r:id="rId15"/>
    <p:sldId id="307" r:id="rId16"/>
    <p:sldId id="322" r:id="rId17"/>
    <p:sldId id="323" r:id="rId18"/>
    <p:sldId id="325" r:id="rId19"/>
    <p:sldId id="302" r:id="rId20"/>
    <p:sldId id="310" r:id="rId21"/>
    <p:sldId id="334" r:id="rId22"/>
    <p:sldId id="335" r:id="rId23"/>
    <p:sldId id="336" r:id="rId24"/>
    <p:sldId id="337" r:id="rId25"/>
    <p:sldId id="298" r:id="rId26"/>
    <p:sldId id="29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44" autoAdjust="0"/>
    <p:restoredTop sz="94590" autoAdjust="0"/>
  </p:normalViewPr>
  <p:slideViewPr>
    <p:cSldViewPr>
      <p:cViewPr varScale="1">
        <p:scale>
          <a:sx n="65" d="100"/>
          <a:sy n="65" d="100"/>
        </p:scale>
        <p:origin x="-1380" y="-60"/>
      </p:cViewPr>
      <p:guideLst>
        <p:guide orient="horz" pos="2160"/>
        <p:guide pos="28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4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4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4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4 October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4 October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4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4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4 October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5" name="Footer Placeholder 4"/>
          <p:cNvSpPr>
            <a:spLocks noGrp="1"/>
          </p:cNvSpPr>
          <p:nvPr>
            <p:ph type="ftr" sz="quarter" idx="11"/>
          </p:nvPr>
        </p:nvSpPr>
        <p:spPr/>
        <p:txBody>
          <a:bodyPr/>
          <a:lstStyle/>
          <a:p>
            <a:r>
              <a:rPr lang="en-US" dirty="0"/>
              <a:t>Department of CSE</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
        <p:nvSpPr>
          <p:cNvPr id="12" name="Rectangle 11"/>
          <p:cNvSpPr/>
          <p:nvPr/>
        </p:nvSpPr>
        <p:spPr>
          <a:xfrm>
            <a:off x="1312577" y="1844932"/>
            <a:ext cx="6518845" cy="645160"/>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cs typeface="Calibri" panose="020F0502020204030204"/>
              </a:rPr>
              <a:t>Online Quiz Application</a:t>
            </a:r>
          </a:p>
        </p:txBody>
      </p:sp>
      <p:sp>
        <p:nvSpPr>
          <p:cNvPr id="14" name="Rectangle 13"/>
          <p:cNvSpPr/>
          <p:nvPr/>
        </p:nvSpPr>
        <p:spPr>
          <a:xfrm>
            <a:off x="609600" y="2718838"/>
            <a:ext cx="7924800" cy="1938020"/>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dirty="0">
                <a:latin typeface="Arial" panose="020B0604020202020204"/>
                <a:cs typeface="Arial" panose="020B0604020202020204"/>
              </a:rPr>
              <a:t>GANGADHARA RAVI TEJA</a:t>
            </a:r>
          </a:p>
          <a:p>
            <a:pPr>
              <a:lnSpc>
                <a:spcPct val="150000"/>
              </a:lnSpc>
            </a:pPr>
            <a:r>
              <a:rPr lang="en-US" sz="2000" dirty="0">
                <a:latin typeface="Arial" panose="020B0604020202020204"/>
                <a:cs typeface="Arial" panose="020B0604020202020204"/>
              </a:rPr>
              <a:t>41611049</a:t>
            </a: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CSE WITH SPECIALIZATION IN ARTIFICIAL INTELLIGENCE AND  MACHINE LEARNING                                      </a:t>
            </a:r>
          </a:p>
        </p:txBody>
      </p:sp>
      <p:sp>
        <p:nvSpPr>
          <p:cNvPr id="15" name="Content Placeholder 2"/>
          <p:cNvSpPr>
            <a:spLocks noGrp="1"/>
          </p:cNvSpPr>
          <p:nvPr/>
        </p:nvSpPr>
        <p:spPr>
          <a:xfrm>
            <a:off x="609600" y="4828403"/>
            <a:ext cx="7315200" cy="10389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lang="en-US" sz="2000" dirty="0">
                <a:latin typeface="Arial" panose="020B0604020202020204" pitchFamily="34" charset="0"/>
                <a:cs typeface="Arial" panose="020B0604020202020204" pitchFamily="34" charset="0"/>
              </a:rPr>
              <a:t>Guided by :</a:t>
            </a:r>
          </a:p>
          <a:p>
            <a:pPr>
              <a:buNone/>
            </a:pPr>
            <a:r>
              <a:rPr lang="en-US" sz="2000" dirty="0">
                <a:latin typeface="Arial" panose="020B0604020202020204" pitchFamily="34" charset="0"/>
                <a:cs typeface="Arial" panose="020B0604020202020204" pitchFamily="34" charset="0"/>
              </a:rPr>
              <a:t>Dr. MINU SUSAN JACOB M.E.,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700" dirty="0">
                <a:latin typeface="Arial" panose="020B0604020202020204" pitchFamily="34" charset="0"/>
                <a:cs typeface="Arial" panose="020B0604020202020204" pitchFamily="34" charset="0"/>
              </a:rPr>
              <a:t>Disadvantages of the existing Product </a:t>
            </a:r>
          </a:p>
        </p:txBody>
      </p:sp>
      <p:sp>
        <p:nvSpPr>
          <p:cNvPr id="3" name="Content Placeholder 2"/>
          <p:cNvSpPr>
            <a:spLocks noGrp="1"/>
          </p:cNvSpPr>
          <p:nvPr>
            <p:ph idx="1"/>
          </p:nvPr>
        </p:nvSpPr>
        <p:spPr/>
        <p:txBody>
          <a:bodyPr>
            <a:normAutofit fontScale="97500" lnSpcReduction="10000"/>
          </a:bodyPr>
          <a:lstStyle/>
          <a:p>
            <a:pPr algn="just"/>
            <a:r>
              <a:rPr lang="en-US" sz="2500" b="1" i="0" dirty="0" smtClean="0">
                <a:effectLst/>
              </a:rPr>
              <a:t>Data Privacy </a:t>
            </a:r>
            <a:r>
              <a:rPr lang="en-US" sz="2500" b="1" i="0" dirty="0">
                <a:effectLst/>
              </a:rPr>
              <a:t>Concerns:</a:t>
            </a:r>
            <a:r>
              <a:rPr lang="en-US" sz="2500" i="0" dirty="0">
                <a:effectLst/>
              </a:rPr>
              <a:t> </a:t>
            </a:r>
            <a:r>
              <a:rPr lang="en-US" sz="2500" i="0" dirty="0" smtClean="0">
                <a:effectLst/>
              </a:rPr>
              <a:t>Online </a:t>
            </a:r>
            <a:r>
              <a:rPr lang="en-US" sz="2500" i="0" dirty="0">
                <a:effectLst/>
              </a:rPr>
              <a:t>quiz platforms collect a significant amount of data on students, which can raise concerns about privacy and data security.</a:t>
            </a:r>
          </a:p>
          <a:p>
            <a:pPr algn="just"/>
            <a:r>
              <a:rPr lang="en-US" sz="2500" b="1" i="0" dirty="0">
                <a:effectLst/>
              </a:rPr>
              <a:t>Dependency on Internet </a:t>
            </a:r>
            <a:r>
              <a:rPr lang="en-US" sz="2500" b="1" i="0" dirty="0" smtClean="0">
                <a:effectLst/>
              </a:rPr>
              <a:t>Connection</a:t>
            </a:r>
            <a:r>
              <a:rPr lang="en-US" sz="2500" b="0" i="0" dirty="0" smtClean="0">
                <a:effectLst/>
              </a:rPr>
              <a:t>: Some </a:t>
            </a:r>
            <a:r>
              <a:rPr lang="en-US" sz="2500" b="0" i="0" dirty="0">
                <a:effectLst/>
              </a:rPr>
              <a:t>Projects may require a constant internet connection, which can be inconvenient for users in areas with unreliable internet access.</a:t>
            </a:r>
          </a:p>
          <a:p>
            <a:pPr algn="just"/>
            <a:r>
              <a:rPr lang="en-US" sz="2500" b="1" i="0" dirty="0">
                <a:effectLst/>
              </a:rPr>
              <a:t>Technical </a:t>
            </a:r>
            <a:r>
              <a:rPr lang="en-US" sz="2500" b="1" i="0" dirty="0" smtClean="0">
                <a:effectLst/>
              </a:rPr>
              <a:t>Issues: </a:t>
            </a:r>
            <a:r>
              <a:rPr lang="en-US" sz="2500" i="0" dirty="0" smtClean="0">
                <a:effectLst/>
              </a:rPr>
              <a:t>Online </a:t>
            </a:r>
            <a:r>
              <a:rPr lang="en-US" sz="2500" i="0" dirty="0">
                <a:effectLst/>
              </a:rPr>
              <a:t>quizzes may encounter technical problems, such as server crashes, slow loading times, or compatibility issues with different devices and browsers.These technical glitches can disrupt the quiz-taking experience and cause frustration for both students and educators.</a:t>
            </a:r>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dirty="0">
                <a:latin typeface="Arial" panose="020B0604020202020204" pitchFamily="34" charset="0"/>
                <a:cs typeface="Arial" panose="020B0604020202020204" pitchFamily="34" charset="0"/>
              </a:rPr>
              <a:t>System Architecture / Ideation Map</a:t>
            </a:r>
            <a:endParaRPr lang="en-IN" sz="4000" dirty="0"/>
          </a:p>
        </p:txBody>
      </p:sp>
      <p:pic>
        <p:nvPicPr>
          <p:cNvPr id="8" name="Content Placeholder 7" descr="C:\Users\LENOVO\OneDrive\Pictures\Screenshots\Screenshot 2023-09-28 200413.pngScreenshot 2023-09-28 200413"/>
          <p:cNvPicPr>
            <a:picLocks noGrp="1" noChangeAspect="1"/>
          </p:cNvPicPr>
          <p:nvPr>
            <p:ph idx="1"/>
          </p:nvPr>
        </p:nvPicPr>
        <p:blipFill>
          <a:blip r:embed="rId3"/>
          <a:srcRect/>
          <a:stretch>
            <a:fillRect/>
          </a:stretch>
        </p:blipFill>
        <p:spPr>
          <a:xfrm>
            <a:off x="990600" y="1369695"/>
            <a:ext cx="7336790" cy="5123815"/>
          </a:xfrm>
        </p:spPr>
      </p:pic>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100" dirty="0">
                <a:latin typeface="Arial" panose="020B0604020202020204" pitchFamily="34" charset="0"/>
                <a:cs typeface="Arial" panose="020B0604020202020204" pitchFamily="34" charset="0"/>
              </a:rPr>
              <a:t>Design Requirements</a:t>
            </a:r>
          </a:p>
        </p:txBody>
      </p:sp>
      <p:sp>
        <p:nvSpPr>
          <p:cNvPr id="3" name="Content Placeholder 2"/>
          <p:cNvSpPr>
            <a:spLocks noGrp="1"/>
          </p:cNvSpPr>
          <p:nvPr>
            <p:ph idx="1"/>
          </p:nvPr>
        </p:nvSpPr>
        <p:spPr/>
        <p:txBody>
          <a:bodyPr>
            <a:normAutofit/>
          </a:bodyPr>
          <a:lstStyle/>
          <a:p>
            <a:pPr marL="0" indent="0" algn="l">
              <a:buNone/>
            </a:pPr>
            <a:r>
              <a:rPr lang="en-IN" b="1" i="0" dirty="0">
                <a:effectLst/>
                <a:latin typeface="Arial" panose="020B0604020202020204" pitchFamily="34" charset="0"/>
                <a:cs typeface="Arial" panose="020B0604020202020204" pitchFamily="34" charset="0"/>
              </a:rPr>
              <a:t>Software</a:t>
            </a:r>
            <a:r>
              <a:rPr lang="en-IN" sz="4000" b="1" i="0" dirty="0">
                <a:effectLst/>
                <a:latin typeface="Arial" panose="020B0604020202020204" pitchFamily="34" charset="0"/>
                <a:cs typeface="Arial" panose="020B0604020202020204" pitchFamily="34" charset="0"/>
              </a:rPr>
              <a:t> </a:t>
            </a:r>
            <a:r>
              <a:rPr lang="en-IN" b="1" i="0" dirty="0">
                <a:effectLst/>
                <a:latin typeface="Arial" panose="020B0604020202020204" pitchFamily="34" charset="0"/>
                <a:cs typeface="Arial" panose="020B0604020202020204" pitchFamily="34" charset="0"/>
              </a:rPr>
              <a:t>Requirements</a:t>
            </a:r>
          </a:p>
          <a:p>
            <a:pPr algn="just"/>
            <a:r>
              <a:rPr lang="en-IN" sz="2500" b="1" i="0" dirty="0">
                <a:effectLst/>
              </a:rPr>
              <a:t>Web Development Environment </a:t>
            </a:r>
            <a:r>
              <a:rPr lang="en-IN" sz="2500" b="0" i="0" dirty="0">
                <a:effectLst/>
              </a:rPr>
              <a:t>: Code Editor/Integrated Development Environment (IDE) such as Visual Studio Code, Sublime Text, or JetBrains WebStorm for Running HTML, CSS, and JavaScript code</a:t>
            </a:r>
          </a:p>
          <a:p>
            <a:pPr algn="just"/>
            <a:r>
              <a:rPr lang="en-US" sz="2500" b="1" i="0" dirty="0">
                <a:effectLst/>
              </a:rPr>
              <a:t>Web Browser </a:t>
            </a:r>
            <a:r>
              <a:rPr lang="en-US" sz="2500" b="0" i="0" dirty="0">
                <a:effectLst/>
              </a:rPr>
              <a:t>: Modern web browser (e.g., Chrome, Firefox, Safari) for testing and running the web application.</a:t>
            </a:r>
          </a:p>
          <a:p>
            <a:pPr algn="just"/>
            <a:r>
              <a:rPr lang="en-US" sz="2500" b="1" i="0" dirty="0">
                <a:effectLst/>
              </a:rPr>
              <a:t>Web Hosting </a:t>
            </a:r>
            <a:r>
              <a:rPr lang="en-US" sz="2500" b="0" i="0" dirty="0">
                <a:effectLst/>
              </a:rPr>
              <a:t>: A web hosting or cloud hosting service for deploying the web application. Options include AWS, Heroku, Netlify, or similar platforms.</a:t>
            </a:r>
          </a:p>
          <a:p>
            <a:endParaRPr lang="en-IN" sz="2500" dirty="0"/>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100" dirty="0">
                <a:latin typeface="Arial" panose="020B0604020202020204" pitchFamily="34" charset="0"/>
                <a:cs typeface="Arial" panose="020B0604020202020204" pitchFamily="34" charset="0"/>
              </a:rPr>
              <a:t>Design Requirements</a:t>
            </a:r>
          </a:p>
        </p:txBody>
      </p:sp>
      <p:sp>
        <p:nvSpPr>
          <p:cNvPr id="3" name="Content Placeholder 2"/>
          <p:cNvSpPr>
            <a:spLocks noGrp="1"/>
          </p:cNvSpPr>
          <p:nvPr>
            <p:ph idx="1"/>
          </p:nvPr>
        </p:nvSpPr>
        <p:spPr/>
        <p:txBody>
          <a:bodyPr>
            <a:normAutofit/>
          </a:bodyPr>
          <a:lstStyle/>
          <a:p>
            <a:pPr marL="0" indent="0" algn="l">
              <a:buNone/>
            </a:pPr>
            <a:r>
              <a:rPr lang="en-IN" b="1" i="0" dirty="0">
                <a:effectLst/>
                <a:latin typeface="Arial" panose="020B0604020202020204" pitchFamily="34" charset="0"/>
                <a:cs typeface="Arial" panose="020B0604020202020204" pitchFamily="34" charset="0"/>
              </a:rPr>
              <a:t>Hardware</a:t>
            </a:r>
            <a:r>
              <a:rPr lang="en-IN" sz="4000" b="1" i="0" dirty="0">
                <a:effectLst/>
                <a:latin typeface="Arial" panose="020B0604020202020204" pitchFamily="34" charset="0"/>
                <a:cs typeface="Arial" panose="020B0604020202020204" pitchFamily="34" charset="0"/>
              </a:rPr>
              <a:t> </a:t>
            </a:r>
            <a:r>
              <a:rPr lang="en-IN" b="1" i="0" dirty="0">
                <a:effectLst/>
                <a:latin typeface="Arial" panose="020B0604020202020204" pitchFamily="34" charset="0"/>
                <a:cs typeface="Arial" panose="020B0604020202020204" pitchFamily="34" charset="0"/>
              </a:rPr>
              <a:t>Requirements</a:t>
            </a:r>
          </a:p>
          <a:p>
            <a:pPr algn="just"/>
            <a:r>
              <a:rPr lang="en-US" sz="2500" b="1" i="0" dirty="0">
                <a:effectLst/>
              </a:rPr>
              <a:t>Development Machine </a:t>
            </a:r>
            <a:r>
              <a:rPr lang="en-US" sz="2500" b="0" i="0" dirty="0">
                <a:effectLst/>
              </a:rPr>
              <a:t>: A computer with sufficient processing power, memory, and storage for web development tasks</a:t>
            </a:r>
          </a:p>
          <a:p>
            <a:pPr algn="just"/>
            <a:r>
              <a:rPr lang="en-US" sz="2500" b="1" dirty="0">
                <a:effectLst/>
                <a:ea typeface="Arial" panose="020B0604020202020204" pitchFamily="34" charset="0"/>
                <a:cs typeface="Times New Roman" panose="02020603050405020304" pitchFamily="18" charset="0"/>
              </a:rPr>
              <a:t>Operating Syste</a:t>
            </a:r>
            <a:r>
              <a:rPr lang="en-US" sz="2500" b="1" dirty="0">
                <a:ea typeface="Arial" panose="020B0604020202020204" pitchFamily="34" charset="0"/>
                <a:cs typeface="Times New Roman" panose="02020603050405020304" pitchFamily="18" charset="0"/>
              </a:rPr>
              <a:t>m</a:t>
            </a:r>
            <a:r>
              <a:rPr lang="en-US" sz="2500" dirty="0">
                <a:effectLst/>
                <a:ea typeface="Arial" panose="020B0604020202020204" pitchFamily="34" charset="0"/>
                <a:cs typeface="Times New Roman" panose="02020603050405020304" pitchFamily="18" charset="0"/>
              </a:rPr>
              <a:t>: Windows 8, Windows 10, MAC OS, Linux.</a:t>
            </a:r>
            <a:endParaRPr lang="en-US" sz="2500" b="0" i="0" dirty="0">
              <a:effectLst/>
            </a:endParaRPr>
          </a:p>
          <a:p>
            <a:pPr algn="just"/>
            <a:r>
              <a:rPr lang="en-US" sz="2500" b="1" i="0" dirty="0">
                <a:effectLst/>
              </a:rPr>
              <a:t>Internet Connection </a:t>
            </a:r>
            <a:r>
              <a:rPr lang="en-US" sz="2500" b="0" i="0" dirty="0">
                <a:effectLst/>
              </a:rPr>
              <a:t>: A reliable internet connection for development, testing, and deployment.</a:t>
            </a:r>
          </a:p>
          <a:p>
            <a:pPr algn="l"/>
            <a:endParaRPr lang="en-US" sz="2500" b="0" i="0" dirty="0">
              <a:effectLst/>
            </a:endParaRPr>
          </a:p>
          <a:p>
            <a:endParaRPr lang="en-IN" sz="2500" dirty="0"/>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100" dirty="0">
                <a:latin typeface="Arial" panose="020B0604020202020204" pitchFamily="34" charset="0"/>
                <a:cs typeface="Arial" panose="020B0604020202020204" pitchFamily="34" charset="0"/>
              </a:rPr>
              <a:t>Product working principle </a:t>
            </a:r>
          </a:p>
        </p:txBody>
      </p:sp>
      <p:sp>
        <p:nvSpPr>
          <p:cNvPr id="3" name="Content Placeholder 2"/>
          <p:cNvSpPr>
            <a:spLocks noGrp="1"/>
          </p:cNvSpPr>
          <p:nvPr>
            <p:ph idx="1"/>
          </p:nvPr>
        </p:nvSpPr>
        <p:spPr>
          <a:xfrm>
            <a:off x="457200" y="1600200"/>
            <a:ext cx="8229600" cy="4525963"/>
          </a:xfrm>
        </p:spPr>
        <p:txBody>
          <a:bodyPr>
            <a:noAutofit/>
          </a:bodyPr>
          <a:lstStyle/>
          <a:p>
            <a:pPr algn="l"/>
            <a:r>
              <a:rPr lang="en-US" sz="2300" b="1" i="0" dirty="0">
                <a:effectLst/>
              </a:rPr>
              <a:t> Pre-requisites:</a:t>
            </a:r>
          </a:p>
          <a:p>
            <a:pPr marL="400050" indent="-400050" algn="l">
              <a:buFont typeface="+mj-lt"/>
              <a:buAutoNum type="romanUcPeriod"/>
            </a:pPr>
            <a:r>
              <a:rPr lang="en-US" sz="2300" i="0" dirty="0">
                <a:effectLst/>
              </a:rPr>
              <a:t>Node version 8.10.0  </a:t>
            </a:r>
          </a:p>
          <a:p>
            <a:pPr marL="400050" indent="-400050" algn="l">
              <a:buFont typeface="+mj-lt"/>
              <a:buAutoNum type="romanUcPeriod"/>
            </a:pPr>
            <a:r>
              <a:rPr lang="en-US" sz="2300" i="0" dirty="0">
                <a:effectLst/>
              </a:rPr>
              <a:t>npm version 5.6  </a:t>
            </a:r>
          </a:p>
          <a:p>
            <a:pPr marL="400050" indent="-400050" algn="l">
              <a:buFont typeface="+mj-lt"/>
              <a:buAutoNum type="romanUcPeriod"/>
            </a:pPr>
            <a:r>
              <a:rPr lang="en-US" sz="2300" i="0" dirty="0">
                <a:effectLst/>
              </a:rPr>
              <a:t>A text editor (VS Code recommended). </a:t>
            </a:r>
          </a:p>
          <a:p>
            <a:pPr marL="400050" indent="-400050" algn="l">
              <a:buFont typeface="+mj-lt"/>
              <a:buAutoNum type="romanUcPeriod"/>
            </a:pPr>
            <a:r>
              <a:rPr lang="en-US" sz="2300" i="0" dirty="0">
                <a:effectLst/>
              </a:rPr>
              <a:t>Mongo DB</a:t>
            </a:r>
          </a:p>
          <a:p>
            <a:pPr algn="l"/>
            <a:endParaRPr lang="en-US" sz="2300" i="0" dirty="0">
              <a:effectLst/>
            </a:endParaRPr>
          </a:p>
          <a:p>
            <a:pPr algn="l"/>
            <a:r>
              <a:rPr lang="en-US" sz="2300" b="1" dirty="0">
                <a:effectLst/>
                <a:sym typeface="+mn-ea"/>
              </a:rPr>
              <a:t>STEPS TO SETUP REACT PROJECT</a:t>
            </a:r>
            <a:r>
              <a:rPr lang="en-US" sz="2300" dirty="0">
                <a:effectLst/>
                <a:sym typeface="+mn-ea"/>
              </a:rPr>
              <a:t> </a:t>
            </a:r>
            <a:endParaRPr lang="en-US" sz="2300" i="0" dirty="0">
              <a:effectLst/>
            </a:endParaRPr>
          </a:p>
          <a:p>
            <a:pPr algn="l"/>
            <a:endParaRPr lang="en-US" sz="2300" b="1" dirty="0">
              <a:effectLst/>
              <a:sym typeface="+mn-ea"/>
            </a:endParaRPr>
          </a:p>
          <a:p>
            <a:pPr marL="457200" indent="-457200" algn="l">
              <a:buFont typeface="+mj-lt"/>
              <a:buAutoNum type="arabicPeriod"/>
            </a:pPr>
            <a:r>
              <a:rPr lang="en-US" sz="2300" b="1" dirty="0">
                <a:effectLst/>
                <a:sym typeface="+mn-ea"/>
              </a:rPr>
              <a:t>Step 1</a:t>
            </a:r>
            <a:r>
              <a:rPr lang="en-US" sz="2300" dirty="0">
                <a:effectLst/>
                <a:sym typeface="+mn-ea"/>
              </a:rPr>
              <a:t> — Download the necessary prerequisites, including Node.js, React, MongoDB, and a text editor.v</a:t>
            </a:r>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100" dirty="0">
                <a:latin typeface="Arial" panose="020B0604020202020204" pitchFamily="34" charset="0"/>
                <a:cs typeface="Arial" panose="020B0604020202020204" pitchFamily="34" charset="0"/>
              </a:rPr>
              <a:t>Product working principle </a:t>
            </a:r>
          </a:p>
        </p:txBody>
      </p:sp>
      <p:sp>
        <p:nvSpPr>
          <p:cNvPr id="3" name="Content Placeholder 2"/>
          <p:cNvSpPr>
            <a:spLocks noGrp="1"/>
          </p:cNvSpPr>
          <p:nvPr>
            <p:ph idx="1"/>
          </p:nvPr>
        </p:nvSpPr>
        <p:spPr>
          <a:xfrm>
            <a:off x="457200" y="1371600"/>
            <a:ext cx="8229600" cy="4525963"/>
          </a:xfrm>
        </p:spPr>
        <p:txBody>
          <a:bodyPr>
            <a:noAutofit/>
          </a:bodyPr>
          <a:lstStyle/>
          <a:p>
            <a:pPr marL="457200" indent="-457200" algn="just">
              <a:buFont typeface="+mj-lt"/>
              <a:buAutoNum type="arabicPeriod" startAt="2"/>
            </a:pPr>
            <a:r>
              <a:rPr lang="en-US" sz="2500" b="1" i="0" dirty="0">
                <a:effectLst/>
              </a:rPr>
              <a:t>Step 2</a:t>
            </a:r>
            <a:r>
              <a:rPr lang="en-US" sz="2500" i="0" dirty="0">
                <a:effectLst/>
              </a:rPr>
              <a:t>— </a:t>
            </a:r>
            <a:r>
              <a:rPr lang="en-US" sz="2500" b="1" i="0" dirty="0">
                <a:effectLst/>
              </a:rPr>
              <a:t>Creating a New Project with Create React App</a:t>
            </a:r>
            <a:r>
              <a:rPr lang="en-US" sz="2500" i="0" dirty="0">
                <a:effectLst/>
              </a:rPr>
              <a:t>     In this step, we will create a new application using the npm package manager to run a remote script. The script will copy the necessary files into a new directory and install all dependencies. </a:t>
            </a:r>
          </a:p>
          <a:p>
            <a:pPr marL="457200" indent="-457200" algn="just">
              <a:buFont typeface="+mj-lt"/>
              <a:buAutoNum type="arabicPeriod" startAt="2"/>
            </a:pPr>
            <a:r>
              <a:rPr lang="en-US" sz="2500" b="1" dirty="0">
                <a:sym typeface="+mn-ea"/>
              </a:rPr>
              <a:t>Step 3</a:t>
            </a:r>
            <a:r>
              <a:rPr lang="en-US" sz="2500" dirty="0">
                <a:sym typeface="+mn-ea"/>
              </a:rPr>
              <a:t> — </a:t>
            </a:r>
            <a:r>
              <a:rPr lang="en-US" sz="2500" b="1" dirty="0">
                <a:sym typeface="+mn-ea"/>
              </a:rPr>
              <a:t>Using React Scripts</a:t>
            </a:r>
            <a:r>
              <a:rPr lang="en-US" sz="2500" dirty="0">
                <a:sym typeface="+mn-ea"/>
              </a:rPr>
              <a:t>                                                             React Scripts is a set of scripts from the create-react-app starter pack. Create react- app helps us kick off projects without configuring, so we do not have to setup your project by our self. React-scripts start sets up the development environment and starts a server, as well as hot module reloading</a:t>
            </a:r>
            <a:endParaRPr lang="en-US" sz="2500" dirty="0"/>
          </a:p>
          <a:p>
            <a:pPr marL="457200" indent="-457200" algn="l">
              <a:buFont typeface="+mj-lt"/>
              <a:buAutoNum type="arabicPeriod" startAt="2"/>
            </a:pPr>
            <a:endParaRPr lang="en-US" sz="2500" i="0" dirty="0">
              <a:effectLst/>
            </a:endParaRPr>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latin typeface="Arial" panose="020B0604020202020204" pitchFamily="34" charset="0"/>
                <a:cs typeface="Arial" panose="020B0604020202020204" pitchFamily="34" charset="0"/>
                <a:sym typeface="+mn-ea"/>
              </a:rPr>
              <a:t/>
            </a:r>
            <a:br>
              <a:rPr lang="en-IN" dirty="0">
                <a:latin typeface="Arial" panose="020B0604020202020204" pitchFamily="34" charset="0"/>
                <a:cs typeface="Arial" panose="020B0604020202020204" pitchFamily="34" charset="0"/>
                <a:sym typeface="+mn-ea"/>
              </a:rPr>
            </a:br>
            <a:r>
              <a:rPr lang="en-IN" dirty="0">
                <a:latin typeface="Arial" panose="020B0604020202020204" pitchFamily="34" charset="0"/>
                <a:cs typeface="Arial" panose="020B0604020202020204" pitchFamily="34" charset="0"/>
                <a:sym typeface="+mn-ea"/>
              </a:rPr>
              <a:t>Product working principle </a:t>
            </a: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endParaRPr lang="en-US"/>
          </a:p>
        </p:txBody>
      </p:sp>
      <p:sp>
        <p:nvSpPr>
          <p:cNvPr id="3" name="Content Placeholder 2"/>
          <p:cNvSpPr>
            <a:spLocks noGrp="1"/>
          </p:cNvSpPr>
          <p:nvPr>
            <p:ph idx="1"/>
          </p:nvPr>
        </p:nvSpPr>
        <p:spPr/>
        <p:txBody>
          <a:bodyPr>
            <a:noAutofit/>
          </a:bodyPr>
          <a:lstStyle/>
          <a:p>
            <a:pPr marL="457200" indent="-457200" algn="just">
              <a:buFont typeface="+mj-lt"/>
              <a:buAutoNum type="arabicPeriod" startAt="4"/>
            </a:pPr>
            <a:r>
              <a:rPr lang="en-US" sz="2300" b="1" dirty="0"/>
              <a:t>Step 4 </a:t>
            </a:r>
            <a:r>
              <a:rPr lang="en-US" sz="2300" b="1" dirty="0" smtClean="0"/>
              <a:t>—Starting the </a:t>
            </a:r>
            <a:r>
              <a:rPr lang="en-US" sz="2300" b="1" dirty="0"/>
              <a:t>Server and Client</a:t>
            </a:r>
            <a:r>
              <a:rPr lang="en-US" sz="2300" dirty="0"/>
              <a:t>                                                        We start our project with another </a:t>
            </a:r>
            <a:r>
              <a:rPr lang="en-US" sz="2300" dirty="0" err="1"/>
              <a:t>npm</a:t>
            </a:r>
            <a:r>
              <a:rPr lang="en-US" sz="2300" dirty="0"/>
              <a:t> script. Like </a:t>
            </a:r>
            <a:r>
              <a:rPr lang="en-US" sz="2300" dirty="0" err="1"/>
              <a:t>npm</a:t>
            </a:r>
            <a:r>
              <a:rPr lang="en-US" sz="2300" dirty="0"/>
              <a:t> test, this script does not need the run command. When we run the script we will start a local server, execute the project code, start a watcher that listens for code changes, and open the project in a web browser.</a:t>
            </a:r>
          </a:p>
          <a:p>
            <a:pPr algn="l"/>
            <a:r>
              <a:rPr lang="en-US" sz="2300" b="1" dirty="0" err="1">
                <a:sym typeface="+mn-ea"/>
              </a:rPr>
              <a:t>npm</a:t>
            </a:r>
            <a:r>
              <a:rPr lang="en-US" sz="2300" b="1" dirty="0">
                <a:sym typeface="+mn-ea"/>
              </a:rPr>
              <a:t> install </a:t>
            </a:r>
            <a:endParaRPr lang="en-US" sz="2300" b="1" dirty="0"/>
          </a:p>
          <a:p>
            <a:pPr algn="l"/>
            <a:r>
              <a:rPr lang="en-US" sz="2300" b="1" dirty="0" err="1">
                <a:sym typeface="+mn-ea"/>
              </a:rPr>
              <a:t>npx</a:t>
            </a:r>
            <a:r>
              <a:rPr lang="en-US" sz="2300" b="1" dirty="0">
                <a:sym typeface="+mn-ea"/>
              </a:rPr>
              <a:t> </a:t>
            </a:r>
            <a:r>
              <a:rPr lang="en-US" sz="2300" b="1" dirty="0" err="1">
                <a:sym typeface="+mn-ea"/>
              </a:rPr>
              <a:t>nodemon</a:t>
            </a:r>
            <a:r>
              <a:rPr lang="en-US" sz="2300" b="1" dirty="0">
                <a:sym typeface="+mn-ea"/>
              </a:rPr>
              <a:t> index.js</a:t>
            </a:r>
            <a:r>
              <a:rPr lang="en-US" sz="2300" b="1" dirty="0"/>
              <a:t> </a:t>
            </a:r>
          </a:p>
          <a:p>
            <a:pPr algn="l"/>
            <a:r>
              <a:rPr lang="en-US" sz="2200" b="1" dirty="0" err="1">
                <a:sym typeface="+mn-ea"/>
              </a:rPr>
              <a:t>npm</a:t>
            </a:r>
            <a:r>
              <a:rPr lang="en-US" sz="2200" b="1" dirty="0">
                <a:sym typeface="+mn-ea"/>
              </a:rPr>
              <a:t> start</a:t>
            </a:r>
            <a:endParaRPr lang="en-US" sz="2200" b="1" dirty="0"/>
          </a:p>
          <a:p>
            <a:pPr algn="l"/>
            <a:endParaRPr lang="en-US" sz="2200" b="1" dirty="0"/>
          </a:p>
          <a:p>
            <a:endParaRPr lang="en-US" sz="2200" b="1" dirty="0"/>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l"/>
            <a:r>
              <a:rPr lang="en-IN" dirty="0">
                <a:latin typeface="Arial" panose="020B0604020202020204" pitchFamily="34" charset="0"/>
                <a:cs typeface="Arial" panose="020B0604020202020204" pitchFamily="34" charset="0"/>
                <a:sym typeface="+mn-ea"/>
              </a:rPr>
              <a:t>Product working principle</a:t>
            </a:r>
            <a:endParaRPr lang="en-US"/>
          </a:p>
        </p:txBody>
      </p:sp>
      <p:sp>
        <p:nvSpPr>
          <p:cNvPr id="3" name="Content Placeholder 2"/>
          <p:cNvSpPr>
            <a:spLocks noGrp="1"/>
          </p:cNvSpPr>
          <p:nvPr>
            <p:ph sz="half" idx="1"/>
          </p:nvPr>
        </p:nvSpPr>
        <p:spPr/>
        <p:txBody>
          <a:bodyPr/>
          <a:lstStyle/>
          <a:p>
            <a:r>
              <a:rPr lang="en-US" sz="2300" b="1"/>
              <a:t> Output for Server:</a:t>
            </a:r>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pic>
        <p:nvPicPr>
          <p:cNvPr id="7" name="Picture 1" descr="Screenshot (13)"/>
          <p:cNvPicPr>
            <a:picLocks noGrp="1" noChangeAspect="1"/>
          </p:cNvPicPr>
          <p:nvPr>
            <p:ph sz="half" idx="2"/>
          </p:nvPr>
        </p:nvPicPr>
        <p:blipFill>
          <a:blip r:embed="rId2"/>
          <a:stretch>
            <a:fillRect/>
          </a:stretch>
        </p:blipFill>
        <p:spPr>
          <a:xfrm>
            <a:off x="844550" y="2089785"/>
            <a:ext cx="7441565" cy="41611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IN" dirty="0">
                <a:latin typeface="Arial" panose="020B0604020202020204" pitchFamily="34" charset="0"/>
                <a:cs typeface="Arial" panose="020B0604020202020204" pitchFamily="34" charset="0"/>
                <a:sym typeface="+mn-ea"/>
              </a:rPr>
              <a:t>Product working principle</a:t>
            </a:r>
            <a:endParaRPr lang="en-US"/>
          </a:p>
        </p:txBody>
      </p:sp>
      <p:sp>
        <p:nvSpPr>
          <p:cNvPr id="3" name="Content Placeholder 2"/>
          <p:cNvSpPr>
            <a:spLocks noGrp="1"/>
          </p:cNvSpPr>
          <p:nvPr>
            <p:ph sz="half" idx="1"/>
          </p:nvPr>
        </p:nvSpPr>
        <p:spPr/>
        <p:txBody>
          <a:bodyPr/>
          <a:lstStyle/>
          <a:p>
            <a:r>
              <a:rPr lang="en-US" b="1"/>
              <a:t>Output for Client:</a:t>
            </a:r>
          </a:p>
          <a:p>
            <a:endParaRPr lang="en-US"/>
          </a:p>
          <a:p>
            <a:pPr marL="0" indent="0">
              <a:buNone/>
            </a:pPr>
            <a:endParaRPr lang="en-US"/>
          </a:p>
          <a:p>
            <a:endParaRPr lang="en-US"/>
          </a:p>
          <a:p>
            <a:pPr marL="0" indent="0">
              <a:buNone/>
            </a:pPr>
            <a:endParaRPr lang="en-US"/>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pic>
        <p:nvPicPr>
          <p:cNvPr id="9" name="Picture 6" descr="Screenshot (14)"/>
          <p:cNvPicPr>
            <a:picLocks noGrp="1" noChangeAspect="1"/>
          </p:cNvPicPr>
          <p:nvPr>
            <p:ph sz="half" idx="2"/>
          </p:nvPr>
        </p:nvPicPr>
        <p:blipFill>
          <a:blip r:embed="rId2"/>
          <a:stretch>
            <a:fillRect/>
          </a:stretch>
        </p:blipFill>
        <p:spPr>
          <a:xfrm>
            <a:off x="973455" y="2133600"/>
            <a:ext cx="7166610" cy="40303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100" dirty="0">
                <a:latin typeface="Arial" panose="020B0604020202020204" pitchFamily="34" charset="0"/>
                <a:cs typeface="Arial" panose="020B0604020202020204" pitchFamily="34" charset="0"/>
              </a:rPr>
              <a:t>Application - Snapshots</a:t>
            </a:r>
            <a:endParaRPr lang="en-US" sz="4100" dirty="0">
              <a:latin typeface="Arial" panose="020B0604020202020204" pitchFamily="34" charset="0"/>
              <a:cs typeface="Arial" panose="020B0604020202020204" pitchFamily="34" charset="0"/>
            </a:endParaRPr>
          </a:p>
        </p:txBody>
      </p:sp>
      <p:pic>
        <p:nvPicPr>
          <p:cNvPr id="8" name="Content Placeholder 7" descr="C:\Users\LENOVO\Downloads\ss\WhatsApp Image 2023-10-02 at 12.18.59_ef4e6eb1.jpgWhatsApp Image 2023-10-02 at 12.18.59_ef4e6eb1"/>
          <p:cNvPicPr>
            <a:picLocks noGrp="1" noChangeAspect="1"/>
          </p:cNvPicPr>
          <p:nvPr>
            <p:ph idx="1"/>
          </p:nvPr>
        </p:nvPicPr>
        <p:blipFill>
          <a:blip r:embed="rId2"/>
          <a:srcRect/>
          <a:stretch>
            <a:fillRect/>
          </a:stretch>
        </p:blipFill>
        <p:spPr>
          <a:xfrm>
            <a:off x="457200" y="1530350"/>
            <a:ext cx="8229600" cy="4629150"/>
          </a:xfrm>
        </p:spPr>
      </p:pic>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anose="020B0604020202020204" pitchFamily="34" charset="0"/>
                <a:cs typeface="Arial" panose="020B0604020202020204" pitchFamily="34" charset="0"/>
              </a:rPr>
              <a:t>Presentation Outline</a:t>
            </a:r>
          </a:p>
        </p:txBody>
      </p:sp>
      <p:sp>
        <p:nvSpPr>
          <p:cNvPr id="3" name="Content Placeholder 2"/>
          <p:cNvSpPr>
            <a:spLocks noGrp="1"/>
          </p:cNvSpPr>
          <p:nvPr>
            <p:ph idx="1"/>
          </p:nvPr>
        </p:nvSpPr>
        <p:spPr>
          <a:xfrm>
            <a:off x="609600" y="1600200"/>
            <a:ext cx="8229600" cy="4525963"/>
          </a:xfrm>
        </p:spPr>
        <p:txBody>
          <a:bodyPr>
            <a:noAutofit/>
          </a:bodyPr>
          <a:lstStyle/>
          <a:p>
            <a:r>
              <a:rPr lang="en-US" sz="2400" dirty="0">
                <a:latin typeface="Arial" panose="020B0604020202020204" pitchFamily="34" charset="0"/>
                <a:cs typeface="Arial" panose="020B0604020202020204" pitchFamily="34" charset="0"/>
              </a:rPr>
              <a:t>Abstract</a:t>
            </a:r>
          </a:p>
          <a:p>
            <a:r>
              <a:rPr lang="en-US" sz="2400" dirty="0">
                <a:latin typeface="Arial" panose="020B0604020202020204" pitchFamily="34" charset="0"/>
                <a:cs typeface="Arial" panose="020B0604020202020204" pitchFamily="34" charset="0"/>
              </a:rPr>
              <a:t>Introduction</a:t>
            </a:r>
          </a:p>
          <a:p>
            <a:r>
              <a:rPr lang="en-US" sz="2400" dirty="0">
                <a:latin typeface="Arial" panose="020B0604020202020204" pitchFamily="34" charset="0"/>
                <a:cs typeface="Arial" panose="020B0604020202020204" pitchFamily="34" charset="0"/>
              </a:rPr>
              <a:t>Objective</a:t>
            </a:r>
          </a:p>
          <a:p>
            <a:r>
              <a:rPr lang="en-US" sz="2400" dirty="0">
                <a:latin typeface="Arial" panose="020B0604020202020204" pitchFamily="34" charset="0"/>
                <a:cs typeface="Arial" panose="020B0604020202020204" pitchFamily="34" charset="0"/>
              </a:rPr>
              <a:t>Existing Availabilities</a:t>
            </a:r>
          </a:p>
          <a:p>
            <a:r>
              <a:rPr lang="en-US" sz="2400" dirty="0">
                <a:latin typeface="Arial" panose="020B0604020202020204" pitchFamily="34" charset="0"/>
                <a:cs typeface="Arial" panose="020B0604020202020204" pitchFamily="34" charset="0"/>
              </a:rPr>
              <a:t>Disadvantage of existing Product</a:t>
            </a:r>
          </a:p>
          <a:p>
            <a:r>
              <a:rPr lang="en-US" sz="2400" dirty="0">
                <a:latin typeface="Arial" panose="020B0604020202020204" pitchFamily="34" charset="0"/>
                <a:cs typeface="Arial" panose="020B0604020202020204" pitchFamily="34" charset="0"/>
              </a:rPr>
              <a:t>System Architecture / Ideation Map</a:t>
            </a:r>
          </a:p>
          <a:p>
            <a:r>
              <a:rPr lang="en-US" sz="2400" dirty="0">
                <a:latin typeface="Arial" panose="020B0604020202020204" pitchFamily="34" charset="0"/>
                <a:cs typeface="Arial" panose="020B0604020202020204" pitchFamily="34" charset="0"/>
              </a:rPr>
              <a:t>Design Requirements</a:t>
            </a:r>
          </a:p>
          <a:p>
            <a:r>
              <a:rPr lang="en-US" sz="2400" dirty="0">
                <a:latin typeface="Arial" panose="020B0604020202020204" pitchFamily="34" charset="0"/>
                <a:cs typeface="Arial" panose="020B0604020202020204" pitchFamily="34" charset="0"/>
              </a:rPr>
              <a:t>Product Working Principle</a:t>
            </a:r>
          </a:p>
          <a:p>
            <a:r>
              <a:rPr lang="en-US" sz="2400" dirty="0">
                <a:latin typeface="Arial" panose="020B0604020202020204" pitchFamily="34" charset="0"/>
                <a:cs typeface="Arial" panose="020B0604020202020204" pitchFamily="34" charset="0"/>
              </a:rPr>
              <a:t>Application - Snapshots</a:t>
            </a:r>
          </a:p>
          <a:p>
            <a:r>
              <a:rPr lang="en-US" sz="2400" dirty="0">
                <a:latin typeface="Arial" panose="020B0604020202020204" pitchFamily="34" charset="0"/>
                <a:cs typeface="Arial" panose="020B0604020202020204" pitchFamily="34" charset="0"/>
              </a:rPr>
              <a:t>Reference </a:t>
            </a:r>
          </a:p>
          <a:p>
            <a:endParaRPr lang="en-US"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BA50EAB-41BE-44C5-8B3C-E8577D7CCC37}" type="datetime3">
              <a:rPr lang="en-US" smtClean="0"/>
              <a:pPr/>
              <a:t>4 October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100" dirty="0">
                <a:latin typeface="Arial" panose="020B0604020202020204" pitchFamily="34" charset="0"/>
                <a:cs typeface="Arial" panose="020B0604020202020204" pitchFamily="34" charset="0"/>
              </a:rPr>
              <a:t>Application - Snapshots</a:t>
            </a:r>
            <a:endParaRPr lang="en-US" sz="41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pic>
        <p:nvPicPr>
          <p:cNvPr id="12" name="Content Placeholder 11" descr="C:\Users\LENOVO\Downloads\ss\WhatsApp Image 2023-10-02 at 12.18.51_9a85a90a.jpgWhatsApp Image 2023-10-02 at 12.18.51_9a85a90a"/>
          <p:cNvPicPr>
            <a:picLocks noGrp="1" noChangeAspect="1"/>
          </p:cNvPicPr>
          <p:nvPr>
            <p:ph idx="1"/>
          </p:nvPr>
        </p:nvPicPr>
        <p:blipFill>
          <a:blip r:embed="rId2"/>
          <a:srcRect/>
          <a:stretch>
            <a:fillRect/>
          </a:stretch>
        </p:blipFill>
        <p:spPr>
          <a:xfrm>
            <a:off x="457200" y="1533525"/>
            <a:ext cx="8229600" cy="46291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latin typeface="Arial" panose="020B0604020202020204" pitchFamily="34" charset="0"/>
                <a:cs typeface="Arial" panose="020B0604020202020204" pitchFamily="34" charset="0"/>
                <a:sym typeface="+mn-ea"/>
              </a:rPr>
              <a:t>Application - Snapshots</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pic>
        <p:nvPicPr>
          <p:cNvPr id="12" name="Content Placeholder 11" descr="C:\Users\LENOVO\Downloads\ss\WhatsApp Image 2023-10-02 at 12.19.01_25455280.jpgWhatsApp Image 2023-10-02 at 12.19.01_25455280"/>
          <p:cNvPicPr>
            <a:picLocks noGrp="1" noChangeAspect="1"/>
          </p:cNvPicPr>
          <p:nvPr>
            <p:ph idx="1"/>
          </p:nvPr>
        </p:nvPicPr>
        <p:blipFill>
          <a:blip r:embed="rId2"/>
          <a:srcRect/>
          <a:stretch>
            <a:fillRect/>
          </a:stretch>
        </p:blipFill>
        <p:spPr>
          <a:xfrm>
            <a:off x="548640" y="1600518"/>
            <a:ext cx="8046085" cy="45256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latin typeface="Arial" panose="020B0604020202020204" pitchFamily="34" charset="0"/>
                <a:cs typeface="Arial" panose="020B0604020202020204" pitchFamily="34" charset="0"/>
                <a:sym typeface="+mn-ea"/>
              </a:rPr>
              <a:t>Application - Snapshots</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pic>
        <p:nvPicPr>
          <p:cNvPr id="12" name="Content Placeholder 11" descr="C:\Users\LENOVO\Downloads\ss\WhatsApp Image 2023-10-02 at 12.18.59_354ae334.jpgWhatsApp Image 2023-10-02 at 12.18.59_354ae334"/>
          <p:cNvPicPr>
            <a:picLocks noGrp="1" noChangeAspect="1"/>
          </p:cNvPicPr>
          <p:nvPr>
            <p:ph idx="1"/>
          </p:nvPr>
        </p:nvPicPr>
        <p:blipFill>
          <a:blip r:embed="rId2"/>
          <a:srcRect/>
          <a:stretch>
            <a:fillRect/>
          </a:stretch>
        </p:blipFill>
        <p:spPr>
          <a:xfrm>
            <a:off x="548958" y="1600518"/>
            <a:ext cx="8045450" cy="45256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latin typeface="Arial" panose="020B0604020202020204" pitchFamily="34" charset="0"/>
                <a:cs typeface="Arial" panose="020B0604020202020204" pitchFamily="34" charset="0"/>
                <a:sym typeface="+mn-ea"/>
              </a:rPr>
              <a:t>Application - Snapshots</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pic>
        <p:nvPicPr>
          <p:cNvPr id="12" name="Content Placeholder 11" descr="C:\Users\LENOVO\Downloads\ss\WhatsApp Image 2023-10-02 at 12.18.54_0d4a1d31.jpgWhatsApp Image 2023-10-02 at 12.18.54_0d4a1d31"/>
          <p:cNvPicPr>
            <a:picLocks noGrp="1" noChangeAspect="1"/>
          </p:cNvPicPr>
          <p:nvPr>
            <p:ph idx="1"/>
          </p:nvPr>
        </p:nvPicPr>
        <p:blipFill>
          <a:blip r:embed="rId2"/>
          <a:srcRect/>
          <a:stretch>
            <a:fillRect/>
          </a:stretch>
        </p:blipFill>
        <p:spPr>
          <a:xfrm>
            <a:off x="548640" y="1600518"/>
            <a:ext cx="8046085" cy="45256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latin typeface="Arial" panose="020B0604020202020204" pitchFamily="34" charset="0"/>
                <a:cs typeface="Arial" panose="020B0604020202020204" pitchFamily="34" charset="0"/>
                <a:sym typeface="+mn-ea"/>
              </a:rPr>
              <a:t>Application - Snapshots</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pic>
        <p:nvPicPr>
          <p:cNvPr id="12" name="Content Placeholder 11" descr="C:\Users\LENOVO\Downloads\ss\WhatsApp Image 2023-10-02 at 12.18.48_ef5834e4.jpgWhatsApp Image 2023-10-02 at 12.18.48_ef5834e4"/>
          <p:cNvPicPr>
            <a:picLocks noGrp="1" noChangeAspect="1"/>
          </p:cNvPicPr>
          <p:nvPr>
            <p:ph idx="1"/>
          </p:nvPr>
        </p:nvPicPr>
        <p:blipFill>
          <a:blip r:embed="rId2"/>
          <a:srcRect/>
          <a:stretch>
            <a:fillRect/>
          </a:stretch>
        </p:blipFill>
        <p:spPr>
          <a:xfrm>
            <a:off x="548640" y="1600518"/>
            <a:ext cx="8046085" cy="45256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Reference</a:t>
            </a:r>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
        <p:nvSpPr>
          <p:cNvPr id="8" name="Rectangle 7"/>
          <p:cNvSpPr/>
          <p:nvPr/>
        </p:nvSpPr>
        <p:spPr>
          <a:xfrm>
            <a:off x="914400" y="1752600"/>
            <a:ext cx="7086600" cy="646331"/>
          </a:xfrm>
          <a:prstGeom prst="rect">
            <a:avLst/>
          </a:prstGeom>
        </p:spPr>
        <p:txBody>
          <a:bodyPr wrap="square">
            <a:spAutoFit/>
          </a:bodyPr>
          <a:lstStyle/>
          <a:p>
            <a:endParaRPr lang="en-IN" dirty="0"/>
          </a:p>
          <a:p>
            <a:endParaRPr lang="en-IN" dirty="0"/>
          </a:p>
        </p:txBody>
      </p:sp>
      <p:sp>
        <p:nvSpPr>
          <p:cNvPr id="3" name="Content Placeholder 2"/>
          <p:cNvSpPr>
            <a:spLocks noGrp="1"/>
          </p:cNvSpPr>
          <p:nvPr/>
        </p:nvSpPr>
        <p:spPr>
          <a:xfrm>
            <a:off x="457200" y="1371600"/>
            <a:ext cx="8229600" cy="4838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charset="0"/>
              <a:buChar char="Ø"/>
            </a:pPr>
            <a:r>
              <a:rPr lang="en-US" sz="2500" b="0" i="0" dirty="0">
                <a:effectLst/>
              </a:rPr>
              <a:t>https://www.w3schools.com/howto/howto_css_login_form.asp</a:t>
            </a:r>
          </a:p>
          <a:p>
            <a:pPr algn="just">
              <a:buFont typeface="Wingdings" panose="05000000000000000000" charset="0"/>
              <a:buChar char="Ø"/>
            </a:pPr>
            <a:r>
              <a:rPr lang="en-US" sz="2500" b="0" i="0" dirty="0">
                <a:effectLst/>
              </a:rPr>
              <a:t>https://www.geeksforgeeks.org/how-to-create-a-simple-javascript-quiz/</a:t>
            </a:r>
          </a:p>
          <a:p>
            <a:pPr algn="just">
              <a:buFont typeface="Wingdings" panose="05000000000000000000" charset="0"/>
              <a:buChar char="Ø"/>
            </a:pPr>
            <a:r>
              <a:rPr lang="en-US" sz="2500" b="0" i="0" dirty="0">
                <a:effectLst/>
              </a:rPr>
              <a:t>https://codingtorque.com/quiz-app-using-javascript/</a:t>
            </a:r>
          </a:p>
          <a:p>
            <a:pPr algn="just">
              <a:buFont typeface="Wingdings" panose="05000000000000000000" charset="0"/>
              <a:buChar char="Ø"/>
            </a:pPr>
            <a:r>
              <a:rPr lang="en-US" sz="2500" b="0" i="0" dirty="0">
                <a:effectLst/>
              </a:rPr>
              <a:t>https://www.javatpoint.com/jsp-architecture </a:t>
            </a:r>
          </a:p>
          <a:p>
            <a:pPr algn="just">
              <a:buFont typeface="Wingdings" panose="05000000000000000000" charset="0"/>
              <a:buChar char="Ø"/>
            </a:pPr>
            <a:r>
              <a:rPr lang="en-US" sz="2500" b="0" i="0" dirty="0">
                <a:effectLst/>
              </a:rPr>
              <a:t>https://www.tutorialspoint.com/servlets-tutorial</a:t>
            </a:r>
          </a:p>
          <a:p>
            <a:pPr algn="just">
              <a:buFont typeface="Wingdings" panose="05000000000000000000" charset="0"/>
              <a:buChar char="Ø"/>
            </a:pPr>
            <a:r>
              <a:rPr lang="en-US" sz="2500" b="0" i="0" dirty="0">
                <a:effectLst/>
              </a:rPr>
              <a:t>https://www.edureka.com/jsp/</a:t>
            </a:r>
          </a:p>
          <a:p>
            <a:pPr algn="just">
              <a:buFont typeface="Wingdings" panose="05000000000000000000" charset="0"/>
              <a:buChar char="Ø"/>
            </a:pPr>
            <a:r>
              <a:rPr lang="en-US" sz="2500" b="0" i="0" dirty="0">
                <a:effectLst/>
              </a:rPr>
              <a:t>https://www.researchgate.net/publication/</a:t>
            </a:r>
          </a:p>
          <a:p>
            <a:pPr algn="just">
              <a:buFont typeface="Wingdings" panose="05000000000000000000" charset="0"/>
              <a:buChar char="Ø"/>
            </a:pPr>
            <a:r>
              <a:rPr lang="en-US" sz="2500" b="0" i="0" dirty="0">
                <a:effectLst/>
              </a:rPr>
              <a:t>https://www.geeksforgeeks.com/jsp-architecture/</a:t>
            </a:r>
          </a:p>
          <a:p>
            <a:pPr algn="just">
              <a:buFont typeface="Wingdings" panose="05000000000000000000" charset="0"/>
              <a:buChar char="Ø"/>
            </a:pPr>
            <a:r>
              <a:rPr lang="en-US" sz="2500" b="0" i="0" dirty="0">
                <a:effectLst/>
              </a:rPr>
              <a:t>https://guru99.com/servlets/</a:t>
            </a:r>
          </a:p>
          <a:p>
            <a:endParaRPr lang="en-US" sz="2500" b="0" i="0" dirty="0">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Date Placeholder 2"/>
          <p:cNvSpPr>
            <a:spLocks noGrp="1"/>
          </p:cNvSpPr>
          <p:nvPr>
            <p:ph type="dt" sz="half" idx="10"/>
          </p:nvPr>
        </p:nvSpPr>
        <p:spPr/>
        <p:txBody>
          <a:bodyPr/>
          <a:lstStyle/>
          <a:p>
            <a:fld id="{90D305F7-9DF8-482F-A92F-377DE8B06454}" type="datetime3">
              <a:rPr lang="en-US" smtClean="0"/>
              <a:pPr/>
              <a:t>4 October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26</a:t>
            </a:fld>
            <a:endParaRPr lang="en-US"/>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09800" y="1676400"/>
            <a:ext cx="4514850" cy="37719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400" dirty="0" smtClean="0"/>
              <a:t>“Online Quiz Application” is a collection of number of different types of quizzes like Data Structures</a:t>
            </a:r>
            <a:r>
              <a:rPr lang="en-US" sz="2400" dirty="0" smtClean="0"/>
              <a:t>, Python programming, Java </a:t>
            </a:r>
            <a:r>
              <a:rPr lang="en-US" sz="2400" dirty="0" smtClean="0"/>
              <a:t>etc. A user can access/play all of the quiz and can attempt any of the one. There will be limited number of questions and for each correct answer user will get the result. User can see answers as well as can ask a query related to it. </a:t>
            </a:r>
            <a:endParaRPr lang="en-US" sz="2400" dirty="0" smtClean="0"/>
          </a:p>
          <a:p>
            <a:r>
              <a:rPr lang="en-US" sz="2400" dirty="0" smtClean="0"/>
              <a:t>By this application the user will come to know about his/her level and can learn additional knowledge</a:t>
            </a:r>
            <a:r>
              <a:rPr lang="en-US" sz="2400" dirty="0" smtClean="0"/>
              <a:t>.</a:t>
            </a:r>
          </a:p>
          <a:p>
            <a:pPr algn="just"/>
            <a:r>
              <a:rPr lang="en-US" sz="2400" dirty="0" smtClean="0"/>
              <a:t>Also by this application a user can expand his/her knowledge   among the world.</a:t>
            </a:r>
            <a:r>
              <a:rPr lang="en-US" sz="2400" dirty="0" smtClean="0">
                <a:latin typeface="Arial" panose="020B0604020202020204" pitchFamily="34" charset="0"/>
                <a:cs typeface="Arial" panose="020B0604020202020204" pitchFamily="34" charset="0"/>
                <a:sym typeface="+mn-ea"/>
              </a:rPr>
              <a:t> </a:t>
            </a:r>
            <a:r>
              <a:rPr lang="en-US" sz="2400" dirty="0" smtClean="0">
                <a:cs typeface="Arial" panose="020B0604020202020204" pitchFamily="34" charset="0"/>
                <a:sym typeface="+mn-ea"/>
              </a:rPr>
              <a:t>Online Quiz System , as described above, can lead to error free, secure, reliable and fast management system.</a:t>
            </a:r>
            <a:endParaRPr lang="en-US" sz="2400" dirty="0" smtClean="0"/>
          </a:p>
          <a:p>
            <a:endParaRPr lang="en-US" sz="2400" dirty="0" smtClean="0"/>
          </a:p>
          <a:p>
            <a:endParaRPr lang="en-US" sz="2400" dirty="0" smtClean="0"/>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Introduction</a:t>
            </a:r>
          </a:p>
        </p:txBody>
      </p:sp>
      <p:sp>
        <p:nvSpPr>
          <p:cNvPr id="6" name="Content Placeholder 2"/>
          <p:cNvSpPr txBox="1"/>
          <p:nvPr/>
        </p:nvSpPr>
        <p:spPr>
          <a:xfrm>
            <a:off x="533400" y="1524000"/>
            <a:ext cx="8001000" cy="40027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4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2" name="TextBox 1"/>
          <p:cNvSpPr txBox="1"/>
          <p:nvPr/>
        </p:nvSpPr>
        <p:spPr>
          <a:xfrm>
            <a:off x="358140" y="1524000"/>
            <a:ext cx="8351519"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The "Online Quiz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a:t>
            </a: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The application is reduced as much as possible to avoid errors while entering the data. It also provides error message while entering invalid data. No formal knowledge is needed for the user to use this system. Thus by this all it proves it is user-fnendly.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Introduction</a:t>
            </a:r>
          </a:p>
        </p:txBody>
      </p:sp>
      <p:sp>
        <p:nvSpPr>
          <p:cNvPr id="6" name="Content Placeholder 2"/>
          <p:cNvSpPr txBox="1"/>
          <p:nvPr/>
        </p:nvSpPr>
        <p:spPr>
          <a:xfrm>
            <a:off x="533400" y="1524000"/>
            <a:ext cx="8001000" cy="40027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4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2" name="TextBox 1"/>
          <p:cNvSpPr txBox="1"/>
          <p:nvPr/>
        </p:nvSpPr>
        <p:spPr>
          <a:xfrm>
            <a:off x="396240" y="1376643"/>
            <a:ext cx="8351519" cy="4323080"/>
          </a:xfrm>
          <a:prstGeom prst="rect">
            <a:avLst/>
          </a:prstGeom>
          <a:noFill/>
        </p:spPr>
        <p:txBody>
          <a:bodyPr wrap="square" rtlCol="0">
            <a:spAutoFit/>
          </a:bodyPr>
          <a:lstStyle/>
          <a:p>
            <a:pPr marL="342900" indent="-342900" algn="just">
              <a:buFont typeface="Arial" panose="020B0604020202020204" pitchFamily="34" charset="0"/>
              <a:buChar char="•"/>
            </a:pPr>
            <a:r>
              <a:rPr lang="en-US" sz="2500" b="0" i="0" dirty="0">
                <a:effectLst/>
              </a:rPr>
              <a:t>There are many quiz applications available currently on internet. But there are few which provide better understanding between users and the application like, providing proper answers, user query Solving, uploading user questions as well as answer to it, etc. To develop a user friendly quiz application.which will contain . </a:t>
            </a:r>
            <a:endParaRPr lang="en-US" sz="2500" b="0" i="0" dirty="0" smtClean="0">
              <a:effectLst/>
            </a:endParaRPr>
          </a:p>
          <a:p>
            <a:pPr marL="342900" indent="-342900" algn="just">
              <a:buFont typeface="Arial" panose="020B0604020202020204" pitchFamily="34" charset="0"/>
              <a:buChar char="•"/>
            </a:pPr>
            <a:r>
              <a:rPr lang="en-US" sz="2500" b="0" i="0" dirty="0" smtClean="0">
                <a:effectLst/>
              </a:rPr>
              <a:t>Numbers </a:t>
            </a:r>
            <a:r>
              <a:rPr lang="en-US" sz="2500" b="0" i="0" dirty="0">
                <a:effectLst/>
              </a:rPr>
              <a:t>of quiz, Answers to every question, Query solving regarding any question, Uploading of user question and answer, and to improve the knowledge level of users. To develop an application which will contain solution to the above problems.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Objectives</a:t>
            </a:r>
          </a:p>
        </p:txBody>
      </p:sp>
      <p:sp>
        <p:nvSpPr>
          <p:cNvPr id="6" name="Content Placeholder 2"/>
          <p:cNvSpPr txBox="1"/>
          <p:nvPr/>
        </p:nvSpPr>
        <p:spPr>
          <a:xfrm>
            <a:off x="533400" y="1524000"/>
            <a:ext cx="8001000" cy="40027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4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2" name="TextBox 1"/>
          <p:cNvSpPr txBox="1"/>
          <p:nvPr/>
        </p:nvSpPr>
        <p:spPr>
          <a:xfrm>
            <a:off x="358140" y="1295400"/>
            <a:ext cx="8351519" cy="5093702"/>
          </a:xfrm>
          <a:prstGeom prst="rect">
            <a:avLst/>
          </a:prstGeom>
          <a:noFill/>
        </p:spPr>
        <p:txBody>
          <a:bodyPr wrap="square" rtlCol="0">
            <a:spAutoFit/>
          </a:bodyPr>
          <a:lstStyle/>
          <a:p>
            <a:pPr marL="342900" indent="-342900" algn="just">
              <a:buFont typeface="Arial" panose="020B0604020202020204" pitchFamily="34" charset="0"/>
              <a:buChar char="•"/>
            </a:pPr>
            <a:r>
              <a:rPr lang="en-US" sz="2500" b="0" i="0" dirty="0">
                <a:effectLst/>
              </a:rPr>
              <a:t>The main objective of “Quiz Application” is to facilitate a user friendly environment for all users and reduces the manual effort. In past days quiz is conducted manually but in further resolution of the technology we are able to generate the score and pose the queries automatically. </a:t>
            </a:r>
          </a:p>
          <a:p>
            <a:pPr marL="342900" indent="-342900" algn="just">
              <a:buFont typeface="Arial" panose="020B0604020202020204" pitchFamily="34" charset="0"/>
              <a:buChar char="•"/>
            </a:pPr>
            <a:r>
              <a:rPr lang="en-US" sz="2500" b="0" i="0" dirty="0">
                <a:effectLst/>
              </a:rPr>
              <a:t>The functional requirements include creating users that are going to participate in the quiz, automatic score and report generation and administrative tasks like add, delete, update for admin privilege users. </a:t>
            </a:r>
            <a:endParaRPr lang="en-US" sz="2500" b="0" i="0" dirty="0" smtClean="0">
              <a:effectLst/>
            </a:endParaRPr>
          </a:p>
          <a:p>
            <a:pPr marL="342900" indent="-342900" algn="just">
              <a:buFont typeface="Arial" panose="020B0604020202020204" pitchFamily="34" charset="0"/>
              <a:buChar char="•"/>
            </a:pPr>
            <a:r>
              <a:rPr lang="en-US" sz="2500" b="0" i="0" dirty="0" smtClean="0">
                <a:effectLst/>
              </a:rPr>
              <a:t>In </a:t>
            </a:r>
            <a:r>
              <a:rPr lang="en-US" sz="2500" b="0" i="0" dirty="0">
                <a:effectLst/>
              </a:rPr>
              <a:t>this application, all the permissions lies with the administrator i.e., specifying the details of the quiz with checking result will show to interviewee or not, addition of question and answers.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anose="020B0604020202020204" pitchFamily="34" charset="0"/>
                <a:cs typeface="Arial" panose="020B0604020202020204" pitchFamily="34" charset="0"/>
              </a:rPr>
              <a:t>Objectives</a:t>
            </a:r>
          </a:p>
        </p:txBody>
      </p:sp>
      <p:sp>
        <p:nvSpPr>
          <p:cNvPr id="6" name="Content Placeholder 2"/>
          <p:cNvSpPr txBox="1"/>
          <p:nvPr/>
        </p:nvSpPr>
        <p:spPr>
          <a:xfrm>
            <a:off x="533400" y="1524000"/>
            <a:ext cx="8001000" cy="40027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4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a:p>
        </p:txBody>
      </p:sp>
      <p:sp>
        <p:nvSpPr>
          <p:cNvPr id="2" name="TextBox 1"/>
          <p:cNvSpPr txBox="1"/>
          <p:nvPr/>
        </p:nvSpPr>
        <p:spPr>
          <a:xfrm>
            <a:off x="358140" y="1524000"/>
            <a:ext cx="8351519" cy="3553460"/>
          </a:xfrm>
          <a:prstGeom prst="rect">
            <a:avLst/>
          </a:prstGeom>
          <a:noFill/>
        </p:spPr>
        <p:txBody>
          <a:bodyPr wrap="square" rtlCol="0">
            <a:spAutoFit/>
          </a:bodyPr>
          <a:lstStyle/>
          <a:p>
            <a:pPr marL="342900" indent="-342900" algn="just">
              <a:buFont typeface="Arial" panose="020B0604020202020204" pitchFamily="34" charset="0"/>
              <a:buChar char="•"/>
            </a:pPr>
            <a:r>
              <a:rPr lang="en-US" sz="2500" b="0" i="0" dirty="0">
                <a:effectLst/>
              </a:rPr>
              <a:t>Implement stringent privacy and security measures to safeguard user data, particularly when working with potentially sensitive images.</a:t>
            </a:r>
            <a:endParaRPr lang="en-US" sz="2500" dirty="0"/>
          </a:p>
          <a:p>
            <a:pPr marL="342900" indent="-342900" algn="just">
              <a:buFont typeface="Arial" panose="020B0604020202020204" pitchFamily="34" charset="0"/>
              <a:buChar char="•"/>
            </a:pPr>
            <a:r>
              <a:rPr lang="en-US" sz="2500" b="0" i="0" dirty="0">
                <a:effectLst/>
              </a:rPr>
              <a:t>Develop an intuitive and user-friendly interface that makes the tool accessible to both novice and experienced users.</a:t>
            </a:r>
          </a:p>
          <a:p>
            <a:pPr marL="342900" indent="-342900" algn="just">
              <a:buFont typeface="Arial" panose="020B0604020202020204" pitchFamily="34" charset="0"/>
              <a:buChar char="•"/>
            </a:pPr>
            <a:r>
              <a:rPr lang="en-US" sz="2500" b="0" i="0" dirty="0">
                <a:effectLst/>
              </a:rPr>
              <a:t>Ultimately, the goal of the project is to deliver a feature-rich and reliable online quiz application tool that empowers users in the creative industry to efficiently and effectively work with differrent quizes.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sz="4600" dirty="0">
                <a:latin typeface="Arial" panose="020B0604020202020204" pitchFamily="34" charset="0"/>
                <a:cs typeface="Arial" panose="020B0604020202020204" pitchFamily="34" charset="0"/>
              </a:rPr>
              <a:t>Existing Availabilities</a:t>
            </a:r>
            <a:endParaRPr lang="en-US"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457200" y="1295400"/>
            <a:ext cx="8229600" cy="4525963"/>
          </a:xfrm>
        </p:spPr>
        <p:txBody>
          <a:bodyPr vert="horz">
            <a:normAutofit fontScale="25000" lnSpcReduction="20000"/>
          </a:bodyPr>
          <a:lstStyle/>
          <a:p>
            <a:pPr marL="0" indent="0" algn="just">
              <a:buNone/>
            </a:pPr>
            <a:r>
              <a:rPr lang="en-US" sz="10000" i="0" dirty="0">
                <a:effectLst/>
              </a:rPr>
              <a:t>There are so many Projects are available on Quiz Application . There are as follow –</a:t>
            </a:r>
          </a:p>
          <a:p>
            <a:pPr algn="just"/>
            <a:r>
              <a:rPr lang="en-US" sz="10000" b="1" i="0" dirty="0" err="1" smtClean="0">
                <a:effectLst/>
              </a:rPr>
              <a:t>QuizUp</a:t>
            </a:r>
            <a:r>
              <a:rPr lang="en-US" sz="10000" b="1" i="0" dirty="0" smtClean="0">
                <a:effectLst/>
              </a:rPr>
              <a:t>                                                                             </a:t>
            </a:r>
            <a:r>
              <a:rPr lang="en-US" sz="10000" i="0" dirty="0">
                <a:effectLst/>
              </a:rPr>
              <a:t>Combining trivia and a social network, Quiz Up invites you to choose from more than 1,200 topics, take part in challenges and illustrated quizzes and post about your interests. You can play against friends or go up against millions of the platform‟s users.</a:t>
            </a:r>
          </a:p>
          <a:p>
            <a:pPr algn="just"/>
            <a:r>
              <a:rPr lang="en-US" sz="10000" b="1" i="0" dirty="0" err="1" smtClean="0">
                <a:effectLst/>
              </a:rPr>
              <a:t>HeadsUp</a:t>
            </a:r>
            <a:r>
              <a:rPr lang="en-US" sz="10000" b="1" i="0" dirty="0">
                <a:effectLst/>
              </a:rPr>
              <a:t>!                                                                                 </a:t>
            </a:r>
            <a:r>
              <a:rPr lang="en-US" sz="10000" i="0" dirty="0">
                <a:effectLst/>
              </a:rPr>
              <a:t>Suitable for all the family, this game sees players guess   words/names/titles, which may include celebrities, characters, movies, books and songs, which are described or acted out by their friends. </a:t>
            </a:r>
          </a:p>
          <a:p>
            <a:endParaRPr lang="en-IN" sz="10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latin typeface="Arial" panose="020B0604020202020204" pitchFamily="34" charset="0"/>
                <a:cs typeface="Arial" panose="020B0604020202020204" pitchFamily="34" charset="0"/>
                <a:sym typeface="+mn-ea"/>
              </a:rPr>
              <a:t/>
            </a:r>
            <a:br>
              <a:rPr lang="en-US" dirty="0">
                <a:latin typeface="Arial" panose="020B0604020202020204" pitchFamily="34" charset="0"/>
                <a:cs typeface="Arial" panose="020B0604020202020204" pitchFamily="34" charset="0"/>
                <a:sym typeface="+mn-ea"/>
              </a:rPr>
            </a:br>
            <a:r>
              <a:rPr lang="en-US" dirty="0">
                <a:latin typeface="Arial" panose="020B0604020202020204" pitchFamily="34" charset="0"/>
                <a:cs typeface="Arial" panose="020B0604020202020204" pitchFamily="34" charset="0"/>
                <a:sym typeface="+mn-ea"/>
              </a:rPr>
              <a:t>Existing Availabilities</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a:p>
        </p:txBody>
      </p:sp>
      <p:sp>
        <p:nvSpPr>
          <p:cNvPr id="3" name="Content Placeholder 2"/>
          <p:cNvSpPr>
            <a:spLocks noGrp="1"/>
          </p:cNvSpPr>
          <p:nvPr>
            <p:ph idx="1"/>
          </p:nvPr>
        </p:nvSpPr>
        <p:spPr/>
        <p:txBody>
          <a:bodyPr>
            <a:normAutofit/>
          </a:bodyPr>
          <a:lstStyle/>
          <a:p>
            <a:pPr algn="just"/>
            <a:r>
              <a:rPr lang="en-US" sz="2500" b="1" dirty="0" err="1" smtClean="0"/>
              <a:t>PopcornTrivia</a:t>
            </a:r>
            <a:r>
              <a:rPr lang="en-US" sz="2500" b="1" dirty="0" smtClean="0"/>
              <a:t>                                                                           </a:t>
            </a:r>
          </a:p>
          <a:p>
            <a:pPr algn="just">
              <a:buNone/>
            </a:pPr>
            <a:r>
              <a:rPr lang="en-US" sz="2500" dirty="0" smtClean="0"/>
              <a:t>     Test </a:t>
            </a:r>
            <a:r>
              <a:rPr lang="en-US" sz="2500" dirty="0"/>
              <a:t>out your knowledge of the silver screen with this addictive movie trivia app. Questions, based on classic films, blockbusters and fan favorites, span picture rounds and multiple choices. Each question is followed with an interesting fact. Play solo or against others.</a:t>
            </a:r>
          </a:p>
          <a:p>
            <a:endParaRPr lang="en-US" sz="2500" dirty="0"/>
          </a:p>
        </p:txBody>
      </p:sp>
      <p:sp>
        <p:nvSpPr>
          <p:cNvPr id="4" name="Date Placeholder 3"/>
          <p:cNvSpPr>
            <a:spLocks noGrp="1"/>
          </p:cNvSpPr>
          <p:nvPr>
            <p:ph type="dt" sz="half" idx="10"/>
          </p:nvPr>
        </p:nvSpPr>
        <p:spPr/>
        <p:txBody>
          <a:bodyPr/>
          <a:lstStyle/>
          <a:p>
            <a:fld id="{A2414E9F-A237-4082-B37B-D926ADB268EE}" type="datetime3">
              <a:rPr lang="en-US" smtClean="0"/>
              <a:pPr/>
              <a:t>4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1417</Words>
  <Application>WPS Presentation</Application>
  <PresentationFormat>On-screen Show (4:3)</PresentationFormat>
  <Paragraphs>180</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Custom Design</vt:lpstr>
      <vt:lpstr> </vt:lpstr>
      <vt:lpstr>Presentation Outline</vt:lpstr>
      <vt:lpstr>Slide 3</vt:lpstr>
      <vt:lpstr>Slide 4</vt:lpstr>
      <vt:lpstr>Slide 5</vt:lpstr>
      <vt:lpstr>Slide 6</vt:lpstr>
      <vt:lpstr>Slide 7</vt:lpstr>
      <vt:lpstr>Existing Availabilities</vt:lpstr>
      <vt:lpstr> Existing Availabilities </vt:lpstr>
      <vt:lpstr>Disadvantages of the existing Product </vt:lpstr>
      <vt:lpstr>System Architecture / Ideation Map</vt:lpstr>
      <vt:lpstr>Design Requirements</vt:lpstr>
      <vt:lpstr>Design Requirements</vt:lpstr>
      <vt:lpstr>Product working principle </vt:lpstr>
      <vt:lpstr>Product working principle </vt:lpstr>
      <vt:lpstr> Product working principle  </vt:lpstr>
      <vt:lpstr>Product working principle</vt:lpstr>
      <vt:lpstr>Product working principle</vt:lpstr>
      <vt:lpstr>Application - Snapshots</vt:lpstr>
      <vt:lpstr>Application - Snapshots</vt:lpstr>
      <vt:lpstr>Application - Snapshots</vt:lpstr>
      <vt:lpstr>Application - Snapshots</vt:lpstr>
      <vt:lpstr>Application - Snapshots</vt:lpstr>
      <vt:lpstr>Application - Snapshots</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R.Sathya Bama</dc:creator>
  <cp:lastModifiedBy>Mr.Ravi Teja</cp:lastModifiedBy>
  <cp:revision>144</cp:revision>
  <dcterms:created xsi:type="dcterms:W3CDTF">2019-11-06T07:48:00Z</dcterms:created>
  <dcterms:modified xsi:type="dcterms:W3CDTF">2023-10-04T04:54:56Z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14A7EC19CE174AE4BD9F31D1B11370C2</vt:lpwstr>
  </property>
  <property fmtid="{D5CDD505-2E9C-101B-9397-08002B2CF9AE}" pid="3" name="KSOProductBuildVer">
    <vt:lpwstr>1033-11.2.0.11225</vt:lpwstr>
  </property>
</Properties>
</file>