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9" r:id="rId3"/>
    <p:sldId id="257" r:id="rId4"/>
    <p:sldId id="258" r:id="rId5"/>
    <p:sldId id="260" r:id="rId6"/>
    <p:sldId id="281" r:id="rId7"/>
    <p:sldId id="269" r:id="rId8"/>
    <p:sldId id="270" r:id="rId9"/>
    <p:sldId id="284" r:id="rId10"/>
    <p:sldId id="262" r:id="rId11"/>
    <p:sldId id="280" r:id="rId12"/>
    <p:sldId id="282" r:id="rId13"/>
    <p:sldId id="285" r:id="rId14"/>
    <p:sldId id="283" r:id="rId15"/>
    <p:sldId id="271" r:id="rId16"/>
    <p:sldId id="272" r:id="rId17"/>
    <p:sldId id="273" r:id="rId18"/>
    <p:sldId id="274" r:id="rId19"/>
    <p:sldId id="275" r:id="rId20"/>
    <p:sldId id="276" r:id="rId21"/>
    <p:sldId id="277" r:id="rId22"/>
    <p:sldId id="278" r:id="rId23"/>
    <p:sldId id="279" r:id="rId24"/>
    <p:sldId id="268"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D538DEA-62D9-4D09-BC2F-97FF3AEBCB4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268692"/>
      </p:ext>
    </p:extLst>
  </p:cSld>
  <p:clrMapOvr>
    <a:masterClrMapping/>
  </p:clrMapOvr>
  <p:transition spd="slow">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95C159-C886-4F0E-A352-31B84538967C}"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38DEA-62D9-4D09-BC2F-97FF3AEBCB4D}" type="slidenum">
              <a:rPr lang="en-IN" smtClean="0"/>
              <a:t>‹#›</a:t>
            </a:fld>
            <a:endParaRPr lang="en-IN"/>
          </a:p>
        </p:txBody>
      </p:sp>
    </p:spTree>
    <p:extLst>
      <p:ext uri="{BB962C8B-B14F-4D97-AF65-F5344CB8AC3E}">
        <p14:creationId xmlns:p14="http://schemas.microsoft.com/office/powerpoint/2010/main" val="69851636"/>
      </p:ext>
    </p:extLst>
  </p:cSld>
  <p:clrMapOvr>
    <a:masterClrMapping/>
  </p:clrMapOvr>
  <p:transition spd="slow">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38DEA-62D9-4D09-BC2F-97FF3AEBCB4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210707"/>
      </p:ext>
    </p:extLst>
  </p:cSld>
  <p:clrMapOvr>
    <a:masterClrMapping/>
  </p:clrMapOvr>
  <p:transition spd="slow">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38DEA-62D9-4D09-BC2F-97FF3AEBCB4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2938729"/>
      </p:ext>
    </p:extLst>
  </p:cSld>
  <p:clrMapOvr>
    <a:masterClrMapping/>
  </p:clrMapOvr>
  <p:transition spd="slow">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38DEA-62D9-4D09-BC2F-97FF3AEBCB4D}" type="slidenum">
              <a:rPr lang="en-IN" smtClean="0"/>
              <a:t>‹#›</a:t>
            </a:fld>
            <a:endParaRPr lang="en-IN"/>
          </a:p>
        </p:txBody>
      </p:sp>
    </p:spTree>
    <p:extLst>
      <p:ext uri="{BB962C8B-B14F-4D97-AF65-F5344CB8AC3E}">
        <p14:creationId xmlns:p14="http://schemas.microsoft.com/office/powerpoint/2010/main" val="3572392955"/>
      </p:ext>
    </p:extLst>
  </p:cSld>
  <p:clrMapOvr>
    <a:masterClrMapping/>
  </p:clrMapOvr>
  <p:transition spd="slow">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38DEA-62D9-4D09-BC2F-97FF3AEBCB4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0470155"/>
      </p:ext>
    </p:extLst>
  </p:cSld>
  <p:clrMapOvr>
    <a:masterClrMapping/>
  </p:clrMapOvr>
  <p:transition spd="slow">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38DEA-62D9-4D09-BC2F-97FF3AEBCB4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0700695"/>
      </p:ext>
    </p:extLst>
  </p:cSld>
  <p:clrMapOvr>
    <a:masterClrMapping/>
  </p:clrMapOvr>
  <p:transition spd="slow">
    <p:wheel spokes="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38DEA-62D9-4D09-BC2F-97FF3AEBCB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1002961"/>
      </p:ext>
    </p:extLst>
  </p:cSld>
  <p:clrMapOvr>
    <a:masterClrMapping/>
  </p:clrMapOvr>
  <p:transition spd="slow">
    <p:wheel spokes="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38DEA-62D9-4D09-BC2F-97FF3AEBCB4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798377"/>
      </p:ext>
    </p:extLst>
  </p:cSld>
  <p:clrMapOvr>
    <a:masterClrMapping/>
  </p:clrMapOvr>
  <p:transition spd="slow">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38DEA-62D9-4D09-BC2F-97FF3AEBCB4D}" type="slidenum">
              <a:rPr lang="en-IN" smtClean="0"/>
              <a:t>‹#›</a:t>
            </a:fld>
            <a:endParaRPr lang="en-IN"/>
          </a:p>
        </p:txBody>
      </p:sp>
    </p:spTree>
    <p:extLst>
      <p:ext uri="{BB962C8B-B14F-4D97-AF65-F5344CB8AC3E}">
        <p14:creationId xmlns:p14="http://schemas.microsoft.com/office/powerpoint/2010/main" val="1093911388"/>
      </p:ext>
    </p:extLst>
  </p:cSld>
  <p:clrMapOvr>
    <a:masterClrMapping/>
  </p:clrMapOvr>
  <p:transition spd="slow">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5C159-C886-4F0E-A352-31B84538967C}"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38DEA-62D9-4D09-BC2F-97FF3AEBCB4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712512"/>
      </p:ext>
    </p:extLst>
  </p:cSld>
  <p:clrMapOvr>
    <a:masterClrMapping/>
  </p:clrMapOvr>
  <p:transition spd="slow">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95C159-C886-4F0E-A352-31B84538967C}"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38DEA-62D9-4D09-BC2F-97FF3AEBCB4D}" type="slidenum">
              <a:rPr lang="en-IN" smtClean="0"/>
              <a:t>‹#›</a:t>
            </a:fld>
            <a:endParaRPr lang="en-IN"/>
          </a:p>
        </p:txBody>
      </p:sp>
    </p:spTree>
    <p:extLst>
      <p:ext uri="{BB962C8B-B14F-4D97-AF65-F5344CB8AC3E}">
        <p14:creationId xmlns:p14="http://schemas.microsoft.com/office/powerpoint/2010/main" val="995407644"/>
      </p:ext>
    </p:extLst>
  </p:cSld>
  <p:clrMapOvr>
    <a:masterClrMapping/>
  </p:clrMapOvr>
  <p:transition spd="slow">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95C159-C886-4F0E-A352-31B84538967C}" type="datetimeFigureOut">
              <a:rPr lang="en-IN" smtClean="0"/>
              <a:t>24-06-2022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538DEA-62D9-4D09-BC2F-97FF3AEBCB4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187146"/>
      </p:ext>
    </p:extLst>
  </p:cSld>
  <p:clrMapOvr>
    <a:masterClrMapping/>
  </p:clrMapOvr>
  <p:transition spd="slow">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95C159-C886-4F0E-A352-31B84538967C}" type="datetimeFigureOut">
              <a:rPr lang="en-IN" smtClean="0"/>
              <a:t>24-06-2022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538DEA-62D9-4D09-BC2F-97FF3AEBCB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011965"/>
      </p:ext>
    </p:extLst>
  </p:cSld>
  <p:clrMapOvr>
    <a:masterClrMapping/>
  </p:clrMapOvr>
  <p:transition spd="slow">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5C159-C886-4F0E-A352-31B84538967C}" type="datetimeFigureOut">
              <a:rPr lang="en-IN" smtClean="0"/>
              <a:t>24-06-2022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538DEA-62D9-4D09-BC2F-97FF3AEBCB4D}" type="slidenum">
              <a:rPr lang="en-IN" smtClean="0"/>
              <a:t>‹#›</a:t>
            </a:fld>
            <a:endParaRPr lang="en-IN"/>
          </a:p>
        </p:txBody>
      </p:sp>
    </p:spTree>
    <p:extLst>
      <p:ext uri="{BB962C8B-B14F-4D97-AF65-F5344CB8AC3E}">
        <p14:creationId xmlns:p14="http://schemas.microsoft.com/office/powerpoint/2010/main" val="588067018"/>
      </p:ext>
    </p:extLst>
  </p:cSld>
  <p:clrMapOvr>
    <a:masterClrMapping/>
  </p:clrMapOvr>
  <p:transition spd="slow">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95C159-C886-4F0E-A352-31B84538967C}"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38DEA-62D9-4D09-BC2F-97FF3AEBCB4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865908"/>
      </p:ext>
    </p:extLst>
  </p:cSld>
  <p:clrMapOvr>
    <a:masterClrMapping/>
  </p:clrMapOvr>
  <p:transition spd="slow">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95C159-C886-4F0E-A352-31B84538967C}"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38DEA-62D9-4D09-BC2F-97FF3AEBCB4D}" type="slidenum">
              <a:rPr lang="en-IN" smtClean="0"/>
              <a:t>‹#›</a:t>
            </a:fld>
            <a:endParaRPr lang="en-IN"/>
          </a:p>
        </p:txBody>
      </p:sp>
    </p:spTree>
    <p:extLst>
      <p:ext uri="{BB962C8B-B14F-4D97-AF65-F5344CB8AC3E}">
        <p14:creationId xmlns:p14="http://schemas.microsoft.com/office/powerpoint/2010/main" val="3007958831"/>
      </p:ext>
    </p:extLst>
  </p:cSld>
  <p:clrMapOvr>
    <a:masterClrMapping/>
  </p:clrMapOvr>
  <p:transition spd="slow">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95C159-C886-4F0E-A352-31B84538967C}" type="datetimeFigureOut">
              <a:rPr lang="en-IN" smtClean="0"/>
              <a:t>24-06-2022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538DEA-62D9-4D09-BC2F-97FF3AEBCB4D}" type="slidenum">
              <a:rPr lang="en-IN" smtClean="0"/>
              <a:t>‹#›</a:t>
            </a:fld>
            <a:endParaRPr lang="en-IN"/>
          </a:p>
        </p:txBody>
      </p:sp>
    </p:spTree>
    <p:extLst>
      <p:ext uri="{BB962C8B-B14F-4D97-AF65-F5344CB8AC3E}">
        <p14:creationId xmlns:p14="http://schemas.microsoft.com/office/powerpoint/2010/main" val="3822353131"/>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ransition spd="slow">
    <p:wheel spokes="1"/>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6C0687-4EF9-4BB0-8587-90687664F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248" y="0"/>
            <a:ext cx="3562350" cy="1285875"/>
          </a:xfrm>
          <a:prstGeom prst="rect">
            <a:avLst/>
          </a:prstGeom>
        </p:spPr>
      </p:pic>
      <p:sp>
        <p:nvSpPr>
          <p:cNvPr id="6" name="TextBox 5">
            <a:extLst>
              <a:ext uri="{FF2B5EF4-FFF2-40B4-BE49-F238E27FC236}">
                <a16:creationId xmlns:a16="http://schemas.microsoft.com/office/drawing/2014/main" id="{04A6F1D5-D7A1-4263-A5D2-B8A186CC1096}"/>
              </a:ext>
            </a:extLst>
          </p:cNvPr>
          <p:cNvSpPr txBox="1"/>
          <p:nvPr/>
        </p:nvSpPr>
        <p:spPr>
          <a:xfrm>
            <a:off x="583033" y="2793386"/>
            <a:ext cx="2663301" cy="369332"/>
          </a:xfrm>
          <a:prstGeom prst="rect">
            <a:avLst/>
          </a:prstGeom>
          <a:noFill/>
        </p:spPr>
        <p:txBody>
          <a:bodyPr wrap="square" rtlCol="0">
            <a:spAutoFit/>
          </a:bodyPr>
          <a:lstStyle/>
          <a:p>
            <a:pPr algn="just"/>
            <a:r>
              <a:rPr lang="en-US" dirty="0"/>
              <a:t>PRESENTED BY:</a:t>
            </a:r>
            <a:endParaRPr lang="en-IN" dirty="0"/>
          </a:p>
        </p:txBody>
      </p:sp>
      <p:sp>
        <p:nvSpPr>
          <p:cNvPr id="7" name="TextBox 6">
            <a:extLst>
              <a:ext uri="{FF2B5EF4-FFF2-40B4-BE49-F238E27FC236}">
                <a16:creationId xmlns:a16="http://schemas.microsoft.com/office/drawing/2014/main" id="{C597D2C5-F5E0-41B4-84AB-2B3F7FE1D453}"/>
              </a:ext>
            </a:extLst>
          </p:cNvPr>
          <p:cNvSpPr txBox="1"/>
          <p:nvPr/>
        </p:nvSpPr>
        <p:spPr>
          <a:xfrm>
            <a:off x="2693779" y="2502117"/>
            <a:ext cx="6182624" cy="1200329"/>
          </a:xfrm>
          <a:prstGeom prst="rect">
            <a:avLst/>
          </a:prstGeom>
          <a:noFill/>
        </p:spPr>
        <p:txBody>
          <a:bodyPr wrap="square" rtlCol="0">
            <a:spAutoFit/>
          </a:bodyPr>
          <a:lstStyle/>
          <a:p>
            <a:r>
              <a:rPr lang="en-US" dirty="0"/>
              <a:t>BIRRE GANGADHAR           - 18T91A0510</a:t>
            </a:r>
          </a:p>
          <a:p>
            <a:r>
              <a:rPr lang="en-US" dirty="0"/>
              <a:t>M L N V KRISHNA TEJA       - 18T91A0529</a:t>
            </a:r>
          </a:p>
          <a:p>
            <a:r>
              <a:rPr lang="en-US" dirty="0"/>
              <a:t>GOPAVARAPU SUSHMITHA - 18T91A0517</a:t>
            </a:r>
          </a:p>
          <a:p>
            <a:r>
              <a:rPr lang="en-US" dirty="0"/>
              <a:t>SETTI NEELESH KUMAR     - 18T91A0544</a:t>
            </a:r>
            <a:endParaRPr lang="en-IN" dirty="0"/>
          </a:p>
        </p:txBody>
      </p:sp>
      <p:sp>
        <p:nvSpPr>
          <p:cNvPr id="8" name="TextBox 7">
            <a:extLst>
              <a:ext uri="{FF2B5EF4-FFF2-40B4-BE49-F238E27FC236}">
                <a16:creationId xmlns:a16="http://schemas.microsoft.com/office/drawing/2014/main" id="{2534855D-6D5B-48F8-8847-8DBB3C0D0412}"/>
              </a:ext>
            </a:extLst>
          </p:cNvPr>
          <p:cNvSpPr txBox="1"/>
          <p:nvPr/>
        </p:nvSpPr>
        <p:spPr>
          <a:xfrm>
            <a:off x="2858673" y="4242174"/>
            <a:ext cx="4021585" cy="369332"/>
          </a:xfrm>
          <a:prstGeom prst="rect">
            <a:avLst/>
          </a:prstGeom>
          <a:noFill/>
        </p:spPr>
        <p:txBody>
          <a:bodyPr wrap="square" rtlCol="0">
            <a:spAutoFit/>
          </a:bodyPr>
          <a:lstStyle/>
          <a:p>
            <a:pPr algn="r"/>
            <a:r>
              <a:rPr lang="en-US" dirty="0"/>
              <a:t>UNDER GUIDENCE:</a:t>
            </a:r>
            <a:endParaRPr lang="en-IN" dirty="0"/>
          </a:p>
        </p:txBody>
      </p:sp>
      <p:sp>
        <p:nvSpPr>
          <p:cNvPr id="9" name="TextBox 8">
            <a:extLst>
              <a:ext uri="{FF2B5EF4-FFF2-40B4-BE49-F238E27FC236}">
                <a16:creationId xmlns:a16="http://schemas.microsoft.com/office/drawing/2014/main" id="{A397EB99-761A-43F9-B5E2-38DBB0206B64}"/>
              </a:ext>
            </a:extLst>
          </p:cNvPr>
          <p:cNvSpPr txBox="1"/>
          <p:nvPr/>
        </p:nvSpPr>
        <p:spPr>
          <a:xfrm flipH="1">
            <a:off x="2858673" y="4549676"/>
            <a:ext cx="6017730" cy="2308324"/>
          </a:xfrm>
          <a:prstGeom prst="rect">
            <a:avLst/>
          </a:prstGeom>
          <a:noFill/>
        </p:spPr>
        <p:txBody>
          <a:bodyPr wrap="square" rtlCol="0">
            <a:spAutoFit/>
          </a:bodyPr>
          <a:lstStyle/>
          <a:p>
            <a:r>
              <a:rPr lang="en-IN" sz="3600" dirty="0"/>
              <a:t>Dr . SHEIK MEERA SHARIF </a:t>
            </a:r>
          </a:p>
          <a:p>
            <a:r>
              <a:rPr lang="en-IN" sz="3600" dirty="0"/>
              <a:t>		Professor &amp; HOD</a:t>
            </a:r>
          </a:p>
          <a:p>
            <a:r>
              <a:rPr lang="en-IN" sz="3600" dirty="0"/>
              <a:t>		Department of CSE</a:t>
            </a:r>
          </a:p>
          <a:p>
            <a:r>
              <a:rPr lang="en-IN" sz="3600" dirty="0"/>
              <a:t>	</a:t>
            </a:r>
          </a:p>
        </p:txBody>
      </p:sp>
      <p:sp>
        <p:nvSpPr>
          <p:cNvPr id="4" name="TextBox 3">
            <a:extLst>
              <a:ext uri="{FF2B5EF4-FFF2-40B4-BE49-F238E27FC236}">
                <a16:creationId xmlns:a16="http://schemas.microsoft.com/office/drawing/2014/main" id="{DB97DA55-5292-BBB2-4FC2-5117F88DD094}"/>
              </a:ext>
            </a:extLst>
          </p:cNvPr>
          <p:cNvSpPr txBox="1"/>
          <p:nvPr/>
        </p:nvSpPr>
        <p:spPr>
          <a:xfrm flipH="1">
            <a:off x="1296202" y="1482119"/>
            <a:ext cx="10005071" cy="1077218"/>
          </a:xfrm>
          <a:prstGeom prst="rect">
            <a:avLst/>
          </a:prstGeom>
          <a:noFill/>
        </p:spPr>
        <p:txBody>
          <a:bodyPr wrap="square" rtlCol="0">
            <a:spAutoFit/>
          </a:bodyPr>
          <a:lstStyle/>
          <a:p>
            <a:r>
              <a:rPr lang="en-IN" sz="3200" b="1" dirty="0">
                <a:effectLst/>
                <a:latin typeface="Times New Roman" panose="02020603050405020304" pitchFamily="18" charset="0"/>
                <a:ea typeface="Calibri" panose="020F0502020204030204" pitchFamily="34" charset="0"/>
              </a:rPr>
              <a:t>STUDENT ATTENDANCE MANAGEMENT SYSTEM 				BASED FACIAL RECOGNITION</a:t>
            </a:r>
            <a:endParaRPr lang="en-IN" sz="3200" dirty="0"/>
          </a:p>
        </p:txBody>
      </p:sp>
    </p:spTree>
    <p:extLst>
      <p:ext uri="{BB962C8B-B14F-4D97-AF65-F5344CB8AC3E}">
        <p14:creationId xmlns:p14="http://schemas.microsoft.com/office/powerpoint/2010/main" val="104049292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B5BDBE-B5BD-460B-97F4-FC01A11BF581}"/>
              </a:ext>
            </a:extLst>
          </p:cNvPr>
          <p:cNvSpPr>
            <a:spLocks noGrp="1"/>
          </p:cNvSpPr>
          <p:nvPr>
            <p:ph type="title"/>
          </p:nvPr>
        </p:nvSpPr>
        <p:spPr/>
        <p:txBody>
          <a:bodyPr/>
          <a:lstStyle/>
          <a:p>
            <a:r>
              <a:rPr lang="en-US" dirty="0"/>
              <a:t>EXISTING SYSTEM</a:t>
            </a:r>
            <a:endParaRPr lang="en-IN" dirty="0"/>
          </a:p>
        </p:txBody>
      </p:sp>
      <p:pic>
        <p:nvPicPr>
          <p:cNvPr id="7" name="Content Placeholder 6">
            <a:extLst>
              <a:ext uri="{FF2B5EF4-FFF2-40B4-BE49-F238E27FC236}">
                <a16:creationId xmlns:a16="http://schemas.microsoft.com/office/drawing/2014/main" id="{17A8626F-1984-4C35-A152-46CA5375D4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4281" y="688669"/>
            <a:ext cx="3718455" cy="2342396"/>
          </a:xfrm>
        </p:spPr>
      </p:pic>
      <p:sp>
        <p:nvSpPr>
          <p:cNvPr id="5" name="Text Placeholder 4">
            <a:extLst>
              <a:ext uri="{FF2B5EF4-FFF2-40B4-BE49-F238E27FC236}">
                <a16:creationId xmlns:a16="http://schemas.microsoft.com/office/drawing/2014/main" id="{F12BD0AE-9EE3-460E-BD6F-00820195EC60}"/>
              </a:ext>
            </a:extLst>
          </p:cNvPr>
          <p:cNvSpPr>
            <a:spLocks noGrp="1"/>
          </p:cNvSpPr>
          <p:nvPr>
            <p:ph type="body" sz="half" idx="2"/>
          </p:nvPr>
        </p:nvSpPr>
        <p:spPr>
          <a:xfrm>
            <a:off x="1293811" y="3031065"/>
            <a:ext cx="3718455" cy="3138266"/>
          </a:xfrm>
        </p:spPr>
        <p:txBody>
          <a:bodyPr>
            <a:noAutofit/>
          </a:bodyPr>
          <a:lstStyle/>
          <a:p>
            <a:pPr marL="285750" lvl="0" indent="-285750">
              <a:buFont typeface="Arial" panose="020B0604020202020204" pitchFamily="34" charset="0"/>
              <a:buChar char="•"/>
            </a:pPr>
            <a:r>
              <a:rPr lang="en-US" sz="1800" dirty="0"/>
              <a:t>The Existing System is a Manual Entry for the students. here the attendance will be carried out in the hand written registers. the retrieval of the information is not easy as the records are maintained in the hand written registers.</a:t>
            </a:r>
          </a:p>
          <a:p>
            <a:pPr marL="285750" indent="-285750">
              <a:buFont typeface="Arial" panose="020B0604020202020204" pitchFamily="34" charset="0"/>
              <a:buChar char="•"/>
            </a:pPr>
            <a:r>
              <a:rPr lang="en-US" sz="1800" dirty="0"/>
              <a:t>This application requires correct feed on input into the respective field.</a:t>
            </a:r>
            <a:endParaRPr lang="en-IN" sz="1800" b="1" dirty="0"/>
          </a:p>
          <a:p>
            <a:pPr marL="285750" lvl="0" indent="-285750">
              <a:buFont typeface="Arial" panose="020B0604020202020204" pitchFamily="34" charset="0"/>
              <a:buChar char="•"/>
            </a:pPr>
            <a:endParaRPr lang="en-US" sz="1800" dirty="0"/>
          </a:p>
          <a:p>
            <a:pPr lvl="0"/>
            <a:endParaRPr lang="en-IN" b="1" dirty="0"/>
          </a:p>
        </p:txBody>
      </p:sp>
      <p:pic>
        <p:nvPicPr>
          <p:cNvPr id="9" name="Picture 8">
            <a:extLst>
              <a:ext uri="{FF2B5EF4-FFF2-40B4-BE49-F238E27FC236}">
                <a16:creationId xmlns:a16="http://schemas.microsoft.com/office/drawing/2014/main" id="{8F4F469B-99E7-4F25-8CCF-50C3F3D74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8400" y="3081142"/>
            <a:ext cx="5810215" cy="3088189"/>
          </a:xfrm>
          <a:prstGeom prst="rect">
            <a:avLst/>
          </a:prstGeom>
        </p:spPr>
      </p:pic>
    </p:spTree>
    <p:extLst>
      <p:ext uri="{BB962C8B-B14F-4D97-AF65-F5344CB8AC3E}">
        <p14:creationId xmlns:p14="http://schemas.microsoft.com/office/powerpoint/2010/main" val="218684019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3EEAE-EF1E-225C-8E83-98969BCFFB09}"/>
              </a:ext>
            </a:extLst>
          </p:cNvPr>
          <p:cNvSpPr txBox="1"/>
          <p:nvPr/>
        </p:nvSpPr>
        <p:spPr>
          <a:xfrm>
            <a:off x="1376039" y="1269507"/>
            <a:ext cx="4785064" cy="646331"/>
          </a:xfrm>
          <a:prstGeom prst="rect">
            <a:avLst/>
          </a:prstGeom>
          <a:noFill/>
        </p:spPr>
        <p:txBody>
          <a:bodyPr wrap="square" rtlCol="0">
            <a:spAutoFit/>
          </a:bodyPr>
          <a:lstStyle/>
          <a:p>
            <a:r>
              <a:rPr lang="en-IN" sz="3600" b="1" dirty="0"/>
              <a:t>Limitations:</a:t>
            </a:r>
          </a:p>
        </p:txBody>
      </p:sp>
      <p:sp>
        <p:nvSpPr>
          <p:cNvPr id="4" name="TextBox 3">
            <a:extLst>
              <a:ext uri="{FF2B5EF4-FFF2-40B4-BE49-F238E27FC236}">
                <a16:creationId xmlns:a16="http://schemas.microsoft.com/office/drawing/2014/main" id="{19124E0C-F439-CEB2-E0F7-C6AD9712A6F4}"/>
              </a:ext>
            </a:extLst>
          </p:cNvPr>
          <p:cNvSpPr txBox="1"/>
          <p:nvPr/>
        </p:nvSpPr>
        <p:spPr>
          <a:xfrm>
            <a:off x="2988076" y="2232706"/>
            <a:ext cx="6346054" cy="3697166"/>
          </a:xfrm>
          <a:prstGeom prst="rect">
            <a:avLst/>
          </a:prstGeom>
          <a:noFill/>
        </p:spPr>
        <p:txBody>
          <a:bodyPr wrap="square">
            <a:spAutoFit/>
          </a:bodyPr>
          <a:lstStyle/>
          <a:p>
            <a:pPr marL="285750" indent="-285750" algn="just">
              <a:lnSpc>
                <a:spcPct val="150000"/>
              </a:lnSpc>
              <a:buClr>
                <a:srgbClr val="92D050"/>
              </a:buClr>
              <a:buFont typeface="Arial" panose="020B0604020202020204" pitchFamily="34" charset="0"/>
              <a:buChar char="•"/>
            </a:pPr>
            <a:r>
              <a:rPr lang="en-US" sz="3200" b="0" dirty="0">
                <a:solidFill>
                  <a:srgbClr val="292929"/>
                </a:solidFill>
                <a:effectLst/>
                <a:latin typeface="Times New Roman" panose="02020603050405020304" pitchFamily="18" charset="0"/>
                <a:ea typeface="Times New Roman" panose="02020603050405020304" pitchFamily="18" charset="0"/>
              </a:rPr>
              <a:t>Manual time entry is very time-consuming</a:t>
            </a:r>
            <a:endParaRPr lang="en-IN" sz="3200" b="1" dirty="0">
              <a:latin typeface="Times New Roman" panose="02020603050405020304" pitchFamily="18" charset="0"/>
              <a:ea typeface="Times New Roman" panose="02020603050405020304" pitchFamily="18" charset="0"/>
            </a:endParaRPr>
          </a:p>
          <a:p>
            <a:pPr marL="285750" indent="-285750" algn="just">
              <a:lnSpc>
                <a:spcPct val="150000"/>
              </a:lnSpc>
              <a:buClr>
                <a:srgbClr val="92D050"/>
              </a:buClr>
              <a:buFont typeface="Arial" panose="020B0604020202020204" pitchFamily="34" charset="0"/>
              <a:buChar char="•"/>
            </a:pPr>
            <a:r>
              <a:rPr lang="en-IN" sz="3200" b="0" dirty="0">
                <a:solidFill>
                  <a:srgbClr val="292929"/>
                </a:solidFill>
                <a:effectLst/>
                <a:latin typeface="Times New Roman" panose="02020603050405020304" pitchFamily="18" charset="0"/>
                <a:ea typeface="Times New Roman" panose="02020603050405020304" pitchFamily="18" charset="0"/>
              </a:rPr>
              <a:t>Are ineffective and outdated</a:t>
            </a:r>
            <a:endParaRPr lang="en-IN" sz="3200" b="1" dirty="0">
              <a:latin typeface="Times New Roman" panose="02020603050405020304" pitchFamily="18" charset="0"/>
              <a:ea typeface="Times New Roman" panose="02020603050405020304" pitchFamily="18" charset="0"/>
            </a:endParaRPr>
          </a:p>
          <a:p>
            <a:pPr marL="285750" indent="-285750" algn="just">
              <a:lnSpc>
                <a:spcPct val="150000"/>
              </a:lnSpc>
              <a:buClr>
                <a:srgbClr val="92D050"/>
              </a:buClr>
              <a:buFont typeface="Arial" panose="020B0604020202020204" pitchFamily="34" charset="0"/>
              <a:buChar char="•"/>
            </a:pPr>
            <a:r>
              <a:rPr lang="en-IN" sz="3200" b="0" dirty="0">
                <a:solidFill>
                  <a:srgbClr val="292929"/>
                </a:solidFill>
                <a:effectLst/>
                <a:latin typeface="Times New Roman" panose="02020603050405020304" pitchFamily="18" charset="0"/>
                <a:ea typeface="Times New Roman" panose="02020603050405020304" pitchFamily="18" charset="0"/>
              </a:rPr>
              <a:t>Too much paperwork</a:t>
            </a:r>
            <a:endParaRPr lang="en-IN" sz="3200" b="1" dirty="0">
              <a:latin typeface="Times New Roman" panose="02020603050405020304" pitchFamily="18" charset="0"/>
              <a:ea typeface="Times New Roman" panose="02020603050405020304" pitchFamily="18" charset="0"/>
            </a:endParaRPr>
          </a:p>
          <a:p>
            <a:pPr marL="285750" indent="-285750" algn="just">
              <a:lnSpc>
                <a:spcPct val="150000"/>
              </a:lnSpc>
              <a:buClr>
                <a:srgbClr val="92D050"/>
              </a:buClr>
              <a:buFont typeface="Arial" panose="020B0604020202020204" pitchFamily="34" charset="0"/>
              <a:buChar char="•"/>
            </a:pPr>
            <a:r>
              <a:rPr lang="en-US" sz="3200" b="0" dirty="0">
                <a:solidFill>
                  <a:srgbClr val="292929"/>
                </a:solidFill>
                <a:effectLst/>
                <a:latin typeface="Times New Roman" panose="02020603050405020304" pitchFamily="18" charset="0"/>
                <a:ea typeface="Times New Roman" panose="02020603050405020304" pitchFamily="18" charset="0"/>
              </a:rPr>
              <a:t>There is a risk of human error</a:t>
            </a:r>
            <a:endParaRPr lang="en-IN" sz="3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4018220"/>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FF0AF3-09F3-CCB1-2F24-7172CAED4902}"/>
              </a:ext>
            </a:extLst>
          </p:cNvPr>
          <p:cNvSpPr txBox="1"/>
          <p:nvPr/>
        </p:nvSpPr>
        <p:spPr>
          <a:xfrm>
            <a:off x="1464815" y="1269507"/>
            <a:ext cx="5069150" cy="584775"/>
          </a:xfrm>
          <a:prstGeom prst="rect">
            <a:avLst/>
          </a:prstGeom>
          <a:noFill/>
        </p:spPr>
        <p:txBody>
          <a:bodyPr wrap="square" rtlCol="0">
            <a:spAutoFit/>
          </a:bodyPr>
          <a:lstStyle/>
          <a:p>
            <a:r>
              <a:rPr lang="en-IN" sz="3200" b="1" dirty="0"/>
              <a:t>Proposed System:</a:t>
            </a:r>
          </a:p>
        </p:txBody>
      </p:sp>
      <p:sp>
        <p:nvSpPr>
          <p:cNvPr id="6" name="TextBox 5">
            <a:extLst>
              <a:ext uri="{FF2B5EF4-FFF2-40B4-BE49-F238E27FC236}">
                <a16:creationId xmlns:a16="http://schemas.microsoft.com/office/drawing/2014/main" id="{65EFFE9C-A3D7-F917-BCC9-1ABC7A3E15B2}"/>
              </a:ext>
            </a:extLst>
          </p:cNvPr>
          <p:cNvSpPr txBox="1"/>
          <p:nvPr/>
        </p:nvSpPr>
        <p:spPr>
          <a:xfrm>
            <a:off x="1751861" y="1707112"/>
            <a:ext cx="8984201" cy="4539191"/>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457200" algn="l"/>
              </a:tabLst>
            </a:pPr>
            <a:r>
              <a:rPr lang="en-US" sz="2800" b="0" dirty="0">
                <a:solidFill>
                  <a:srgbClr val="292929"/>
                </a:solidFill>
                <a:effectLst/>
                <a:latin typeface="Times New Roman" panose="02020603050405020304" pitchFamily="18" charset="0"/>
                <a:ea typeface="Times New Roman" panose="02020603050405020304" pitchFamily="18" charset="0"/>
              </a:rPr>
              <a:t>To overcome the drawbacks of the existing system, the proposed system has been evolved. </a:t>
            </a:r>
            <a:endParaRPr lang="en-IN" sz="2800" b="1"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457200" algn="l"/>
              </a:tabLst>
            </a:pPr>
            <a:r>
              <a:rPr lang="en-US" sz="2800" b="0" dirty="0">
                <a:solidFill>
                  <a:srgbClr val="292929"/>
                </a:solidFill>
                <a:effectLst/>
                <a:latin typeface="Times New Roman" panose="02020603050405020304" pitchFamily="18" charset="0"/>
                <a:ea typeface="Times New Roman" panose="02020603050405020304" pitchFamily="18" charset="0"/>
              </a:rPr>
              <a:t>This project aims to reduce the paper work and saving time to generate accurate results from the student’s attendance.</a:t>
            </a:r>
            <a:endParaRPr lang="en-IN" sz="2800" b="1"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457200" algn="l"/>
              </a:tabLst>
            </a:pPr>
            <a:r>
              <a:rPr lang="en-US" sz="2800" b="0" dirty="0">
                <a:solidFill>
                  <a:srgbClr val="292929"/>
                </a:solidFill>
                <a:effectLst/>
                <a:latin typeface="Times New Roman" panose="02020603050405020304" pitchFamily="18" charset="0"/>
                <a:ea typeface="Times New Roman" panose="02020603050405020304" pitchFamily="18" charset="0"/>
              </a:rPr>
              <a:t>The system provides with the best user interface. The   efficient reports can be generated by using this proposed system.</a:t>
            </a:r>
            <a:endParaRPr lang="en-IN"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3130013"/>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56FE0A-603B-F7F8-9CBC-9F71008E1A47}"/>
              </a:ext>
            </a:extLst>
          </p:cNvPr>
          <p:cNvSpPr txBox="1"/>
          <p:nvPr/>
        </p:nvSpPr>
        <p:spPr>
          <a:xfrm>
            <a:off x="1171852" y="1100831"/>
            <a:ext cx="4074851" cy="584775"/>
          </a:xfrm>
          <a:prstGeom prst="rect">
            <a:avLst/>
          </a:prstGeom>
          <a:noFill/>
        </p:spPr>
        <p:txBody>
          <a:bodyPr wrap="square" rtlCol="0">
            <a:spAutoFit/>
          </a:bodyPr>
          <a:lstStyle/>
          <a:p>
            <a:r>
              <a:rPr lang="en-IN" sz="3200" b="1" dirty="0"/>
              <a:t>Advantages:</a:t>
            </a:r>
          </a:p>
        </p:txBody>
      </p:sp>
      <p:sp>
        <p:nvSpPr>
          <p:cNvPr id="4" name="TextBox 3">
            <a:extLst>
              <a:ext uri="{FF2B5EF4-FFF2-40B4-BE49-F238E27FC236}">
                <a16:creationId xmlns:a16="http://schemas.microsoft.com/office/drawing/2014/main" id="{C0A81118-7DF5-396F-C259-10F7D5BC695B}"/>
              </a:ext>
            </a:extLst>
          </p:cNvPr>
          <p:cNvSpPr txBox="1"/>
          <p:nvPr/>
        </p:nvSpPr>
        <p:spPr>
          <a:xfrm>
            <a:off x="2521259" y="2281561"/>
            <a:ext cx="8691238" cy="2600199"/>
          </a:xfrm>
          <a:prstGeom prst="rect">
            <a:avLst/>
          </a:prstGeom>
          <a:noFill/>
        </p:spPr>
        <p:txBody>
          <a:bodyPr wrap="square">
            <a:spAutoFit/>
          </a:bodyPr>
          <a:lstStyle/>
          <a:p>
            <a:pPr marL="285750" indent="-285750" algn="just">
              <a:lnSpc>
                <a:spcPct val="150000"/>
              </a:lnSpc>
              <a:buClr>
                <a:srgbClr val="92D050"/>
              </a:buClr>
              <a:buFont typeface="Arial" panose="020B0604020202020204" pitchFamily="34" charset="0"/>
              <a:buChar char="•"/>
            </a:pPr>
            <a:r>
              <a:rPr lang="en-US" sz="2800" b="0" dirty="0">
                <a:solidFill>
                  <a:srgbClr val="292929"/>
                </a:solidFill>
                <a:effectLst/>
                <a:latin typeface="Times New Roman" panose="02020603050405020304" pitchFamily="18" charset="0"/>
                <a:ea typeface="Times New Roman" panose="02020603050405020304" pitchFamily="18" charset="0"/>
              </a:rPr>
              <a:t>It is trouble-free to use.</a:t>
            </a:r>
            <a:endParaRPr lang="en-IN" sz="2800" b="1" dirty="0">
              <a:latin typeface="Times New Roman" panose="02020603050405020304" pitchFamily="18" charset="0"/>
              <a:ea typeface="Times New Roman" panose="02020603050405020304" pitchFamily="18" charset="0"/>
            </a:endParaRPr>
          </a:p>
          <a:p>
            <a:pPr marL="285750" indent="-285750" algn="just">
              <a:lnSpc>
                <a:spcPct val="150000"/>
              </a:lnSpc>
              <a:buClr>
                <a:srgbClr val="92D050"/>
              </a:buClr>
              <a:buFont typeface="Arial" panose="020B0604020202020204" pitchFamily="34" charset="0"/>
              <a:buChar char="•"/>
            </a:pPr>
            <a:r>
              <a:rPr lang="en-US" sz="2800" b="0" dirty="0">
                <a:solidFill>
                  <a:srgbClr val="292929"/>
                </a:solidFill>
                <a:effectLst/>
                <a:latin typeface="Times New Roman" panose="02020603050405020304" pitchFamily="18" charset="0"/>
                <a:ea typeface="Times New Roman" panose="02020603050405020304" pitchFamily="18" charset="0"/>
              </a:rPr>
              <a:t>It is a relatively fast approach to enter attendance.</a:t>
            </a:r>
            <a:endParaRPr lang="en-IN" sz="2800" b="1" dirty="0">
              <a:latin typeface="Times New Roman" panose="02020603050405020304" pitchFamily="18" charset="0"/>
              <a:ea typeface="Times New Roman" panose="02020603050405020304" pitchFamily="18" charset="0"/>
            </a:endParaRPr>
          </a:p>
          <a:p>
            <a:pPr marL="285750" indent="-285750" algn="just">
              <a:lnSpc>
                <a:spcPct val="150000"/>
              </a:lnSpc>
              <a:buClr>
                <a:srgbClr val="92D050"/>
              </a:buClr>
              <a:buFont typeface="Arial" panose="020B0604020202020204" pitchFamily="34" charset="0"/>
              <a:buChar char="•"/>
            </a:pPr>
            <a:r>
              <a:rPr lang="en-US" sz="2800" b="0" dirty="0">
                <a:solidFill>
                  <a:srgbClr val="292929"/>
                </a:solidFill>
                <a:effectLst/>
                <a:latin typeface="Times New Roman" panose="02020603050405020304" pitchFamily="18" charset="0"/>
                <a:ea typeface="Times New Roman" panose="02020603050405020304" pitchFamily="18" charset="0"/>
              </a:rPr>
              <a:t>Is highly reliable, approximate result from user.</a:t>
            </a:r>
            <a:endParaRPr lang="en-IN" sz="2800" b="1" dirty="0">
              <a:latin typeface="Times New Roman" panose="02020603050405020304" pitchFamily="18" charset="0"/>
              <a:ea typeface="Times New Roman" panose="02020603050405020304" pitchFamily="18" charset="0"/>
            </a:endParaRPr>
          </a:p>
          <a:p>
            <a:pPr marL="285750" indent="-285750" algn="just">
              <a:lnSpc>
                <a:spcPct val="150000"/>
              </a:lnSpc>
              <a:buClr>
                <a:srgbClr val="92D050"/>
              </a:buClr>
              <a:buFont typeface="Arial" panose="020B0604020202020204" pitchFamily="34" charset="0"/>
              <a:buChar char="•"/>
            </a:pPr>
            <a:r>
              <a:rPr lang="en-IN" sz="2800" b="0" dirty="0">
                <a:solidFill>
                  <a:srgbClr val="292929"/>
                </a:solidFill>
                <a:effectLst/>
                <a:latin typeface="Times New Roman" panose="02020603050405020304" pitchFamily="18" charset="0"/>
                <a:ea typeface="Times New Roman" panose="02020603050405020304" pitchFamily="18" charset="0"/>
              </a:rPr>
              <a:t>Efficient reports</a:t>
            </a:r>
            <a:endParaRPr lang="en-IN"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6105963"/>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3A3C3B-9BAD-2A24-9DA2-C473EECC68C5}"/>
              </a:ext>
            </a:extLst>
          </p:cNvPr>
          <p:cNvSpPr txBox="1"/>
          <p:nvPr/>
        </p:nvSpPr>
        <p:spPr>
          <a:xfrm>
            <a:off x="3312851" y="815745"/>
            <a:ext cx="6116714" cy="584775"/>
          </a:xfrm>
          <a:prstGeom prst="rect">
            <a:avLst/>
          </a:prstGeom>
          <a:noFill/>
        </p:spPr>
        <p:txBody>
          <a:bodyPr wrap="square">
            <a:spAutoFit/>
          </a:bodyPr>
          <a:lstStyle/>
          <a:p>
            <a:r>
              <a:rPr lang="en" sz="3200" dirty="0">
                <a:latin typeface="+mj-lt"/>
                <a:ea typeface="Nunito ExtraBold"/>
                <a:cs typeface="Nunito ExtraBold"/>
                <a:sym typeface="Nunito ExtraBold"/>
              </a:rPr>
              <a:t>Requirement Analysis</a:t>
            </a:r>
            <a:endParaRPr lang="en-IN" sz="3200" dirty="0">
              <a:latin typeface="+mj-lt"/>
            </a:endParaRPr>
          </a:p>
        </p:txBody>
      </p:sp>
      <p:sp>
        <p:nvSpPr>
          <p:cNvPr id="6" name="TextBox 5">
            <a:extLst>
              <a:ext uri="{FF2B5EF4-FFF2-40B4-BE49-F238E27FC236}">
                <a16:creationId xmlns:a16="http://schemas.microsoft.com/office/drawing/2014/main" id="{F6DF09CF-F8AE-1BC4-7951-5AD76C4DAA0B}"/>
              </a:ext>
            </a:extLst>
          </p:cNvPr>
          <p:cNvSpPr txBox="1"/>
          <p:nvPr/>
        </p:nvSpPr>
        <p:spPr>
          <a:xfrm>
            <a:off x="705775" y="1462076"/>
            <a:ext cx="6116714" cy="461665"/>
          </a:xfrm>
          <a:prstGeom prst="rect">
            <a:avLst/>
          </a:prstGeom>
          <a:noFill/>
        </p:spPr>
        <p:txBody>
          <a:bodyPr wrap="square">
            <a:spAutoFit/>
          </a:bodyPr>
          <a:lstStyle/>
          <a:p>
            <a:pPr marL="0" lvl="0" indent="0" algn="l" rtl="0">
              <a:spcBef>
                <a:spcPts val="0"/>
              </a:spcBef>
              <a:spcAft>
                <a:spcPts val="0"/>
              </a:spcAft>
              <a:buSzPts val="990"/>
              <a:buNone/>
            </a:pPr>
            <a:r>
              <a:rPr lang="en-IN" sz="2400" b="1" dirty="0"/>
              <a:t>Software Requirements:</a:t>
            </a:r>
          </a:p>
        </p:txBody>
      </p:sp>
      <p:sp>
        <p:nvSpPr>
          <p:cNvPr id="8" name="TextBox 7">
            <a:extLst>
              <a:ext uri="{FF2B5EF4-FFF2-40B4-BE49-F238E27FC236}">
                <a16:creationId xmlns:a16="http://schemas.microsoft.com/office/drawing/2014/main" id="{0D02C103-7368-A8E4-D022-053BCA9826E4}"/>
              </a:ext>
            </a:extLst>
          </p:cNvPr>
          <p:cNvSpPr txBox="1"/>
          <p:nvPr/>
        </p:nvSpPr>
        <p:spPr>
          <a:xfrm>
            <a:off x="963228" y="1923741"/>
            <a:ext cx="6116714" cy="1754326"/>
          </a:xfrm>
          <a:prstGeom prst="rect">
            <a:avLst/>
          </a:prstGeom>
          <a:noFill/>
        </p:spPr>
        <p:txBody>
          <a:bodyPr wrap="square">
            <a:spAutoFit/>
          </a:bodyPr>
          <a:lstStyle/>
          <a:p>
            <a:pPr marL="457200" lvl="0" indent="-322580" algn="l" rtl="0">
              <a:lnSpc>
                <a:spcPct val="70000"/>
              </a:lnSpc>
              <a:spcBef>
                <a:spcPts val="1200"/>
              </a:spcBef>
              <a:spcAft>
                <a:spcPts val="0"/>
              </a:spcAft>
              <a:buClr>
                <a:srgbClr val="2E2B21"/>
              </a:buClr>
              <a:buSzPts val="1480"/>
              <a:buFont typeface="Arial"/>
              <a:buChar char="❖"/>
            </a:pPr>
            <a:r>
              <a:rPr lang="en-IN" sz="1800" b="1" dirty="0">
                <a:solidFill>
                  <a:srgbClr val="2E2B21"/>
                </a:solidFill>
                <a:latin typeface="Arial"/>
                <a:ea typeface="Arial"/>
                <a:cs typeface="Arial"/>
                <a:sym typeface="Arial"/>
              </a:rPr>
              <a:t>Operating System </a:t>
            </a:r>
            <a:r>
              <a:rPr lang="en-IN" sz="2400" b="1" dirty="0">
                <a:solidFill>
                  <a:srgbClr val="2E2B21"/>
                </a:solidFill>
                <a:latin typeface="Arial"/>
                <a:ea typeface="Arial"/>
                <a:cs typeface="Arial"/>
                <a:sym typeface="Arial"/>
              </a:rPr>
              <a:t>:</a:t>
            </a:r>
            <a:r>
              <a:rPr lang="en-IN" sz="1800" b="1" dirty="0">
                <a:solidFill>
                  <a:srgbClr val="2E2B21"/>
                </a:solidFill>
                <a:latin typeface="Arial"/>
                <a:ea typeface="Arial"/>
                <a:cs typeface="Arial"/>
                <a:sym typeface="Arial"/>
              </a:rPr>
              <a:t> </a:t>
            </a:r>
            <a:r>
              <a:rPr lang="en-IN" sz="1800" dirty="0">
                <a:solidFill>
                  <a:srgbClr val="2E2B21"/>
                </a:solidFill>
                <a:latin typeface="Arial"/>
                <a:ea typeface="Arial"/>
                <a:cs typeface="Arial"/>
                <a:sym typeface="Arial"/>
              </a:rPr>
              <a:t>Windows10</a:t>
            </a:r>
          </a:p>
          <a:p>
            <a:pPr marL="457200" lvl="0" indent="-322580" algn="l" rtl="0">
              <a:lnSpc>
                <a:spcPct val="95000"/>
              </a:lnSpc>
              <a:spcBef>
                <a:spcPts val="0"/>
              </a:spcBef>
              <a:spcAft>
                <a:spcPts val="0"/>
              </a:spcAft>
              <a:buClr>
                <a:srgbClr val="2E2B21"/>
              </a:buClr>
              <a:buSzPts val="1480"/>
              <a:buFont typeface="Arial"/>
              <a:buChar char="❖"/>
            </a:pPr>
            <a:r>
              <a:rPr lang="en-IN" sz="1800" b="1" dirty="0">
                <a:solidFill>
                  <a:srgbClr val="2E2B21"/>
                </a:solidFill>
                <a:latin typeface="Arial"/>
                <a:ea typeface="Arial"/>
                <a:cs typeface="Arial"/>
                <a:sym typeface="Arial"/>
              </a:rPr>
              <a:t>Coding Language </a:t>
            </a:r>
            <a:r>
              <a:rPr lang="en-IN" sz="2400" b="1" dirty="0">
                <a:solidFill>
                  <a:srgbClr val="2E2B21"/>
                </a:solidFill>
                <a:latin typeface="Arial"/>
                <a:ea typeface="Arial"/>
                <a:cs typeface="Arial"/>
                <a:sym typeface="Arial"/>
              </a:rPr>
              <a:t>:</a:t>
            </a:r>
            <a:r>
              <a:rPr lang="en-IN" sz="1800" dirty="0">
                <a:solidFill>
                  <a:srgbClr val="2E2B21"/>
                </a:solidFill>
                <a:latin typeface="Arial"/>
                <a:ea typeface="Arial"/>
                <a:cs typeface="Arial"/>
                <a:sym typeface="Arial"/>
              </a:rPr>
              <a:t>  Python 3.7 </a:t>
            </a:r>
          </a:p>
          <a:p>
            <a:pPr marL="457200" lvl="0" indent="-322580" algn="l" rtl="0">
              <a:lnSpc>
                <a:spcPct val="95000"/>
              </a:lnSpc>
              <a:spcBef>
                <a:spcPts val="0"/>
              </a:spcBef>
              <a:spcAft>
                <a:spcPts val="0"/>
              </a:spcAft>
              <a:buClr>
                <a:srgbClr val="2E2B21"/>
              </a:buClr>
              <a:buSzPts val="1480"/>
              <a:buFont typeface="Arial"/>
              <a:buChar char="❖"/>
            </a:pPr>
            <a:r>
              <a:rPr lang="en-IN" sz="1800" b="1" dirty="0">
                <a:solidFill>
                  <a:srgbClr val="2E2B21"/>
                </a:solidFill>
                <a:latin typeface="Arial"/>
                <a:ea typeface="Arial"/>
                <a:cs typeface="Arial"/>
                <a:sym typeface="Arial"/>
              </a:rPr>
              <a:t>GUI</a:t>
            </a:r>
            <a:r>
              <a:rPr lang="en-IN" sz="1800" dirty="0">
                <a:solidFill>
                  <a:srgbClr val="2E2B21"/>
                </a:solidFill>
                <a:latin typeface="Arial"/>
                <a:ea typeface="Arial"/>
                <a:cs typeface="Arial"/>
                <a:sym typeface="Arial"/>
              </a:rPr>
              <a:t>			          </a:t>
            </a:r>
            <a:r>
              <a:rPr lang="en-IN" sz="2400" b="1" dirty="0">
                <a:solidFill>
                  <a:srgbClr val="2E2B21"/>
                </a:solidFill>
                <a:latin typeface="Arial"/>
                <a:ea typeface="Arial"/>
                <a:cs typeface="Arial"/>
                <a:sym typeface="Arial"/>
              </a:rPr>
              <a:t>:</a:t>
            </a:r>
            <a:r>
              <a:rPr lang="en-IN" sz="1800" dirty="0">
                <a:solidFill>
                  <a:srgbClr val="2E2B21"/>
                </a:solidFill>
                <a:latin typeface="Arial"/>
                <a:ea typeface="Arial"/>
                <a:cs typeface="Arial"/>
                <a:sym typeface="Arial"/>
              </a:rPr>
              <a:t> Django 3.0</a:t>
            </a:r>
          </a:p>
          <a:p>
            <a:pPr marL="457200" lvl="0" indent="-322580" algn="l" rtl="0">
              <a:lnSpc>
                <a:spcPct val="95000"/>
              </a:lnSpc>
              <a:spcBef>
                <a:spcPts val="0"/>
              </a:spcBef>
              <a:spcAft>
                <a:spcPts val="0"/>
              </a:spcAft>
              <a:buClr>
                <a:srgbClr val="2E2B21"/>
              </a:buClr>
              <a:buSzPts val="1480"/>
              <a:buFont typeface="Arial"/>
              <a:buChar char="❖"/>
            </a:pPr>
            <a:r>
              <a:rPr lang="en-IN" sz="1800" b="1" dirty="0">
                <a:solidFill>
                  <a:srgbClr val="2E2B21"/>
                </a:solidFill>
                <a:latin typeface="Arial"/>
                <a:ea typeface="Arial"/>
                <a:cs typeface="Arial"/>
                <a:sym typeface="Arial"/>
              </a:rPr>
              <a:t>IDE </a:t>
            </a:r>
            <a:r>
              <a:rPr lang="en-IN" sz="1800" dirty="0">
                <a:solidFill>
                  <a:srgbClr val="2E2B21"/>
                </a:solidFill>
                <a:latin typeface="Arial"/>
                <a:ea typeface="Arial"/>
                <a:cs typeface="Arial"/>
                <a:sym typeface="Arial"/>
              </a:rPr>
              <a:t>			          </a:t>
            </a:r>
            <a:r>
              <a:rPr lang="en-IN" sz="2400" b="1" dirty="0">
                <a:solidFill>
                  <a:srgbClr val="2E2B21"/>
                </a:solidFill>
                <a:latin typeface="Arial"/>
                <a:ea typeface="Arial"/>
                <a:cs typeface="Arial"/>
                <a:sym typeface="Arial"/>
              </a:rPr>
              <a:t>:</a:t>
            </a:r>
            <a:r>
              <a:rPr lang="en-IN" sz="1800" dirty="0">
                <a:solidFill>
                  <a:srgbClr val="2E2B21"/>
                </a:solidFill>
                <a:latin typeface="Arial"/>
                <a:ea typeface="Arial"/>
                <a:cs typeface="Arial"/>
                <a:sym typeface="Arial"/>
              </a:rPr>
              <a:t> Visual Studio Code Editor </a:t>
            </a:r>
          </a:p>
          <a:p>
            <a:pPr marL="457200" lvl="0" indent="-322580" algn="l" rtl="0">
              <a:lnSpc>
                <a:spcPct val="95000"/>
              </a:lnSpc>
              <a:spcBef>
                <a:spcPts val="0"/>
              </a:spcBef>
              <a:spcAft>
                <a:spcPts val="0"/>
              </a:spcAft>
              <a:buClr>
                <a:srgbClr val="2E2B21"/>
              </a:buClr>
              <a:buSzPts val="1480"/>
              <a:buFont typeface="Arial"/>
              <a:buChar char="❖"/>
            </a:pPr>
            <a:r>
              <a:rPr lang="en-IN" sz="1800" b="1" dirty="0" err="1">
                <a:solidFill>
                  <a:srgbClr val="2E2B21"/>
                </a:solidFill>
                <a:latin typeface="Arial"/>
                <a:ea typeface="Arial"/>
                <a:cs typeface="Arial"/>
                <a:sym typeface="Arial"/>
              </a:rPr>
              <a:t>DataBase</a:t>
            </a:r>
            <a:r>
              <a:rPr lang="en-IN" sz="1800" dirty="0">
                <a:solidFill>
                  <a:srgbClr val="2E2B21"/>
                </a:solidFill>
                <a:latin typeface="Arial"/>
                <a:ea typeface="Arial"/>
                <a:cs typeface="Arial"/>
                <a:sym typeface="Arial"/>
              </a:rPr>
              <a:t> 	          </a:t>
            </a:r>
            <a:r>
              <a:rPr lang="en-IN" sz="2400" b="1" dirty="0">
                <a:solidFill>
                  <a:srgbClr val="2E2B21"/>
                </a:solidFill>
                <a:latin typeface="Arial"/>
                <a:ea typeface="Arial"/>
                <a:cs typeface="Arial"/>
                <a:sym typeface="Arial"/>
              </a:rPr>
              <a:t>: </a:t>
            </a:r>
            <a:r>
              <a:rPr lang="en-IN" sz="1800" dirty="0">
                <a:solidFill>
                  <a:srgbClr val="2E2B21"/>
                </a:solidFill>
                <a:latin typeface="Arial"/>
                <a:ea typeface="Arial"/>
                <a:cs typeface="Arial"/>
                <a:sym typeface="Arial"/>
              </a:rPr>
              <a:t>MySQL 5.7</a:t>
            </a:r>
          </a:p>
        </p:txBody>
      </p:sp>
      <p:sp>
        <p:nvSpPr>
          <p:cNvPr id="10" name="TextBox 9">
            <a:extLst>
              <a:ext uri="{FF2B5EF4-FFF2-40B4-BE49-F238E27FC236}">
                <a16:creationId xmlns:a16="http://schemas.microsoft.com/office/drawing/2014/main" id="{C0496C86-AD9C-0D29-3D77-E27F819CC774}"/>
              </a:ext>
            </a:extLst>
          </p:cNvPr>
          <p:cNvSpPr txBox="1"/>
          <p:nvPr/>
        </p:nvSpPr>
        <p:spPr>
          <a:xfrm>
            <a:off x="705775" y="3678067"/>
            <a:ext cx="6116714" cy="461665"/>
          </a:xfrm>
          <a:prstGeom prst="rect">
            <a:avLst/>
          </a:prstGeom>
          <a:noFill/>
        </p:spPr>
        <p:txBody>
          <a:bodyPr wrap="square">
            <a:spAutoFit/>
          </a:bodyPr>
          <a:lstStyle/>
          <a:p>
            <a:pPr marL="0" lvl="0" indent="0" algn="l" rtl="0">
              <a:spcBef>
                <a:spcPts val="0"/>
              </a:spcBef>
              <a:spcAft>
                <a:spcPts val="0"/>
              </a:spcAft>
              <a:buSzPts val="990"/>
              <a:buNone/>
            </a:pPr>
            <a:r>
              <a:rPr lang="en-IN" sz="2400" b="1" dirty="0"/>
              <a:t>Hardware Requirements:</a:t>
            </a:r>
          </a:p>
        </p:txBody>
      </p:sp>
      <p:sp>
        <p:nvSpPr>
          <p:cNvPr id="12" name="TextBox 11">
            <a:extLst>
              <a:ext uri="{FF2B5EF4-FFF2-40B4-BE49-F238E27FC236}">
                <a16:creationId xmlns:a16="http://schemas.microsoft.com/office/drawing/2014/main" id="{8F8BC2A8-D45F-A5E0-EDF8-5DC15748D705}"/>
              </a:ext>
            </a:extLst>
          </p:cNvPr>
          <p:cNvSpPr txBox="1"/>
          <p:nvPr/>
        </p:nvSpPr>
        <p:spPr>
          <a:xfrm>
            <a:off x="812307" y="4257437"/>
            <a:ext cx="6116714" cy="1910779"/>
          </a:xfrm>
          <a:prstGeom prst="rect">
            <a:avLst/>
          </a:prstGeom>
          <a:noFill/>
        </p:spPr>
        <p:txBody>
          <a:bodyPr wrap="square">
            <a:spAutoFit/>
          </a:bodyPr>
          <a:lstStyle/>
          <a:p>
            <a:pPr marL="457200" lvl="0" indent="-332740" algn="l" rtl="0">
              <a:lnSpc>
                <a:spcPct val="115000"/>
              </a:lnSpc>
              <a:spcBef>
                <a:spcPts val="0"/>
              </a:spcBef>
              <a:spcAft>
                <a:spcPts val="0"/>
              </a:spcAft>
              <a:buClr>
                <a:srgbClr val="2E2B21"/>
              </a:buClr>
              <a:buSzPct val="101087"/>
              <a:buFont typeface="Arial"/>
              <a:buChar char="❖"/>
            </a:pPr>
            <a:r>
              <a:rPr lang="en-IN" sz="1800" b="1" dirty="0">
                <a:solidFill>
                  <a:srgbClr val="2E2B21"/>
                </a:solidFill>
                <a:latin typeface="Arial"/>
                <a:ea typeface="Arial"/>
                <a:cs typeface="Arial"/>
                <a:sym typeface="Arial"/>
              </a:rPr>
              <a:t>System</a:t>
            </a:r>
            <a:r>
              <a:rPr lang="en-IN" sz="2000" dirty="0">
                <a:solidFill>
                  <a:srgbClr val="2E2B21"/>
                </a:solidFill>
                <a:latin typeface="Arial"/>
                <a:ea typeface="Arial"/>
                <a:cs typeface="Arial"/>
                <a:sym typeface="Arial"/>
              </a:rPr>
              <a:t> </a:t>
            </a:r>
            <a:r>
              <a:rPr lang="en-IN" sz="1800" b="1" dirty="0">
                <a:solidFill>
                  <a:srgbClr val="2E2B21"/>
                </a:solidFill>
                <a:latin typeface="Arial"/>
                <a:ea typeface="Arial"/>
                <a:cs typeface="Arial"/>
                <a:sym typeface="Arial"/>
              </a:rPr>
              <a:t>processor</a:t>
            </a:r>
            <a:r>
              <a:rPr lang="en-IN" sz="1400" dirty="0">
                <a:solidFill>
                  <a:srgbClr val="2E2B21"/>
                </a:solidFill>
                <a:latin typeface="Arial"/>
                <a:ea typeface="Arial"/>
                <a:cs typeface="Arial"/>
                <a:sym typeface="Arial"/>
              </a:rPr>
              <a:t>	</a:t>
            </a:r>
            <a:r>
              <a:rPr lang="en-IN" sz="1800" b="1" dirty="0">
                <a:solidFill>
                  <a:srgbClr val="2E2B21"/>
                </a:solidFill>
                <a:latin typeface="Arial"/>
                <a:ea typeface="Arial"/>
                <a:cs typeface="Arial"/>
                <a:sym typeface="Arial"/>
              </a:rPr>
              <a:t>:</a:t>
            </a:r>
            <a:r>
              <a:rPr lang="en-IN" sz="1800" dirty="0">
                <a:solidFill>
                  <a:srgbClr val="2E2B21"/>
                </a:solidFill>
                <a:latin typeface="Arial"/>
                <a:ea typeface="Arial"/>
                <a:cs typeface="Arial"/>
                <a:sym typeface="Arial"/>
              </a:rPr>
              <a:t> Intel i5 or later with 2.4 GHz.</a:t>
            </a:r>
          </a:p>
          <a:p>
            <a:pPr marL="457200" lvl="0" indent="-343380" algn="l" rtl="0">
              <a:lnSpc>
                <a:spcPct val="115000"/>
              </a:lnSpc>
              <a:spcBef>
                <a:spcPts val="0"/>
              </a:spcBef>
              <a:spcAft>
                <a:spcPts val="0"/>
              </a:spcAft>
              <a:buSzPct val="112441"/>
              <a:buFont typeface="Arial"/>
              <a:buChar char="❖"/>
            </a:pPr>
            <a:r>
              <a:rPr lang="en-IN" sz="1800" b="1" dirty="0">
                <a:latin typeface="Arial"/>
                <a:ea typeface="Arial"/>
                <a:cs typeface="Arial"/>
                <a:sym typeface="Arial"/>
              </a:rPr>
              <a:t>Hard Disk</a:t>
            </a:r>
            <a:r>
              <a:rPr lang="en-IN" sz="1800" dirty="0">
                <a:latin typeface="Arial"/>
                <a:ea typeface="Arial"/>
                <a:cs typeface="Arial"/>
                <a:sym typeface="Arial"/>
              </a:rPr>
              <a:t>  </a:t>
            </a:r>
            <a:r>
              <a:rPr lang="en-IN" sz="1600" dirty="0">
                <a:latin typeface="Arial"/>
                <a:ea typeface="Arial"/>
                <a:cs typeface="Arial"/>
                <a:sym typeface="Arial"/>
              </a:rPr>
              <a:t>			</a:t>
            </a:r>
            <a:r>
              <a:rPr lang="en-IN" sz="2000" b="1" dirty="0">
                <a:latin typeface="Arial"/>
                <a:ea typeface="Arial"/>
                <a:cs typeface="Arial"/>
                <a:sym typeface="Arial"/>
              </a:rPr>
              <a:t>:</a:t>
            </a:r>
            <a:r>
              <a:rPr lang="en-IN" sz="1600" dirty="0">
                <a:latin typeface="Arial"/>
                <a:ea typeface="Arial"/>
                <a:cs typeface="Arial"/>
                <a:sym typeface="Arial"/>
              </a:rPr>
              <a:t>  </a:t>
            </a:r>
            <a:r>
              <a:rPr lang="en-IN" sz="1800" dirty="0">
                <a:latin typeface="Arial"/>
                <a:ea typeface="Arial"/>
                <a:cs typeface="Arial"/>
                <a:sym typeface="Arial"/>
              </a:rPr>
              <a:t>256GB</a:t>
            </a:r>
          </a:p>
          <a:p>
            <a:pPr marL="457200" lvl="0" indent="-332740" algn="l" rtl="0">
              <a:lnSpc>
                <a:spcPct val="115000"/>
              </a:lnSpc>
              <a:spcBef>
                <a:spcPts val="0"/>
              </a:spcBef>
              <a:spcAft>
                <a:spcPts val="0"/>
              </a:spcAft>
              <a:buSzPct val="102017"/>
              <a:buFont typeface="Arial"/>
              <a:buChar char="❖"/>
            </a:pPr>
            <a:r>
              <a:rPr lang="en-IN" sz="1800" b="1" dirty="0">
                <a:latin typeface="Arial"/>
                <a:ea typeface="Arial"/>
                <a:cs typeface="Arial"/>
                <a:sym typeface="Arial"/>
              </a:rPr>
              <a:t>Ram</a:t>
            </a:r>
            <a:r>
              <a:rPr lang="en-IN" sz="1800" dirty="0">
                <a:latin typeface="Arial"/>
                <a:ea typeface="Arial"/>
                <a:cs typeface="Arial"/>
                <a:sym typeface="Arial"/>
              </a:rPr>
              <a:t> </a:t>
            </a:r>
            <a:r>
              <a:rPr lang="en-IN" sz="1600" dirty="0">
                <a:latin typeface="Arial"/>
                <a:ea typeface="Arial"/>
                <a:cs typeface="Arial"/>
                <a:sym typeface="Arial"/>
              </a:rPr>
              <a:t>           			</a:t>
            </a:r>
            <a:r>
              <a:rPr lang="en-IN" sz="1800" b="1" dirty="0">
                <a:latin typeface="Arial"/>
                <a:ea typeface="Arial"/>
                <a:cs typeface="Arial"/>
                <a:sym typeface="Arial"/>
              </a:rPr>
              <a:t>: </a:t>
            </a:r>
            <a:r>
              <a:rPr lang="en-IN" sz="1600" dirty="0">
                <a:latin typeface="Arial"/>
                <a:ea typeface="Arial"/>
                <a:cs typeface="Arial"/>
                <a:sym typeface="Arial"/>
              </a:rPr>
              <a:t> </a:t>
            </a:r>
            <a:r>
              <a:rPr lang="en-IN" sz="1800" dirty="0">
                <a:latin typeface="Arial"/>
                <a:ea typeface="Arial"/>
                <a:cs typeface="Arial"/>
                <a:sym typeface="Arial"/>
              </a:rPr>
              <a:t>4GB</a:t>
            </a:r>
          </a:p>
          <a:p>
            <a:pPr marL="457200" lvl="0" indent="-332740" algn="l" rtl="0">
              <a:lnSpc>
                <a:spcPct val="90000"/>
              </a:lnSpc>
              <a:spcBef>
                <a:spcPts val="0"/>
              </a:spcBef>
              <a:spcAft>
                <a:spcPts val="0"/>
              </a:spcAft>
              <a:buClr>
                <a:srgbClr val="2E2B21"/>
              </a:buClr>
              <a:buSzPct val="102017"/>
              <a:buFont typeface="Arial"/>
              <a:buChar char="❖"/>
            </a:pPr>
            <a:r>
              <a:rPr lang="en-IN" sz="1800" b="1" dirty="0">
                <a:solidFill>
                  <a:srgbClr val="2E2B21"/>
                </a:solidFill>
                <a:latin typeface="Arial"/>
                <a:ea typeface="Arial"/>
                <a:cs typeface="Arial"/>
                <a:sym typeface="Arial"/>
              </a:rPr>
              <a:t>Monitor</a:t>
            </a:r>
            <a:r>
              <a:rPr lang="en-IN" sz="1800" dirty="0">
                <a:solidFill>
                  <a:srgbClr val="2E2B21"/>
                </a:solidFill>
                <a:latin typeface="Arial"/>
                <a:ea typeface="Arial"/>
                <a:cs typeface="Arial"/>
                <a:sym typeface="Arial"/>
              </a:rPr>
              <a:t>  </a:t>
            </a:r>
            <a:r>
              <a:rPr lang="en-IN" sz="1600" dirty="0">
                <a:solidFill>
                  <a:srgbClr val="2E2B21"/>
                </a:solidFill>
                <a:latin typeface="Arial"/>
                <a:ea typeface="Arial"/>
                <a:cs typeface="Arial"/>
                <a:sym typeface="Arial"/>
              </a:rPr>
              <a:t>      </a:t>
            </a:r>
            <a:r>
              <a:rPr lang="en-IN" sz="2000" dirty="0">
                <a:solidFill>
                  <a:srgbClr val="2E2B21"/>
                </a:solidFill>
                <a:latin typeface="Arial"/>
                <a:ea typeface="Arial"/>
                <a:cs typeface="Arial"/>
                <a:sym typeface="Arial"/>
              </a:rPr>
              <a:t>	       	</a:t>
            </a:r>
            <a:r>
              <a:rPr lang="en-IN" sz="2000" b="1" dirty="0">
                <a:solidFill>
                  <a:srgbClr val="2E2B21"/>
                </a:solidFill>
                <a:latin typeface="Arial"/>
                <a:ea typeface="Arial"/>
                <a:cs typeface="Arial"/>
                <a:sym typeface="Arial"/>
              </a:rPr>
              <a:t>: </a:t>
            </a:r>
            <a:r>
              <a:rPr lang="en-IN" sz="1800" dirty="0">
                <a:solidFill>
                  <a:srgbClr val="2E2B21"/>
                </a:solidFill>
                <a:latin typeface="Arial"/>
                <a:ea typeface="Arial"/>
                <a:cs typeface="Arial"/>
                <a:sym typeface="Arial"/>
              </a:rPr>
              <a:t>15 VGA Colour.</a:t>
            </a:r>
          </a:p>
          <a:p>
            <a:pPr marL="457200" lvl="0" indent="0" algn="l" rtl="0">
              <a:lnSpc>
                <a:spcPct val="115000"/>
              </a:lnSpc>
              <a:spcBef>
                <a:spcPts val="200"/>
              </a:spcBef>
              <a:spcAft>
                <a:spcPts val="0"/>
              </a:spcAft>
              <a:buNone/>
            </a:pPr>
            <a:endParaRPr lang="en-IN" sz="1200" dirty="0">
              <a:latin typeface="Arial"/>
              <a:ea typeface="Arial"/>
              <a:cs typeface="Arial"/>
              <a:sym typeface="Arial"/>
            </a:endParaRPr>
          </a:p>
          <a:p>
            <a:pPr marL="457200" lvl="0" indent="0" algn="l" rtl="0">
              <a:spcBef>
                <a:spcPts val="0"/>
              </a:spcBef>
              <a:spcAft>
                <a:spcPts val="1200"/>
              </a:spcAft>
              <a:buNone/>
            </a:pPr>
            <a:endParaRPr lang="en-IN" dirty="0"/>
          </a:p>
        </p:txBody>
      </p:sp>
    </p:spTree>
    <p:extLst>
      <p:ext uri="{BB962C8B-B14F-4D97-AF65-F5344CB8AC3E}">
        <p14:creationId xmlns:p14="http://schemas.microsoft.com/office/powerpoint/2010/main" val="3004762195"/>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460AD3-F9E2-8B68-907F-648285B29458}"/>
              </a:ext>
            </a:extLst>
          </p:cNvPr>
          <p:cNvSpPr txBox="1"/>
          <p:nvPr/>
        </p:nvSpPr>
        <p:spPr>
          <a:xfrm>
            <a:off x="2685495" y="680907"/>
            <a:ext cx="6116714" cy="461665"/>
          </a:xfrm>
          <a:prstGeom prst="rect">
            <a:avLst/>
          </a:prstGeom>
          <a:noFill/>
        </p:spPr>
        <p:txBody>
          <a:bodyPr wrap="square">
            <a:spAutoFit/>
          </a:bodyPr>
          <a:lstStyle/>
          <a:p>
            <a:pPr marL="120650" lvl="0">
              <a:buSzPts val="1700"/>
            </a:pPr>
            <a:r>
              <a:rPr lang="en-US" sz="2400" dirty="0">
                <a:latin typeface="+mj-lt"/>
                <a:ea typeface="Arial"/>
                <a:cs typeface="Arial"/>
                <a:sym typeface="Arial"/>
              </a:rPr>
              <a:t>Functional and Non-Functional Requirements</a:t>
            </a:r>
          </a:p>
        </p:txBody>
      </p:sp>
      <p:sp>
        <p:nvSpPr>
          <p:cNvPr id="7" name="TextBox 6">
            <a:extLst>
              <a:ext uri="{FF2B5EF4-FFF2-40B4-BE49-F238E27FC236}">
                <a16:creationId xmlns:a16="http://schemas.microsoft.com/office/drawing/2014/main" id="{A975D987-CF2E-2D34-B179-A0FF1933FA57}"/>
              </a:ext>
            </a:extLst>
          </p:cNvPr>
          <p:cNvSpPr txBox="1"/>
          <p:nvPr/>
        </p:nvSpPr>
        <p:spPr>
          <a:xfrm>
            <a:off x="599243" y="1257955"/>
            <a:ext cx="6116714" cy="369332"/>
          </a:xfrm>
          <a:prstGeom prst="rect">
            <a:avLst/>
          </a:prstGeom>
          <a:noFill/>
        </p:spPr>
        <p:txBody>
          <a:bodyPr wrap="square">
            <a:spAutoFit/>
          </a:bodyPr>
          <a:lstStyle/>
          <a:p>
            <a:pPr marL="0" lvl="0" indent="0" algn="l" rtl="0">
              <a:spcBef>
                <a:spcPts val="0"/>
              </a:spcBef>
              <a:spcAft>
                <a:spcPts val="0"/>
              </a:spcAft>
              <a:buNone/>
            </a:pPr>
            <a:r>
              <a:rPr lang="en-IN" sz="1800" dirty="0">
                <a:latin typeface="Nunito ExtraBold"/>
                <a:ea typeface="Nunito ExtraBold"/>
                <a:cs typeface="Nunito ExtraBold"/>
                <a:sym typeface="Nunito ExtraBold"/>
              </a:rPr>
              <a:t>Functional Requirements:</a:t>
            </a:r>
          </a:p>
        </p:txBody>
      </p:sp>
      <p:sp>
        <p:nvSpPr>
          <p:cNvPr id="9" name="TextBox 8">
            <a:extLst>
              <a:ext uri="{FF2B5EF4-FFF2-40B4-BE49-F238E27FC236}">
                <a16:creationId xmlns:a16="http://schemas.microsoft.com/office/drawing/2014/main" id="{10B99302-3AF0-5D65-84F1-33E26AA26032}"/>
              </a:ext>
            </a:extLst>
          </p:cNvPr>
          <p:cNvSpPr txBox="1"/>
          <p:nvPr/>
        </p:nvSpPr>
        <p:spPr>
          <a:xfrm>
            <a:off x="599243" y="1627287"/>
            <a:ext cx="6116714" cy="1200329"/>
          </a:xfrm>
          <a:prstGeom prst="rect">
            <a:avLst/>
          </a:prstGeom>
          <a:noFill/>
        </p:spPr>
        <p:txBody>
          <a:bodyPr wrap="square">
            <a:spAutoFit/>
          </a:bodyPr>
          <a:lstStyle/>
          <a:p>
            <a:pPr marL="457200" lvl="0" indent="-330200" algn="l" rtl="0">
              <a:spcBef>
                <a:spcPts val="0"/>
              </a:spcBef>
              <a:spcAft>
                <a:spcPts val="0"/>
              </a:spcAft>
              <a:buSzPts val="1600"/>
              <a:buFont typeface="Arial"/>
              <a:buChar char="❖"/>
            </a:pPr>
            <a:r>
              <a:rPr lang="en-US" sz="1800" dirty="0">
                <a:latin typeface="Arial"/>
                <a:ea typeface="Arial"/>
                <a:cs typeface="Arial"/>
                <a:sym typeface="Arial"/>
              </a:rPr>
              <a:t>Dataset Creation </a:t>
            </a:r>
          </a:p>
          <a:p>
            <a:pPr marL="457200" lvl="0" indent="-330200" algn="l" rtl="0">
              <a:spcBef>
                <a:spcPts val="0"/>
              </a:spcBef>
              <a:spcAft>
                <a:spcPts val="0"/>
              </a:spcAft>
              <a:buSzPts val="1600"/>
              <a:buFont typeface="Arial"/>
              <a:buChar char="❖"/>
            </a:pPr>
            <a:r>
              <a:rPr lang="en-US" sz="1800" dirty="0">
                <a:latin typeface="Arial"/>
                <a:ea typeface="Arial"/>
                <a:cs typeface="Arial"/>
                <a:sym typeface="Arial"/>
              </a:rPr>
              <a:t>Evaluation Metric</a:t>
            </a:r>
          </a:p>
          <a:p>
            <a:pPr marL="457200" lvl="0" indent="-330200" algn="l" rtl="0">
              <a:spcBef>
                <a:spcPts val="0"/>
              </a:spcBef>
              <a:spcAft>
                <a:spcPts val="0"/>
              </a:spcAft>
              <a:buSzPts val="1600"/>
              <a:buFont typeface="Arial"/>
              <a:buChar char="❖"/>
            </a:pPr>
            <a:r>
              <a:rPr lang="en-US" sz="1800" dirty="0">
                <a:latin typeface="Arial"/>
                <a:ea typeface="Arial"/>
                <a:cs typeface="Arial"/>
                <a:sym typeface="Arial"/>
              </a:rPr>
              <a:t>Experimental Settings </a:t>
            </a:r>
          </a:p>
          <a:p>
            <a:pPr marL="457200" lvl="0" indent="-330200" algn="l" rtl="0">
              <a:spcBef>
                <a:spcPts val="0"/>
              </a:spcBef>
              <a:spcAft>
                <a:spcPts val="0"/>
              </a:spcAft>
              <a:buSzPts val="1600"/>
              <a:buFont typeface="Arial"/>
              <a:buChar char="❖"/>
            </a:pPr>
            <a:r>
              <a:rPr lang="en-US" sz="1800" dirty="0">
                <a:latin typeface="Arial"/>
                <a:ea typeface="Arial"/>
                <a:cs typeface="Arial"/>
                <a:sym typeface="Arial"/>
              </a:rPr>
              <a:t>Performance Analysis of  </a:t>
            </a:r>
            <a:r>
              <a:rPr lang="en-IN" sz="1800" dirty="0">
                <a:effectLst/>
                <a:latin typeface="Calibri" panose="020F0502020204030204" pitchFamily="34" charset="0"/>
                <a:ea typeface="Calibri" panose="020F0502020204030204" pitchFamily="34" charset="0"/>
                <a:cs typeface="Times New Roman" panose="02020603050405020304" pitchFamily="18" charset="0"/>
              </a:rPr>
              <a:t>HAAR CASCADE </a:t>
            </a:r>
            <a:endParaRPr lang="en-US" sz="1800" dirty="0">
              <a:latin typeface="Arial"/>
              <a:ea typeface="Arial"/>
              <a:cs typeface="Arial"/>
              <a:sym typeface="Arial"/>
            </a:endParaRPr>
          </a:p>
        </p:txBody>
      </p:sp>
      <p:sp>
        <p:nvSpPr>
          <p:cNvPr id="11" name="TextBox 10">
            <a:extLst>
              <a:ext uri="{FF2B5EF4-FFF2-40B4-BE49-F238E27FC236}">
                <a16:creationId xmlns:a16="http://schemas.microsoft.com/office/drawing/2014/main" id="{F30EDC4A-0AFE-60C5-FCEF-B4F316CBF9F0}"/>
              </a:ext>
            </a:extLst>
          </p:cNvPr>
          <p:cNvSpPr txBox="1"/>
          <p:nvPr/>
        </p:nvSpPr>
        <p:spPr>
          <a:xfrm>
            <a:off x="599243" y="2855750"/>
            <a:ext cx="6116714" cy="369332"/>
          </a:xfrm>
          <a:prstGeom prst="rect">
            <a:avLst/>
          </a:prstGeom>
          <a:noFill/>
        </p:spPr>
        <p:txBody>
          <a:bodyPr wrap="square">
            <a:spAutoFit/>
          </a:bodyPr>
          <a:lstStyle/>
          <a:p>
            <a:r>
              <a:rPr lang="en-IN" sz="1800" dirty="0">
                <a:latin typeface="Nunito ExtraBold"/>
                <a:ea typeface="Nunito ExtraBold"/>
                <a:cs typeface="Nunito ExtraBold"/>
                <a:sym typeface="Nunito ExtraBold"/>
              </a:rPr>
              <a:t>Non-Functional Requirements:</a:t>
            </a:r>
            <a:endParaRPr lang="en-IN" dirty="0"/>
          </a:p>
        </p:txBody>
      </p:sp>
      <p:sp>
        <p:nvSpPr>
          <p:cNvPr id="15" name="TextBox 14">
            <a:extLst>
              <a:ext uri="{FF2B5EF4-FFF2-40B4-BE49-F238E27FC236}">
                <a16:creationId xmlns:a16="http://schemas.microsoft.com/office/drawing/2014/main" id="{AF56FD5F-6873-7799-5722-EE17C5B02C43}"/>
              </a:ext>
            </a:extLst>
          </p:cNvPr>
          <p:cNvSpPr txBox="1"/>
          <p:nvPr/>
        </p:nvSpPr>
        <p:spPr>
          <a:xfrm>
            <a:off x="752382" y="3225082"/>
            <a:ext cx="5810435" cy="2923877"/>
          </a:xfrm>
          <a:prstGeom prst="rect">
            <a:avLst/>
          </a:prstGeom>
          <a:noFill/>
        </p:spPr>
        <p:txBody>
          <a:bodyPr wrap="square">
            <a:spAutoFit/>
          </a:bodyPr>
          <a:lstStyle/>
          <a:p>
            <a:pPr marL="457200" lvl="0" indent="-331970" algn="l" rtl="0">
              <a:spcBef>
                <a:spcPts val="0"/>
              </a:spcBef>
              <a:spcAft>
                <a:spcPts val="0"/>
              </a:spcAft>
              <a:buSzPct val="100000"/>
              <a:buFont typeface="Arial"/>
              <a:buChar char="❖"/>
            </a:pPr>
            <a:r>
              <a:rPr lang="en-US" sz="1600" b="1" dirty="0">
                <a:latin typeface="Arial"/>
                <a:ea typeface="Arial"/>
                <a:cs typeface="Arial"/>
                <a:sym typeface="Arial"/>
              </a:rPr>
              <a:t>Feasibility Study</a:t>
            </a:r>
            <a:r>
              <a:rPr lang="en-US" sz="1600" dirty="0">
                <a:latin typeface="Arial"/>
                <a:ea typeface="Arial"/>
                <a:cs typeface="Arial"/>
                <a:sym typeface="Arial"/>
              </a:rPr>
              <a:t> </a:t>
            </a:r>
          </a:p>
          <a:p>
            <a:pPr marL="125230" lvl="0" algn="l" rtl="0">
              <a:spcBef>
                <a:spcPts val="0"/>
              </a:spcBef>
              <a:spcAft>
                <a:spcPts val="0"/>
              </a:spcAft>
              <a:buSzPct val="100000"/>
            </a:pPr>
            <a:r>
              <a:rPr lang="en-US" sz="1600" dirty="0">
                <a:latin typeface="Arial"/>
                <a:ea typeface="Arial"/>
                <a:cs typeface="Arial"/>
                <a:sym typeface="Arial"/>
              </a:rPr>
              <a:t>During system analysis the feasibility study of the proposed system is to be carried </a:t>
            </a:r>
            <a:r>
              <a:rPr lang="en-US" sz="1600" dirty="0" err="1">
                <a:latin typeface="Arial"/>
                <a:ea typeface="Arial"/>
                <a:cs typeface="Arial"/>
                <a:sym typeface="Arial"/>
              </a:rPr>
              <a:t>out.Three</a:t>
            </a:r>
            <a:r>
              <a:rPr lang="en-US" sz="1600" dirty="0">
                <a:latin typeface="Arial"/>
                <a:ea typeface="Arial"/>
                <a:cs typeface="Arial"/>
                <a:sym typeface="Arial"/>
              </a:rPr>
              <a:t> key considerations involved in the feasibility analysis are:</a:t>
            </a:r>
          </a:p>
          <a:p>
            <a:pPr marL="457200" lvl="0" indent="0" algn="l" rtl="0">
              <a:spcBef>
                <a:spcPts val="1200"/>
              </a:spcBef>
              <a:spcAft>
                <a:spcPts val="0"/>
              </a:spcAft>
              <a:buNone/>
            </a:pPr>
            <a:r>
              <a:rPr lang="en-US" sz="1600" b="1" dirty="0">
                <a:latin typeface="Arial"/>
                <a:ea typeface="Arial"/>
                <a:cs typeface="Arial"/>
                <a:sym typeface="Arial"/>
              </a:rPr>
              <a:t>&gt;&gt;</a:t>
            </a:r>
            <a:r>
              <a:rPr lang="en-US" sz="1600" dirty="0">
                <a:latin typeface="Arial"/>
                <a:ea typeface="Arial"/>
                <a:cs typeface="Arial"/>
                <a:sym typeface="Arial"/>
              </a:rPr>
              <a:t> Economical Feasibility </a:t>
            </a:r>
          </a:p>
          <a:p>
            <a:pPr marL="457200" lvl="0" indent="0" algn="l" rtl="0">
              <a:spcBef>
                <a:spcPts val="1200"/>
              </a:spcBef>
              <a:spcAft>
                <a:spcPts val="0"/>
              </a:spcAft>
              <a:buNone/>
            </a:pPr>
            <a:r>
              <a:rPr lang="en-US" sz="1600" b="1" dirty="0">
                <a:latin typeface="Arial"/>
                <a:ea typeface="Arial"/>
                <a:cs typeface="Arial"/>
                <a:sym typeface="Arial"/>
              </a:rPr>
              <a:t>&gt;&gt;</a:t>
            </a:r>
            <a:r>
              <a:rPr lang="en-US" sz="1600" dirty="0">
                <a:latin typeface="Arial"/>
                <a:ea typeface="Arial"/>
                <a:cs typeface="Arial"/>
                <a:sym typeface="Arial"/>
              </a:rPr>
              <a:t> Technical Feasibility</a:t>
            </a:r>
          </a:p>
          <a:p>
            <a:pPr marL="457200" lvl="0" indent="0" algn="l" rtl="0">
              <a:spcBef>
                <a:spcPts val="1200"/>
              </a:spcBef>
              <a:spcAft>
                <a:spcPts val="0"/>
              </a:spcAft>
              <a:buNone/>
            </a:pPr>
            <a:r>
              <a:rPr lang="en-US" sz="1600" b="1" dirty="0">
                <a:latin typeface="Arial"/>
                <a:ea typeface="Arial"/>
                <a:cs typeface="Arial"/>
                <a:sym typeface="Arial"/>
              </a:rPr>
              <a:t>&gt;&gt;</a:t>
            </a:r>
            <a:r>
              <a:rPr lang="en-US" sz="1600" dirty="0">
                <a:latin typeface="Arial"/>
                <a:ea typeface="Arial"/>
                <a:cs typeface="Arial"/>
                <a:sym typeface="Arial"/>
              </a:rPr>
              <a:t> Social Feasibility</a:t>
            </a:r>
          </a:p>
          <a:p>
            <a:pPr marL="457200" lvl="0" indent="-331970" algn="l" rtl="0">
              <a:spcBef>
                <a:spcPts val="1200"/>
              </a:spcBef>
              <a:spcAft>
                <a:spcPts val="0"/>
              </a:spcAft>
              <a:buSzPct val="100000"/>
              <a:buFont typeface="Arial"/>
              <a:buChar char="❖"/>
            </a:pPr>
            <a:r>
              <a:rPr lang="en-US" sz="1600" b="1" dirty="0">
                <a:latin typeface="Arial"/>
                <a:ea typeface="Arial"/>
                <a:cs typeface="Arial"/>
                <a:sym typeface="Arial"/>
              </a:rPr>
              <a:t>Accuracy</a:t>
            </a:r>
          </a:p>
          <a:p>
            <a:pPr marL="457200" lvl="0" indent="-331970" algn="l" rtl="0">
              <a:spcBef>
                <a:spcPts val="0"/>
              </a:spcBef>
              <a:spcAft>
                <a:spcPts val="0"/>
              </a:spcAft>
              <a:buSzPct val="100000"/>
              <a:buFont typeface="Arial"/>
              <a:buChar char="❖"/>
            </a:pPr>
            <a:r>
              <a:rPr lang="en-US" sz="1600" b="1" dirty="0">
                <a:latin typeface="Arial"/>
                <a:ea typeface="Arial"/>
                <a:cs typeface="Arial"/>
                <a:sym typeface="Arial"/>
              </a:rPr>
              <a:t>Capability</a:t>
            </a:r>
          </a:p>
        </p:txBody>
      </p:sp>
    </p:spTree>
    <p:extLst>
      <p:ext uri="{BB962C8B-B14F-4D97-AF65-F5344CB8AC3E}">
        <p14:creationId xmlns:p14="http://schemas.microsoft.com/office/powerpoint/2010/main" val="3862316619"/>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5C62BB-B7B9-0DEA-F346-92FD89B78F51}"/>
              </a:ext>
            </a:extLst>
          </p:cNvPr>
          <p:cNvSpPr txBox="1"/>
          <p:nvPr/>
        </p:nvSpPr>
        <p:spPr>
          <a:xfrm>
            <a:off x="3037643" y="3244334"/>
            <a:ext cx="6116714" cy="369332"/>
          </a:xfrm>
          <a:prstGeom prst="rect">
            <a:avLst/>
          </a:prstGeom>
          <a:noFill/>
        </p:spPr>
        <p:txBody>
          <a:bodyPr wrap="square">
            <a:spAutoFit/>
          </a:bodyPr>
          <a:lstStyle/>
          <a:p>
            <a:r>
              <a:rPr lang="en-IN" b="1" spc="-5">
                <a:solidFill>
                  <a:srgbClr val="292929"/>
                </a:solidFill>
                <a:latin typeface="Calibri" panose="020F0502020204030204" pitchFamily="34" charset="0"/>
                <a:cs typeface="Times New Roman" panose="02020603050405020304" pitchFamily="18" charset="0"/>
              </a:rPr>
              <a:t>Design:</a:t>
            </a:r>
            <a:endParaRPr lang="en-IN" dirty="0"/>
          </a:p>
        </p:txBody>
      </p:sp>
    </p:spTree>
    <p:extLst>
      <p:ext uri="{BB962C8B-B14F-4D97-AF65-F5344CB8AC3E}">
        <p14:creationId xmlns:p14="http://schemas.microsoft.com/office/powerpoint/2010/main" val="3847102506"/>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882F-9789-4473-8E82-B4F3B8AF31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7D61E2-417B-CE09-9B76-AD3978E267B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7517634"/>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4F77-73BB-382D-FE41-6369F5D159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1C1DD3-02CD-B419-B708-5F0E6CB71EB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60643782"/>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A1CC-FA36-DB15-E015-4AFE490FB7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04E32B-95B0-4AB8-9D81-42829091F85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67379579"/>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36D4-5BDB-4F9C-BF86-C5A7296A70DC}"/>
              </a:ext>
            </a:extLst>
          </p:cNvPr>
          <p:cNvSpPr>
            <a:spLocks noGrp="1"/>
          </p:cNvSpPr>
          <p:nvPr>
            <p:ph type="title"/>
          </p:nvPr>
        </p:nvSpPr>
        <p:spPr>
          <a:xfrm>
            <a:off x="2781670" y="1177441"/>
            <a:ext cx="4918967" cy="1281674"/>
          </a:xfrm>
        </p:spPr>
        <p:txBody>
          <a:bodyPr>
            <a:normAutofit/>
          </a:bodyPr>
          <a:lstStyle/>
          <a:p>
            <a:r>
              <a:rPr lang="en-US" sz="3600" dirty="0">
                <a:solidFill>
                  <a:srgbClr val="00B0F0"/>
                </a:solidFill>
              </a:rPr>
              <a:t>CONTENTS</a:t>
            </a:r>
            <a:endParaRPr lang="en-IN" sz="3600" dirty="0">
              <a:solidFill>
                <a:srgbClr val="00B0F0"/>
              </a:solidFill>
            </a:endParaRPr>
          </a:p>
        </p:txBody>
      </p:sp>
      <p:sp>
        <p:nvSpPr>
          <p:cNvPr id="3" name="TextBox 2">
            <a:extLst>
              <a:ext uri="{FF2B5EF4-FFF2-40B4-BE49-F238E27FC236}">
                <a16:creationId xmlns:a16="http://schemas.microsoft.com/office/drawing/2014/main" id="{E91F8761-207D-4FA2-8899-5B102EC8915A}"/>
              </a:ext>
            </a:extLst>
          </p:cNvPr>
          <p:cNvSpPr txBox="1"/>
          <p:nvPr/>
        </p:nvSpPr>
        <p:spPr>
          <a:xfrm>
            <a:off x="3391271" y="2459116"/>
            <a:ext cx="6014300" cy="4339650"/>
          </a:xfrm>
          <a:prstGeom prst="rect">
            <a:avLst/>
          </a:prstGeom>
          <a:noFill/>
        </p:spPr>
        <p:txBody>
          <a:bodyPr wrap="square" rtlCol="0">
            <a:spAutoFit/>
          </a:bodyPr>
          <a:lstStyle/>
          <a:p>
            <a:pPr marL="457200" lvl="0" indent="-336550">
              <a:lnSpc>
                <a:spcPct val="90000"/>
              </a:lnSpc>
              <a:buSzPts val="1700"/>
              <a:buFont typeface="Arial"/>
              <a:buChar char="❖"/>
            </a:pPr>
            <a:r>
              <a:rPr lang="en-US" sz="2000" dirty="0">
                <a:latin typeface="Arial"/>
                <a:ea typeface="Arial"/>
                <a:cs typeface="Arial"/>
                <a:sym typeface="Arial"/>
              </a:rPr>
              <a:t>Abstract</a:t>
            </a:r>
          </a:p>
          <a:p>
            <a:pPr marL="457200" lvl="0" indent="-336550">
              <a:buSzPts val="1700"/>
              <a:buFont typeface="Arial"/>
              <a:buChar char="❖"/>
            </a:pPr>
            <a:r>
              <a:rPr lang="en-US" sz="2000" dirty="0">
                <a:latin typeface="Arial"/>
                <a:ea typeface="Arial"/>
                <a:cs typeface="Arial"/>
                <a:sym typeface="Arial"/>
              </a:rPr>
              <a:t>Literature Survey</a:t>
            </a:r>
          </a:p>
          <a:p>
            <a:pPr marL="457200" lvl="0" indent="-336550">
              <a:lnSpc>
                <a:spcPct val="90000"/>
              </a:lnSpc>
              <a:buSzPts val="1700"/>
              <a:buFont typeface="Arial"/>
              <a:buChar char="❖"/>
            </a:pPr>
            <a:r>
              <a:rPr lang="en-US" sz="2000" dirty="0">
                <a:latin typeface="Arial"/>
                <a:ea typeface="Arial"/>
                <a:cs typeface="Arial"/>
                <a:sym typeface="Arial"/>
              </a:rPr>
              <a:t>Existing System</a:t>
            </a:r>
          </a:p>
          <a:p>
            <a:pPr marL="457200" lvl="0" indent="-336550">
              <a:buSzPts val="1700"/>
              <a:buFont typeface="Arial"/>
              <a:buChar char="❖"/>
            </a:pPr>
            <a:r>
              <a:rPr lang="en-US" sz="2000" dirty="0">
                <a:latin typeface="Arial"/>
                <a:ea typeface="Arial"/>
                <a:cs typeface="Arial"/>
                <a:sym typeface="Arial"/>
              </a:rPr>
              <a:t>Limitations</a:t>
            </a:r>
          </a:p>
          <a:p>
            <a:pPr marL="457200" lvl="0" indent="-336550">
              <a:buSzPts val="1700"/>
              <a:buFont typeface="Arial"/>
              <a:buChar char="❖"/>
            </a:pPr>
            <a:r>
              <a:rPr lang="en-US" sz="2000" dirty="0">
                <a:latin typeface="Arial"/>
                <a:ea typeface="Arial"/>
                <a:cs typeface="Arial"/>
                <a:sym typeface="Arial"/>
              </a:rPr>
              <a:t>Proposed System</a:t>
            </a:r>
          </a:p>
          <a:p>
            <a:pPr marL="457200" lvl="0" indent="-336550">
              <a:buSzPts val="1700"/>
              <a:buFont typeface="Arial"/>
              <a:buChar char="❖"/>
            </a:pPr>
            <a:r>
              <a:rPr lang="en-US" sz="2000" dirty="0">
                <a:latin typeface="Arial"/>
                <a:ea typeface="Arial"/>
                <a:cs typeface="Arial"/>
                <a:sym typeface="Arial"/>
              </a:rPr>
              <a:t>Advantages</a:t>
            </a:r>
          </a:p>
          <a:p>
            <a:pPr marL="457200" lvl="0" indent="-336550">
              <a:buSzPts val="1700"/>
              <a:buFont typeface="Arial"/>
              <a:buChar char="❖"/>
            </a:pPr>
            <a:r>
              <a:rPr lang="en-US" sz="2000" dirty="0">
                <a:latin typeface="Arial"/>
                <a:ea typeface="Arial"/>
                <a:cs typeface="Arial"/>
                <a:sym typeface="Arial"/>
              </a:rPr>
              <a:t>Requirement Analysis</a:t>
            </a:r>
          </a:p>
          <a:p>
            <a:pPr marL="457200" lvl="0" indent="-336550">
              <a:buSzPts val="1700"/>
              <a:buFont typeface="Arial"/>
              <a:buChar char="❖"/>
            </a:pPr>
            <a:r>
              <a:rPr lang="en-US" sz="2000" dirty="0">
                <a:latin typeface="Arial"/>
                <a:ea typeface="Arial"/>
                <a:cs typeface="Arial"/>
                <a:sym typeface="Arial"/>
              </a:rPr>
              <a:t>Functional and Non-Functional Requirements</a:t>
            </a:r>
          </a:p>
          <a:p>
            <a:pPr marL="457200" lvl="0" indent="-336550">
              <a:buSzPts val="1700"/>
              <a:buFont typeface="Arial"/>
              <a:buChar char="❖"/>
            </a:pPr>
            <a:r>
              <a:rPr lang="en-US" sz="2000" dirty="0">
                <a:latin typeface="Arial"/>
                <a:ea typeface="Arial"/>
                <a:cs typeface="Arial"/>
                <a:sym typeface="Arial"/>
              </a:rPr>
              <a:t>Design</a:t>
            </a:r>
          </a:p>
          <a:p>
            <a:pPr marL="457200" lvl="0" indent="-336550">
              <a:buSzPts val="1700"/>
              <a:buFont typeface="Arial"/>
              <a:buChar char="❖"/>
            </a:pPr>
            <a:r>
              <a:rPr lang="en-US" sz="2000" dirty="0">
                <a:latin typeface="Arial"/>
                <a:ea typeface="Arial"/>
                <a:cs typeface="Arial"/>
                <a:sym typeface="Arial"/>
              </a:rPr>
              <a:t>UML and Data Flow Diagrams</a:t>
            </a:r>
          </a:p>
          <a:p>
            <a:pPr marL="457200" lvl="0" indent="-336550">
              <a:buSzPts val="1700"/>
              <a:buFont typeface="Arial"/>
              <a:buChar char="❖"/>
            </a:pPr>
            <a:r>
              <a:rPr lang="en-US" sz="2000" dirty="0">
                <a:latin typeface="Arial"/>
                <a:ea typeface="Arial"/>
                <a:cs typeface="Arial"/>
                <a:sym typeface="Arial"/>
              </a:rPr>
              <a:t>Methodology</a:t>
            </a:r>
          </a:p>
          <a:p>
            <a:pPr lvl="0"/>
            <a:endParaRPr lang="en-US" sz="2000" dirty="0">
              <a:latin typeface="Arial"/>
              <a:ea typeface="Arial"/>
              <a:cs typeface="Arial"/>
              <a:sym typeface="Arial"/>
            </a:endParaRPr>
          </a:p>
          <a:p>
            <a:pPr lvl="0"/>
            <a:endParaRPr lang="en-US" sz="2000" b="1" dirty="0">
              <a:latin typeface="Arial"/>
              <a:ea typeface="Arial"/>
              <a:cs typeface="Arial"/>
              <a:sym typeface="Arial"/>
            </a:endParaRPr>
          </a:p>
          <a:p>
            <a:pPr lvl="0">
              <a:spcAft>
                <a:spcPts val="1200"/>
              </a:spcAft>
            </a:pPr>
            <a:endParaRPr lang="en-US" sz="2000" dirty="0"/>
          </a:p>
        </p:txBody>
      </p:sp>
    </p:spTree>
    <p:extLst>
      <p:ext uri="{BB962C8B-B14F-4D97-AF65-F5344CB8AC3E}">
        <p14:creationId xmlns:p14="http://schemas.microsoft.com/office/powerpoint/2010/main" val="31517524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9A6B-817B-0F5A-A8DD-BC233C1FB0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B3C1E7-2AC9-C610-AE70-637A9EC973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379881"/>
      </p:ext>
    </p:extLst>
  </p:cSld>
  <p:clrMapOvr>
    <a:masterClrMapping/>
  </p:clrMapOvr>
  <p:transition spd="slow">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0C05-CC73-1952-F308-54AE65A80B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B19D3E-1EA4-F506-BC79-0C1B0AD137A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04033810"/>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FD78-1141-6F30-D471-6110290154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159E84-2A15-9E01-4128-6E76FA2B3C9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98804268"/>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475C-DA67-FB0C-9457-E0BA6AE8C1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76E692-4A9D-F652-DDCE-3A28E957645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0722905"/>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9FA10-069C-4A3F-97D9-EF242AC58C7C}"/>
              </a:ext>
            </a:extLst>
          </p:cNvPr>
          <p:cNvSpPr txBox="1"/>
          <p:nvPr/>
        </p:nvSpPr>
        <p:spPr>
          <a:xfrm>
            <a:off x="594804" y="994299"/>
            <a:ext cx="3080551" cy="584775"/>
          </a:xfrm>
          <a:prstGeom prst="rect">
            <a:avLst/>
          </a:prstGeom>
          <a:noFill/>
        </p:spPr>
        <p:txBody>
          <a:bodyPr wrap="square" rtlCol="0">
            <a:spAutoFit/>
          </a:bodyPr>
          <a:lstStyle/>
          <a:p>
            <a:r>
              <a:rPr lang="en-US" sz="3200" dirty="0"/>
              <a:t>CONCLUSION:</a:t>
            </a:r>
            <a:endParaRPr lang="en-IN" sz="3200" dirty="0"/>
          </a:p>
        </p:txBody>
      </p:sp>
      <p:sp>
        <p:nvSpPr>
          <p:cNvPr id="3" name="TextBox 2">
            <a:extLst>
              <a:ext uri="{FF2B5EF4-FFF2-40B4-BE49-F238E27FC236}">
                <a16:creationId xmlns:a16="http://schemas.microsoft.com/office/drawing/2014/main" id="{C7EDC191-A945-4B8A-85C7-839496FA681D}"/>
              </a:ext>
            </a:extLst>
          </p:cNvPr>
          <p:cNvSpPr txBox="1"/>
          <p:nvPr/>
        </p:nvSpPr>
        <p:spPr>
          <a:xfrm>
            <a:off x="2388095" y="1579074"/>
            <a:ext cx="6773660" cy="2862322"/>
          </a:xfrm>
          <a:prstGeom prst="rect">
            <a:avLst/>
          </a:prstGeom>
          <a:noFill/>
        </p:spPr>
        <p:txBody>
          <a:bodyPr wrap="square" rtlCol="0">
            <a:spAutoFit/>
          </a:bodyPr>
          <a:lstStyle/>
          <a:p>
            <a:pPr lvl="0"/>
            <a:r>
              <a:rPr lang="en-US" sz="1800" dirty="0">
                <a:solidFill>
                  <a:schemeClr val="tx1"/>
                </a:solidFill>
                <a:latin typeface="+mn-lt"/>
              </a:rPr>
              <a:t>From our experiment, we noticed the face recognition was sensitive to face background, light, and head orientations. This technique described the accurate and efficient method of automatic attendance in the classroom which could replace the traditional method. An automatic attendance has many advantages, most of the existing systems are time consuming and require semi manual interference from lecturers, our system seeks to solve these issues by using face recognition in the process to save the time and labor. And No need for installing complex hardware for taking the attendance in classroom, all we need is a camera and laptop. We used algorithms that can detect and recognize faces in the image.</a:t>
            </a:r>
            <a:endParaRPr lang="en-IN" dirty="0"/>
          </a:p>
        </p:txBody>
      </p:sp>
    </p:spTree>
    <p:extLst>
      <p:ext uri="{BB962C8B-B14F-4D97-AF65-F5344CB8AC3E}">
        <p14:creationId xmlns:p14="http://schemas.microsoft.com/office/powerpoint/2010/main" val="267434152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C9B079-5DCE-450A-87BE-EFB9EF6588EC}"/>
              </a:ext>
            </a:extLst>
          </p:cNvPr>
          <p:cNvSpPr/>
          <p:nvPr/>
        </p:nvSpPr>
        <p:spPr>
          <a:xfrm>
            <a:off x="2442970" y="2265999"/>
            <a:ext cx="6408067" cy="1444867"/>
          </a:xfrm>
          <a:prstGeom prst="rect">
            <a:avLst/>
          </a:prstGeom>
          <a:noFill/>
        </p:spPr>
        <p:txBody>
          <a:bodyPr wrap="none" lIns="91440" tIns="45720" rIns="91440" bIns="45720">
            <a:prstTxWarp prst="textPlain">
              <a:avLst/>
            </a:prstTxWarp>
            <a:spAutoFit/>
            <a:scene3d>
              <a:camera prst="isometricOffAxis2Left"/>
              <a:lightRig rig="threePt" dir="t"/>
            </a:scene3d>
            <a:sp3d extrusionH="57150">
              <a:bevelT w="69850" h="69850" prst="divot"/>
            </a:sp3d>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012224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C2A8-CB4B-4368-87E0-D1BCC21EB2AF}"/>
              </a:ext>
            </a:extLst>
          </p:cNvPr>
          <p:cNvSpPr>
            <a:spLocks noGrp="1"/>
          </p:cNvSpPr>
          <p:nvPr>
            <p:ph type="title"/>
          </p:nvPr>
        </p:nvSpPr>
        <p:spPr>
          <a:xfrm>
            <a:off x="1188770" y="1416442"/>
            <a:ext cx="6649448" cy="2394298"/>
          </a:xfrm>
        </p:spPr>
        <p:txBody>
          <a:bodyPr>
            <a:noAutofit/>
          </a:bodyPr>
          <a:lstStyle/>
          <a:p>
            <a:r>
              <a:rPr lang="en-US" sz="4400" dirty="0"/>
              <a:t>STUDENT ATTENDENCE MANAGEMENT SYSTEM</a:t>
            </a:r>
            <a:endParaRPr lang="en-IN" sz="4400" dirty="0"/>
          </a:p>
        </p:txBody>
      </p:sp>
      <p:pic>
        <p:nvPicPr>
          <p:cNvPr id="6" name="Picture Placeholder 5">
            <a:extLst>
              <a:ext uri="{FF2B5EF4-FFF2-40B4-BE49-F238E27FC236}">
                <a16:creationId xmlns:a16="http://schemas.microsoft.com/office/drawing/2014/main" id="{E7BD0844-43C8-40E9-AA8E-A77E5C8E2C9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291" r="21291"/>
          <a:stretch>
            <a:fillRect/>
          </a:stretch>
        </p:blipFill>
        <p:spPr/>
      </p:pic>
      <p:sp>
        <p:nvSpPr>
          <p:cNvPr id="3" name="Subtitle 2">
            <a:extLst>
              <a:ext uri="{FF2B5EF4-FFF2-40B4-BE49-F238E27FC236}">
                <a16:creationId xmlns:a16="http://schemas.microsoft.com/office/drawing/2014/main" id="{8AFDD0B7-7F7A-46CB-8143-96115070D5BD}"/>
              </a:ext>
            </a:extLst>
          </p:cNvPr>
          <p:cNvSpPr>
            <a:spLocks noGrp="1"/>
          </p:cNvSpPr>
          <p:nvPr>
            <p:ph type="body" sz="half" idx="2"/>
          </p:nvPr>
        </p:nvSpPr>
        <p:spPr>
          <a:xfrm>
            <a:off x="1286522" y="3810740"/>
            <a:ext cx="6241816" cy="1828800"/>
          </a:xfrm>
        </p:spPr>
        <p:txBody>
          <a:bodyPr>
            <a:normAutofit/>
          </a:bodyPr>
          <a:lstStyle/>
          <a:p>
            <a:r>
              <a:rPr lang="en-IN" sz="3600" dirty="0">
                <a:latin typeface="+mj-lt"/>
              </a:rPr>
              <a:t>Based –Facial Recognition</a:t>
            </a:r>
          </a:p>
        </p:txBody>
      </p:sp>
    </p:spTree>
    <p:extLst>
      <p:ext uri="{BB962C8B-B14F-4D97-AF65-F5344CB8AC3E}">
        <p14:creationId xmlns:p14="http://schemas.microsoft.com/office/powerpoint/2010/main" val="413204247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BA4C34-E2BC-4410-BC18-D95DA9FEEFF5}"/>
              </a:ext>
            </a:extLst>
          </p:cNvPr>
          <p:cNvSpPr txBox="1"/>
          <p:nvPr/>
        </p:nvSpPr>
        <p:spPr>
          <a:xfrm>
            <a:off x="1047565" y="1056443"/>
            <a:ext cx="1526959" cy="369332"/>
          </a:xfrm>
          <a:prstGeom prst="rect">
            <a:avLst/>
          </a:prstGeom>
          <a:noFill/>
        </p:spPr>
        <p:txBody>
          <a:bodyPr wrap="square" rtlCol="0">
            <a:spAutoFit/>
          </a:bodyPr>
          <a:lstStyle/>
          <a:p>
            <a:r>
              <a:rPr lang="en-US" dirty="0"/>
              <a:t>ABSTRACT:</a:t>
            </a:r>
            <a:endParaRPr lang="en-IN" dirty="0"/>
          </a:p>
        </p:txBody>
      </p:sp>
      <p:sp>
        <p:nvSpPr>
          <p:cNvPr id="3" name="TextBox 2">
            <a:extLst>
              <a:ext uri="{FF2B5EF4-FFF2-40B4-BE49-F238E27FC236}">
                <a16:creationId xmlns:a16="http://schemas.microsoft.com/office/drawing/2014/main" id="{77F545CC-B8B0-4C33-BAD6-ACDD4CB1DC93}"/>
              </a:ext>
            </a:extLst>
          </p:cNvPr>
          <p:cNvSpPr txBox="1"/>
          <p:nvPr/>
        </p:nvSpPr>
        <p:spPr>
          <a:xfrm>
            <a:off x="1136342" y="1425775"/>
            <a:ext cx="6326975" cy="2862322"/>
          </a:xfrm>
          <a:prstGeom prst="rect">
            <a:avLst/>
          </a:prstGeom>
          <a:noFill/>
        </p:spPr>
        <p:txBody>
          <a:bodyPr wrap="square" rtlCol="0">
            <a:spAutoFit/>
          </a:bodyPr>
          <a:lstStyle/>
          <a:p>
            <a:r>
              <a:rPr lang="en-US" dirty="0"/>
              <a:t>Face recognition technology has made many improvements in a changing world. Smart attendance using real-time face recognition is a real-world solution that comes with a method to handle the daily activities of student attendance systems. Attendance management can be a great burden for the teacher if it is done manually. To solve the problem, the smart attendance management has been used. Our attendance system takes the attendance automatically using the face recognition. In our method we using, continuous observation technique which improves the performance for the estimation of the attendance based on face recognition.</a:t>
            </a:r>
            <a:endParaRPr lang="en-IN" dirty="0"/>
          </a:p>
        </p:txBody>
      </p:sp>
      <p:pic>
        <p:nvPicPr>
          <p:cNvPr id="5" name="Picture 4">
            <a:extLst>
              <a:ext uri="{FF2B5EF4-FFF2-40B4-BE49-F238E27FC236}">
                <a16:creationId xmlns:a16="http://schemas.microsoft.com/office/drawing/2014/main" id="{D96DF88C-2334-4EAD-82A4-F4920693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573" y="566515"/>
            <a:ext cx="3922605" cy="2573317"/>
          </a:xfrm>
          <a:prstGeom prst="rect">
            <a:avLst/>
          </a:prstGeom>
        </p:spPr>
      </p:pic>
      <p:pic>
        <p:nvPicPr>
          <p:cNvPr id="7" name="Picture 6">
            <a:extLst>
              <a:ext uri="{FF2B5EF4-FFF2-40B4-BE49-F238E27FC236}">
                <a16:creationId xmlns:a16="http://schemas.microsoft.com/office/drawing/2014/main" id="{1268BDED-296C-4349-8265-21B7A5C4A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345" y="3687933"/>
            <a:ext cx="3901440" cy="2369820"/>
          </a:xfrm>
          <a:prstGeom prst="rect">
            <a:avLst/>
          </a:prstGeom>
        </p:spPr>
      </p:pic>
    </p:spTree>
    <p:extLst>
      <p:ext uri="{BB962C8B-B14F-4D97-AF65-F5344CB8AC3E}">
        <p14:creationId xmlns:p14="http://schemas.microsoft.com/office/powerpoint/2010/main" val="323480806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2F5B20-1820-49ED-BA98-8A592C6175FA}"/>
              </a:ext>
            </a:extLst>
          </p:cNvPr>
          <p:cNvSpPr>
            <a:spLocks noGrp="1"/>
          </p:cNvSpPr>
          <p:nvPr>
            <p:ph type="title"/>
          </p:nvPr>
        </p:nvSpPr>
        <p:spPr>
          <a:xfrm>
            <a:off x="1295401" y="1053153"/>
            <a:ext cx="9601196" cy="1303867"/>
          </a:xfrm>
        </p:spPr>
        <p:txBody>
          <a:bodyPr>
            <a:normAutofit/>
          </a:bodyPr>
          <a:lstStyle/>
          <a:p>
            <a:pPr marL="120650" lvl="0">
              <a:buSzPts val="1700"/>
            </a:pPr>
            <a:r>
              <a:rPr lang="en-US" sz="4400" dirty="0">
                <a:ea typeface="Arial"/>
                <a:cs typeface="Arial"/>
                <a:sym typeface="Arial"/>
              </a:rPr>
              <a:t>Literature Survey</a:t>
            </a:r>
            <a:br>
              <a:rPr lang="en-US" sz="4400" dirty="0">
                <a:ea typeface="Arial"/>
                <a:cs typeface="Arial"/>
                <a:sym typeface="Arial"/>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Automated Attendance System Using Face Recognition</a:t>
            </a:r>
            <a:endParaRPr lang="en-US" sz="4400" dirty="0">
              <a:ea typeface="Arial"/>
              <a:cs typeface="Arial"/>
              <a:sym typeface="Arial"/>
            </a:endParaRPr>
          </a:p>
        </p:txBody>
      </p:sp>
      <p:sp>
        <p:nvSpPr>
          <p:cNvPr id="9" name="Content Placeholder 8">
            <a:extLst>
              <a:ext uri="{FF2B5EF4-FFF2-40B4-BE49-F238E27FC236}">
                <a16:creationId xmlns:a16="http://schemas.microsoft.com/office/drawing/2014/main" id="{6B2F27BA-69C0-4D2A-8DCA-FBCA81827DB1}"/>
              </a:ext>
            </a:extLst>
          </p:cNvPr>
          <p:cNvSpPr>
            <a:spLocks noGrp="1"/>
          </p:cNvSpPr>
          <p:nvPr>
            <p:ph idx="1"/>
          </p:nvPr>
        </p:nvSpPr>
        <p:spPr/>
        <p:txBody>
          <a:bodyPr>
            <a:normAutofit fontScale="92500"/>
          </a:bodyPr>
          <a:lstStyle/>
          <a:p>
            <a:r>
              <a:rPr lang="en-IN" dirty="0"/>
              <a:t>Automated Attendance System using Face Recognition proposes that the system is based on face detection and recognition algorithms, which is used to automatically detects the student face when he/she enters the class and the system is capable to marks the attendance by recognizing him. </a:t>
            </a:r>
          </a:p>
          <a:p>
            <a:r>
              <a:rPr lang="en-IN" dirty="0" err="1"/>
              <a:t>Haar</a:t>
            </a:r>
            <a:r>
              <a:rPr lang="en-IN" dirty="0"/>
              <a:t>-cascade Algorithm has been used for face detection which detect human face using cascade classifier for feature selection and SVM for classification. </a:t>
            </a:r>
          </a:p>
          <a:p>
            <a:r>
              <a:rPr lang="en-IN" dirty="0"/>
              <a:t>When it is compared to traditional attendance marking this system saves the time and also helps to monitor the students. </a:t>
            </a:r>
            <a:endParaRPr lang="en-IN" b="1" dirty="0"/>
          </a:p>
        </p:txBody>
      </p:sp>
    </p:spTree>
    <p:extLst>
      <p:ext uri="{BB962C8B-B14F-4D97-AF65-F5344CB8AC3E}">
        <p14:creationId xmlns:p14="http://schemas.microsoft.com/office/powerpoint/2010/main" val="218168917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 calcmode="lin" valueType="num">
                                      <p:cBhvr>
                                        <p:cTn id="14"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 calcmode="lin" valueType="num">
                                      <p:cBhvr>
                                        <p:cTn id="21"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90DE58-0686-FCCB-1FD1-92D23C017D31}"/>
              </a:ext>
            </a:extLst>
          </p:cNvPr>
          <p:cNvSpPr txBox="1"/>
          <p:nvPr/>
        </p:nvSpPr>
        <p:spPr>
          <a:xfrm>
            <a:off x="1026851" y="1731145"/>
            <a:ext cx="9608598" cy="3266983"/>
          </a:xfrm>
          <a:prstGeom prst="rect">
            <a:avLst/>
          </a:prstGeom>
          <a:noFill/>
        </p:spPr>
        <p:txBody>
          <a:bodyPr wrap="square">
            <a:spAutoFit/>
          </a:bodyPr>
          <a:lstStyle/>
          <a:p>
            <a:pPr marL="285750" indent="-285750" algn="just">
              <a:spcBef>
                <a:spcPts val="3770"/>
              </a:spcBef>
              <a:buFont typeface="Arial" panose="020B0604020202020204" pitchFamily="34" charset="0"/>
              <a:buChar char="•"/>
            </a:pPr>
            <a:r>
              <a:rPr lang="en-IN" sz="1800" b="0" dirty="0">
                <a:solidFill>
                  <a:srgbClr val="000000"/>
                </a:solidFill>
                <a:effectLst/>
                <a:latin typeface="Times New Roman" panose="02020603050405020304" pitchFamily="18" charset="0"/>
                <a:ea typeface="Times New Roman" panose="02020603050405020304" pitchFamily="18" charset="0"/>
              </a:rPr>
              <a:t>In this proposed system the student is requested to stand Face Recognition Based Attendance Publication in front of the camera to detect and recognize the iris, for the system to mark attendance for the student. </a:t>
            </a:r>
          </a:p>
          <a:p>
            <a:pPr marL="285750" indent="-285750" algn="just">
              <a:spcBef>
                <a:spcPts val="3770"/>
              </a:spcBef>
              <a:buFont typeface="Arial" panose="020B0604020202020204" pitchFamily="34" charset="0"/>
              <a:buChar char="•"/>
            </a:pPr>
            <a:r>
              <a:rPr lang="en-IN" sz="1800" b="0" dirty="0">
                <a:solidFill>
                  <a:srgbClr val="000000"/>
                </a:solidFill>
                <a:effectLst/>
                <a:latin typeface="Times New Roman" panose="02020603050405020304" pitchFamily="18" charset="0"/>
                <a:ea typeface="Times New Roman" panose="02020603050405020304" pitchFamily="18" charset="0"/>
              </a:rPr>
              <a:t>Some algorithms like Gray Scale Conversion, Six Segment Rectangular Filter, Skin Pixel Detection is being used to detect the iris. </a:t>
            </a:r>
          </a:p>
          <a:p>
            <a:pPr marL="285750" indent="-285750" algn="just">
              <a:spcBef>
                <a:spcPts val="3770"/>
              </a:spcBef>
              <a:buFont typeface="Arial" panose="020B0604020202020204" pitchFamily="34" charset="0"/>
              <a:buChar char="•"/>
            </a:pPr>
            <a:r>
              <a:rPr lang="en-IN" sz="1800" b="0" dirty="0">
                <a:solidFill>
                  <a:srgbClr val="000000"/>
                </a:solidFill>
                <a:effectLst/>
                <a:latin typeface="Times New Roman" panose="02020603050405020304" pitchFamily="18" charset="0"/>
                <a:ea typeface="Times New Roman" panose="02020603050405020304" pitchFamily="18" charset="0"/>
              </a:rPr>
              <a:t>It helps in preventing the proxy issues and it maintains the attendance of the student in an effective manner, but in one of the time-consuming process for a student or a staff to wait until the completion of the previous members. </a:t>
            </a:r>
            <a:endParaRPr lang="en-IN" sz="3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1962179"/>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EC12-BECF-6898-0112-685AF492DCB1}"/>
              </a:ext>
            </a:extLst>
          </p:cNvPr>
          <p:cNvSpPr>
            <a:spLocks noGrp="1"/>
          </p:cNvSpPr>
          <p:nvPr>
            <p:ph type="title"/>
          </p:nvPr>
        </p:nvSpPr>
        <p:spPr/>
        <p:txBody>
          <a:bodyPr>
            <a:noAutofit/>
          </a:bodyPr>
          <a:lstStyle/>
          <a:p>
            <a:r>
              <a:rPr lang="en-IN" sz="3200" b="1" dirty="0">
                <a:solidFill>
                  <a:srgbClr val="000000"/>
                </a:solidFill>
                <a:effectLst/>
                <a:latin typeface="Times New Roman" panose="02020603050405020304" pitchFamily="18" charset="0"/>
                <a:ea typeface="Times New Roman" panose="02020603050405020304" pitchFamily="18" charset="0"/>
              </a:rPr>
              <a:t>FACE DETECTION USING HAAR CASCADE METHOD</a:t>
            </a:r>
            <a:br>
              <a:rPr lang="en-IN" sz="3200" b="1"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17F7CFFF-0744-9C1F-0116-47BEB171D4AD}"/>
              </a:ext>
            </a:extLst>
          </p:cNvPr>
          <p:cNvSpPr>
            <a:spLocks noGrp="1"/>
          </p:cNvSpPr>
          <p:nvPr>
            <p:ph idx="1"/>
          </p:nvPr>
        </p:nvSpPr>
        <p:spPr>
          <a:xfrm>
            <a:off x="727230" y="2410286"/>
            <a:ext cx="10896599" cy="5157925"/>
          </a:xfrm>
        </p:spPr>
        <p:txBody>
          <a:bodyPr>
            <a:no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Face detection is a type of application classified under “computer vision” technology. It is the process in which algorithms are developed and trained to properly locate faces or objects (in object detection, a related system), in images.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These can be in real time from a video camera or from photographs. An example where this technology is used are in airport security systems. In order to recognize a face, the camera software must first detect it and identify the features before making an identification.</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These are in JPEG format only. Before we continue, we must differentiate between face recognition and face detection. They are not the same, but one depends on the other. In this case face recognition needs face detection for making an identification to “recognize” a face.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will only cover face detection. Face detection uses classifiers, which are algorithms that detects what is either a face (1) or not a face (0) in an image. Classifiers have been trained to detect faces using thousands to millions of images in order to get more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906681546"/>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B42F-AE78-C678-D910-C20A249CA1BB}"/>
              </a:ext>
            </a:extLst>
          </p:cNvPr>
          <p:cNvSpPr>
            <a:spLocks noGrp="1"/>
          </p:cNvSpPr>
          <p:nvPr>
            <p:ph type="title"/>
          </p:nvPr>
        </p:nvSpPr>
        <p:spPr/>
        <p:txBody>
          <a:bodyPr>
            <a:normAutofit/>
          </a:bodyPr>
          <a:lstStyle/>
          <a:p>
            <a:r>
              <a:rPr lang="en-IN" sz="3200" b="1" dirty="0">
                <a:effectLst/>
                <a:ea typeface="Calibri" panose="020F0502020204030204" pitchFamily="34" charset="0"/>
              </a:rPr>
              <a:t>HAAR CASCADES </a:t>
            </a:r>
            <a:endParaRPr lang="en-IN" sz="3200" dirty="0"/>
          </a:p>
        </p:txBody>
      </p:sp>
      <p:sp>
        <p:nvSpPr>
          <p:cNvPr id="3" name="Content Placeholder 2">
            <a:extLst>
              <a:ext uri="{FF2B5EF4-FFF2-40B4-BE49-F238E27FC236}">
                <a16:creationId xmlns:a16="http://schemas.microsoft.com/office/drawing/2014/main" id="{7E5C412B-8D0A-505C-F289-E3B9A0A90D0C}"/>
              </a:ext>
            </a:extLst>
          </p:cNvPr>
          <p:cNvSpPr>
            <a:spLocks noGrp="1"/>
          </p:cNvSpPr>
          <p:nvPr>
            <p:ph idx="1"/>
          </p:nvPr>
        </p:nvSpPr>
        <p:spPr/>
        <p:txBody>
          <a:bodyPr>
            <a:normAutofit/>
          </a:bodyPr>
          <a:lstStyle/>
          <a:p>
            <a:r>
              <a:rPr lang="en-IN" dirty="0" err="1">
                <a:effectLst/>
                <a:latin typeface="Times New Roman" panose="02020603050405020304" pitchFamily="18" charset="0"/>
                <a:ea typeface="Calibri" panose="020F0502020204030204" pitchFamily="34" charset="0"/>
              </a:rPr>
              <a:t>Haar</a:t>
            </a:r>
            <a:r>
              <a:rPr lang="en-IN" dirty="0">
                <a:effectLst/>
                <a:latin typeface="Times New Roman" panose="02020603050405020304" pitchFamily="18" charset="0"/>
                <a:ea typeface="Calibri" panose="020F0502020204030204" pitchFamily="34" charset="0"/>
              </a:rPr>
              <a:t> Cascade classifier is based on the </a:t>
            </a:r>
            <a:r>
              <a:rPr lang="en-IN" dirty="0" err="1">
                <a:effectLst/>
                <a:latin typeface="Times New Roman" panose="02020603050405020304" pitchFamily="18" charset="0"/>
                <a:ea typeface="Calibri" panose="020F0502020204030204" pitchFamily="34" charset="0"/>
              </a:rPr>
              <a:t>Haar</a:t>
            </a:r>
            <a:r>
              <a:rPr lang="en-IN" dirty="0">
                <a:effectLst/>
                <a:latin typeface="Times New Roman" panose="02020603050405020304" pitchFamily="18" charset="0"/>
                <a:ea typeface="Calibri" panose="020F0502020204030204" pitchFamily="34" charset="0"/>
              </a:rPr>
              <a:t> Wavelet technique to analyse pixels in the image into squares by function. This uses “integral image” concepts to compute the “features” detected. </a:t>
            </a:r>
          </a:p>
          <a:p>
            <a:r>
              <a:rPr lang="en-IN" dirty="0" err="1">
                <a:effectLst/>
                <a:latin typeface="Times New Roman" panose="02020603050405020304" pitchFamily="18" charset="0"/>
                <a:ea typeface="Calibri" panose="020F0502020204030204" pitchFamily="34" charset="0"/>
              </a:rPr>
              <a:t>Haar</a:t>
            </a:r>
            <a:r>
              <a:rPr lang="en-IN" dirty="0">
                <a:effectLst/>
                <a:latin typeface="Times New Roman" panose="02020603050405020304" pitchFamily="18" charset="0"/>
                <a:ea typeface="Calibri" panose="020F0502020204030204" pitchFamily="34" charset="0"/>
              </a:rPr>
              <a:t> Cascades use the Ada-boost learning algorithm which selects a small number of important features from a large set to give an efficient result of classifiers then use cascading techniques to detect face in a image. Here are some </a:t>
            </a:r>
            <a:r>
              <a:rPr lang="en-IN" dirty="0" err="1">
                <a:effectLst/>
                <a:latin typeface="Times New Roman" panose="02020603050405020304" pitchFamily="18" charset="0"/>
                <a:ea typeface="Calibri" panose="020F0502020204030204" pitchFamily="34" charset="0"/>
              </a:rPr>
              <a:t>Haar</a:t>
            </a:r>
            <a:r>
              <a:rPr lang="en-IN" dirty="0">
                <a:effectLst/>
                <a:latin typeface="Times New Roman" panose="02020603050405020304" pitchFamily="18" charset="0"/>
                <a:ea typeface="Calibri" panose="020F0502020204030204" pitchFamily="34" charset="0"/>
              </a:rPr>
              <a:t>-Features.</a:t>
            </a:r>
            <a:endParaRPr lang="en-IN" dirty="0"/>
          </a:p>
        </p:txBody>
      </p:sp>
    </p:spTree>
    <p:extLst>
      <p:ext uri="{BB962C8B-B14F-4D97-AF65-F5344CB8AC3E}">
        <p14:creationId xmlns:p14="http://schemas.microsoft.com/office/powerpoint/2010/main" val="4258026137"/>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EC07E-73DA-1A3B-CC95-F46F171D609A}"/>
              </a:ext>
            </a:extLst>
          </p:cNvPr>
          <p:cNvSpPr txBox="1"/>
          <p:nvPr/>
        </p:nvSpPr>
        <p:spPr>
          <a:xfrm>
            <a:off x="1065321" y="1296140"/>
            <a:ext cx="2388093" cy="400110"/>
          </a:xfrm>
          <a:prstGeom prst="rect">
            <a:avLst/>
          </a:prstGeom>
          <a:noFill/>
        </p:spPr>
        <p:txBody>
          <a:bodyPr wrap="square" rtlCol="0">
            <a:spAutoFit/>
          </a:bodyPr>
          <a:lstStyle/>
          <a:p>
            <a:r>
              <a:rPr lang="en-IN" sz="2000" b="1" dirty="0"/>
              <a:t>Feature Extraction:</a:t>
            </a:r>
          </a:p>
        </p:txBody>
      </p:sp>
      <p:pic>
        <p:nvPicPr>
          <p:cNvPr id="3" name="Picture 2" descr="Face Detection Using OpenCV With Haar Cascade Classifiers | by Vincent  Tabora | Becoming Human: Artificial Intelligence Magazine">
            <a:extLst>
              <a:ext uri="{FF2B5EF4-FFF2-40B4-BE49-F238E27FC236}">
                <a16:creationId xmlns:a16="http://schemas.microsoft.com/office/drawing/2014/main" id="{D533D9CB-18A0-AFCE-98DE-6FD46A900AA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9890" y="1211580"/>
            <a:ext cx="3792220" cy="4434840"/>
          </a:xfrm>
          <a:prstGeom prst="rect">
            <a:avLst/>
          </a:prstGeom>
          <a:noFill/>
          <a:ln>
            <a:noFill/>
          </a:ln>
        </p:spPr>
      </p:pic>
    </p:spTree>
    <p:extLst>
      <p:ext uri="{BB962C8B-B14F-4D97-AF65-F5344CB8AC3E}">
        <p14:creationId xmlns:p14="http://schemas.microsoft.com/office/powerpoint/2010/main" val="3047505111"/>
      </p:ext>
    </p:extLst>
  </p:cSld>
  <p:clrMapOvr>
    <a:masterClrMapping/>
  </p:clrMapOvr>
  <p:transition spd="slow">
    <p:wheel spokes="1"/>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632</TotalTime>
  <Words>1115</Words>
  <Application>Microsoft Office PowerPoint</Application>
  <PresentationFormat>Widescreen</PresentationFormat>
  <Paragraphs>91</Paragraphs>
  <Slides>25</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Garamond</vt:lpstr>
      <vt:lpstr>Nunito ExtraBold</vt:lpstr>
      <vt:lpstr>Times New Roman</vt:lpstr>
      <vt:lpstr>Wingdings</vt:lpstr>
      <vt:lpstr>Organic</vt:lpstr>
      <vt:lpstr>PowerPoint Presentation</vt:lpstr>
      <vt:lpstr>CONTENTS</vt:lpstr>
      <vt:lpstr>STUDENT ATTENDENCE MANAGEMENT SYSTEM</vt:lpstr>
      <vt:lpstr>PowerPoint Presentation</vt:lpstr>
      <vt:lpstr>Literature Survey Automated Attendance System Using Face Recognition</vt:lpstr>
      <vt:lpstr>PowerPoint Presentation</vt:lpstr>
      <vt:lpstr>FACE DETECTION USING HAAR CASCADE METHOD </vt:lpstr>
      <vt:lpstr>HAAR CASCADES </vt:lpstr>
      <vt:lpstr>PowerPoint Presentation</vt:lpstr>
      <vt:lpstr>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gangadhar birre</dc:creator>
  <cp:lastModifiedBy>gangadhar birre</cp:lastModifiedBy>
  <cp:revision>7</cp:revision>
  <dcterms:created xsi:type="dcterms:W3CDTF">2022-03-10T05:05:45Z</dcterms:created>
  <dcterms:modified xsi:type="dcterms:W3CDTF">2022-06-24T07:51:25Z</dcterms:modified>
</cp:coreProperties>
</file>