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71" r:id="rId3"/>
    <p:sldId id="275" r:id="rId4"/>
    <p:sldId id="276" r:id="rId5"/>
    <p:sldId id="266" r:id="rId6"/>
    <p:sldId id="258" r:id="rId7"/>
    <p:sldId id="259" r:id="rId8"/>
    <p:sldId id="260" r:id="rId9"/>
    <p:sldId id="261" r:id="rId10"/>
    <p:sldId id="262" r:id="rId11"/>
    <p:sldId id="263" r:id="rId12"/>
    <p:sldId id="264" r:id="rId13"/>
    <p:sldId id="265" r:id="rId14"/>
    <p:sldId id="267" r:id="rId15"/>
    <p:sldId id="268" r:id="rId16"/>
    <p:sldId id="269" r:id="rId17"/>
    <p:sldId id="274" r:id="rId18"/>
    <p:sldId id="272" r:id="rId19"/>
    <p:sldId id="273" r:id="rId20"/>
    <p:sldId id="270"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DC2683-5492-4D42-98E9-E78D899CB198}" type="datetimeFigureOut">
              <a:rPr lang="en-IN" smtClean="0"/>
              <a:t>07-01-2025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329007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DC2683-5492-4D42-98E9-E78D899CB198}"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361932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DC2683-5492-4D42-98E9-E78D899CB198}"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130002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DC2683-5492-4D42-98E9-E78D899CB198}"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1894043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DC2683-5492-4D42-98E9-E78D899CB198}"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2997579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DC2683-5492-4D42-98E9-E78D899CB198}" type="datetimeFigureOut">
              <a:rPr lang="en-IN" smtClean="0"/>
              <a:t>07-01-2025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198696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DC2683-5492-4D42-98E9-E78D899CB198}" type="datetimeFigureOut">
              <a:rPr lang="en-IN" smtClean="0"/>
              <a:t>07-01-2025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1184042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7DC2683-5492-4D42-98E9-E78D899CB198}"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2257340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7DC2683-5492-4D42-98E9-E78D899CB198}"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330730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DC2683-5492-4D42-98E9-E78D899CB198}"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116747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DC2683-5492-4D42-98E9-E78D899CB198}"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251937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DC2683-5492-4D42-98E9-E78D899CB198}"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49035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DC2683-5492-4D42-98E9-E78D899CB198}" type="datetimeFigureOut">
              <a:rPr lang="en-IN" smtClean="0"/>
              <a:t>07-01-2025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9164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DC2683-5492-4D42-98E9-E78D899CB198}" type="datetimeFigureOut">
              <a:rPr lang="en-IN" smtClean="0"/>
              <a:t>07-01-2025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212188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C2683-5492-4D42-98E9-E78D899CB198}" type="datetimeFigureOut">
              <a:rPr lang="en-IN" smtClean="0"/>
              <a:t>07-01-2025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208182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DC2683-5492-4D42-98E9-E78D899CB198}"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230409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DC2683-5492-4D42-98E9-E78D899CB198}"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569D0B-0429-4145-B779-4F70A494C005}" type="slidenum">
              <a:rPr lang="en-IN" smtClean="0"/>
              <a:t>‹#›</a:t>
            </a:fld>
            <a:endParaRPr lang="en-IN"/>
          </a:p>
        </p:txBody>
      </p:sp>
    </p:spTree>
    <p:extLst>
      <p:ext uri="{BB962C8B-B14F-4D97-AF65-F5344CB8AC3E}">
        <p14:creationId xmlns:p14="http://schemas.microsoft.com/office/powerpoint/2010/main" val="114973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7DC2683-5492-4D42-98E9-E78D899CB198}" type="datetimeFigureOut">
              <a:rPr lang="en-IN" smtClean="0"/>
              <a:t>07-01-2025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7569D0B-0429-4145-B779-4F70A494C005}" type="slidenum">
              <a:rPr lang="en-IN" smtClean="0"/>
              <a:t>‹#›</a:t>
            </a:fld>
            <a:endParaRPr lang="en-IN"/>
          </a:p>
        </p:txBody>
      </p:sp>
    </p:spTree>
    <p:extLst>
      <p:ext uri="{BB962C8B-B14F-4D97-AF65-F5344CB8AC3E}">
        <p14:creationId xmlns:p14="http://schemas.microsoft.com/office/powerpoint/2010/main" val="3865527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20AE-F4E6-3F8D-78B3-9948D551C460}"/>
              </a:ext>
            </a:extLst>
          </p:cNvPr>
          <p:cNvSpPr>
            <a:spLocks noGrp="1"/>
          </p:cNvSpPr>
          <p:nvPr>
            <p:ph type="title"/>
          </p:nvPr>
        </p:nvSpPr>
        <p:spPr>
          <a:xfrm>
            <a:off x="1141413" y="2349909"/>
            <a:ext cx="9905998" cy="4090220"/>
          </a:xfrm>
        </p:spPr>
        <p:txBody>
          <a:bodyPr/>
          <a:lstStyle/>
          <a:p>
            <a:r>
              <a:rPr lang="en-US" sz="4600" dirty="0">
                <a:solidFill>
                  <a:srgbClr val="FF6600"/>
                </a:solidFill>
                <a:latin typeface="Arial Black" panose="020B0A04020102020204" pitchFamily="34" charset="0"/>
              </a:rPr>
              <a:t>ADVENTURE WORKS REPORT </a:t>
            </a:r>
            <a:br>
              <a:rPr lang="en-US" sz="4600" dirty="0">
                <a:solidFill>
                  <a:srgbClr val="FF0000"/>
                </a:solidFill>
                <a:latin typeface="Arial Black" panose="020B0A04020102020204" pitchFamily="34" charset="0"/>
              </a:rPr>
            </a:br>
            <a:br>
              <a:rPr lang="en-US" sz="4600" dirty="0">
                <a:solidFill>
                  <a:srgbClr val="FF0000"/>
                </a:solidFill>
                <a:latin typeface="Arial Black" panose="020B0A04020102020204" pitchFamily="34" charset="0"/>
              </a:rPr>
            </a:br>
            <a:r>
              <a:rPr lang="en-US" sz="4800" dirty="0">
                <a:solidFill>
                  <a:srgbClr val="FF0000"/>
                </a:solidFill>
                <a:latin typeface="Arial Black" panose="020B0A04020102020204" pitchFamily="34" charset="0"/>
              </a:rPr>
              <a:t>  </a:t>
            </a:r>
            <a:r>
              <a:rPr lang="en-US" sz="4800" dirty="0">
                <a:solidFill>
                  <a:schemeClr val="tx1"/>
                </a:solidFill>
                <a:latin typeface="Arial Black" panose="020B0A04020102020204" pitchFamily="34" charset="0"/>
              </a:rPr>
              <a:t>A </a:t>
            </a:r>
            <a:r>
              <a:rPr lang="en-US" sz="2800" dirty="0">
                <a:solidFill>
                  <a:schemeClr val="tx1"/>
                </a:solidFill>
                <a:latin typeface="Arial Black" panose="020B0A04020102020204" pitchFamily="34" charset="0"/>
              </a:rPr>
              <a:t>Multinational Cycle Manufacturing Company</a:t>
            </a:r>
            <a:br>
              <a:rPr lang="en-US" sz="2800" dirty="0">
                <a:solidFill>
                  <a:schemeClr val="tx1"/>
                </a:solidFill>
                <a:latin typeface="Arial Black" panose="020B0A04020102020204" pitchFamily="34" charset="0"/>
              </a:rPr>
            </a:br>
            <a:r>
              <a:rPr lang="en-US" sz="2800" dirty="0">
                <a:solidFill>
                  <a:schemeClr val="tx1"/>
                </a:solidFill>
                <a:latin typeface="Arial Black" panose="020B0A04020102020204" pitchFamily="34" charset="0"/>
              </a:rPr>
              <a:t>                                           </a:t>
            </a:r>
            <a:r>
              <a:rPr lang="en-US" sz="2400" dirty="0">
                <a:solidFill>
                  <a:srgbClr val="00B050"/>
                </a:solidFill>
                <a:latin typeface="Arial Black" panose="020B0A04020102020204" pitchFamily="34" charset="0"/>
              </a:rPr>
              <a:t>Presented by </a:t>
            </a:r>
            <a:br>
              <a:rPr lang="en-US" sz="2400" dirty="0">
                <a:solidFill>
                  <a:srgbClr val="00B050"/>
                </a:solidFill>
                <a:latin typeface="Arial Black" panose="020B0A04020102020204" pitchFamily="34" charset="0"/>
              </a:rPr>
            </a:br>
            <a:r>
              <a:rPr lang="en-US" sz="2400" dirty="0">
                <a:solidFill>
                  <a:srgbClr val="00B050"/>
                </a:solidFill>
                <a:latin typeface="Arial Black" panose="020B0A04020102020204" pitchFamily="34" charset="0"/>
              </a:rPr>
              <a:t>                                                                 </a:t>
            </a:r>
            <a:r>
              <a:rPr lang="en-US" sz="2400" dirty="0" err="1">
                <a:solidFill>
                  <a:srgbClr val="00B050"/>
                </a:solidFill>
                <a:latin typeface="Arial Black" panose="020B0A04020102020204" pitchFamily="34" charset="0"/>
              </a:rPr>
              <a:t>P.Gangadhar</a:t>
            </a:r>
            <a:endParaRPr lang="en-IN" sz="2400" dirty="0">
              <a:solidFill>
                <a:srgbClr val="00B050"/>
              </a:solidFill>
              <a:latin typeface="Arial Black" panose="020B0A04020102020204" pitchFamily="34" charset="0"/>
            </a:endParaRPr>
          </a:p>
        </p:txBody>
      </p:sp>
      <p:sp>
        <p:nvSpPr>
          <p:cNvPr id="4" name="Rectangle 1">
            <a:extLst>
              <a:ext uri="{FF2B5EF4-FFF2-40B4-BE49-F238E27FC236}">
                <a16:creationId xmlns:a16="http://schemas.microsoft.com/office/drawing/2014/main" id="{F8A49159-93C3-EB12-6A07-BFD864CEC19F}"/>
              </a:ext>
            </a:extLst>
          </p:cNvPr>
          <p:cNvSpPr>
            <a:spLocks noGrp="1" noChangeArrowheads="1"/>
          </p:cNvSpPr>
          <p:nvPr>
            <p:ph idx="1"/>
          </p:nvPr>
        </p:nvSpPr>
        <p:spPr bwMode="auto">
          <a:xfrm>
            <a:off x="1554367" y="798127"/>
            <a:ext cx="879952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bg1"/>
                </a:solidFill>
                <a:effectLst/>
                <a:latin typeface="Bell MT" panose="02020503060305020303" pitchFamily="18" charset="0"/>
              </a:rPr>
              <a:t>"Adventure Works: Sales, Profit, and Trends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435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AC1A-3982-FBDD-77A7-383C44296523}"/>
              </a:ext>
            </a:extLst>
          </p:cNvPr>
          <p:cNvSpPr>
            <a:spLocks noGrp="1"/>
          </p:cNvSpPr>
          <p:nvPr>
            <p:ph type="title"/>
          </p:nvPr>
        </p:nvSpPr>
        <p:spPr/>
        <p:txBody>
          <a:bodyPr/>
          <a:lstStyle/>
          <a:p>
            <a:r>
              <a:rPr lang="en-US" sz="2800" b="1" dirty="0"/>
              <a:t>E) Quarter-Wise Sales Distribution:</a:t>
            </a:r>
            <a:endParaRPr lang="en-IN" sz="2800" dirty="0"/>
          </a:p>
        </p:txBody>
      </p:sp>
      <p:sp>
        <p:nvSpPr>
          <p:cNvPr id="3" name="Content Placeholder 2">
            <a:extLst>
              <a:ext uri="{FF2B5EF4-FFF2-40B4-BE49-F238E27FC236}">
                <a16:creationId xmlns:a16="http://schemas.microsoft.com/office/drawing/2014/main" id="{9746D22F-FB84-06B6-8D6A-7F81D08BE192}"/>
              </a:ext>
            </a:extLst>
          </p:cNvPr>
          <p:cNvSpPr>
            <a:spLocks noGrp="1"/>
          </p:cNvSpPr>
          <p:nvPr>
            <p:ph idx="1"/>
          </p:nvPr>
        </p:nvSpPr>
        <p:spPr/>
        <p:txBody>
          <a:bodyPr/>
          <a:lstStyle/>
          <a:p>
            <a:pPr>
              <a:buFont typeface="Arial" panose="020B0604020202020204" pitchFamily="34" charset="0"/>
              <a:buChar char="•"/>
            </a:pPr>
            <a:r>
              <a:rPr lang="en-US" dirty="0"/>
              <a:t>A pie chart segments sales into four quarters:</a:t>
            </a:r>
          </a:p>
          <a:p>
            <a:pPr marL="742950" lvl="1" indent="-285750">
              <a:buFont typeface="Arial" panose="020B0604020202020204" pitchFamily="34" charset="0"/>
              <a:buChar char="•"/>
            </a:pPr>
            <a:r>
              <a:rPr lang="en-US" sz="1800" b="1" dirty="0"/>
              <a:t>Q4</a:t>
            </a:r>
            <a:r>
              <a:rPr lang="en-US" sz="1800" dirty="0"/>
              <a:t> contributes the largest share (</a:t>
            </a:r>
            <a:r>
              <a:rPr lang="en-US" sz="1800" b="1" dirty="0"/>
              <a:t>31.02%</a:t>
            </a:r>
            <a:r>
              <a:rPr lang="en-US" sz="1800" dirty="0"/>
              <a:t>).</a:t>
            </a:r>
          </a:p>
          <a:p>
            <a:pPr marL="742950" lvl="1" indent="-285750">
              <a:buFont typeface="Arial" panose="020B0604020202020204" pitchFamily="34" charset="0"/>
              <a:buChar char="•"/>
            </a:pPr>
            <a:r>
              <a:rPr lang="en-US" sz="1800" dirty="0"/>
              <a:t>The smallest share comes from </a:t>
            </a:r>
            <a:r>
              <a:rPr lang="en-US" sz="1800" b="1" dirty="0"/>
              <a:t>Q1</a:t>
            </a:r>
            <a:r>
              <a:rPr lang="en-US" sz="1800" dirty="0"/>
              <a:t> (</a:t>
            </a:r>
            <a:r>
              <a:rPr lang="en-US" sz="1800" b="1" dirty="0"/>
              <a:t>18.81%</a:t>
            </a:r>
            <a:r>
              <a:rPr lang="en-US" sz="1800" dirty="0"/>
              <a:t>).</a:t>
            </a:r>
          </a:p>
          <a:p>
            <a:endParaRPr lang="en-IN" dirty="0"/>
          </a:p>
        </p:txBody>
      </p:sp>
      <p:pic>
        <p:nvPicPr>
          <p:cNvPr id="5" name="Picture 4">
            <a:extLst>
              <a:ext uri="{FF2B5EF4-FFF2-40B4-BE49-F238E27FC236}">
                <a16:creationId xmlns:a16="http://schemas.microsoft.com/office/drawing/2014/main" id="{BAE58E56-2735-9E67-7641-1B0888C4343C}"/>
              </a:ext>
            </a:extLst>
          </p:cNvPr>
          <p:cNvPicPr>
            <a:picLocks noChangeAspect="1"/>
          </p:cNvPicPr>
          <p:nvPr/>
        </p:nvPicPr>
        <p:blipFill>
          <a:blip r:embed="rId2"/>
          <a:stretch>
            <a:fillRect/>
          </a:stretch>
        </p:blipFill>
        <p:spPr>
          <a:xfrm>
            <a:off x="7598041" y="2663595"/>
            <a:ext cx="3439005" cy="3296110"/>
          </a:xfrm>
          <a:prstGeom prst="rect">
            <a:avLst/>
          </a:prstGeom>
        </p:spPr>
      </p:pic>
    </p:spTree>
    <p:extLst>
      <p:ext uri="{BB962C8B-B14F-4D97-AF65-F5344CB8AC3E}">
        <p14:creationId xmlns:p14="http://schemas.microsoft.com/office/powerpoint/2010/main" val="337529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DAB5-2C2D-F353-6D67-B201DE080C24}"/>
              </a:ext>
            </a:extLst>
          </p:cNvPr>
          <p:cNvSpPr>
            <a:spLocks noGrp="1"/>
          </p:cNvSpPr>
          <p:nvPr>
            <p:ph type="title"/>
          </p:nvPr>
        </p:nvSpPr>
        <p:spPr/>
        <p:txBody>
          <a:bodyPr/>
          <a:lstStyle/>
          <a:p>
            <a:r>
              <a:rPr lang="en-US" sz="2800" b="1" dirty="0"/>
              <a:t>F) Region-Wise Order Quantity:</a:t>
            </a:r>
            <a:endParaRPr lang="en-IN" sz="2800" dirty="0"/>
          </a:p>
        </p:txBody>
      </p:sp>
      <p:sp>
        <p:nvSpPr>
          <p:cNvPr id="3" name="Content Placeholder 2">
            <a:extLst>
              <a:ext uri="{FF2B5EF4-FFF2-40B4-BE49-F238E27FC236}">
                <a16:creationId xmlns:a16="http://schemas.microsoft.com/office/drawing/2014/main" id="{F8354D63-F0B2-B5D9-1657-387216656649}"/>
              </a:ext>
            </a:extLst>
          </p:cNvPr>
          <p:cNvSpPr>
            <a:spLocks noGrp="1"/>
          </p:cNvSpPr>
          <p:nvPr>
            <p:ph idx="1"/>
          </p:nvPr>
        </p:nvSpPr>
        <p:spPr/>
        <p:txBody>
          <a:bodyPr/>
          <a:lstStyle/>
          <a:p>
            <a:pPr>
              <a:buFont typeface="Arial" panose="020B0604020202020204" pitchFamily="34" charset="0"/>
              <a:buChar char="•"/>
            </a:pPr>
            <a:r>
              <a:rPr lang="en-US" dirty="0"/>
              <a:t>A bar chart illustrates order quantities across regions:</a:t>
            </a:r>
          </a:p>
          <a:p>
            <a:pPr marL="742950" lvl="1" indent="-285750">
              <a:buFont typeface="Arial" panose="020B0604020202020204" pitchFamily="34" charset="0"/>
              <a:buChar char="•"/>
            </a:pPr>
            <a:r>
              <a:rPr lang="en-US" sz="1800" b="1" dirty="0"/>
              <a:t>Australia</a:t>
            </a:r>
            <a:r>
              <a:rPr lang="en-US" sz="1800" dirty="0"/>
              <a:t> leads with </a:t>
            </a:r>
            <a:r>
              <a:rPr lang="en-US" sz="1800" b="1" dirty="0"/>
              <a:t>13,345 orders</a:t>
            </a:r>
            <a:r>
              <a:rPr lang="en-US" sz="1800" dirty="0"/>
              <a:t>.</a:t>
            </a:r>
          </a:p>
          <a:p>
            <a:pPr marL="742950" lvl="1" indent="-285750">
              <a:buFont typeface="Arial" panose="020B0604020202020204" pitchFamily="34" charset="0"/>
              <a:buChar char="•"/>
            </a:pPr>
            <a:r>
              <a:rPr lang="en-US" sz="1800" dirty="0"/>
              <a:t>The lowest order volumes are in </a:t>
            </a:r>
            <a:r>
              <a:rPr lang="en-US" sz="1800" b="1" dirty="0"/>
              <a:t>Northeast</a:t>
            </a:r>
            <a:r>
              <a:rPr lang="en-US" sz="1800" dirty="0"/>
              <a:t> and </a:t>
            </a:r>
            <a:r>
              <a:rPr lang="en-US" sz="1800" b="1" dirty="0"/>
              <a:t>Central</a:t>
            </a:r>
            <a:r>
              <a:rPr lang="en-US" sz="1800" dirty="0"/>
              <a:t> regions.</a:t>
            </a:r>
          </a:p>
          <a:p>
            <a:endParaRPr lang="en-IN" dirty="0"/>
          </a:p>
        </p:txBody>
      </p:sp>
      <p:pic>
        <p:nvPicPr>
          <p:cNvPr id="5" name="Picture 4">
            <a:extLst>
              <a:ext uri="{FF2B5EF4-FFF2-40B4-BE49-F238E27FC236}">
                <a16:creationId xmlns:a16="http://schemas.microsoft.com/office/drawing/2014/main" id="{A03A53A8-8C3E-8359-A860-AB846CF66602}"/>
              </a:ext>
            </a:extLst>
          </p:cNvPr>
          <p:cNvPicPr>
            <a:picLocks noChangeAspect="1"/>
          </p:cNvPicPr>
          <p:nvPr/>
        </p:nvPicPr>
        <p:blipFill>
          <a:blip r:embed="rId2"/>
          <a:stretch>
            <a:fillRect/>
          </a:stretch>
        </p:blipFill>
        <p:spPr>
          <a:xfrm>
            <a:off x="2761784" y="3857124"/>
            <a:ext cx="6668431" cy="2781688"/>
          </a:xfrm>
          <a:prstGeom prst="rect">
            <a:avLst/>
          </a:prstGeom>
        </p:spPr>
      </p:pic>
    </p:spTree>
    <p:extLst>
      <p:ext uri="{BB962C8B-B14F-4D97-AF65-F5344CB8AC3E}">
        <p14:creationId xmlns:p14="http://schemas.microsoft.com/office/powerpoint/2010/main" val="246292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3921-142A-3626-5FFF-754ABF6FC26D}"/>
              </a:ext>
            </a:extLst>
          </p:cNvPr>
          <p:cNvSpPr>
            <a:spLocks noGrp="1"/>
          </p:cNvSpPr>
          <p:nvPr>
            <p:ph type="title"/>
          </p:nvPr>
        </p:nvSpPr>
        <p:spPr/>
        <p:txBody>
          <a:bodyPr/>
          <a:lstStyle/>
          <a:p>
            <a:r>
              <a:rPr lang="en-US" sz="2800" b="1" dirty="0"/>
              <a:t>2. Insights:</a:t>
            </a:r>
            <a:endParaRPr lang="en-IN" sz="2800" dirty="0"/>
          </a:p>
        </p:txBody>
      </p:sp>
      <p:sp>
        <p:nvSpPr>
          <p:cNvPr id="3" name="Content Placeholder 2">
            <a:extLst>
              <a:ext uri="{FF2B5EF4-FFF2-40B4-BE49-F238E27FC236}">
                <a16:creationId xmlns:a16="http://schemas.microsoft.com/office/drawing/2014/main" id="{613DF0F6-D39C-2200-C2EB-F2E2F44A1904}"/>
              </a:ext>
            </a:extLst>
          </p:cNvPr>
          <p:cNvSpPr>
            <a:spLocks noGrp="1"/>
          </p:cNvSpPr>
          <p:nvPr>
            <p:ph idx="1"/>
          </p:nvPr>
        </p:nvSpPr>
        <p:spPr/>
        <p:txBody>
          <a:bodyPr/>
          <a:lstStyle/>
          <a:p>
            <a:pPr>
              <a:buFont typeface="Arial" panose="020B0604020202020204" pitchFamily="34" charset="0"/>
              <a:buChar char="•"/>
            </a:pPr>
            <a:r>
              <a:rPr lang="en-US" b="1" dirty="0"/>
              <a:t>Seasonal Trends:</a:t>
            </a:r>
            <a:r>
              <a:rPr lang="en-US" dirty="0"/>
              <a:t> Sales peak in </a:t>
            </a:r>
            <a:r>
              <a:rPr lang="en-US" b="1" dirty="0"/>
              <a:t>Q4</a:t>
            </a:r>
            <a:r>
              <a:rPr lang="en-US" dirty="0"/>
              <a:t>, indicating strong seasonal demand likely tied to year-end events or promotions.</a:t>
            </a:r>
          </a:p>
          <a:p>
            <a:pPr>
              <a:buFont typeface="Arial" panose="020B0604020202020204" pitchFamily="34" charset="0"/>
              <a:buChar char="•"/>
            </a:pPr>
            <a:r>
              <a:rPr lang="en-US" b="1" dirty="0"/>
              <a:t>Regional Strengths:</a:t>
            </a:r>
            <a:r>
              <a:rPr lang="en-US" dirty="0"/>
              <a:t> Australia and Southwest regions are top performers, contributing significantly to total order quantity.</a:t>
            </a:r>
          </a:p>
          <a:p>
            <a:pPr>
              <a:buFont typeface="Arial" panose="020B0604020202020204" pitchFamily="34" charset="0"/>
              <a:buChar char="•"/>
            </a:pPr>
            <a:r>
              <a:rPr lang="en-US" b="1" dirty="0"/>
              <a:t>Annual Performance:</a:t>
            </a:r>
            <a:r>
              <a:rPr lang="en-US" dirty="0"/>
              <a:t> 2013 stands out as the best year for sales, suggesting potential reasons like market expansion or new product launches.</a:t>
            </a:r>
          </a:p>
          <a:p>
            <a:pPr>
              <a:buFont typeface="Arial" panose="020B0604020202020204" pitchFamily="34" charset="0"/>
              <a:buChar char="•"/>
            </a:pPr>
            <a:r>
              <a:rPr lang="en-US" b="1" dirty="0"/>
              <a:t>Profit Margin:</a:t>
            </a:r>
            <a:r>
              <a:rPr lang="en-US" dirty="0"/>
              <a:t> While the dashboard shows profit as </a:t>
            </a:r>
            <a:r>
              <a:rPr lang="en-US" b="1" dirty="0"/>
              <a:t>12.08M</a:t>
            </a:r>
            <a:r>
              <a:rPr lang="en-US" dirty="0"/>
              <a:t>, the correlation between production costs and sales could be analyzed further to identify cost optimization opportunities.</a:t>
            </a:r>
          </a:p>
          <a:p>
            <a:endParaRPr lang="en-IN" dirty="0"/>
          </a:p>
        </p:txBody>
      </p:sp>
    </p:spTree>
    <p:extLst>
      <p:ext uri="{BB962C8B-B14F-4D97-AF65-F5344CB8AC3E}">
        <p14:creationId xmlns:p14="http://schemas.microsoft.com/office/powerpoint/2010/main" val="4134109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8F4E-7916-799F-88A4-4ED439D390A8}"/>
              </a:ext>
            </a:extLst>
          </p:cNvPr>
          <p:cNvSpPr>
            <a:spLocks noGrp="1"/>
          </p:cNvSpPr>
          <p:nvPr>
            <p:ph type="title"/>
          </p:nvPr>
        </p:nvSpPr>
        <p:spPr/>
        <p:txBody>
          <a:bodyPr/>
          <a:lstStyle/>
          <a:p>
            <a:r>
              <a:rPr lang="en-US" sz="2800" b="1" dirty="0"/>
              <a:t>3. Recommendations for Decision-Makers:</a:t>
            </a:r>
            <a:endParaRPr lang="en-IN" dirty="0"/>
          </a:p>
        </p:txBody>
      </p:sp>
      <p:sp>
        <p:nvSpPr>
          <p:cNvPr id="3" name="Content Placeholder 2">
            <a:extLst>
              <a:ext uri="{FF2B5EF4-FFF2-40B4-BE49-F238E27FC236}">
                <a16:creationId xmlns:a16="http://schemas.microsoft.com/office/drawing/2014/main" id="{B5494CD7-1DAE-8C78-3D8B-3E99BEF3E824}"/>
              </a:ext>
            </a:extLst>
          </p:cNvPr>
          <p:cNvSpPr>
            <a:spLocks noGrp="1"/>
          </p:cNvSpPr>
          <p:nvPr>
            <p:ph idx="1"/>
          </p:nvPr>
        </p:nvSpPr>
        <p:spPr/>
        <p:txBody>
          <a:bodyPr/>
          <a:lstStyle/>
          <a:p>
            <a:pPr>
              <a:buFont typeface="Arial" panose="020B0604020202020204" pitchFamily="34" charset="0"/>
              <a:buChar char="•"/>
            </a:pPr>
            <a:r>
              <a:rPr lang="en-US" b="1" dirty="0"/>
              <a:t>Focus on High-Performing Regions:</a:t>
            </a:r>
            <a:r>
              <a:rPr lang="en-US" dirty="0"/>
              <a:t> Enhance marketing efforts in Australia and Southwest regions to maintain their performance.</a:t>
            </a:r>
          </a:p>
          <a:p>
            <a:pPr>
              <a:buFont typeface="Arial" panose="020B0604020202020204" pitchFamily="34" charset="0"/>
              <a:buChar char="•"/>
            </a:pPr>
            <a:r>
              <a:rPr lang="en-US" b="1" dirty="0"/>
              <a:t>Boost Q1 Sales:</a:t>
            </a:r>
            <a:r>
              <a:rPr lang="en-US" dirty="0"/>
              <a:t> Implement strategies like promotions or product launches to improve sales in the first quarter.</a:t>
            </a:r>
          </a:p>
          <a:p>
            <a:pPr>
              <a:buFont typeface="Arial" panose="020B0604020202020204" pitchFamily="34" charset="0"/>
              <a:buChar char="•"/>
            </a:pPr>
            <a:r>
              <a:rPr lang="en-US" b="1" dirty="0"/>
              <a:t>Production Costs:</a:t>
            </a:r>
            <a:r>
              <a:rPr lang="en-US" dirty="0"/>
              <a:t> Investigate high production costs in 2012 and 2013 to ensure profitability remains stable.</a:t>
            </a:r>
          </a:p>
          <a:p>
            <a:endParaRPr lang="en-IN" dirty="0"/>
          </a:p>
        </p:txBody>
      </p:sp>
    </p:spTree>
    <p:extLst>
      <p:ext uri="{BB962C8B-B14F-4D97-AF65-F5344CB8AC3E}">
        <p14:creationId xmlns:p14="http://schemas.microsoft.com/office/powerpoint/2010/main" val="3241706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5CC0-B9F4-8368-6D7C-03A2A17C85CC}"/>
              </a:ext>
            </a:extLst>
          </p:cNvPr>
          <p:cNvSpPr>
            <a:spLocks noGrp="1"/>
          </p:cNvSpPr>
          <p:nvPr>
            <p:ph type="title"/>
          </p:nvPr>
        </p:nvSpPr>
        <p:spPr/>
        <p:txBody>
          <a:bodyPr/>
          <a:lstStyle/>
          <a:p>
            <a:r>
              <a:rPr lang="en-IN" b="1" dirty="0">
                <a:latin typeface="Arial Black" panose="020B0A04020102020204" pitchFamily="34" charset="0"/>
              </a:rPr>
              <a:t>OBJECTIVE</a:t>
            </a:r>
          </a:p>
        </p:txBody>
      </p:sp>
      <p:sp>
        <p:nvSpPr>
          <p:cNvPr id="3" name="Content Placeholder 2">
            <a:extLst>
              <a:ext uri="{FF2B5EF4-FFF2-40B4-BE49-F238E27FC236}">
                <a16:creationId xmlns:a16="http://schemas.microsoft.com/office/drawing/2014/main" id="{1FB6B07F-097B-58D4-790F-A4A71D1A52D7}"/>
              </a:ext>
            </a:extLst>
          </p:cNvPr>
          <p:cNvSpPr>
            <a:spLocks noGrp="1"/>
          </p:cNvSpPr>
          <p:nvPr>
            <p:ph idx="1"/>
          </p:nvPr>
        </p:nvSpPr>
        <p:spPr>
          <a:xfrm>
            <a:off x="1154954" y="2603500"/>
            <a:ext cx="8761413" cy="3416300"/>
          </a:xfrm>
        </p:spPr>
        <p:txBody>
          <a:bodyPr>
            <a:normAutofit/>
          </a:bodyPr>
          <a:lstStyle/>
          <a:p>
            <a:pPr algn="just"/>
            <a:r>
              <a:rPr kumimoji="0" lang="en-US" altLang="en-US" sz="2000" b="0" i="0" u="none" strike="noStrike" cap="none" normalizeH="0" baseline="0" dirty="0">
                <a:ln>
                  <a:noFill/>
                </a:ln>
                <a:solidFill>
                  <a:schemeClr val="tx1"/>
                </a:solidFill>
                <a:effectLst/>
                <a:latin typeface="Arial" panose="020B0604020202020204" pitchFamily="34" charset="0"/>
              </a:rPr>
              <a:t>The primary objective is to analyze historical sales data to generate actionable insights for future sales predictions. This includes optimizing marketing strategies, improving decision-making, and understanding customer behavior. Tools like </a:t>
            </a:r>
            <a:r>
              <a:rPr kumimoji="0" lang="en-US" altLang="en-US" sz="2000" b="1" i="0" u="none" strike="noStrike" cap="none" normalizeH="0" baseline="0" dirty="0">
                <a:ln>
                  <a:noFill/>
                </a:ln>
                <a:solidFill>
                  <a:schemeClr val="tx1"/>
                </a:solidFill>
                <a:effectLst/>
                <a:latin typeface="Arial" panose="020B0604020202020204" pitchFamily="34" charset="0"/>
              </a:rPr>
              <a:t>Microsoft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Power BI, Tableau, SQL</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Excel</a:t>
            </a:r>
            <a:r>
              <a:rPr kumimoji="0" lang="en-US" altLang="en-US" sz="2000" b="0" i="0" u="none" strike="noStrike" cap="none" normalizeH="0" baseline="0" dirty="0">
                <a:ln>
                  <a:noFill/>
                </a:ln>
                <a:solidFill>
                  <a:schemeClr val="tx1"/>
                </a:solidFill>
                <a:effectLst/>
                <a:latin typeface="Arial" panose="020B0604020202020204" pitchFamily="34" charset="0"/>
              </a:rPr>
              <a:t> were used to create visualizations and analyze data. </a:t>
            </a:r>
          </a:p>
          <a:p>
            <a:endParaRPr lang="en-IN" dirty="0"/>
          </a:p>
        </p:txBody>
      </p:sp>
    </p:spTree>
    <p:extLst>
      <p:ext uri="{BB962C8B-B14F-4D97-AF65-F5344CB8AC3E}">
        <p14:creationId xmlns:p14="http://schemas.microsoft.com/office/powerpoint/2010/main" val="1956894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18E7-B452-94FA-560F-22734D07FB0F}"/>
              </a:ext>
            </a:extLst>
          </p:cNvPr>
          <p:cNvSpPr>
            <a:spLocks noGrp="1"/>
          </p:cNvSpPr>
          <p:nvPr>
            <p:ph type="title"/>
          </p:nvPr>
        </p:nvSpPr>
        <p:spPr/>
        <p:txBody>
          <a:bodyPr/>
          <a:lstStyle/>
          <a:p>
            <a:r>
              <a:rPr lang="en-US" b="1" dirty="0">
                <a:solidFill>
                  <a:schemeClr val="bg1"/>
                </a:solidFill>
                <a:latin typeface="Arial Black" panose="020B0A04020102020204" pitchFamily="34" charset="0"/>
              </a:rPr>
              <a:t>PAST HISTORY</a:t>
            </a:r>
            <a:endParaRPr lang="en-IN" dirty="0">
              <a:latin typeface="Arial Black" panose="020B0A04020102020204" pitchFamily="34" charset="0"/>
            </a:endParaRPr>
          </a:p>
        </p:txBody>
      </p:sp>
      <p:sp>
        <p:nvSpPr>
          <p:cNvPr id="6" name="Content Placeholder 2">
            <a:extLst>
              <a:ext uri="{FF2B5EF4-FFF2-40B4-BE49-F238E27FC236}">
                <a16:creationId xmlns:a16="http://schemas.microsoft.com/office/drawing/2014/main" id="{7933BC3F-554B-3A7E-0CBB-82F2623FDF1D}"/>
              </a:ext>
            </a:extLst>
          </p:cNvPr>
          <p:cNvSpPr>
            <a:spLocks noGrp="1"/>
          </p:cNvSpPr>
          <p:nvPr>
            <p:ph idx="1"/>
          </p:nvPr>
        </p:nvSpPr>
        <p:spPr>
          <a:xfrm>
            <a:off x="1155700" y="2310581"/>
            <a:ext cx="9836765" cy="4198374"/>
          </a:xfrm>
        </p:spPr>
        <p:txBody>
          <a:bodyPr>
            <a:noAutofit/>
          </a:bodyPr>
          <a:lstStyle/>
          <a:p>
            <a:pPr>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Adventure Works has accumulated sales data from 2015 to 2017, giving us a comprehensive view of their business trends over the years. The data contains detailed information on various aspects, such as:</a:t>
            </a:r>
            <a:endParaRPr lang="en-US" dirty="0"/>
          </a:p>
          <a:p>
            <a:pPr marL="742950" lvl="1" indent="-285750">
              <a:buFont typeface="Arial" panose="020B0604020202020204" pitchFamily="34" charset="0"/>
              <a:buChar char="•"/>
            </a:pPr>
            <a:r>
              <a:rPr lang="en-US" sz="1800" b="1" dirty="0"/>
              <a:t>Sales Data : </a:t>
            </a:r>
            <a:r>
              <a:rPr kumimoji="0" lang="en-US" altLang="en-US" sz="1800" b="0" i="0" u="none" strike="noStrike" cap="none" normalizeH="0" baseline="0" dirty="0">
                <a:ln>
                  <a:noFill/>
                </a:ln>
                <a:solidFill>
                  <a:schemeClr val="tx1"/>
                </a:solidFill>
                <a:effectLst/>
                <a:latin typeface="Arial" panose="020B0604020202020204" pitchFamily="34" charset="0"/>
              </a:rPr>
              <a:t>Including orders, invoices, and salesperson territories</a:t>
            </a:r>
            <a:endParaRPr lang="en-US" sz="1800" dirty="0">
              <a:solidFill>
                <a:schemeClr val="tx1"/>
              </a:solidFill>
            </a:endParaRPr>
          </a:p>
          <a:p>
            <a:pPr lvl="1">
              <a:buFont typeface="Arial" panose="020B0604020202020204" pitchFamily="34" charset="0"/>
              <a:buChar char="•"/>
            </a:pPr>
            <a:r>
              <a:rPr lang="en-US" sz="1800" b="1" dirty="0"/>
              <a:t>Product</a:t>
            </a:r>
            <a:r>
              <a:rPr lang="en-US" sz="1800" dirty="0"/>
              <a:t> </a:t>
            </a:r>
            <a:r>
              <a:rPr kumimoji="0" lang="en-US" altLang="en-US" sz="1800" b="1" i="0" u="none" strike="noStrike" cap="none" normalizeH="0" baseline="0" dirty="0">
                <a:ln>
                  <a:noFill/>
                </a:ln>
                <a:solidFill>
                  <a:schemeClr val="tx1"/>
                </a:solidFill>
                <a:effectLst/>
                <a:latin typeface="Arial" panose="020B0604020202020204" pitchFamily="34" charset="0"/>
              </a:rPr>
              <a:t>Data </a:t>
            </a:r>
            <a:r>
              <a:rPr kumimoji="0" lang="en-US" altLang="en-US" sz="1800" b="0" i="0" u="none" strike="noStrike" cap="none" normalizeH="0" baseline="0" dirty="0">
                <a:ln>
                  <a:noFill/>
                </a:ln>
                <a:solidFill>
                  <a:schemeClr val="tx1"/>
                </a:solidFill>
                <a:effectLst/>
                <a:latin typeface="Arial" panose="020B0604020202020204" pitchFamily="34" charset="0"/>
              </a:rPr>
              <a:t>: Covering product categories, subcategories, and individual product details</a:t>
            </a:r>
            <a:r>
              <a:rPr kumimoji="0" lang="en-US" altLang="en-US" sz="1800" b="0" i="0" u="none" strike="noStrike" cap="none" normalizeH="0" baseline="0" dirty="0">
                <a:ln>
                  <a:noFill/>
                </a:ln>
                <a:solidFill>
                  <a:srgbClr val="FFC000"/>
                </a:solidFill>
                <a:effectLst/>
                <a:latin typeface="Arial" panose="020B0604020202020204" pitchFamily="34" charset="0"/>
              </a:rPr>
              <a:t>.</a:t>
            </a:r>
          </a:p>
          <a:p>
            <a:pPr lvl="1">
              <a:buFont typeface="Arial" panose="020B0604020202020204" pitchFamily="34" charset="0"/>
              <a:buChar char="•"/>
            </a:pPr>
            <a:r>
              <a:rPr lang="en-US" altLang="en-US" sz="1800" b="1" dirty="0">
                <a:solidFill>
                  <a:schemeClr val="tx1"/>
                </a:solidFill>
                <a:latin typeface="Arial" panose="020B0604020202020204" pitchFamily="34" charset="0"/>
              </a:rPr>
              <a:t>Customer Data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Including customer demographics and purchasing patterns.</a:t>
            </a:r>
          </a:p>
          <a:p>
            <a:pPr lvl="1">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Territory Data </a:t>
            </a:r>
            <a:r>
              <a:rPr kumimoji="0" lang="en-US" altLang="en-US" sz="1800" b="0" i="0" u="none" strike="noStrike" cap="none" normalizeH="0" baseline="0" dirty="0">
                <a:ln>
                  <a:noFill/>
                </a:ln>
                <a:solidFill>
                  <a:schemeClr val="tx1"/>
                </a:solidFill>
                <a:effectLst/>
                <a:latin typeface="Arial" panose="020B0604020202020204" pitchFamily="34" charset="0"/>
              </a:rPr>
              <a:t>: Detailing sales performance across different regions.</a:t>
            </a:r>
          </a:p>
          <a:p>
            <a:pPr lvl="1">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By examining this dataset, the aim is to uncover patterns that lead to successful sales strategies. The project provides a foundation for enhancing the company’s operations, customer satisfaction, and overall profitability.</a:t>
            </a:r>
          </a:p>
          <a:p>
            <a:pPr lvl="1">
              <a:buFont typeface="Arial" panose="020B0604020202020204" pitchFamily="34" charset="0"/>
              <a:buChar char="•"/>
            </a:pPr>
            <a:endParaRPr lang="en-US" sz="1800" dirty="0">
              <a:solidFill>
                <a:schemeClr val="tx1"/>
              </a:solidFill>
            </a:endParaRPr>
          </a:p>
          <a:p>
            <a:endParaRPr lang="en-IN" dirty="0"/>
          </a:p>
        </p:txBody>
      </p:sp>
    </p:spTree>
    <p:extLst>
      <p:ext uri="{BB962C8B-B14F-4D97-AF65-F5344CB8AC3E}">
        <p14:creationId xmlns:p14="http://schemas.microsoft.com/office/powerpoint/2010/main" val="1105990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A5A5-1BCB-0A42-FC09-A6D761AC2126}"/>
              </a:ext>
            </a:extLst>
          </p:cNvPr>
          <p:cNvSpPr>
            <a:spLocks noGrp="1"/>
          </p:cNvSpPr>
          <p:nvPr>
            <p:ph type="title"/>
          </p:nvPr>
        </p:nvSpPr>
        <p:spPr/>
        <p:txBody>
          <a:bodyPr/>
          <a:lstStyle/>
          <a:p>
            <a:r>
              <a:rPr lang="en-IN" b="1" dirty="0">
                <a:solidFill>
                  <a:schemeClr val="bg1"/>
                </a:solidFill>
                <a:latin typeface="Arial Black" panose="020B0A04020102020204" pitchFamily="34" charset="0"/>
              </a:rPr>
              <a:t>SALES PERFORMANCE ANALYSIS</a:t>
            </a:r>
            <a:endParaRPr lang="en-IN" dirty="0">
              <a:latin typeface="Arial Black" panose="020B0A04020102020204" pitchFamily="34" charset="0"/>
            </a:endParaRPr>
          </a:p>
        </p:txBody>
      </p:sp>
      <p:sp>
        <p:nvSpPr>
          <p:cNvPr id="4" name="Content Placeholder 2">
            <a:extLst>
              <a:ext uri="{FF2B5EF4-FFF2-40B4-BE49-F238E27FC236}">
                <a16:creationId xmlns:a16="http://schemas.microsoft.com/office/drawing/2014/main" id="{84DD1A72-002E-F144-E6C9-B0C129778731}"/>
              </a:ext>
            </a:extLst>
          </p:cNvPr>
          <p:cNvSpPr txBox="1">
            <a:spLocks/>
          </p:cNvSpPr>
          <p:nvPr/>
        </p:nvSpPr>
        <p:spPr>
          <a:xfrm>
            <a:off x="1307354" y="2755900"/>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Revenue Trends</a:t>
            </a:r>
            <a:r>
              <a:rPr kumimoji="0" lang="en-US" altLang="en-US" sz="1800" b="0" i="0" u="none" strike="noStrike" cap="none" normalizeH="0" baseline="0" dirty="0">
                <a:ln>
                  <a:noFill/>
                </a:ln>
                <a:solidFill>
                  <a:schemeClr val="tx1"/>
                </a:solidFill>
                <a:effectLst/>
                <a:latin typeface="Arial" panose="020B0604020202020204" pitchFamily="34" charset="0"/>
              </a:rPr>
              <a:t>: By analyzing revenue trends over different periods, the project uncovers peak sales seasons and helps identify slow-performing months. This allows for better inventory management and sales forecasting.</a:t>
            </a:r>
            <a:endParaRPr lang="en-US" b="1" dirty="0"/>
          </a:p>
          <a:p>
            <a:pPr>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Product Performance</a:t>
            </a:r>
            <a:r>
              <a:rPr kumimoji="0" lang="en-US" altLang="en-US" sz="1800" b="0" i="0" u="none" strike="noStrike" cap="none" normalizeH="0" baseline="0" dirty="0">
                <a:ln>
                  <a:noFill/>
                </a:ln>
                <a:solidFill>
                  <a:schemeClr val="tx1"/>
                </a:solidFill>
                <a:effectLst/>
                <a:latin typeface="Arial" panose="020B0604020202020204" pitchFamily="34" charset="0"/>
              </a:rPr>
              <a:t>: The analysis helps in understanding which products are top-sellers and which are lagging. This information is crucial for product lineup adjustments and marketing focus.</a:t>
            </a:r>
          </a:p>
          <a:p>
            <a:pPr>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Sales Channels</a:t>
            </a:r>
            <a:r>
              <a:rPr kumimoji="0" lang="en-US" altLang="en-US" sz="1800" b="0" i="0" u="none" strike="noStrike" cap="none" normalizeH="0" baseline="0" dirty="0">
                <a:ln>
                  <a:noFill/>
                </a:ln>
                <a:solidFill>
                  <a:schemeClr val="tx1"/>
                </a:solidFill>
                <a:effectLst/>
                <a:latin typeface="Arial" panose="020B0604020202020204" pitchFamily="34" charset="0"/>
              </a:rPr>
              <a:t>: Evaluation of different sales channels, such as online stores versus physical retail locations, to understand where the majority of the revenue is coming from. This analysis aids in channel optimization.</a:t>
            </a:r>
          </a:p>
        </p:txBody>
      </p:sp>
    </p:spTree>
    <p:extLst>
      <p:ext uri="{BB962C8B-B14F-4D97-AF65-F5344CB8AC3E}">
        <p14:creationId xmlns:p14="http://schemas.microsoft.com/office/powerpoint/2010/main" val="96747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D384-7B5C-AD51-ACD4-0111F1AA6147}"/>
              </a:ext>
            </a:extLst>
          </p:cNvPr>
          <p:cNvSpPr>
            <a:spLocks noGrp="1"/>
          </p:cNvSpPr>
          <p:nvPr>
            <p:ph type="title"/>
          </p:nvPr>
        </p:nvSpPr>
        <p:spPr/>
        <p:txBody>
          <a:bodyPr/>
          <a:lstStyle/>
          <a:p>
            <a:r>
              <a:rPr lang="en-US" b="1" dirty="0">
                <a:latin typeface="Arial Black" panose="020B0A04020102020204" pitchFamily="34" charset="0"/>
              </a:rPr>
              <a:t>EXCEL DASHBOARD</a:t>
            </a:r>
            <a:endParaRPr lang="en-IN" b="1" dirty="0">
              <a:latin typeface="Arial Black" panose="020B0A04020102020204" pitchFamily="34" charset="0"/>
            </a:endParaRPr>
          </a:p>
        </p:txBody>
      </p:sp>
      <p:pic>
        <p:nvPicPr>
          <p:cNvPr id="9" name="Content Placeholder 8">
            <a:extLst>
              <a:ext uri="{FF2B5EF4-FFF2-40B4-BE49-F238E27FC236}">
                <a16:creationId xmlns:a16="http://schemas.microsoft.com/office/drawing/2014/main" id="{736F5CC1-C0A7-73C2-56AB-DDF8A45E0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61419"/>
            <a:ext cx="12192000" cy="4596581"/>
          </a:xfrm>
        </p:spPr>
      </p:pic>
    </p:spTree>
    <p:extLst>
      <p:ext uri="{BB962C8B-B14F-4D97-AF65-F5344CB8AC3E}">
        <p14:creationId xmlns:p14="http://schemas.microsoft.com/office/powerpoint/2010/main" val="1204427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B868-1C42-1296-BABF-2D1EC46E20DC}"/>
              </a:ext>
            </a:extLst>
          </p:cNvPr>
          <p:cNvSpPr>
            <a:spLocks noGrp="1"/>
          </p:cNvSpPr>
          <p:nvPr>
            <p:ph type="title"/>
          </p:nvPr>
        </p:nvSpPr>
        <p:spPr/>
        <p:txBody>
          <a:bodyPr/>
          <a:lstStyle/>
          <a:p>
            <a:r>
              <a:rPr lang="en-US" b="1" dirty="0">
                <a:latin typeface="Arial Black" panose="020B0A04020102020204" pitchFamily="34" charset="0"/>
              </a:rPr>
              <a:t>POWER BI DASHBOARD</a:t>
            </a:r>
            <a:endParaRPr lang="en-IN" b="1"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17547DF4-037C-AC30-9D0C-B352DC074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1084"/>
            <a:ext cx="12192000" cy="4576916"/>
          </a:xfrm>
        </p:spPr>
      </p:pic>
    </p:spTree>
    <p:extLst>
      <p:ext uri="{BB962C8B-B14F-4D97-AF65-F5344CB8AC3E}">
        <p14:creationId xmlns:p14="http://schemas.microsoft.com/office/powerpoint/2010/main" val="4182165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D918-BE70-2C2E-51E0-554AD077AB77}"/>
              </a:ext>
            </a:extLst>
          </p:cNvPr>
          <p:cNvSpPr>
            <a:spLocks noGrp="1"/>
          </p:cNvSpPr>
          <p:nvPr>
            <p:ph type="title"/>
          </p:nvPr>
        </p:nvSpPr>
        <p:spPr/>
        <p:txBody>
          <a:bodyPr/>
          <a:lstStyle/>
          <a:p>
            <a:r>
              <a:rPr lang="en-US" b="1" dirty="0">
                <a:latin typeface="Arial Black" panose="020B0A04020102020204" pitchFamily="34" charset="0"/>
              </a:rPr>
              <a:t>TABLEAU DASHBOARD</a:t>
            </a:r>
            <a:endParaRPr lang="en-IN" b="1"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E67EE7CE-41FF-DB14-B8D4-1DC32DB30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1084"/>
            <a:ext cx="12191999" cy="4576916"/>
          </a:xfrm>
        </p:spPr>
      </p:pic>
    </p:spTree>
    <p:extLst>
      <p:ext uri="{BB962C8B-B14F-4D97-AF65-F5344CB8AC3E}">
        <p14:creationId xmlns:p14="http://schemas.microsoft.com/office/powerpoint/2010/main" val="59035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C020-3E8D-7DC4-713F-9C80ABCC1A0E}"/>
              </a:ext>
            </a:extLst>
          </p:cNvPr>
          <p:cNvSpPr>
            <a:spLocks noGrp="1"/>
          </p:cNvSpPr>
          <p:nvPr>
            <p:ph type="title"/>
          </p:nvPr>
        </p:nvSpPr>
        <p:spPr>
          <a:xfrm>
            <a:off x="1154954" y="659036"/>
            <a:ext cx="8761413" cy="706964"/>
          </a:xfrm>
        </p:spPr>
        <p:txBody>
          <a:bodyPr/>
          <a:lstStyle/>
          <a:p>
            <a:r>
              <a:rPr lang="en-US" b="1" dirty="0">
                <a:latin typeface="Arial Black" panose="020B0A04020102020204" pitchFamily="34" charset="0"/>
              </a:rPr>
              <a:t>ABOUT THE COMPANY</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264079B-B62A-6222-65C9-06C15B14DEDF}"/>
              </a:ext>
            </a:extLst>
          </p:cNvPr>
          <p:cNvSpPr>
            <a:spLocks noGrp="1"/>
          </p:cNvSpPr>
          <p:nvPr>
            <p:ph idx="1"/>
          </p:nvPr>
        </p:nvSpPr>
        <p:spPr>
          <a:xfrm>
            <a:off x="1154954" y="2271252"/>
            <a:ext cx="8825659" cy="3748548"/>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Adventure works is looking forward to expand its market share over the world.</a:t>
            </a:r>
          </a:p>
          <a:p>
            <a:pPr algn="just"/>
            <a:r>
              <a:rPr lang="en-US" dirty="0">
                <a:latin typeface="Calibri" panose="020F0502020204030204" pitchFamily="34" charset="0"/>
                <a:ea typeface="Calibri" panose="020F0502020204030204" pitchFamily="34" charset="0"/>
                <a:cs typeface="Calibri" panose="020F0502020204030204" pitchFamily="34" charset="0"/>
              </a:rPr>
              <a:t>Coming off a successful fiscal year, Adventure Works Cycles is looking to broaden its market share by targeting their sales to their best customers, extending their product availability through an external Web site, and reducing their cost of sales through lower production costs. Adventure works wants detailed analysis of sales, products and all the other metrics required to make decisions on future plans. The analysis to be conducted are as follows:</a:t>
            </a:r>
          </a:p>
          <a:p>
            <a:pPr algn="just"/>
            <a:r>
              <a:rPr lang="en-US" dirty="0">
                <a:latin typeface="Calibri" panose="020F0502020204030204" pitchFamily="34" charset="0"/>
                <a:ea typeface="Calibri" panose="020F0502020204030204" pitchFamily="34" charset="0"/>
                <a:cs typeface="Calibri" panose="020F0502020204030204" pitchFamily="34" charset="0"/>
              </a:rPr>
              <a:t>1. Detailed Sale Analysis</a:t>
            </a:r>
          </a:p>
          <a:p>
            <a:pPr algn="just"/>
            <a:r>
              <a:rPr lang="en-US" dirty="0">
                <a:latin typeface="Calibri" panose="020F0502020204030204" pitchFamily="34" charset="0"/>
                <a:ea typeface="Calibri" panose="020F0502020204030204" pitchFamily="34" charset="0"/>
                <a:cs typeface="Calibri" panose="020F0502020204030204" pitchFamily="34" charset="0"/>
              </a:rPr>
              <a:t>2. Market Analysis - Analysis of Products and their popularity across various regions</a:t>
            </a:r>
          </a:p>
          <a:p>
            <a:pPr algn="just"/>
            <a:r>
              <a:rPr lang="en-US" dirty="0">
                <a:latin typeface="Calibri" panose="020F0502020204030204" pitchFamily="34" charset="0"/>
                <a:ea typeface="Calibri" panose="020F0502020204030204" pitchFamily="34" charset="0"/>
                <a:cs typeface="Calibri" panose="020F0502020204030204" pitchFamily="34" charset="0"/>
              </a:rPr>
              <a:t>3. All other metrics and insights that can help in expansion of business</a:t>
            </a:r>
          </a:p>
          <a:p>
            <a:pPr algn="just"/>
            <a:r>
              <a:rPr lang="en-US" dirty="0">
                <a:latin typeface="Calibri" panose="020F0502020204030204" pitchFamily="34" charset="0"/>
                <a:ea typeface="Calibri" panose="020F0502020204030204" pitchFamily="34" charset="0"/>
                <a:cs typeface="Calibri" panose="020F0502020204030204" pitchFamily="34" charset="0"/>
              </a:rPr>
              <a:t>4. Providing insights and strategic solutions.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5727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C49C-1F03-09DE-A7AC-9CCB5E23483D}"/>
              </a:ext>
            </a:extLst>
          </p:cNvPr>
          <p:cNvSpPr>
            <a:spLocks noGrp="1"/>
          </p:cNvSpPr>
          <p:nvPr>
            <p:ph type="title"/>
          </p:nvPr>
        </p:nvSpPr>
        <p:spPr/>
        <p:txBody>
          <a:bodyPr/>
          <a:lstStyle/>
          <a:p>
            <a:r>
              <a:rPr lang="en-US" b="1" dirty="0">
                <a:solidFill>
                  <a:schemeClr val="bg1"/>
                </a:solidFill>
                <a:latin typeface="Arial Black" panose="020B0A04020102020204" pitchFamily="34" charset="0"/>
              </a:rPr>
              <a:t>FUTURE RECOMMENDATIONS</a:t>
            </a:r>
            <a:endParaRPr lang="en-IN" dirty="0">
              <a:latin typeface="Arial Black" panose="020B0A04020102020204" pitchFamily="34" charset="0"/>
            </a:endParaRPr>
          </a:p>
        </p:txBody>
      </p:sp>
      <p:sp>
        <p:nvSpPr>
          <p:cNvPr id="4" name="Content Placeholder 2">
            <a:extLst>
              <a:ext uri="{FF2B5EF4-FFF2-40B4-BE49-F238E27FC236}">
                <a16:creationId xmlns:a16="http://schemas.microsoft.com/office/drawing/2014/main" id="{06F59BBD-046F-2017-7220-5DF881A7EB53}"/>
              </a:ext>
            </a:extLst>
          </p:cNvPr>
          <p:cNvSpPr txBox="1">
            <a:spLocks noGrp="1"/>
          </p:cNvSpPr>
          <p:nvPr>
            <p:ph idx="1"/>
          </p:nvPr>
        </p:nvSpPr>
        <p:spPr>
          <a:xfrm>
            <a:off x="1155700" y="2603500"/>
            <a:ext cx="985642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kumimoji="0" lang="en-US" altLang="en-US" b="1" i="0" u="none" strike="noStrike" cap="none" normalizeH="0" baseline="0" dirty="0">
                <a:ln>
                  <a:noFill/>
                </a:ln>
                <a:solidFill>
                  <a:schemeClr val="tx1"/>
                </a:solidFill>
                <a:effectLst/>
                <a:latin typeface="Arial" panose="020B0604020202020204" pitchFamily="34" charset="0"/>
              </a:rPr>
              <a:t>Inventory Management</a:t>
            </a:r>
            <a:r>
              <a:rPr kumimoji="0" lang="en-US" altLang="en-US" b="0" i="0" u="none" strike="noStrike" cap="none" normalizeH="0" baseline="0" dirty="0">
                <a:ln>
                  <a:noFill/>
                </a:ln>
                <a:solidFill>
                  <a:schemeClr val="tx1"/>
                </a:solidFill>
                <a:effectLst/>
                <a:latin typeface="Arial" panose="020B0604020202020204" pitchFamily="34" charset="0"/>
              </a:rPr>
              <a:t>: Implementing Just-In-Time (JIT) inventory systems to reduce carrying costs and improve cash flow.</a:t>
            </a:r>
          </a:p>
          <a:p>
            <a:pPr>
              <a:buFont typeface="Arial" panose="020B0604020202020204" pitchFamily="34" charset="0"/>
              <a:buChar char="•"/>
            </a:pPr>
            <a:r>
              <a:rPr kumimoji="0" lang="en-US" altLang="en-US" b="1" i="0" u="none" strike="noStrike" cap="none" normalizeH="0" baseline="0" dirty="0">
                <a:ln>
                  <a:noFill/>
                </a:ln>
                <a:solidFill>
                  <a:schemeClr val="tx1"/>
                </a:solidFill>
                <a:effectLst/>
                <a:latin typeface="Arial" panose="020B0604020202020204" pitchFamily="34" charset="0"/>
              </a:rPr>
              <a:t>Marketing Efficiency</a:t>
            </a:r>
            <a:r>
              <a:rPr kumimoji="0" lang="en-US" altLang="en-US" b="0" i="0" u="none" strike="noStrike" cap="none" normalizeH="0" baseline="0" dirty="0">
                <a:ln>
                  <a:noFill/>
                </a:ln>
                <a:solidFill>
                  <a:schemeClr val="tx1"/>
                </a:solidFill>
                <a:effectLst/>
                <a:latin typeface="Arial" panose="020B0604020202020204" pitchFamily="34" charset="0"/>
              </a:rPr>
              <a:t>: Utilizing the insights gained for hyper-targeted marketing campaigns that are data-driven and results-oriented.</a:t>
            </a:r>
          </a:p>
          <a:p>
            <a:pPr>
              <a:buFont typeface="Arial" panose="020B0604020202020204" pitchFamily="34" charset="0"/>
              <a:buChar char="•"/>
            </a:pPr>
            <a:r>
              <a:rPr kumimoji="0" lang="en-US" altLang="en-US" b="1" i="0" u="none" strike="noStrike" cap="none" normalizeH="0" baseline="0" dirty="0">
                <a:ln>
                  <a:noFill/>
                </a:ln>
                <a:solidFill>
                  <a:schemeClr val="tx1"/>
                </a:solidFill>
                <a:effectLst/>
                <a:latin typeface="Arial" panose="020B0604020202020204" pitchFamily="34" charset="0"/>
              </a:rPr>
              <a:t>New Market Entry</a:t>
            </a:r>
            <a:r>
              <a:rPr kumimoji="0" lang="en-US" altLang="en-US" b="0" i="0" u="none" strike="noStrike" cap="none" normalizeH="0" baseline="0" dirty="0">
                <a:ln>
                  <a:noFill/>
                </a:ln>
                <a:solidFill>
                  <a:schemeClr val="tx1"/>
                </a:solidFill>
                <a:effectLst/>
                <a:latin typeface="Arial" panose="020B0604020202020204" pitchFamily="34" charset="0"/>
              </a:rPr>
              <a:t>: Using the geographical analysis to identify potential new markets for expansion based on current performance trends.</a:t>
            </a:r>
          </a:p>
          <a:p>
            <a:pPr>
              <a:buFont typeface="Arial" panose="020B0604020202020204" pitchFamily="34" charset="0"/>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1311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C9D1-0445-DCA8-FBA8-0100BBEA26F6}"/>
              </a:ext>
            </a:extLst>
          </p:cNvPr>
          <p:cNvSpPr>
            <a:spLocks noGrp="1"/>
          </p:cNvSpPr>
          <p:nvPr>
            <p:ph type="title"/>
          </p:nvPr>
        </p:nvSpPr>
        <p:spPr/>
        <p:txBody>
          <a:bodyPr/>
          <a:lstStyle/>
          <a:p>
            <a:r>
              <a:rPr lang="en-IN" b="1"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A9CD5467-5EDB-8845-9668-95A6C2AD4F6A}"/>
              </a:ext>
            </a:extLst>
          </p:cNvPr>
          <p:cNvSpPr>
            <a:spLocks noGrp="1"/>
          </p:cNvSpPr>
          <p:nvPr>
            <p:ph idx="1"/>
          </p:nvPr>
        </p:nvSpPr>
        <p:spPr>
          <a:xfrm>
            <a:off x="1154954" y="2603499"/>
            <a:ext cx="8825659" cy="4052939"/>
          </a:xfrm>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This project helped us to dive deeper into exploratory data analysis and the art of deriving insights. The analysis of Adventure Works Cycles' sales data has revealed key areas of opportunity for the company to capitalize on. By targeting its best customers, expanding its online presence, and optimizing production processes, Adventure Works Cycles can enhance its market share and profitability. With a </a:t>
            </a:r>
            <a:r>
              <a:rPr lang="en-US" sz="2400" dirty="0" err="1">
                <a:latin typeface="Calibri" panose="020F0502020204030204" pitchFamily="34" charset="0"/>
                <a:ea typeface="Calibri" panose="020F0502020204030204" pitchFamily="34" charset="0"/>
                <a:cs typeface="Calibri" panose="020F0502020204030204" pitchFamily="34" charset="0"/>
              </a:rPr>
              <a:t>cle</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nderstanding</a:t>
            </a:r>
            <a:r>
              <a:rPr lang="en-US" sz="2400" dirty="0">
                <a:latin typeface="Calibri" panose="020F0502020204030204" pitchFamily="34" charset="0"/>
                <a:ea typeface="Calibri" panose="020F0502020204030204" pitchFamily="34" charset="0"/>
                <a:cs typeface="Calibri" panose="020F0502020204030204" pitchFamily="34" charset="0"/>
              </a:rPr>
              <a:t> on market trends and customer preferences, the company can make informed decisions that drive growth and ensure long-term success in an increasingly competitive market landscape.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182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98C9-28EC-9246-FEA5-6B498284C326}"/>
              </a:ext>
            </a:extLst>
          </p:cNvPr>
          <p:cNvSpPr>
            <a:spLocks noGrp="1"/>
          </p:cNvSpPr>
          <p:nvPr>
            <p:ph type="title"/>
          </p:nvPr>
        </p:nvSpPr>
        <p:spPr/>
        <p:txBody>
          <a:bodyPr/>
          <a:lstStyle/>
          <a:p>
            <a:r>
              <a:rPr lang="en-IN" b="1" dirty="0">
                <a:latin typeface="Arial Black" panose="020B0A04020102020204" pitchFamily="34" charset="0"/>
              </a:rPr>
              <a:t>FOLLOW FOR MORE</a:t>
            </a:r>
          </a:p>
        </p:txBody>
      </p:sp>
      <p:sp>
        <p:nvSpPr>
          <p:cNvPr id="3" name="Content Placeholder 2">
            <a:extLst>
              <a:ext uri="{FF2B5EF4-FFF2-40B4-BE49-F238E27FC236}">
                <a16:creationId xmlns:a16="http://schemas.microsoft.com/office/drawing/2014/main" id="{04C8CF9A-4792-14F7-98BF-501C98CA4366}"/>
              </a:ext>
            </a:extLst>
          </p:cNvPr>
          <p:cNvSpPr>
            <a:spLocks noGrp="1"/>
          </p:cNvSpPr>
          <p:nvPr>
            <p:ph idx="1"/>
          </p:nvPr>
        </p:nvSpPr>
        <p:spPr>
          <a:xfrm>
            <a:off x="1154954" y="2603500"/>
            <a:ext cx="10024323" cy="3416300"/>
          </a:xfrm>
        </p:spPr>
        <p:txBody>
          <a:bodyPr/>
          <a:lstStyle/>
          <a:p>
            <a:r>
              <a:rPr lang="en-IN" b="1" dirty="0">
                <a:solidFill>
                  <a:schemeClr val="accent3"/>
                </a:solidFill>
                <a:latin typeface="Arial Black" panose="020B0A04020102020204" pitchFamily="34" charset="0"/>
              </a:rPr>
              <a:t>LinkedIn </a:t>
            </a:r>
            <a:r>
              <a:rPr lang="en-IN" b="1" dirty="0">
                <a:latin typeface="Arial Black" panose="020B0A04020102020204" pitchFamily="34" charset="0"/>
              </a:rPr>
              <a:t>                : </a:t>
            </a:r>
            <a:r>
              <a:rPr lang="en-IN" dirty="0">
                <a:latin typeface="Arial Black" panose="020B0A04020102020204" pitchFamily="34" charset="0"/>
              </a:rPr>
              <a:t>www.linkedin.com/in/gangadharpappaka</a:t>
            </a:r>
          </a:p>
          <a:p>
            <a:r>
              <a:rPr lang="en-IN" b="1" dirty="0" err="1">
                <a:solidFill>
                  <a:schemeClr val="accent3"/>
                </a:solidFill>
                <a:latin typeface="Arial Black" panose="020B0A04020102020204" pitchFamily="34" charset="0"/>
              </a:rPr>
              <a:t>Github</a:t>
            </a:r>
            <a:r>
              <a:rPr lang="en-IN" b="1" dirty="0">
                <a:solidFill>
                  <a:schemeClr val="accent3"/>
                </a:solidFill>
                <a:latin typeface="Arial Black" panose="020B0A04020102020204" pitchFamily="34" charset="0"/>
              </a:rPr>
              <a:t>  </a:t>
            </a:r>
            <a:r>
              <a:rPr lang="en-IN" b="1" dirty="0">
                <a:solidFill>
                  <a:schemeClr val="accent6">
                    <a:lumMod val="75000"/>
                  </a:schemeClr>
                </a:solidFill>
                <a:latin typeface="Arial Black" panose="020B0A04020102020204" pitchFamily="34" charset="0"/>
              </a:rPr>
              <a:t>     </a:t>
            </a:r>
            <a:r>
              <a:rPr lang="en-IN" b="1" dirty="0">
                <a:latin typeface="Arial Black" panose="020B0A04020102020204" pitchFamily="34" charset="0"/>
              </a:rPr>
              <a:t>             : https://github.com/gangadharpappaka9</a:t>
            </a:r>
          </a:p>
          <a:p>
            <a:r>
              <a:rPr lang="en-IN" b="1" dirty="0">
                <a:solidFill>
                  <a:schemeClr val="accent3"/>
                </a:solidFill>
                <a:latin typeface="Arial Black" panose="020B0A04020102020204" pitchFamily="34" charset="0"/>
              </a:rPr>
              <a:t>Personal Portfolio </a:t>
            </a:r>
            <a:r>
              <a:rPr lang="en-IN" b="1" dirty="0">
                <a:latin typeface="Arial Black" panose="020B0A04020102020204" pitchFamily="34" charset="0"/>
              </a:rPr>
              <a:t>:</a:t>
            </a:r>
            <a:r>
              <a:rPr lang="en-IN" dirty="0">
                <a:latin typeface="Arial Black" panose="020B0A04020102020204" pitchFamily="34" charset="0"/>
              </a:rPr>
              <a:t>https://gangadharpappaka9.github.io/</a:t>
            </a:r>
            <a:r>
              <a:rPr lang="en-IN" dirty="0" err="1">
                <a:latin typeface="Arial Black" panose="020B0A04020102020204" pitchFamily="34" charset="0"/>
              </a:rPr>
              <a:t>gangadharpappaka</a:t>
            </a:r>
            <a:endParaRPr lang="en-IN" dirty="0">
              <a:latin typeface="Arial Black" panose="020B0A04020102020204" pitchFamily="34" charset="0"/>
            </a:endParaRPr>
          </a:p>
        </p:txBody>
      </p:sp>
    </p:spTree>
    <p:extLst>
      <p:ext uri="{BB962C8B-B14F-4D97-AF65-F5344CB8AC3E}">
        <p14:creationId xmlns:p14="http://schemas.microsoft.com/office/powerpoint/2010/main" val="40972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87012969-3446-3733-825A-5FC929CEB3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60650"/>
            <a:ext cx="12192000" cy="4197350"/>
          </a:xfrm>
        </p:spPr>
      </p:pic>
    </p:spTree>
    <p:extLst>
      <p:ext uri="{BB962C8B-B14F-4D97-AF65-F5344CB8AC3E}">
        <p14:creationId xmlns:p14="http://schemas.microsoft.com/office/powerpoint/2010/main" val="321701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CC41-36F0-B6C1-071A-E9AF7A4950FD}"/>
              </a:ext>
            </a:extLst>
          </p:cNvPr>
          <p:cNvSpPr>
            <a:spLocks noGrp="1"/>
          </p:cNvSpPr>
          <p:nvPr>
            <p:ph type="title"/>
          </p:nvPr>
        </p:nvSpPr>
        <p:spPr/>
        <p:txBody>
          <a:bodyPr/>
          <a:lstStyle/>
          <a:p>
            <a:r>
              <a:rPr lang="en-IN" b="1" dirty="0">
                <a:latin typeface="Arial Black" panose="020B0A04020102020204" pitchFamily="34" charset="0"/>
              </a:rPr>
              <a:t>DATASET DESCRIPTION</a:t>
            </a:r>
          </a:p>
        </p:txBody>
      </p:sp>
      <p:sp>
        <p:nvSpPr>
          <p:cNvPr id="3" name="Content Placeholder 2">
            <a:extLst>
              <a:ext uri="{FF2B5EF4-FFF2-40B4-BE49-F238E27FC236}">
                <a16:creationId xmlns:a16="http://schemas.microsoft.com/office/drawing/2014/main" id="{F1D1B6AA-ACA8-FE7E-1D8A-F97970B794DF}"/>
              </a:ext>
            </a:extLst>
          </p:cNvPr>
          <p:cNvSpPr>
            <a:spLocks noGrp="1"/>
          </p:cNvSpPr>
          <p:nvPr>
            <p:ph idx="1"/>
          </p:nvPr>
        </p:nvSpPr>
        <p:spPr>
          <a:xfrm>
            <a:off x="1154954" y="2310581"/>
            <a:ext cx="8825659" cy="4395019"/>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dataset provided offers comprehensive insights into the sales performance and operations of Adventure Works Cycles, a multinational manufacturing company specializing in metal and composite bicycles.</a:t>
            </a:r>
          </a:p>
          <a:p>
            <a:pPr algn="just"/>
            <a:r>
              <a:rPr lang="en-US" dirty="0">
                <a:latin typeface="Calibri" panose="020F0502020204030204" pitchFamily="34" charset="0"/>
                <a:ea typeface="Calibri" panose="020F0502020204030204" pitchFamily="34" charset="0"/>
                <a:cs typeface="Calibri" panose="020F0502020204030204" pitchFamily="34" charset="0"/>
              </a:rPr>
              <a:t>It includes detailed information on sales transactions, customer demographics, product categories, regional sales performance, and manufacturing operations.</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The dataset contained 7 Files:</a:t>
            </a:r>
          </a:p>
          <a:p>
            <a:pPr algn="just"/>
            <a:r>
              <a:rPr lang="en-US" dirty="0">
                <a:latin typeface="Calibri" panose="020F0502020204030204" pitchFamily="34" charset="0"/>
                <a:ea typeface="Calibri" panose="020F0502020204030204" pitchFamily="34" charset="0"/>
                <a:cs typeface="Calibri" panose="020F0502020204030204" pitchFamily="34" charset="0"/>
              </a:rPr>
              <a:t>Sales, Product Category, Product Subcategory,</a:t>
            </a:r>
          </a:p>
          <a:p>
            <a:pPr algn="just"/>
            <a:r>
              <a:rPr lang="en-US" dirty="0">
                <a:latin typeface="Calibri" panose="020F0502020204030204" pitchFamily="34" charset="0"/>
                <a:ea typeface="Calibri" panose="020F0502020204030204" pitchFamily="34" charset="0"/>
                <a:cs typeface="Calibri" panose="020F0502020204030204" pitchFamily="34" charset="0"/>
              </a:rPr>
              <a:t>Customer details, Territory details, and Date file</a:t>
            </a:r>
          </a:p>
          <a:p>
            <a:pPr algn="just"/>
            <a:r>
              <a:rPr lang="en-US" dirty="0">
                <a:latin typeface="Calibri" panose="020F0502020204030204" pitchFamily="34" charset="0"/>
                <a:ea typeface="Calibri" panose="020F0502020204030204" pitchFamily="34" charset="0"/>
                <a:cs typeface="Calibri" panose="020F0502020204030204" pitchFamily="34" charset="0"/>
              </a:rPr>
              <a:t>By analyzing this dataset, stakeholders can gain valuable insights into market trends, customer preferences, product performance, and operational efficiency, enabling informed decision-making and strategic planning to drive business growth and profitability.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296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519A-3690-E9A4-AC39-B09187F1B83B}"/>
              </a:ext>
            </a:extLst>
          </p:cNvPr>
          <p:cNvSpPr>
            <a:spLocks noGrp="1"/>
          </p:cNvSpPr>
          <p:nvPr>
            <p:ph type="title"/>
          </p:nvPr>
        </p:nvSpPr>
        <p:spPr/>
        <p:txBody>
          <a:bodyPr/>
          <a:lstStyle/>
          <a:p>
            <a:r>
              <a:rPr lang="en-IN" b="1" dirty="0">
                <a:latin typeface="Arial Black" panose="020B0A04020102020204" pitchFamily="34" charset="0"/>
              </a:rPr>
              <a:t>DATA MODELING</a:t>
            </a:r>
          </a:p>
        </p:txBody>
      </p:sp>
      <p:sp>
        <p:nvSpPr>
          <p:cNvPr id="3" name="Content Placeholder 2">
            <a:extLst>
              <a:ext uri="{FF2B5EF4-FFF2-40B4-BE49-F238E27FC236}">
                <a16:creationId xmlns:a16="http://schemas.microsoft.com/office/drawing/2014/main" id="{39ACDFB2-6F56-D7A1-CC60-CE614531C026}"/>
              </a:ext>
            </a:extLst>
          </p:cNvPr>
          <p:cNvSpPr>
            <a:spLocks noGrp="1"/>
          </p:cNvSpPr>
          <p:nvPr>
            <p:ph idx="1"/>
          </p:nvPr>
        </p:nvSpPr>
        <p:spPr>
          <a:xfrm>
            <a:off x="1154955" y="2281083"/>
            <a:ext cx="5619472" cy="4454013"/>
          </a:xfrm>
        </p:spPr>
        <p:txBody>
          <a:bodyPr>
            <a:normAutofit fontScale="92500" lnSpcReduction="20000"/>
          </a:bodyPr>
          <a:lstStyle/>
          <a:p>
            <a:pPr algn="just"/>
            <a:r>
              <a:rPr lang="en-US" sz="2600" b="1" dirty="0">
                <a:latin typeface="Calibri" panose="020F0502020204030204" pitchFamily="34" charset="0"/>
                <a:ea typeface="Calibri" panose="020F0502020204030204" pitchFamily="34" charset="0"/>
                <a:cs typeface="Calibri" panose="020F0502020204030204" pitchFamily="34" charset="0"/>
              </a:rPr>
              <a:t>Out of the 7 datasets:</a:t>
            </a:r>
          </a:p>
          <a:p>
            <a:pPr algn="just"/>
            <a:r>
              <a:rPr lang="en-US" dirty="0">
                <a:latin typeface="Calibri" panose="020F0502020204030204" pitchFamily="34" charset="0"/>
                <a:ea typeface="Calibri" panose="020F0502020204030204" pitchFamily="34" charset="0"/>
                <a:cs typeface="Calibri" panose="020F0502020204030204" pitchFamily="34" charset="0"/>
              </a:rPr>
              <a:t>1. Union of both the sales files - new and old.</a:t>
            </a:r>
          </a:p>
          <a:p>
            <a:pPr algn="just"/>
            <a:r>
              <a:rPr lang="en-US" dirty="0">
                <a:latin typeface="Calibri" panose="020F0502020204030204" pitchFamily="34" charset="0"/>
                <a:ea typeface="Calibri" panose="020F0502020204030204" pitchFamily="34" charset="0"/>
                <a:cs typeface="Calibri" panose="020F0502020204030204" pitchFamily="34" charset="0"/>
              </a:rPr>
              <a:t>2. Date, territory and customer details were joined through respective keys</a:t>
            </a:r>
          </a:p>
          <a:p>
            <a:pPr algn="just"/>
            <a:r>
              <a:rPr lang="en-US" dirty="0">
                <a:latin typeface="Calibri" panose="020F0502020204030204" pitchFamily="34" charset="0"/>
                <a:ea typeface="Calibri" panose="020F0502020204030204" pitchFamily="34" charset="0"/>
                <a:cs typeface="Calibri" panose="020F0502020204030204" pitchFamily="34" charset="0"/>
              </a:rPr>
              <a:t>3. Inner join of Product, Product category and sub category was made then joined to main sales file</a:t>
            </a:r>
          </a:p>
          <a:p>
            <a:pPr algn="just"/>
            <a:r>
              <a:rPr lang="en-US" dirty="0">
                <a:latin typeface="Calibri" panose="020F0502020204030204" pitchFamily="34" charset="0"/>
                <a:ea typeface="Calibri" panose="020F0502020204030204" pitchFamily="34" charset="0"/>
                <a:cs typeface="Calibri" panose="020F0502020204030204" pitchFamily="34" charset="0"/>
              </a:rPr>
              <a:t>4. Master sales table was made</a:t>
            </a:r>
          </a:p>
          <a:p>
            <a:pPr algn="just"/>
            <a:r>
              <a:rPr lang="en-US" sz="2300" b="1" dirty="0">
                <a:latin typeface="Calibri" panose="020F0502020204030204" pitchFamily="34" charset="0"/>
                <a:ea typeface="Calibri" panose="020F0502020204030204" pitchFamily="34" charset="0"/>
                <a:cs typeface="Calibri" panose="020F0502020204030204" pitchFamily="34" charset="0"/>
              </a:rPr>
              <a:t>Additional columns added:</a:t>
            </a:r>
          </a:p>
          <a:p>
            <a:pPr algn="just"/>
            <a:r>
              <a:rPr lang="en-US" dirty="0">
                <a:latin typeface="Calibri" panose="020F0502020204030204" pitchFamily="34" charset="0"/>
                <a:ea typeface="Calibri" panose="020F0502020204030204" pitchFamily="34" charset="0"/>
                <a:cs typeface="Calibri" panose="020F0502020204030204" pitchFamily="34" charset="0"/>
              </a:rPr>
              <a:t>1. Total Sales = Unit Price Quantity sold</a:t>
            </a:r>
          </a:p>
          <a:p>
            <a:pPr algn="just"/>
            <a:r>
              <a:rPr lang="en-US" dirty="0">
                <a:latin typeface="Calibri" panose="020F0502020204030204" pitchFamily="34" charset="0"/>
                <a:ea typeface="Calibri" panose="020F0502020204030204" pitchFamily="34" charset="0"/>
                <a:cs typeface="Calibri" panose="020F0502020204030204" pitchFamily="34" charset="0"/>
              </a:rPr>
              <a:t>2. Production Cost = Unit price cost of product</a:t>
            </a:r>
          </a:p>
          <a:p>
            <a:pPr algn="just"/>
            <a:r>
              <a:rPr lang="en-US" dirty="0">
                <a:latin typeface="Calibri" panose="020F0502020204030204" pitchFamily="34" charset="0"/>
                <a:ea typeface="Calibri" panose="020F0502020204030204" pitchFamily="34" charset="0"/>
                <a:cs typeface="Calibri" panose="020F0502020204030204" pitchFamily="34" charset="0"/>
              </a:rPr>
              <a:t>3. Profit Sales - Production cost</a:t>
            </a:r>
          </a:p>
          <a:p>
            <a:pPr algn="just"/>
            <a:r>
              <a:rPr lang="en-US" dirty="0">
                <a:latin typeface="Calibri" panose="020F0502020204030204" pitchFamily="34" charset="0"/>
                <a:ea typeface="Calibri" panose="020F0502020204030204" pitchFamily="34" charset="0"/>
                <a:cs typeface="Calibri" panose="020F0502020204030204" pitchFamily="34" charset="0"/>
              </a:rPr>
              <a:t>4. Financial year, month, quarter</a:t>
            </a:r>
          </a:p>
          <a:p>
            <a:pPr algn="just"/>
            <a:r>
              <a:rPr lang="en-US" dirty="0">
                <a:latin typeface="Calibri" panose="020F0502020204030204" pitchFamily="34" charset="0"/>
                <a:ea typeface="Calibri" panose="020F0502020204030204" pitchFamily="34" charset="0"/>
                <a:cs typeface="Calibri" panose="020F0502020204030204" pitchFamily="34" charset="0"/>
              </a:rPr>
              <a:t>5. Calendar year, month, quarter from order date</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7BB7240-4605-FBA8-C228-89A67914C43F}"/>
              </a:ext>
            </a:extLst>
          </p:cNvPr>
          <p:cNvPicPr>
            <a:picLocks noChangeAspect="1"/>
          </p:cNvPicPr>
          <p:nvPr/>
        </p:nvPicPr>
        <p:blipFill>
          <a:blip r:embed="rId2"/>
          <a:stretch>
            <a:fillRect/>
          </a:stretch>
        </p:blipFill>
        <p:spPr>
          <a:xfrm>
            <a:off x="6774427" y="2368622"/>
            <a:ext cx="5417573" cy="4366473"/>
          </a:xfrm>
          <a:prstGeom prst="rect">
            <a:avLst/>
          </a:prstGeom>
          <a:solidFill>
            <a:schemeClr val="accent6"/>
          </a:solidFill>
        </p:spPr>
      </p:pic>
    </p:spTree>
    <p:extLst>
      <p:ext uri="{BB962C8B-B14F-4D97-AF65-F5344CB8AC3E}">
        <p14:creationId xmlns:p14="http://schemas.microsoft.com/office/powerpoint/2010/main" val="358266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AA4E-5C31-25E3-C8D5-0A0CA03131FC}"/>
              </a:ext>
            </a:extLst>
          </p:cNvPr>
          <p:cNvSpPr>
            <a:spLocks noGrp="1"/>
          </p:cNvSpPr>
          <p:nvPr>
            <p:ph type="title"/>
          </p:nvPr>
        </p:nvSpPr>
        <p:spPr/>
        <p:txBody>
          <a:bodyPr/>
          <a:lstStyle/>
          <a:p>
            <a:r>
              <a:rPr lang="en-US" b="1" dirty="0">
                <a:solidFill>
                  <a:schemeClr val="bg1"/>
                </a:solidFill>
                <a:latin typeface="Berlin Sans FB Demi" panose="020E0802020502020306" pitchFamily="34" charset="0"/>
              </a:rPr>
              <a:t>INTRODUCTION</a:t>
            </a:r>
            <a:endParaRPr lang="en-IN"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A9236DC6-4DC3-3F07-AB9F-96DDB217728C}"/>
              </a:ext>
            </a:extLst>
          </p:cNvPr>
          <p:cNvSpPr>
            <a:spLocks noGrp="1"/>
          </p:cNvSpPr>
          <p:nvPr>
            <p:ph idx="1"/>
          </p:nvPr>
        </p:nvSpPr>
        <p:spPr>
          <a:xfrm>
            <a:off x="1154954" y="2603500"/>
            <a:ext cx="8825659" cy="3280832"/>
          </a:xfrm>
        </p:spPr>
        <p:txBody>
          <a:bodyPr/>
          <a:lstStyle/>
          <a:p>
            <a:r>
              <a:rPr kumimoji="0" lang="en-US" altLang="en-US" sz="1800" b="0" i="0" u="none" strike="noStrike" cap="none" normalizeH="0" baseline="0" dirty="0">
                <a:ln>
                  <a:noFill/>
                </a:ln>
                <a:solidFill>
                  <a:schemeClr val="tx1"/>
                </a:solidFill>
                <a:effectLst/>
                <a:latin typeface="Bahnschrift Light" panose="020B0502040204020203" pitchFamily="34" charset="0"/>
              </a:rPr>
              <a:t>The Adventure Works Sales project involves analyzing data from </a:t>
            </a:r>
            <a:r>
              <a:rPr kumimoji="0" lang="en-US" altLang="en-US" sz="1800" b="1" i="0" u="none" strike="noStrike" cap="none" normalizeH="0" baseline="0" dirty="0">
                <a:ln>
                  <a:noFill/>
                </a:ln>
                <a:solidFill>
                  <a:schemeClr val="tx1"/>
                </a:solidFill>
                <a:effectLst/>
                <a:latin typeface="Bahnschrift Light" panose="020B0502040204020203" pitchFamily="34" charset="0"/>
              </a:rPr>
              <a:t>the</a:t>
            </a:r>
            <a:r>
              <a:rPr kumimoji="0" lang="en-US" altLang="en-US" sz="1800" b="0" i="0" u="none" strike="noStrike" cap="none" normalizeH="0" baseline="0" dirty="0">
                <a:ln>
                  <a:noFill/>
                </a:ln>
                <a:solidFill>
                  <a:schemeClr val="tx1"/>
                </a:solidFill>
                <a:effectLst/>
                <a:latin typeface="Bahnschrift Light" panose="020B0502040204020203" pitchFamily="34" charset="0"/>
              </a:rPr>
              <a:t> </a:t>
            </a:r>
            <a:r>
              <a:rPr kumimoji="0" lang="en-US" altLang="en-US" sz="1800" b="1" i="0" u="none" strike="noStrike" cap="none" normalizeH="0" baseline="0" dirty="0">
                <a:ln>
                  <a:noFill/>
                </a:ln>
                <a:solidFill>
                  <a:schemeClr val="tx1"/>
                </a:solidFill>
                <a:effectLst/>
                <a:latin typeface="Bahnschrift Light" panose="020B0502040204020203" pitchFamily="34" charset="0"/>
              </a:rPr>
              <a:t>fictional</a:t>
            </a:r>
            <a:r>
              <a:rPr kumimoji="0" lang="en-US" altLang="en-US" sz="1800" b="0" i="0" u="none" strike="noStrike" cap="none" normalizeH="0" baseline="0" dirty="0">
                <a:ln>
                  <a:noFill/>
                </a:ln>
                <a:solidFill>
                  <a:schemeClr val="tx1"/>
                </a:solidFill>
                <a:effectLst/>
                <a:latin typeface="Bahnschrift Light" panose="020B0502040204020203" pitchFamily="34" charset="0"/>
              </a:rPr>
              <a:t> </a:t>
            </a:r>
            <a:r>
              <a:rPr kumimoji="0" lang="en-US" altLang="en-US" sz="1800" b="1" i="0" u="none" strike="noStrike" cap="none" normalizeH="0" baseline="0" dirty="0">
                <a:ln>
                  <a:noFill/>
                </a:ln>
                <a:solidFill>
                  <a:schemeClr val="tx1"/>
                </a:solidFill>
                <a:effectLst/>
                <a:latin typeface="Bahnschrift Light" panose="020B0502040204020203" pitchFamily="34" charset="0"/>
              </a:rPr>
              <a:t>Adventure Works company</a:t>
            </a:r>
            <a:r>
              <a:rPr kumimoji="0" lang="en-US" altLang="en-US" sz="1800" b="0" i="0" u="none" strike="noStrike" cap="none" normalizeH="0" baseline="0" dirty="0">
                <a:ln>
                  <a:noFill/>
                </a:ln>
                <a:solidFill>
                  <a:schemeClr val="tx1"/>
                </a:solidFill>
                <a:effectLst/>
                <a:latin typeface="Bahnschrift Light" panose="020B0502040204020203" pitchFamily="34" charset="0"/>
              </a:rPr>
              <a:t>. </a:t>
            </a:r>
          </a:p>
          <a:p>
            <a:r>
              <a:rPr kumimoji="0" lang="en-US" altLang="en-US" sz="1800" b="0" i="0" u="none" strike="noStrike" cap="none" normalizeH="0" baseline="0" dirty="0">
                <a:ln>
                  <a:noFill/>
                </a:ln>
                <a:solidFill>
                  <a:schemeClr val="tx1"/>
                </a:solidFill>
                <a:effectLst/>
                <a:latin typeface="Bahnschrift Light" panose="020B0502040204020203" pitchFamily="34" charset="0"/>
              </a:rPr>
              <a:t>This company deals in manufacturing and selling </a:t>
            </a:r>
            <a:r>
              <a:rPr lang="en-US" altLang="en-US" b="1" dirty="0">
                <a:solidFill>
                  <a:schemeClr val="tx1"/>
                </a:solidFill>
                <a:latin typeface="Bahnschrift Light" panose="020B0502040204020203" pitchFamily="34" charset="0"/>
              </a:rPr>
              <a:t>B</a:t>
            </a:r>
            <a:r>
              <a:rPr kumimoji="0" lang="en-US" altLang="en-US" sz="1800" b="1" i="0" u="none" strike="noStrike" cap="none" normalizeH="0" baseline="0" dirty="0">
                <a:ln>
                  <a:noFill/>
                </a:ln>
                <a:solidFill>
                  <a:schemeClr val="tx1"/>
                </a:solidFill>
                <a:effectLst/>
                <a:latin typeface="Bahnschrift Light" panose="020B0502040204020203" pitchFamily="34" charset="0"/>
              </a:rPr>
              <a:t>icycles</a:t>
            </a:r>
            <a:r>
              <a:rPr kumimoji="0" lang="en-US" altLang="en-US" sz="1800" b="0" i="0" u="none" strike="noStrike" cap="none" normalizeH="0" baseline="0" dirty="0">
                <a:ln>
                  <a:noFill/>
                </a:ln>
                <a:solidFill>
                  <a:schemeClr val="tx1"/>
                </a:solidFill>
                <a:effectLst/>
                <a:latin typeface="Bahnschrift Light" panose="020B0502040204020203" pitchFamily="34" charset="0"/>
              </a:rPr>
              <a:t> and </a:t>
            </a:r>
            <a:r>
              <a:rPr kumimoji="0" lang="en-US" altLang="en-US" sz="1800" b="1" i="0" u="none" strike="noStrike" cap="none" normalizeH="0" baseline="0" dirty="0">
                <a:ln>
                  <a:noFill/>
                </a:ln>
                <a:solidFill>
                  <a:schemeClr val="tx1"/>
                </a:solidFill>
                <a:effectLst/>
                <a:latin typeface="Bahnschrift Light" panose="020B0502040204020203" pitchFamily="34" charset="0"/>
              </a:rPr>
              <a:t>Related </a:t>
            </a:r>
            <a:r>
              <a:rPr lang="en-US" altLang="en-US" b="1" dirty="0">
                <a:solidFill>
                  <a:schemeClr val="tx1"/>
                </a:solidFill>
                <a:latin typeface="Bahnschrift Light" panose="020B0502040204020203" pitchFamily="34" charset="0"/>
              </a:rPr>
              <a:t>P</a:t>
            </a:r>
            <a:r>
              <a:rPr kumimoji="0" lang="en-US" altLang="en-US" sz="1800" b="1" i="0" u="none" strike="noStrike" cap="none" normalizeH="0" baseline="0" dirty="0">
                <a:ln>
                  <a:noFill/>
                </a:ln>
                <a:solidFill>
                  <a:schemeClr val="tx1"/>
                </a:solidFill>
                <a:effectLst/>
                <a:latin typeface="Bahnschrift Light" panose="020B0502040204020203" pitchFamily="34" charset="0"/>
              </a:rPr>
              <a:t>roducts.</a:t>
            </a:r>
            <a:r>
              <a:rPr kumimoji="0" lang="en-US" altLang="en-US" sz="1800" b="0" i="0" u="none" strike="noStrike" cap="none" normalizeH="0" baseline="0" dirty="0">
                <a:ln>
                  <a:noFill/>
                </a:ln>
                <a:solidFill>
                  <a:schemeClr val="tx1"/>
                </a:solidFill>
                <a:effectLst/>
                <a:latin typeface="Bahnschrift Light" panose="020B0502040204020203" pitchFamily="34" charset="0"/>
              </a:rPr>
              <a:t> </a:t>
            </a:r>
          </a:p>
          <a:p>
            <a:r>
              <a:rPr kumimoji="0" lang="en-US" altLang="en-US" sz="1800" b="0" i="0" u="none" strike="noStrike" cap="none" normalizeH="0" baseline="0" dirty="0">
                <a:ln>
                  <a:noFill/>
                </a:ln>
                <a:solidFill>
                  <a:schemeClr val="tx1"/>
                </a:solidFill>
                <a:effectLst/>
                <a:latin typeface="Bahnschrift Light" panose="020B0502040204020203" pitchFamily="34" charset="0"/>
              </a:rPr>
              <a:t>The main focus of this project is to leverage the available sales data to gain insights into various business aspects, such as </a:t>
            </a:r>
            <a:r>
              <a:rPr kumimoji="0" lang="en-US" altLang="en-US" sz="1800" b="1" i="0" u="none" strike="noStrike" cap="none" normalizeH="0" baseline="0" dirty="0">
                <a:ln>
                  <a:noFill/>
                </a:ln>
                <a:solidFill>
                  <a:schemeClr val="tx1"/>
                </a:solidFill>
                <a:effectLst/>
                <a:latin typeface="Bahnschrift Light" panose="020B0502040204020203" pitchFamily="34" charset="0"/>
              </a:rPr>
              <a:t>Sales </a:t>
            </a:r>
            <a:r>
              <a:rPr lang="en-US" altLang="en-US" b="1" dirty="0">
                <a:solidFill>
                  <a:schemeClr val="tx1"/>
                </a:solidFill>
                <a:latin typeface="Bahnschrift Light" panose="020B0502040204020203" pitchFamily="34" charset="0"/>
              </a:rPr>
              <a:t>P</a:t>
            </a:r>
            <a:r>
              <a:rPr kumimoji="0" lang="en-US" altLang="en-US" sz="1800" b="1" i="0" u="none" strike="noStrike" cap="none" normalizeH="0" baseline="0" dirty="0">
                <a:ln>
                  <a:noFill/>
                </a:ln>
                <a:solidFill>
                  <a:schemeClr val="tx1"/>
                </a:solidFill>
                <a:effectLst/>
                <a:latin typeface="Bahnschrift Light" panose="020B0502040204020203" pitchFamily="34" charset="0"/>
              </a:rPr>
              <a:t>erformance</a:t>
            </a:r>
            <a:r>
              <a:rPr kumimoji="0" lang="en-US" altLang="en-US" sz="1800" b="0" i="0" u="none" strike="noStrike" cap="none" normalizeH="0" baseline="0" dirty="0">
                <a:ln>
                  <a:noFill/>
                </a:ln>
                <a:solidFill>
                  <a:schemeClr val="tx1"/>
                </a:solidFill>
                <a:effectLst/>
                <a:latin typeface="Bahnschrift Light" panose="020B0502040204020203" pitchFamily="34" charset="0"/>
              </a:rPr>
              <a:t>,</a:t>
            </a:r>
            <a:r>
              <a:rPr kumimoji="0" lang="en-US" altLang="en-US" sz="1800" b="1" i="0" u="none" strike="noStrike" cap="none" normalizeH="0" baseline="0" dirty="0">
                <a:ln>
                  <a:noFill/>
                </a:ln>
                <a:solidFill>
                  <a:schemeClr val="tx1"/>
                </a:solidFill>
                <a:effectLst/>
                <a:latin typeface="Bahnschrift Light" panose="020B0502040204020203" pitchFamily="34" charset="0"/>
              </a:rPr>
              <a:t> Customer</a:t>
            </a:r>
            <a:r>
              <a:rPr kumimoji="0" lang="en-US" altLang="en-US" sz="1800" b="0" i="0" u="none" strike="noStrike" cap="none" normalizeH="0" baseline="0" dirty="0">
                <a:ln>
                  <a:noFill/>
                </a:ln>
                <a:solidFill>
                  <a:schemeClr val="tx1"/>
                </a:solidFill>
                <a:effectLst/>
                <a:latin typeface="Bahnschrift Light" panose="020B0502040204020203" pitchFamily="34" charset="0"/>
              </a:rPr>
              <a:t> </a:t>
            </a:r>
            <a:r>
              <a:rPr lang="en-US" altLang="en-US" b="1" dirty="0">
                <a:solidFill>
                  <a:schemeClr val="tx1"/>
                </a:solidFill>
                <a:latin typeface="Bahnschrift Light" panose="020B0502040204020203" pitchFamily="34" charset="0"/>
              </a:rPr>
              <a:t>D</a:t>
            </a:r>
            <a:r>
              <a:rPr kumimoji="0" lang="en-US" altLang="en-US" sz="1800" b="1" i="0" u="none" strike="noStrike" cap="none" normalizeH="0" baseline="0" dirty="0">
                <a:ln>
                  <a:noFill/>
                </a:ln>
                <a:solidFill>
                  <a:schemeClr val="tx1"/>
                </a:solidFill>
                <a:effectLst/>
                <a:latin typeface="Bahnschrift Light" panose="020B0502040204020203" pitchFamily="34" charset="0"/>
              </a:rPr>
              <a:t>emographics</a:t>
            </a:r>
            <a:r>
              <a:rPr kumimoji="0" lang="en-US" altLang="en-US" sz="1800" b="0" i="0" u="none" strike="noStrike" cap="none" normalizeH="0" baseline="0" dirty="0">
                <a:ln>
                  <a:noFill/>
                </a:ln>
                <a:solidFill>
                  <a:schemeClr val="tx1"/>
                </a:solidFill>
                <a:effectLst/>
                <a:latin typeface="Bahnschrift Light" panose="020B0502040204020203" pitchFamily="34" charset="0"/>
              </a:rPr>
              <a:t>, and </a:t>
            </a:r>
            <a:r>
              <a:rPr kumimoji="0" lang="en-US" altLang="en-US" sz="1800" b="1" i="0" u="none" strike="noStrike" cap="none" normalizeH="0" baseline="0" dirty="0">
                <a:ln>
                  <a:noFill/>
                </a:ln>
                <a:solidFill>
                  <a:schemeClr val="tx1"/>
                </a:solidFill>
                <a:effectLst/>
                <a:latin typeface="Bahnschrift Light" panose="020B0502040204020203" pitchFamily="34" charset="0"/>
              </a:rPr>
              <a:t>Product </a:t>
            </a:r>
            <a:r>
              <a:rPr lang="en-US" altLang="en-US" b="1" dirty="0">
                <a:solidFill>
                  <a:schemeClr val="tx1"/>
                </a:solidFill>
                <a:latin typeface="Bahnschrift Light" panose="020B0502040204020203" pitchFamily="34" charset="0"/>
              </a:rPr>
              <a:t>P</a:t>
            </a:r>
            <a:r>
              <a:rPr kumimoji="0" lang="en-US" altLang="en-US" sz="1800" b="1" i="0" u="none" strike="noStrike" cap="none" normalizeH="0" baseline="0" dirty="0">
                <a:ln>
                  <a:noFill/>
                </a:ln>
                <a:solidFill>
                  <a:schemeClr val="tx1"/>
                </a:solidFill>
                <a:effectLst/>
                <a:latin typeface="Bahnschrift Light" panose="020B0502040204020203" pitchFamily="34" charset="0"/>
              </a:rPr>
              <a:t>rofitability</a:t>
            </a:r>
          </a:p>
          <a:p>
            <a:endParaRPr lang="en-US" dirty="0"/>
          </a:p>
        </p:txBody>
      </p:sp>
    </p:spTree>
    <p:extLst>
      <p:ext uri="{BB962C8B-B14F-4D97-AF65-F5344CB8AC3E}">
        <p14:creationId xmlns:p14="http://schemas.microsoft.com/office/powerpoint/2010/main" val="321753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1A3C9E-D811-ADE1-6DB4-2855243E3403}"/>
              </a:ext>
            </a:extLst>
          </p:cNvPr>
          <p:cNvSpPr>
            <a:spLocks noGrp="1"/>
          </p:cNvSpPr>
          <p:nvPr>
            <p:ph idx="1"/>
          </p:nvPr>
        </p:nvSpPr>
        <p:spPr>
          <a:xfrm>
            <a:off x="373626" y="2290916"/>
            <a:ext cx="11248103" cy="4567084"/>
          </a:xfrm>
        </p:spPr>
        <p:txBody>
          <a:bodyPr>
            <a:normAutofit/>
          </a:bodyPr>
          <a:lstStyle/>
          <a:p>
            <a:pPr>
              <a:buFont typeface="Arial" panose="020B0604020202020204" pitchFamily="34" charset="0"/>
              <a:buChar char="•"/>
            </a:pPr>
            <a:r>
              <a:rPr lang="en-US" b="1" dirty="0">
                <a:latin typeface="Bahnschrift Light" panose="020B0502040204020203" pitchFamily="34" charset="0"/>
              </a:rPr>
              <a:t>Performance by Products:</a:t>
            </a:r>
            <a:endParaRPr lang="en-US" dirty="0">
              <a:latin typeface="Bahnschrift Light" panose="020B0502040204020203" pitchFamily="34" charset="0"/>
            </a:endParaRPr>
          </a:p>
          <a:p>
            <a:pPr marL="742950" lvl="1" indent="-285750">
              <a:buFont typeface="Arial" panose="020B0604020202020204" pitchFamily="34" charset="0"/>
              <a:buChar char="•"/>
            </a:pPr>
            <a:r>
              <a:rPr lang="en-US" dirty="0">
                <a:latin typeface="Bahnschrift Light" panose="020B0502040204020203" pitchFamily="34" charset="0"/>
              </a:rPr>
              <a:t>Total revenue from products is </a:t>
            </a:r>
            <a:r>
              <a:rPr lang="en-US" b="1" dirty="0">
                <a:latin typeface="Bahnschrift Light" panose="020B0502040204020203" pitchFamily="34" charset="0"/>
              </a:rPr>
              <a:t>29.36M</a:t>
            </a:r>
            <a:r>
              <a:rPr lang="en-US" b="1" dirty="0"/>
              <a:t>.</a:t>
            </a:r>
          </a:p>
          <a:p>
            <a:pPr>
              <a:buFont typeface="Arial" panose="020B0604020202020204" pitchFamily="34" charset="0"/>
              <a:buChar char="•"/>
            </a:pPr>
            <a:r>
              <a:rPr lang="en-US" b="1" dirty="0">
                <a:latin typeface="Bell MT" panose="02020503060305020303" pitchFamily="18" charset="0"/>
              </a:rPr>
              <a:t>Profit</a:t>
            </a:r>
            <a:r>
              <a:rPr lang="en-US" b="1" dirty="0"/>
              <a:t>:</a:t>
            </a:r>
            <a:endParaRPr lang="en-US" dirty="0"/>
          </a:p>
          <a:p>
            <a:pPr marL="742950" lvl="1" indent="-285750">
              <a:buFont typeface="Arial" panose="020B0604020202020204" pitchFamily="34" charset="0"/>
              <a:buChar char="•"/>
            </a:pPr>
            <a:r>
              <a:rPr lang="en-US" dirty="0">
                <a:latin typeface="Bahnschrift Light" panose="020B0502040204020203" pitchFamily="34" charset="0"/>
              </a:rPr>
              <a:t>Overall profit is </a:t>
            </a:r>
            <a:r>
              <a:rPr lang="en-US" b="1" dirty="0">
                <a:latin typeface="Bahnschrift Light" panose="020B0502040204020203" pitchFamily="34" charset="0"/>
              </a:rPr>
              <a:t>12.08M</a:t>
            </a:r>
            <a:r>
              <a:rPr lang="en-US" dirty="0">
                <a:latin typeface="Bahnschrift Light" panose="020B0502040204020203" pitchFamily="34" charset="0"/>
              </a:rPr>
              <a:t>.</a:t>
            </a:r>
          </a:p>
          <a:p>
            <a:pPr>
              <a:buFont typeface="Arial" panose="020B0604020202020204" pitchFamily="34" charset="0"/>
              <a:buChar char="•"/>
            </a:pPr>
            <a:r>
              <a:rPr lang="en-US" b="1" dirty="0">
                <a:latin typeface="Bell MT" panose="02020503060305020303" pitchFamily="18" charset="0"/>
              </a:rPr>
              <a:t>Country Filter:</a:t>
            </a:r>
            <a:endParaRPr lang="en-US" dirty="0">
              <a:latin typeface="Bell MT" panose="02020503060305020303" pitchFamily="18" charset="0"/>
            </a:endParaRPr>
          </a:p>
          <a:p>
            <a:pPr marL="742950" lvl="1" indent="-285750">
              <a:buFont typeface="Arial" panose="020B0604020202020204" pitchFamily="34" charset="0"/>
              <a:buChar char="•"/>
            </a:pPr>
            <a:r>
              <a:rPr lang="en-US" dirty="0">
                <a:latin typeface="Bahnschrift Light" panose="020B0502040204020203" pitchFamily="34" charset="0"/>
              </a:rPr>
              <a:t>Includes filters for </a:t>
            </a:r>
            <a:r>
              <a:rPr lang="en-US" b="1" dirty="0">
                <a:latin typeface="Bahnschrift Light" panose="020B0502040204020203" pitchFamily="34" charset="0"/>
              </a:rPr>
              <a:t>Australia</a:t>
            </a:r>
            <a:r>
              <a:rPr lang="en-US" dirty="0">
                <a:latin typeface="Bahnschrift Light" panose="020B0502040204020203" pitchFamily="34" charset="0"/>
              </a:rPr>
              <a:t> and </a:t>
            </a:r>
            <a:r>
              <a:rPr lang="en-US" b="1" dirty="0">
                <a:latin typeface="Bahnschrift Light" panose="020B0502040204020203" pitchFamily="34" charset="0"/>
              </a:rPr>
              <a:t>Canada</a:t>
            </a:r>
            <a:r>
              <a:rPr lang="en-US" dirty="0">
                <a:latin typeface="Bahnschrift Light" panose="020B0502040204020203" pitchFamily="34" charset="0"/>
              </a:rPr>
              <a:t>, enabling focused analysis for these regions. </a:t>
            </a:r>
          </a:p>
          <a:p>
            <a:pPr marL="742950" lvl="1" indent="-285750">
              <a:buFont typeface="Arial" panose="020B0604020202020204" pitchFamily="34" charset="0"/>
              <a:buChar char="•"/>
            </a:pPr>
            <a:endParaRPr lang="en-US" dirty="0">
              <a:latin typeface="Bahnschrift Light" panose="020B0502040204020203" pitchFamily="34" charset="0"/>
            </a:endParaRPr>
          </a:p>
          <a:p>
            <a:pPr marL="457200" lvl="1" indent="0">
              <a:buNone/>
            </a:pPr>
            <a:endParaRPr lang="en-US" dirty="0">
              <a:latin typeface="Bahnschrift Light" panose="020B0502040204020203" pitchFamily="34" charset="0"/>
            </a:endParaRPr>
          </a:p>
          <a:p>
            <a:endParaRPr lang="en-IN" dirty="0"/>
          </a:p>
        </p:txBody>
      </p:sp>
      <p:sp>
        <p:nvSpPr>
          <p:cNvPr id="5" name="TextBox 4">
            <a:extLst>
              <a:ext uri="{FF2B5EF4-FFF2-40B4-BE49-F238E27FC236}">
                <a16:creationId xmlns:a16="http://schemas.microsoft.com/office/drawing/2014/main" id="{67170F5B-FFBB-2763-C422-3F821F710097}"/>
              </a:ext>
            </a:extLst>
          </p:cNvPr>
          <p:cNvSpPr txBox="1"/>
          <p:nvPr/>
        </p:nvSpPr>
        <p:spPr>
          <a:xfrm>
            <a:off x="845576" y="1088611"/>
            <a:ext cx="6096000" cy="523220"/>
          </a:xfrm>
          <a:prstGeom prst="rect">
            <a:avLst/>
          </a:prstGeom>
          <a:noFill/>
        </p:spPr>
        <p:txBody>
          <a:bodyPr wrap="square">
            <a:spAutoFit/>
          </a:bodyPr>
          <a:lstStyle/>
          <a:p>
            <a:r>
              <a:rPr lang="en-US" sz="2800" b="1" dirty="0">
                <a:solidFill>
                  <a:schemeClr val="bg1"/>
                </a:solidFill>
                <a:latin typeface="Berlin Sans FB Demi" panose="020E0802020502020306" pitchFamily="34" charset="0"/>
              </a:rPr>
              <a:t>A) Performance Metrics :</a:t>
            </a:r>
            <a:endParaRPr lang="en-US" sz="2800" b="1" dirty="0">
              <a:latin typeface="Berlin Sans FB Demi" panose="020E0802020502020306" pitchFamily="34" charset="0"/>
            </a:endParaRPr>
          </a:p>
        </p:txBody>
      </p:sp>
      <p:pic>
        <p:nvPicPr>
          <p:cNvPr id="7" name="Picture 6">
            <a:extLst>
              <a:ext uri="{FF2B5EF4-FFF2-40B4-BE49-F238E27FC236}">
                <a16:creationId xmlns:a16="http://schemas.microsoft.com/office/drawing/2014/main" id="{B2C983A3-7F79-930E-C1C7-736656A58D23}"/>
              </a:ext>
            </a:extLst>
          </p:cNvPr>
          <p:cNvPicPr>
            <a:picLocks noChangeAspect="1"/>
          </p:cNvPicPr>
          <p:nvPr/>
        </p:nvPicPr>
        <p:blipFill>
          <a:blip r:embed="rId2"/>
          <a:stretch>
            <a:fillRect/>
          </a:stretch>
        </p:blipFill>
        <p:spPr>
          <a:xfrm>
            <a:off x="2852285" y="4881336"/>
            <a:ext cx="6487430" cy="1047896"/>
          </a:xfrm>
          <a:prstGeom prst="rect">
            <a:avLst/>
          </a:prstGeom>
        </p:spPr>
      </p:pic>
    </p:spTree>
    <p:extLst>
      <p:ext uri="{BB962C8B-B14F-4D97-AF65-F5344CB8AC3E}">
        <p14:creationId xmlns:p14="http://schemas.microsoft.com/office/powerpoint/2010/main" val="307779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45DD-746F-B68D-AD3C-40D89AFCDE23}"/>
              </a:ext>
            </a:extLst>
          </p:cNvPr>
          <p:cNvSpPr>
            <a:spLocks noGrp="1"/>
          </p:cNvSpPr>
          <p:nvPr>
            <p:ph type="title"/>
          </p:nvPr>
        </p:nvSpPr>
        <p:spPr/>
        <p:txBody>
          <a:bodyPr/>
          <a:lstStyle/>
          <a:p>
            <a:r>
              <a:rPr lang="en-US" sz="2800" b="1" dirty="0"/>
              <a:t>B) Sales and Production Cost by Year:</a:t>
            </a:r>
            <a:endParaRPr lang="en-IN" sz="2800" dirty="0"/>
          </a:p>
        </p:txBody>
      </p:sp>
      <p:sp>
        <p:nvSpPr>
          <p:cNvPr id="3" name="Content Placeholder 2">
            <a:extLst>
              <a:ext uri="{FF2B5EF4-FFF2-40B4-BE49-F238E27FC236}">
                <a16:creationId xmlns:a16="http://schemas.microsoft.com/office/drawing/2014/main" id="{8446409D-D1B4-6169-7A06-504E9FC3A754}"/>
              </a:ext>
            </a:extLst>
          </p:cNvPr>
          <p:cNvSpPr>
            <a:spLocks noGrp="1"/>
          </p:cNvSpPr>
          <p:nvPr>
            <p:ph idx="1"/>
          </p:nvPr>
        </p:nvSpPr>
        <p:spPr/>
        <p:txBody>
          <a:bodyPr/>
          <a:lstStyle/>
          <a:p>
            <a:pPr>
              <a:buFont typeface="Arial" panose="020B0604020202020204" pitchFamily="34" charset="0"/>
              <a:buChar char="•"/>
            </a:pPr>
            <a:r>
              <a:rPr lang="en-US" dirty="0"/>
              <a:t>The bar chart visualizes </a:t>
            </a:r>
            <a:r>
              <a:rPr lang="en-US" b="1" dirty="0"/>
              <a:t>sales and production costs</a:t>
            </a:r>
            <a:r>
              <a:rPr lang="en-US" dirty="0"/>
              <a:t> from 2010 to 2014.</a:t>
            </a:r>
          </a:p>
          <a:p>
            <a:pPr>
              <a:buFont typeface="Arial" panose="020B0604020202020204" pitchFamily="34" charset="0"/>
              <a:buChar char="•"/>
            </a:pPr>
            <a:r>
              <a:rPr lang="en-US" dirty="0"/>
              <a:t>Key highlights:</a:t>
            </a:r>
          </a:p>
          <a:p>
            <a:pPr marL="742950" lvl="1" indent="-285750">
              <a:buFont typeface="Arial" panose="020B0604020202020204" pitchFamily="34" charset="0"/>
              <a:buChar char="•"/>
            </a:pPr>
            <a:r>
              <a:rPr lang="en-US" sz="1800" b="1" dirty="0"/>
              <a:t>2013</a:t>
            </a:r>
            <a:r>
              <a:rPr lang="en-US" sz="1800" dirty="0"/>
              <a:t> had the highest sales at </a:t>
            </a:r>
            <a:r>
              <a:rPr lang="en-US" sz="1800" b="1" dirty="0"/>
              <a:t>16,352K</a:t>
            </a:r>
            <a:r>
              <a:rPr lang="en-US" sz="1800" dirty="0"/>
              <a:t>.</a:t>
            </a:r>
          </a:p>
          <a:p>
            <a:pPr marL="742950" lvl="1" indent="-285750">
              <a:buFont typeface="Arial" panose="020B0604020202020204" pitchFamily="34" charset="0"/>
              <a:buChar char="•"/>
            </a:pPr>
            <a:r>
              <a:rPr lang="en-US" sz="1800" dirty="0"/>
              <a:t>Production costs varied, peaking in </a:t>
            </a:r>
            <a:r>
              <a:rPr lang="en-US" sz="1800" b="1" dirty="0"/>
              <a:t>2012</a:t>
            </a:r>
            <a:r>
              <a:rPr lang="en-US" sz="1800" dirty="0"/>
              <a:t>.</a:t>
            </a:r>
          </a:p>
          <a:p>
            <a:endParaRPr lang="en-IN" dirty="0"/>
          </a:p>
        </p:txBody>
      </p:sp>
      <p:pic>
        <p:nvPicPr>
          <p:cNvPr id="5" name="Picture 4">
            <a:extLst>
              <a:ext uri="{FF2B5EF4-FFF2-40B4-BE49-F238E27FC236}">
                <a16:creationId xmlns:a16="http://schemas.microsoft.com/office/drawing/2014/main" id="{41EE64D1-58DF-4D7B-5626-AF0D9BF9DF66}"/>
              </a:ext>
            </a:extLst>
          </p:cNvPr>
          <p:cNvPicPr>
            <a:picLocks noChangeAspect="1"/>
          </p:cNvPicPr>
          <p:nvPr/>
        </p:nvPicPr>
        <p:blipFill>
          <a:blip r:embed="rId2"/>
          <a:stretch>
            <a:fillRect/>
          </a:stretch>
        </p:blipFill>
        <p:spPr>
          <a:xfrm>
            <a:off x="8211154" y="3216760"/>
            <a:ext cx="3410426" cy="3315163"/>
          </a:xfrm>
          <a:prstGeom prst="rect">
            <a:avLst/>
          </a:prstGeom>
        </p:spPr>
      </p:pic>
    </p:spTree>
    <p:extLst>
      <p:ext uri="{BB962C8B-B14F-4D97-AF65-F5344CB8AC3E}">
        <p14:creationId xmlns:p14="http://schemas.microsoft.com/office/powerpoint/2010/main" val="134855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1256-9C10-A4BE-B230-CCB948BEEDFB}"/>
              </a:ext>
            </a:extLst>
          </p:cNvPr>
          <p:cNvSpPr>
            <a:spLocks noGrp="1"/>
          </p:cNvSpPr>
          <p:nvPr>
            <p:ph type="title"/>
          </p:nvPr>
        </p:nvSpPr>
        <p:spPr/>
        <p:txBody>
          <a:bodyPr/>
          <a:lstStyle/>
          <a:p>
            <a:r>
              <a:rPr lang="en-US" sz="2800" b="1" dirty="0"/>
              <a:t>c) Year-Wise Sales:</a:t>
            </a:r>
            <a:br>
              <a:rPr lang="en-US" sz="2800" b="1" dirty="0"/>
            </a:br>
            <a:endParaRPr lang="en-IN" sz="2800" dirty="0"/>
          </a:p>
        </p:txBody>
      </p:sp>
      <p:sp>
        <p:nvSpPr>
          <p:cNvPr id="3" name="Content Placeholder 2">
            <a:extLst>
              <a:ext uri="{FF2B5EF4-FFF2-40B4-BE49-F238E27FC236}">
                <a16:creationId xmlns:a16="http://schemas.microsoft.com/office/drawing/2014/main" id="{09EE5E4F-2640-6BC7-5213-3551A9298F40}"/>
              </a:ext>
            </a:extLst>
          </p:cNvPr>
          <p:cNvSpPr>
            <a:spLocks noGrp="1"/>
          </p:cNvSpPr>
          <p:nvPr>
            <p:ph idx="1"/>
          </p:nvPr>
        </p:nvSpPr>
        <p:spPr/>
        <p:txBody>
          <a:bodyPr/>
          <a:lstStyle/>
          <a:p>
            <a:pPr>
              <a:buFont typeface="Arial" panose="020B0604020202020204" pitchFamily="34" charset="0"/>
              <a:buChar char="•"/>
            </a:pPr>
            <a:r>
              <a:rPr lang="en-US" dirty="0"/>
              <a:t>A horizontal bar chart shows annual sales:</a:t>
            </a:r>
          </a:p>
          <a:p>
            <a:pPr marL="742950" lvl="1" indent="-285750">
              <a:buFont typeface="Arial" panose="020B0604020202020204" pitchFamily="34" charset="0"/>
              <a:buChar char="•"/>
            </a:pPr>
            <a:r>
              <a:rPr lang="en-US" sz="1800" dirty="0"/>
              <a:t>The highest sales occurred in </a:t>
            </a:r>
            <a:r>
              <a:rPr lang="en-US" sz="1800" b="1" dirty="0"/>
              <a:t>2013</a:t>
            </a:r>
            <a:r>
              <a:rPr lang="en-US" sz="1800" dirty="0"/>
              <a:t> (</a:t>
            </a:r>
            <a:r>
              <a:rPr lang="en-US" sz="1800" b="1" dirty="0"/>
              <a:t>16,352K</a:t>
            </a:r>
            <a:r>
              <a:rPr lang="en-US" sz="1800" dirty="0"/>
              <a:t>).</a:t>
            </a:r>
          </a:p>
          <a:p>
            <a:pPr marL="742950" lvl="1" indent="-285750">
              <a:buFont typeface="Arial" panose="020B0604020202020204" pitchFamily="34" charset="0"/>
              <a:buChar char="•"/>
            </a:pPr>
            <a:r>
              <a:rPr lang="en-US" sz="1800" b="1" dirty="0"/>
              <a:t>2014</a:t>
            </a:r>
            <a:r>
              <a:rPr lang="en-US" sz="1800" dirty="0"/>
              <a:t> and </a:t>
            </a:r>
            <a:r>
              <a:rPr lang="en-US" sz="1800" b="1" dirty="0"/>
              <a:t>2011</a:t>
            </a:r>
            <a:r>
              <a:rPr lang="en-US" sz="1800" dirty="0"/>
              <a:t> saw significantly lower sales</a:t>
            </a:r>
            <a:r>
              <a:rPr lang="en-US" dirty="0"/>
              <a:t>.</a:t>
            </a:r>
          </a:p>
          <a:p>
            <a:endParaRPr lang="en-IN" dirty="0"/>
          </a:p>
        </p:txBody>
      </p:sp>
      <p:pic>
        <p:nvPicPr>
          <p:cNvPr id="5" name="Picture 4">
            <a:extLst>
              <a:ext uri="{FF2B5EF4-FFF2-40B4-BE49-F238E27FC236}">
                <a16:creationId xmlns:a16="http://schemas.microsoft.com/office/drawing/2014/main" id="{F1116756-2446-8D72-6E8F-2BF41BE40C55}"/>
              </a:ext>
            </a:extLst>
          </p:cNvPr>
          <p:cNvPicPr>
            <a:picLocks noChangeAspect="1"/>
          </p:cNvPicPr>
          <p:nvPr/>
        </p:nvPicPr>
        <p:blipFill>
          <a:blip r:embed="rId2"/>
          <a:stretch>
            <a:fillRect/>
          </a:stretch>
        </p:blipFill>
        <p:spPr>
          <a:xfrm>
            <a:off x="7725889" y="2559643"/>
            <a:ext cx="3839111" cy="3324689"/>
          </a:xfrm>
          <a:prstGeom prst="rect">
            <a:avLst/>
          </a:prstGeom>
        </p:spPr>
      </p:pic>
    </p:spTree>
    <p:extLst>
      <p:ext uri="{BB962C8B-B14F-4D97-AF65-F5344CB8AC3E}">
        <p14:creationId xmlns:p14="http://schemas.microsoft.com/office/powerpoint/2010/main" val="322293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A2B5-1CBE-FE0E-A34E-AC20C84579F0}"/>
              </a:ext>
            </a:extLst>
          </p:cNvPr>
          <p:cNvSpPr>
            <a:spLocks noGrp="1"/>
          </p:cNvSpPr>
          <p:nvPr>
            <p:ph type="title"/>
          </p:nvPr>
        </p:nvSpPr>
        <p:spPr/>
        <p:txBody>
          <a:bodyPr/>
          <a:lstStyle/>
          <a:p>
            <a:r>
              <a:rPr lang="en-US" sz="2800" b="1" dirty="0"/>
              <a:t>d) Month-Wise Sales:</a:t>
            </a:r>
            <a:endParaRPr lang="en-IN" sz="2800" dirty="0"/>
          </a:p>
        </p:txBody>
      </p:sp>
      <p:sp>
        <p:nvSpPr>
          <p:cNvPr id="3" name="Content Placeholder 2">
            <a:extLst>
              <a:ext uri="{FF2B5EF4-FFF2-40B4-BE49-F238E27FC236}">
                <a16:creationId xmlns:a16="http://schemas.microsoft.com/office/drawing/2014/main" id="{BDF2CC5E-4AC9-4035-45F0-841ED33C3BD3}"/>
              </a:ext>
            </a:extLst>
          </p:cNvPr>
          <p:cNvSpPr>
            <a:spLocks noGrp="1"/>
          </p:cNvSpPr>
          <p:nvPr>
            <p:ph idx="1"/>
          </p:nvPr>
        </p:nvSpPr>
        <p:spPr/>
        <p:txBody>
          <a:bodyPr/>
          <a:lstStyle/>
          <a:p>
            <a:pPr>
              <a:buFont typeface="Arial" panose="020B0604020202020204" pitchFamily="34" charset="0"/>
              <a:buChar char="•"/>
            </a:pPr>
            <a:r>
              <a:rPr lang="en-US" dirty="0"/>
              <a:t>A line chart plots monthly sales trends:</a:t>
            </a:r>
          </a:p>
          <a:p>
            <a:pPr marL="742950" lvl="1" indent="-285750">
              <a:buFont typeface="Arial" panose="020B0604020202020204" pitchFamily="34" charset="0"/>
              <a:buChar char="•"/>
            </a:pPr>
            <a:r>
              <a:rPr lang="en-US" sz="1800" dirty="0"/>
              <a:t>Sales peaked in </a:t>
            </a:r>
            <a:r>
              <a:rPr lang="en-US" sz="1800" b="1" dirty="0"/>
              <a:t>December</a:t>
            </a:r>
            <a:r>
              <a:rPr lang="en-US" sz="1800" dirty="0"/>
              <a:t> at </a:t>
            </a:r>
            <a:r>
              <a:rPr lang="en-US" sz="1800" b="1" dirty="0"/>
              <a:t>3.21M</a:t>
            </a:r>
            <a:r>
              <a:rPr lang="en-US" sz="1800" dirty="0"/>
              <a:t> and hit a low in </a:t>
            </a:r>
            <a:r>
              <a:rPr lang="en-US" sz="1800" b="1" dirty="0"/>
              <a:t>January</a:t>
            </a:r>
            <a:r>
              <a:rPr lang="en-US" sz="1800" dirty="0"/>
              <a:t> at </a:t>
            </a:r>
            <a:r>
              <a:rPr lang="en-US" sz="1800" b="1" dirty="0"/>
              <a:t>1.74M</a:t>
            </a:r>
            <a:r>
              <a:rPr lang="en-US" sz="1800" dirty="0"/>
              <a:t>.</a:t>
            </a:r>
          </a:p>
          <a:p>
            <a:pPr marL="742950" lvl="1" indent="-285750">
              <a:buFont typeface="Arial" panose="020B0604020202020204" pitchFamily="34" charset="0"/>
              <a:buChar char="•"/>
            </a:pPr>
            <a:r>
              <a:rPr lang="en-US" sz="1800" dirty="0"/>
              <a:t>There is a consistent rise in sales from mid-year onwards.</a:t>
            </a:r>
          </a:p>
          <a:p>
            <a:endParaRPr lang="en-IN" dirty="0"/>
          </a:p>
        </p:txBody>
      </p:sp>
      <p:pic>
        <p:nvPicPr>
          <p:cNvPr id="5" name="Picture 4">
            <a:extLst>
              <a:ext uri="{FF2B5EF4-FFF2-40B4-BE49-F238E27FC236}">
                <a16:creationId xmlns:a16="http://schemas.microsoft.com/office/drawing/2014/main" id="{040FFB4A-946E-C309-A8E2-ED6ECCC05A4E}"/>
              </a:ext>
            </a:extLst>
          </p:cNvPr>
          <p:cNvPicPr>
            <a:picLocks noChangeAspect="1"/>
          </p:cNvPicPr>
          <p:nvPr/>
        </p:nvPicPr>
        <p:blipFill>
          <a:blip r:embed="rId2"/>
          <a:stretch>
            <a:fillRect/>
          </a:stretch>
        </p:blipFill>
        <p:spPr>
          <a:xfrm>
            <a:off x="2883659" y="3983107"/>
            <a:ext cx="5992061" cy="2667372"/>
          </a:xfrm>
          <a:prstGeom prst="rect">
            <a:avLst/>
          </a:prstGeom>
        </p:spPr>
      </p:pic>
    </p:spTree>
    <p:extLst>
      <p:ext uri="{BB962C8B-B14F-4D97-AF65-F5344CB8AC3E}">
        <p14:creationId xmlns:p14="http://schemas.microsoft.com/office/powerpoint/2010/main" val="2130021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210</TotalTime>
  <Words>1294</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Bahnschrift Light</vt:lpstr>
      <vt:lpstr>Bell MT</vt:lpstr>
      <vt:lpstr>Berlin Sans FB Demi</vt:lpstr>
      <vt:lpstr>Calibri</vt:lpstr>
      <vt:lpstr>Century Gothic</vt:lpstr>
      <vt:lpstr>Wingdings 3</vt:lpstr>
      <vt:lpstr>Ion Boardroom</vt:lpstr>
      <vt:lpstr>ADVENTURE WORKS REPORT     A Multinational Cycle Manufacturing Company                                            Presented by                                                                   P.Gangadhar</vt:lpstr>
      <vt:lpstr>ABOUT THE COMPANY</vt:lpstr>
      <vt:lpstr>DATASET DESCRIPTION</vt:lpstr>
      <vt:lpstr>DATA MODELING</vt:lpstr>
      <vt:lpstr>INTRODUCTION</vt:lpstr>
      <vt:lpstr>PowerPoint Presentation</vt:lpstr>
      <vt:lpstr>B) Sales and Production Cost by Year:</vt:lpstr>
      <vt:lpstr>c) Year-Wise Sales: </vt:lpstr>
      <vt:lpstr>d) Month-Wise Sales:</vt:lpstr>
      <vt:lpstr>E) Quarter-Wise Sales Distribution:</vt:lpstr>
      <vt:lpstr>F) Region-Wise Order Quantity:</vt:lpstr>
      <vt:lpstr>2. Insights:</vt:lpstr>
      <vt:lpstr>3. Recommendations for Decision-Makers:</vt:lpstr>
      <vt:lpstr>OBJECTIVE</vt:lpstr>
      <vt:lpstr>PAST HISTORY</vt:lpstr>
      <vt:lpstr>SALES PERFORMANCE ANALYSIS</vt:lpstr>
      <vt:lpstr>EXCEL DASHBOARD</vt:lpstr>
      <vt:lpstr>POWER BI DASHBOARD</vt:lpstr>
      <vt:lpstr>TABLEAU DASHBOARD</vt:lpstr>
      <vt:lpstr>FUTURE RECOMMENDATIONS</vt:lpstr>
      <vt:lpstr>CONCLUSION</vt:lpstr>
      <vt:lpstr>FOLLOW FOR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Rupesh Borse</dc:creator>
  <cp:lastModifiedBy>GANGADHAR PAPPAKA</cp:lastModifiedBy>
  <cp:revision>5</cp:revision>
  <dcterms:created xsi:type="dcterms:W3CDTF">2025-01-03T05:34:08Z</dcterms:created>
  <dcterms:modified xsi:type="dcterms:W3CDTF">2025-01-07T14:02:07Z</dcterms:modified>
</cp:coreProperties>
</file>