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62" r:id="rId10"/>
    <p:sldId id="266" r:id="rId11"/>
    <p:sldId id="264" r:id="rId12"/>
    <p:sldId id="265" r:id="rId13"/>
    <p:sldId id="263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5D4A-01CD-CEBD-984D-CF88E484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129513"/>
            <a:ext cx="7524177" cy="1830584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CREDIT CARD</a:t>
            </a:r>
            <a:br>
              <a:rPr lang="en-US" dirty="0"/>
            </a:br>
            <a:r>
              <a:rPr lang="en-US" dirty="0"/>
              <a:t>                     </a:t>
            </a:r>
            <a:r>
              <a:rPr lang="en-US" sz="4000" dirty="0"/>
              <a:t>WEEKLY STATUS REPORT</a:t>
            </a:r>
            <a:endParaRPr lang="en-IN" sz="4000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12B5E8-B5FA-D0A0-131D-B55A7DB1046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638126E-E3FF-2B11-770A-409E25DE5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3611300"/>
            <a:ext cx="6974734" cy="2534857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accent3"/>
                </a:solidFill>
              </a:rPr>
              <a:t>              PRESENTED BY :</a:t>
            </a:r>
          </a:p>
          <a:p>
            <a:r>
              <a:rPr lang="en-IN" dirty="0">
                <a:solidFill>
                  <a:schemeClr val="accent2"/>
                </a:solidFill>
              </a:rPr>
              <a:t>                                              </a:t>
            </a:r>
            <a:r>
              <a:rPr lang="en-IN" sz="2800" dirty="0">
                <a:solidFill>
                  <a:schemeClr val="accent2"/>
                </a:solidFill>
              </a:rPr>
              <a:t>GANGADHAR PAPPAKA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9EC1E-ADD6-C588-BB25-16C965EEB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485" y="844952"/>
            <a:ext cx="3391383" cy="440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39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274C-8563-642C-1A1F-B3648C56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069DD-4B87-7FAB-A46D-2FC817057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    </a:t>
            </a:r>
            <a:r>
              <a:rPr lang="en-IN" sz="2200" dirty="0"/>
              <a:t>FILTER(</a:t>
            </a:r>
          </a:p>
          <a:p>
            <a:pPr marL="0" indent="0">
              <a:buNone/>
            </a:pPr>
            <a:r>
              <a:rPr lang="en-IN" sz="2200" dirty="0"/>
              <a:t>    ALL('public </a:t>
            </a:r>
            <a:r>
              <a:rPr lang="en-IN" sz="2200" dirty="0" err="1"/>
              <a:t>cc_detail</a:t>
            </a:r>
            <a:r>
              <a:rPr lang="en-IN" sz="2200" dirty="0"/>
              <a:t>’),</a:t>
            </a:r>
          </a:p>
          <a:p>
            <a:pPr marL="0" indent="0">
              <a:buNone/>
            </a:pPr>
            <a:r>
              <a:rPr lang="en-IN" sz="2200" dirty="0"/>
              <a:t>   'public </a:t>
            </a:r>
            <a:r>
              <a:rPr lang="en-IN" sz="2200" dirty="0" err="1"/>
              <a:t>cc_detail</a:t>
            </a:r>
            <a:r>
              <a:rPr lang="en-IN" sz="2200" dirty="0"/>
              <a:t>'[week_num2] = MAX('public </a:t>
            </a:r>
            <a:r>
              <a:rPr lang="en-IN" sz="2200" dirty="0" err="1"/>
              <a:t>cc_detail</a:t>
            </a:r>
            <a:r>
              <a:rPr lang="en-IN" sz="2200" dirty="0"/>
              <a:t>'[week_num2]))) </a:t>
            </a:r>
          </a:p>
          <a:p>
            <a:pPr marL="0" indent="0">
              <a:buNone/>
            </a:pPr>
            <a:r>
              <a:rPr lang="en-IN" sz="2200" dirty="0"/>
              <a:t>   </a:t>
            </a:r>
            <a:r>
              <a:rPr lang="en-IN" sz="2200" dirty="0" err="1"/>
              <a:t>Previous_week_Reveneue</a:t>
            </a:r>
            <a:r>
              <a:rPr lang="en-IN" sz="2200" dirty="0"/>
              <a:t> = CALCULATE(</a:t>
            </a:r>
          </a:p>
          <a:p>
            <a:pPr marL="0" indent="0">
              <a:buNone/>
            </a:pPr>
            <a:r>
              <a:rPr lang="en-IN" sz="2200" dirty="0"/>
              <a:t>   SUM('public </a:t>
            </a:r>
            <a:r>
              <a:rPr lang="en-IN" sz="2200" dirty="0" err="1"/>
              <a:t>cc_detail</a:t>
            </a:r>
            <a:r>
              <a:rPr lang="en-IN" sz="2200" dirty="0"/>
              <a:t>'[Revenue]),</a:t>
            </a:r>
          </a:p>
          <a:p>
            <a:pPr marL="0" indent="0">
              <a:buNone/>
            </a:pPr>
            <a:r>
              <a:rPr lang="en-IN" sz="2200" dirty="0"/>
              <a:t>   FILTER(</a:t>
            </a:r>
          </a:p>
          <a:p>
            <a:pPr marL="0" indent="0">
              <a:buNone/>
            </a:pPr>
            <a:r>
              <a:rPr lang="en-IN" sz="2200" dirty="0"/>
              <a:t>   ALL('public </a:t>
            </a:r>
            <a:r>
              <a:rPr lang="en-IN" sz="2200" dirty="0" err="1"/>
              <a:t>cc_detail</a:t>
            </a:r>
            <a:r>
              <a:rPr lang="en-IN" sz="2200" dirty="0"/>
              <a:t>’),</a:t>
            </a:r>
          </a:p>
          <a:p>
            <a:pPr marL="0" indent="0">
              <a:buNone/>
            </a:pPr>
            <a:r>
              <a:rPr lang="en-IN" sz="2200" dirty="0"/>
              <a:t>  'public </a:t>
            </a:r>
            <a:r>
              <a:rPr lang="en-IN" sz="2200" dirty="0" err="1"/>
              <a:t>cc_detail</a:t>
            </a:r>
            <a:r>
              <a:rPr lang="en-IN" sz="2200" dirty="0"/>
              <a:t>'[week_num2] = MAX('public </a:t>
            </a:r>
            <a:r>
              <a:rPr lang="en-IN" sz="2200" dirty="0" err="1"/>
              <a:t>cc_detail</a:t>
            </a:r>
            <a:r>
              <a:rPr lang="en-IN" sz="2200" dirty="0"/>
              <a:t>'[week_num2])-1))</a:t>
            </a:r>
          </a:p>
        </p:txBody>
      </p:sp>
    </p:spTree>
    <p:extLst>
      <p:ext uri="{BB962C8B-B14F-4D97-AF65-F5344CB8AC3E}">
        <p14:creationId xmlns:p14="http://schemas.microsoft.com/office/powerpoint/2010/main" val="3185447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048D-8DE0-DC4E-3E72-E8A40823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Credit Card Transaction Financial Dashboard</a:t>
            </a:r>
            <a:endParaRPr lang="en-IN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B89FCF-FD94-2B4B-3E4B-607D87472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16" y="1967696"/>
            <a:ext cx="11528385" cy="4085785"/>
          </a:xfrm>
        </p:spPr>
      </p:pic>
    </p:spTree>
    <p:extLst>
      <p:ext uri="{BB962C8B-B14F-4D97-AF65-F5344CB8AC3E}">
        <p14:creationId xmlns:p14="http://schemas.microsoft.com/office/powerpoint/2010/main" val="1950635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EB9D-AC93-3E8E-1488-F1741C4F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Credit Card Customer Financial Dashboard</a:t>
            </a:r>
            <a:endParaRPr lang="en-IN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11C9AB7-D07D-C5B9-4F29-9791EC659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218" y="2016125"/>
            <a:ext cx="11690430" cy="4037356"/>
          </a:xfrm>
        </p:spPr>
      </p:pic>
    </p:spTree>
    <p:extLst>
      <p:ext uri="{BB962C8B-B14F-4D97-AF65-F5344CB8AC3E}">
        <p14:creationId xmlns:p14="http://schemas.microsoft.com/office/powerpoint/2010/main" val="2564530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420C-39E8-DBB7-E62B-7B9DDA1E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9A340-CC57-07CE-13F5-F6E9DB8D6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2500" b="1" dirty="0"/>
              <a:t>WoW change: </a:t>
            </a:r>
          </a:p>
          <a:p>
            <a:r>
              <a:rPr lang="en-US" sz="2500" dirty="0"/>
              <a:t> Revenue increased by 28.8%, </a:t>
            </a:r>
          </a:p>
          <a:p>
            <a:r>
              <a:rPr lang="en-US" sz="2500" dirty="0"/>
              <a:t>Total Transaction Amt &amp; Count increased by xx% &amp; xx%</a:t>
            </a:r>
          </a:p>
          <a:p>
            <a:r>
              <a:rPr lang="en-US" sz="2500" dirty="0"/>
              <a:t>Customer count increased by xx%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500" b="1" dirty="0"/>
              <a:t>Overview YTD:</a:t>
            </a:r>
          </a:p>
          <a:p>
            <a:r>
              <a:rPr lang="en-US" sz="2900" dirty="0"/>
              <a:t>Overall revenue is 55M</a:t>
            </a:r>
          </a:p>
          <a:p>
            <a:r>
              <a:rPr lang="en-US" sz="2900" dirty="0"/>
              <a:t>Total interest is 8M</a:t>
            </a:r>
          </a:p>
          <a:p>
            <a:r>
              <a:rPr lang="en-US" sz="2900" dirty="0"/>
              <a:t>Total transaction amount is 45M</a:t>
            </a:r>
          </a:p>
          <a:p>
            <a:r>
              <a:rPr lang="en-US" sz="2900" dirty="0"/>
              <a:t>Male customers are contributing more in revenue 30M, female 25M</a:t>
            </a:r>
          </a:p>
          <a:p>
            <a:r>
              <a:rPr lang="en-US" sz="2900" dirty="0"/>
              <a:t>Blue &amp; Silver credit card are contributing to 93% of overall transactions</a:t>
            </a:r>
          </a:p>
          <a:p>
            <a:r>
              <a:rPr lang="en-US" sz="2900" dirty="0"/>
              <a:t>TX, NY &amp; CA is contributing to 68%</a:t>
            </a:r>
          </a:p>
          <a:p>
            <a:r>
              <a:rPr lang="en-US" sz="2900" dirty="0"/>
              <a:t>Overall Activation rate is 57.5</a:t>
            </a:r>
          </a:p>
          <a:p>
            <a:r>
              <a:rPr lang="en-US" sz="2900" dirty="0"/>
              <a:t>Overall Delinquent rate is 6.06%</a:t>
            </a:r>
            <a:endParaRPr lang="en-IN" sz="2900" dirty="0"/>
          </a:p>
        </p:txBody>
      </p:sp>
    </p:spTree>
    <p:extLst>
      <p:ext uri="{BB962C8B-B14F-4D97-AF65-F5344CB8AC3E}">
        <p14:creationId xmlns:p14="http://schemas.microsoft.com/office/powerpoint/2010/main" val="2043325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751D-49BA-15C1-99BE-82D36242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follow more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164B7-D81D-FB03-9640-A3BDA44BF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Linkedin</a:t>
            </a:r>
            <a:r>
              <a:rPr lang="en-IN" b="1" dirty="0"/>
              <a:t> :  </a:t>
            </a:r>
            <a:r>
              <a:rPr lang="en-IN" dirty="0"/>
              <a:t>www.linkedin.com/in/gangadharpappaka </a:t>
            </a:r>
          </a:p>
          <a:p>
            <a:r>
              <a:rPr lang="en-IN" b="1" dirty="0"/>
              <a:t>Portfolio :  </a:t>
            </a:r>
            <a:r>
              <a:rPr lang="en-IN" dirty="0"/>
              <a:t>https://gangadharpappaka9.github.io/gangadharpappaka</a:t>
            </a:r>
          </a:p>
        </p:txBody>
      </p:sp>
    </p:spTree>
    <p:extLst>
      <p:ext uri="{BB962C8B-B14F-4D97-AF65-F5344CB8AC3E}">
        <p14:creationId xmlns:p14="http://schemas.microsoft.com/office/powerpoint/2010/main" val="3309956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78FDD0-49B9-FA45-728D-D53CC1E24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9" y="1966452"/>
            <a:ext cx="11110452" cy="392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4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D3BE-447F-4F5D-1AF6-7CAD27A2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 in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9125C-6623-5128-9D50-5F0EC1719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Project objective </a:t>
            </a:r>
          </a:p>
          <a:p>
            <a:r>
              <a:rPr lang="en-US" sz="2800" dirty="0"/>
              <a:t>Data from SQL</a:t>
            </a:r>
          </a:p>
          <a:p>
            <a:r>
              <a:rPr lang="en-US" sz="2800" dirty="0"/>
              <a:t>Data processing &amp; DAX</a:t>
            </a:r>
          </a:p>
          <a:p>
            <a:r>
              <a:rPr lang="en-US" sz="2800" dirty="0"/>
              <a:t>Dashboard &amp; insights</a:t>
            </a:r>
          </a:p>
          <a:p>
            <a:r>
              <a:rPr lang="en-US" sz="2800" dirty="0"/>
              <a:t>Export &amp; share project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29189-610C-E406-99E4-F8AD5A283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77710"/>
            <a:ext cx="4958854" cy="3450613"/>
          </a:xfrm>
          <a:prstGeom prst="rect">
            <a:avLst/>
          </a:prstGeom>
          <a:solidFill>
            <a:schemeClr val="bg1">
              <a:lumMod val="85000"/>
            </a:schemeClr>
          </a:solidFill>
          <a:ln w="2286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8322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3D44-E79F-BC5D-8D5E-BF093B0A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01506-6850-FA34-5DD7-E6953B7C0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49661"/>
            <a:ext cx="9603275" cy="3116684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To develop a comprehensive credit card weekly dashboard that provides real-time insights into key performance metrics and trends, enabling stakeholders to monitor and analyze credit card operations effectively.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95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427E-D44E-5EE5-A98E-09BC8D2B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 data to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7FACB-9294-2B8C-1F7D-244DB3CA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Prepare csv file </a:t>
            </a:r>
          </a:p>
          <a:p>
            <a:r>
              <a:rPr lang="en-US" sz="2800" dirty="0"/>
              <a:t>Create tables in SQL</a:t>
            </a:r>
          </a:p>
          <a:p>
            <a:r>
              <a:rPr lang="en-US" sz="2800" dirty="0"/>
              <a:t> Import csv file into SQL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5938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72FC-3A9F-A9EA-6DD0-41C3C21E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B4877-4F15-2222-CBE1-0E9D828CA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85000" lnSpcReduction="10000"/>
          </a:bodyPr>
          <a:lstStyle/>
          <a:p>
            <a:r>
              <a:rPr lang="en-US" sz="2100" b="1" dirty="0" err="1"/>
              <a:t>AgeGroup</a:t>
            </a:r>
            <a:r>
              <a:rPr lang="en-US" sz="2100" dirty="0"/>
              <a:t> = SWITCH(</a:t>
            </a:r>
          </a:p>
          <a:p>
            <a:pPr marL="0" indent="0">
              <a:buNone/>
            </a:pPr>
            <a:r>
              <a:rPr lang="en-US" sz="2100" dirty="0"/>
              <a:t>    TRUE(),</a:t>
            </a:r>
          </a:p>
          <a:p>
            <a:pPr marL="0" indent="0">
              <a:buNone/>
            </a:pPr>
            <a:r>
              <a:rPr lang="en-US" sz="2100" dirty="0"/>
              <a:t>    'public </a:t>
            </a:r>
            <a:r>
              <a:rPr lang="en-US" sz="2100" dirty="0" err="1"/>
              <a:t>cust_detail</a:t>
            </a:r>
            <a:r>
              <a:rPr lang="en-US" sz="2100" dirty="0"/>
              <a:t>'[</a:t>
            </a:r>
            <a:r>
              <a:rPr lang="en-US" sz="2100" dirty="0" err="1"/>
              <a:t>customer_age</a:t>
            </a:r>
            <a:r>
              <a:rPr lang="en-US" sz="2100" dirty="0"/>
              <a:t>] &lt; 30, "20-30",</a:t>
            </a:r>
          </a:p>
          <a:p>
            <a:pPr marL="0" indent="0">
              <a:buNone/>
            </a:pPr>
            <a:r>
              <a:rPr lang="en-US" sz="2100" dirty="0"/>
              <a:t>    'public </a:t>
            </a:r>
            <a:r>
              <a:rPr lang="en-US" sz="2100" dirty="0" err="1"/>
              <a:t>cust_detail</a:t>
            </a:r>
            <a:r>
              <a:rPr lang="en-US" sz="2100" dirty="0"/>
              <a:t>'[</a:t>
            </a:r>
            <a:r>
              <a:rPr lang="en-US" sz="2100" dirty="0" err="1"/>
              <a:t>customer_age</a:t>
            </a:r>
            <a:r>
              <a:rPr lang="en-US" sz="2100" dirty="0"/>
              <a:t>] &gt;= 30 &amp;&amp; 'public </a:t>
            </a:r>
            <a:r>
              <a:rPr lang="en-US" sz="2100" dirty="0" err="1"/>
              <a:t>cust_detail</a:t>
            </a:r>
            <a:r>
              <a:rPr lang="en-US" sz="2100" dirty="0"/>
              <a:t>'[</a:t>
            </a:r>
            <a:r>
              <a:rPr lang="en-US" sz="2100" dirty="0" err="1"/>
              <a:t>customer_age</a:t>
            </a:r>
            <a:r>
              <a:rPr lang="en-US" sz="2100" dirty="0"/>
              <a:t>] &lt; 40, "30-40",</a:t>
            </a:r>
          </a:p>
          <a:p>
            <a:pPr marL="0" indent="0">
              <a:buNone/>
            </a:pPr>
            <a:r>
              <a:rPr lang="en-US" sz="2100" dirty="0"/>
              <a:t>    'public </a:t>
            </a:r>
            <a:r>
              <a:rPr lang="en-US" sz="2100" dirty="0" err="1"/>
              <a:t>cust_detail</a:t>
            </a:r>
            <a:r>
              <a:rPr lang="en-US" sz="2100" dirty="0"/>
              <a:t>'[</a:t>
            </a:r>
            <a:r>
              <a:rPr lang="en-US" sz="2100" dirty="0" err="1"/>
              <a:t>customer_age</a:t>
            </a:r>
            <a:r>
              <a:rPr lang="en-US" sz="2100" dirty="0"/>
              <a:t>] &gt;= 40 &amp;&amp; 'public </a:t>
            </a:r>
            <a:r>
              <a:rPr lang="en-US" sz="2100" dirty="0" err="1"/>
              <a:t>cust_detail</a:t>
            </a:r>
            <a:r>
              <a:rPr lang="en-US" sz="2100" dirty="0"/>
              <a:t>'[</a:t>
            </a:r>
            <a:r>
              <a:rPr lang="en-US" sz="2100" dirty="0" err="1"/>
              <a:t>customer_age</a:t>
            </a:r>
            <a:r>
              <a:rPr lang="en-US" sz="2100" dirty="0"/>
              <a:t>] &lt; 50, "40-50",</a:t>
            </a:r>
          </a:p>
          <a:p>
            <a:pPr marL="0" indent="0">
              <a:buNone/>
            </a:pPr>
            <a:r>
              <a:rPr lang="en-US" sz="2100" dirty="0"/>
              <a:t>    'public </a:t>
            </a:r>
            <a:r>
              <a:rPr lang="en-US" sz="2100" dirty="0" err="1"/>
              <a:t>cust_detail</a:t>
            </a:r>
            <a:r>
              <a:rPr lang="en-US" sz="2100" dirty="0"/>
              <a:t>'[</a:t>
            </a:r>
            <a:r>
              <a:rPr lang="en-US" sz="2100" dirty="0" err="1"/>
              <a:t>customer_age</a:t>
            </a:r>
            <a:r>
              <a:rPr lang="en-US" sz="2100" dirty="0"/>
              <a:t>] &gt;= 50 &amp;&amp; 'public </a:t>
            </a:r>
            <a:r>
              <a:rPr lang="en-US" sz="2100" dirty="0" err="1"/>
              <a:t>cust_detail</a:t>
            </a:r>
            <a:r>
              <a:rPr lang="en-US" sz="2100" dirty="0"/>
              <a:t>'[</a:t>
            </a:r>
            <a:r>
              <a:rPr lang="en-US" sz="2100" dirty="0" err="1"/>
              <a:t>customer_age</a:t>
            </a:r>
            <a:r>
              <a:rPr lang="en-US" sz="2100" dirty="0"/>
              <a:t>] &lt; 60, "50-60",</a:t>
            </a:r>
          </a:p>
          <a:p>
            <a:pPr marL="0" indent="0">
              <a:buNone/>
            </a:pPr>
            <a:r>
              <a:rPr lang="en-US" sz="2100" dirty="0"/>
              <a:t>    'public </a:t>
            </a:r>
            <a:r>
              <a:rPr lang="en-US" sz="2100" dirty="0" err="1"/>
              <a:t>cust_detail</a:t>
            </a:r>
            <a:r>
              <a:rPr lang="en-US" sz="2100" dirty="0"/>
              <a:t>'[</a:t>
            </a:r>
            <a:r>
              <a:rPr lang="en-US" sz="2100" dirty="0" err="1"/>
              <a:t>customer_age</a:t>
            </a:r>
            <a:r>
              <a:rPr lang="en-US" sz="2100" dirty="0"/>
              <a:t>] &gt;= 60, "60+",</a:t>
            </a:r>
          </a:p>
          <a:p>
            <a:pPr marL="0" indent="0">
              <a:buNone/>
            </a:pPr>
            <a:r>
              <a:rPr lang="en-US" sz="2100" dirty="0"/>
              <a:t>    "unknown"</a:t>
            </a:r>
          </a:p>
          <a:p>
            <a:pPr marL="0" indent="0">
              <a:buNone/>
            </a:pPr>
            <a:r>
              <a:rPr lang="en-US" sz="2100" dirty="0"/>
              <a:t>    )                  </a:t>
            </a:r>
            <a:r>
              <a:rPr lang="en-US" dirty="0"/>
              <a:t>                                 </a:t>
            </a:r>
            <a:r>
              <a:rPr lang="en-US" sz="3300" b="1" dirty="0"/>
              <a:t>(OR)</a:t>
            </a:r>
            <a:endParaRPr lang="en-IN" sz="3300" b="1" dirty="0"/>
          </a:p>
        </p:txBody>
      </p:sp>
    </p:spTree>
    <p:extLst>
      <p:ext uri="{BB962C8B-B14F-4D97-AF65-F5344CB8AC3E}">
        <p14:creationId xmlns:p14="http://schemas.microsoft.com/office/powerpoint/2010/main" val="59797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C89E-F1AD-DE57-19E0-7F28F474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3F095-C2FD-FC8D-50C1-AD0384E75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u="sng" dirty="0"/>
              <a:t>Conditional Column formatting Method:</a:t>
            </a:r>
          </a:p>
          <a:p>
            <a:endParaRPr lang="en-US" b="1" dirty="0"/>
          </a:p>
          <a:p>
            <a:r>
              <a:rPr lang="en-US" b="1" dirty="0"/>
              <a:t>"</a:t>
            </a:r>
            <a:r>
              <a:rPr lang="en-US" b="1" dirty="0" err="1"/>
              <a:t>AgeGroup</a:t>
            </a:r>
            <a:r>
              <a:rPr lang="en-US" b="1" dirty="0"/>
              <a:t>“ </a:t>
            </a:r>
            <a:r>
              <a:rPr lang="en-US" dirty="0"/>
              <a:t>= if 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  &lt; 30 then "20 - 30" </a:t>
            </a:r>
          </a:p>
          <a:p>
            <a:pPr marL="0" indent="0">
              <a:buNone/>
            </a:pPr>
            <a:r>
              <a:rPr lang="en-US" dirty="0"/>
              <a:t>                            else if 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  &lt;= 40 then "30 - 40" </a:t>
            </a:r>
          </a:p>
          <a:p>
            <a:pPr marL="0" indent="0">
              <a:buNone/>
            </a:pPr>
            <a:r>
              <a:rPr lang="en-US" dirty="0"/>
              <a:t>                             else if 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  &lt;= 50 then "40 -50" </a:t>
            </a:r>
          </a:p>
          <a:p>
            <a:pPr marL="0" indent="0">
              <a:buNone/>
            </a:pPr>
            <a:r>
              <a:rPr lang="en-US" dirty="0"/>
              <a:t>                             else if 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  &lt;= 60 then "50 - 60" </a:t>
            </a:r>
          </a:p>
          <a:p>
            <a:pPr marL="0" indent="0">
              <a:buNone/>
            </a:pPr>
            <a:r>
              <a:rPr lang="en-US" dirty="0"/>
              <a:t>                             else if 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  &gt;= 60 then “60+" </a:t>
            </a:r>
          </a:p>
          <a:p>
            <a:pPr marL="0" indent="0">
              <a:buNone/>
            </a:pPr>
            <a:r>
              <a:rPr lang="en-US" dirty="0"/>
              <a:t>                            else “Unknown”)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027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FC80-38FB-385E-0283-D9819F1D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C189-59D2-01C4-874F-B1D01A699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228" y="2015732"/>
            <a:ext cx="10244627" cy="4037749"/>
          </a:xfrm>
        </p:spPr>
        <p:txBody>
          <a:bodyPr>
            <a:noAutofit/>
          </a:bodyPr>
          <a:lstStyle/>
          <a:p>
            <a:r>
              <a:rPr lang="en-US" sz="2300" dirty="0"/>
              <a:t> </a:t>
            </a:r>
            <a:r>
              <a:rPr lang="en-US" sz="2200" b="1" dirty="0" err="1"/>
              <a:t>IncomeGroup</a:t>
            </a:r>
            <a:r>
              <a:rPr lang="en-US" sz="2200" dirty="0"/>
              <a:t> = SWITCH(</a:t>
            </a:r>
          </a:p>
          <a:p>
            <a:pPr marL="0" indent="0">
              <a:buNone/>
            </a:pPr>
            <a:r>
              <a:rPr lang="en-US" sz="2200" dirty="0"/>
              <a:t>    TRUE(),</a:t>
            </a:r>
          </a:p>
          <a:p>
            <a:pPr marL="0" indent="0">
              <a:buNone/>
            </a:pPr>
            <a:r>
              <a:rPr lang="en-US" sz="2200" dirty="0"/>
              <a:t>   'public </a:t>
            </a:r>
            <a:r>
              <a:rPr lang="en-US" sz="2200" dirty="0" err="1"/>
              <a:t>cust_detail</a:t>
            </a:r>
            <a:r>
              <a:rPr lang="en-US" sz="2200" dirty="0"/>
              <a:t>'[income] &lt; 35000, "Low",</a:t>
            </a:r>
          </a:p>
          <a:p>
            <a:pPr marL="0" indent="0">
              <a:buNone/>
            </a:pPr>
            <a:r>
              <a:rPr lang="en-US" sz="2200" dirty="0"/>
              <a:t>   'public </a:t>
            </a:r>
            <a:r>
              <a:rPr lang="en-US" sz="2200" dirty="0" err="1"/>
              <a:t>cust_detail</a:t>
            </a:r>
            <a:r>
              <a:rPr lang="en-US" sz="2200" dirty="0"/>
              <a:t>'[income] &gt;= 35000 &amp;&amp; 'public </a:t>
            </a:r>
            <a:r>
              <a:rPr lang="en-US" sz="2200" dirty="0" err="1"/>
              <a:t>cust_detail</a:t>
            </a:r>
            <a:r>
              <a:rPr lang="en-US" sz="2200" dirty="0"/>
              <a:t>'[income] &lt;70000, "Med",</a:t>
            </a:r>
          </a:p>
          <a:p>
            <a:pPr marL="0" indent="0">
              <a:buNone/>
            </a:pPr>
            <a:r>
              <a:rPr lang="en-US" sz="2200" dirty="0"/>
              <a:t>   'public </a:t>
            </a:r>
            <a:r>
              <a:rPr lang="en-US" sz="2200" dirty="0" err="1"/>
              <a:t>cust_detail</a:t>
            </a:r>
            <a:r>
              <a:rPr lang="en-US" sz="2200" dirty="0"/>
              <a:t>'[income] &gt;= 70000, "High",</a:t>
            </a:r>
          </a:p>
          <a:p>
            <a:pPr marL="0" indent="0">
              <a:buNone/>
            </a:pPr>
            <a:r>
              <a:rPr lang="en-US" sz="2200" dirty="0"/>
              <a:t>   "unknown“</a:t>
            </a:r>
          </a:p>
          <a:p>
            <a:pPr marL="0" indent="0">
              <a:buNone/>
            </a:pPr>
            <a:r>
              <a:rPr lang="en-US" sz="2200" dirty="0"/>
              <a:t>)                                                     </a:t>
            </a:r>
            <a:r>
              <a:rPr lang="en-US" sz="2800" b="1" dirty="0"/>
              <a:t>(OR)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91087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D7F8-EAAB-34D2-CC9F-4E009F57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4DF2-42B3-D8E0-C949-ED88FF70A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67027" cy="3450613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Conditional Column formatting Method: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“</a:t>
            </a:r>
            <a:r>
              <a:rPr lang="en-US" b="1" dirty="0" err="1"/>
              <a:t>IncomeGroup</a:t>
            </a:r>
            <a:r>
              <a:rPr lang="en-US" b="1" dirty="0"/>
              <a:t>“ </a:t>
            </a:r>
            <a:r>
              <a:rPr lang="en-US" dirty="0"/>
              <a:t>=if 'public </a:t>
            </a:r>
            <a:r>
              <a:rPr lang="en-US" dirty="0" err="1"/>
              <a:t>cust_detail</a:t>
            </a:r>
            <a:r>
              <a:rPr lang="en-US" dirty="0"/>
              <a:t>'[income] &lt; 35000 then “Low”</a:t>
            </a:r>
          </a:p>
          <a:p>
            <a:pPr marL="0" indent="0">
              <a:buNone/>
            </a:pPr>
            <a:r>
              <a:rPr lang="en-US" dirty="0"/>
              <a:t>                                               else if 'public </a:t>
            </a:r>
            <a:r>
              <a:rPr lang="en-US" dirty="0" err="1"/>
              <a:t>cust_detail</a:t>
            </a:r>
            <a:r>
              <a:rPr lang="en-US" dirty="0"/>
              <a:t>'[income] ,&lt;= 70000 then “Medium“</a:t>
            </a:r>
          </a:p>
          <a:p>
            <a:pPr marL="0" indent="0">
              <a:buNone/>
            </a:pPr>
            <a:r>
              <a:rPr lang="en-US" dirty="0"/>
              <a:t>                                                 else if 'public </a:t>
            </a:r>
            <a:r>
              <a:rPr lang="en-US" dirty="0" err="1"/>
              <a:t>cust_detail</a:t>
            </a:r>
            <a:r>
              <a:rPr lang="en-US" dirty="0"/>
              <a:t>'[income] &gt;= 70000 then “High"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else Unknown)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00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A604-0973-89BB-246A-5578159F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66965"/>
          </a:xfrm>
        </p:spPr>
        <p:txBody>
          <a:bodyPr/>
          <a:lstStyle/>
          <a:p>
            <a:r>
              <a:rPr lang="en-IN" dirty="0"/>
              <a:t>DAX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146DF-E166-B6F2-B8B3-30ABA29D0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10" y="2015732"/>
            <a:ext cx="11065397" cy="3962281"/>
          </a:xfrm>
        </p:spPr>
        <p:txBody>
          <a:bodyPr>
            <a:noAutofit/>
          </a:bodyPr>
          <a:lstStyle/>
          <a:p>
            <a:r>
              <a:rPr lang="en-IN" sz="1800" dirty="0"/>
              <a:t> </a:t>
            </a:r>
            <a:r>
              <a:rPr lang="en-IN" sz="2200" b="1" dirty="0" err="1"/>
              <a:t>week_num</a:t>
            </a:r>
            <a:r>
              <a:rPr lang="en-IN" sz="2200" b="1" dirty="0"/>
              <a:t> </a:t>
            </a:r>
            <a:r>
              <a:rPr lang="en-IN" sz="2200" dirty="0"/>
              <a:t>= WEEKNUM('public </a:t>
            </a:r>
            <a:r>
              <a:rPr lang="en-IN" sz="2200" dirty="0" err="1"/>
              <a:t>cc_detail</a:t>
            </a:r>
            <a:r>
              <a:rPr lang="en-IN" sz="2200" dirty="0"/>
              <a:t>'[</a:t>
            </a:r>
            <a:r>
              <a:rPr lang="en-IN" sz="2200" dirty="0" err="1"/>
              <a:t>week_start_date</a:t>
            </a:r>
            <a:r>
              <a:rPr lang="en-IN" sz="2200" dirty="0"/>
              <a:t>])</a:t>
            </a:r>
          </a:p>
          <a:p>
            <a:pPr marL="0" indent="0">
              <a:buNone/>
            </a:pPr>
            <a:r>
              <a:rPr lang="en-IN" sz="2200" dirty="0"/>
              <a:t>     Revenue = 'public </a:t>
            </a:r>
            <a:r>
              <a:rPr lang="en-IN" sz="2200" dirty="0" err="1"/>
              <a:t>cc_detail</a:t>
            </a:r>
            <a:r>
              <a:rPr lang="en-IN" sz="2200" dirty="0"/>
              <a:t>'[</a:t>
            </a:r>
            <a:r>
              <a:rPr lang="en-IN" sz="2200" dirty="0" err="1"/>
              <a:t>annual_fees</a:t>
            </a:r>
            <a:r>
              <a:rPr lang="en-IN" sz="2200" dirty="0"/>
              <a:t>] + 'public </a:t>
            </a:r>
            <a:r>
              <a:rPr lang="en-IN" sz="2200" dirty="0" err="1"/>
              <a:t>cc_detail</a:t>
            </a:r>
            <a:r>
              <a:rPr lang="en-IN" sz="2200" dirty="0"/>
              <a:t>'[</a:t>
            </a:r>
            <a:r>
              <a:rPr lang="en-IN" sz="2200" dirty="0" err="1"/>
              <a:t>total_trans_amt</a:t>
            </a:r>
            <a:r>
              <a:rPr lang="en-IN" sz="2200" dirty="0"/>
              <a:t>] + 'public </a:t>
            </a:r>
            <a:r>
              <a:rPr lang="en-IN" sz="2200" dirty="0" err="1"/>
              <a:t>cc_detail</a:t>
            </a:r>
            <a:r>
              <a:rPr lang="en-IN" sz="2200" dirty="0"/>
              <a:t>'[</a:t>
            </a:r>
            <a:r>
              <a:rPr lang="en-IN" sz="2200" dirty="0" err="1"/>
              <a:t>interest_earned</a:t>
            </a:r>
            <a:r>
              <a:rPr lang="en-IN" sz="2200" dirty="0"/>
              <a:t>]</a:t>
            </a:r>
          </a:p>
          <a:p>
            <a:pPr marL="0" indent="0">
              <a:buNone/>
            </a:pPr>
            <a:r>
              <a:rPr lang="en-IN" sz="2200" dirty="0"/>
              <a:t>     </a:t>
            </a:r>
            <a:r>
              <a:rPr lang="en-IN" sz="2200" dirty="0" err="1"/>
              <a:t>Current_week_Reveneue</a:t>
            </a:r>
            <a:r>
              <a:rPr lang="en-IN" sz="2200" dirty="0"/>
              <a:t> = CALCULATE(</a:t>
            </a:r>
          </a:p>
          <a:p>
            <a:pPr marL="0" indent="0">
              <a:buNone/>
            </a:pPr>
            <a:r>
              <a:rPr lang="en-IN" sz="2200" dirty="0"/>
              <a:t>     SUM('public </a:t>
            </a:r>
            <a:r>
              <a:rPr lang="en-IN" sz="2200" dirty="0" err="1"/>
              <a:t>cc_detail</a:t>
            </a:r>
            <a:r>
              <a:rPr lang="en-IN" sz="2200" dirty="0"/>
              <a:t>'[Revenue]),</a:t>
            </a:r>
          </a:p>
          <a:p>
            <a:pPr marL="0" indent="0">
              <a:buNone/>
            </a:pPr>
            <a:r>
              <a:rPr lang="en-IN" sz="14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3749730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163</TotalTime>
  <Words>753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CREDIT CARD                      WEEKLY STATUS REPORT</vt:lpstr>
      <vt:lpstr>Content in this project</vt:lpstr>
      <vt:lpstr>Project Objective</vt:lpstr>
      <vt:lpstr>Import data to SQL database</vt:lpstr>
      <vt:lpstr>DAX Queries</vt:lpstr>
      <vt:lpstr>DAX Queries</vt:lpstr>
      <vt:lpstr>DAX Queries</vt:lpstr>
      <vt:lpstr>DAX Queries</vt:lpstr>
      <vt:lpstr>DAX Queries</vt:lpstr>
      <vt:lpstr>DAX Queries</vt:lpstr>
      <vt:lpstr>Credit Card Transaction Financial Dashboard</vt:lpstr>
      <vt:lpstr>Credit Card Customer Financial Dashboard</vt:lpstr>
      <vt:lpstr>Project Insights</vt:lpstr>
      <vt:lpstr>For follow more Details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GANGADHAR PAPPAKA</dc:creator>
  <cp:lastModifiedBy>GANGADHAR PAPPAKA</cp:lastModifiedBy>
  <cp:revision>4</cp:revision>
  <cp:lastPrinted>2024-12-02T06:47:01Z</cp:lastPrinted>
  <dcterms:created xsi:type="dcterms:W3CDTF">2024-12-02T05:18:39Z</dcterms:created>
  <dcterms:modified xsi:type="dcterms:W3CDTF">2024-12-06T06:40:16Z</dcterms:modified>
</cp:coreProperties>
</file>