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61" r:id="rId2"/>
    <p:sldId id="290" r:id="rId3"/>
    <p:sldId id="277" r:id="rId4"/>
    <p:sldId id="292" r:id="rId5"/>
    <p:sldId id="303" r:id="rId6"/>
    <p:sldId id="279" r:id="rId7"/>
    <p:sldId id="281" r:id="rId8"/>
    <p:sldId id="293" r:id="rId9"/>
    <p:sldId id="304" r:id="rId10"/>
    <p:sldId id="282" r:id="rId11"/>
    <p:sldId id="305" r:id="rId12"/>
    <p:sldId id="294" r:id="rId13"/>
    <p:sldId id="295" r:id="rId14"/>
    <p:sldId id="320" r:id="rId15"/>
    <p:sldId id="283" r:id="rId16"/>
    <p:sldId id="296" r:id="rId17"/>
    <p:sldId id="302" r:id="rId18"/>
    <p:sldId id="322" r:id="rId19"/>
    <p:sldId id="306" r:id="rId20"/>
    <p:sldId id="308" r:id="rId21"/>
    <p:sldId id="307" r:id="rId22"/>
    <p:sldId id="284" r:id="rId23"/>
    <p:sldId id="297" r:id="rId24"/>
    <p:sldId id="300" r:id="rId25"/>
    <p:sldId id="301" r:id="rId26"/>
    <p:sldId id="299" r:id="rId27"/>
    <p:sldId id="298" r:id="rId28"/>
    <p:sldId id="309" r:id="rId29"/>
    <p:sldId id="310" r:id="rId30"/>
    <p:sldId id="311" r:id="rId31"/>
    <p:sldId id="312" r:id="rId32"/>
    <p:sldId id="313" r:id="rId33"/>
    <p:sldId id="314" r:id="rId34"/>
    <p:sldId id="315" r:id="rId35"/>
    <p:sldId id="316" r:id="rId36"/>
    <p:sldId id="317" r:id="rId37"/>
    <p:sldId id="319" r:id="rId38"/>
    <p:sldId id="285" r:id="rId39"/>
    <p:sldId id="321" r:id="rId40"/>
    <p:sldId id="288" r:id="rId41"/>
    <p:sldId id="323" r:id="rId42"/>
    <p:sldId id="324" r:id="rId43"/>
    <p:sldId id="32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92" d="100"/>
          <a:sy n="92" d="100"/>
        </p:scale>
        <p:origin x="120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6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6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6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6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6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6 December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6 December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6 December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6 December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6 December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6 December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6 December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scikit-learn.org/stable/modules/ensembl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ikit-learn.org/stable/modules/generated/sklearn.metrics.confusion_matrix.html." TargetMode="External"/><Relationship Id="rId2" Type="http://schemas.openxmlformats.org/officeDocument/2006/relationships/hyperlink" Target="https://towardsdatascience.com/understanding-confusion-matrix-a9ad42dcfd62."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cikit-learn.org/stable/visualizations.html" TargetMode="External"/><Relationship Id="rId2" Type="http://schemas.openxmlformats.org/officeDocument/2006/relationships/hyperlink" Target="https://scikit-learn.org/stable/modules/ensemble.html#bagging-meta-estimator" TargetMode="External"/><Relationship Id="rId1" Type="http://schemas.openxmlformats.org/officeDocument/2006/relationships/slideLayout" Target="../slideLayouts/slideLayout2.xml"/><Relationship Id="rId6" Type="http://schemas.openxmlformats.org/officeDocument/2006/relationships/hyperlink" Target="https://towardsdatascience.com/understanding-confusion-matrix-a9ad42dcfd62" TargetMode="External"/><Relationship Id="rId5" Type="http://schemas.openxmlformats.org/officeDocument/2006/relationships/hyperlink" Target="https://matplotlib.org/stable/api/_as_gen/matplotlib.pyplot.html" TargetMode="External"/><Relationship Id="rId4" Type="http://schemas.openxmlformats.org/officeDocument/2006/relationships/hyperlink" Target="https://numpy.org/doc/stable/user/absolute_beginners.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pandas.pydata.org/pandas-docs/stable/reference/api/pandas.DataFrame.html"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metrics.roc_auc_score.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towardsdatascience.com/performance-metrics-for-classification-machine-learning-problems-97e7e774a007" TargetMode="External"/><Relationship Id="rId2" Type="http://schemas.openxmlformats.org/officeDocument/2006/relationships/hyperlink" Target="https://scikit-learn.org/stable/modules/generated/sklearn.metrics.roc_curve.html" TargetMode="External"/><Relationship Id="rId1" Type="http://schemas.openxmlformats.org/officeDocument/2006/relationships/slideLayout" Target="../slideLayouts/slideLayout2.xml"/><Relationship Id="rId5" Type="http://schemas.openxmlformats.org/officeDocument/2006/relationships/hyperlink" Target="https://medium.com/@dtuk81/confusion-matrix-visualization-fc31e3f30fea" TargetMode="External"/><Relationship Id="rId4" Type="http://schemas.openxmlformats.org/officeDocument/2006/relationships/hyperlink" Target="https://scikit-learn.org/stable/modules/generated/sklearn.metrics.confusion_matrix.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cikit-learn.org/stable/modules/generated/sklearn.metrics.accuracy_score.html" TargetMode="External"/><Relationship Id="rId2" Type="http://schemas.openxmlformats.org/officeDocument/2006/relationships/hyperlink" Target="https://scikit-learn.org/stable/modules/generated/sklearn.metrics.log_loss.html"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preprocessing.LabelEncoder.html" TargetMode="External"/><Relationship Id="rId5" Type="http://schemas.openxmlformats.org/officeDocument/2006/relationships/hyperlink" Target="https://www.investopedia.com/terms/c/correlation.asp#:~:text=Correlation%20is%20a%20statistical%20term,they%20have%20a%20negative%20correlation" TargetMode="External"/><Relationship Id="rId4" Type="http://schemas.openxmlformats.org/officeDocument/2006/relationships/hyperlink" Target="https://pandas.pydata.org/docs/reference/api/pandas.DataFrame.cor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naconda.com/eula-anaconda-commercial-ed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r>
              <a:rPr lang="en-US" sz="1600" b="1" dirty="0"/>
              <a:t>November 2021</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312577" y="2195770"/>
            <a:ext cx="6518845" cy="1384995"/>
          </a:xfrm>
          <a:prstGeom prst="rect">
            <a:avLst/>
          </a:prstGeom>
        </p:spPr>
        <p:txBody>
          <a:bodyPr wrap="square">
            <a:spAutoFit/>
          </a:bodyPr>
          <a:lstStyle/>
          <a:p>
            <a:pPr algn="ctr"/>
            <a:r>
              <a:rPr lang="en-IN" sz="2800" dirty="0">
                <a:latin typeface="Arial" panose="020B0604020202020204" pitchFamily="34" charset="0"/>
                <a:cs typeface="Arial" panose="020B0604020202020204" pitchFamily="34" charset="0"/>
              </a:rPr>
              <a:t>Rice Type Classification </a:t>
            </a:r>
          </a:p>
          <a:p>
            <a:pPr algn="ctr"/>
            <a:r>
              <a:rPr lang="en-IN" sz="2800" dirty="0">
                <a:latin typeface="Arial" panose="020B0604020202020204" pitchFamily="34" charset="0"/>
                <a:cs typeface="Arial" panose="020B0604020202020204" pitchFamily="34" charset="0"/>
              </a:rPr>
              <a:t>using Random Forest Machine Learning Algorithm </a:t>
            </a:r>
            <a:endParaRPr lang="en-US" sz="1400" dirty="0"/>
          </a:p>
        </p:txBody>
      </p:sp>
      <p:sp>
        <p:nvSpPr>
          <p:cNvPr id="8" name="Rectangle 7"/>
          <p:cNvSpPr/>
          <p:nvPr/>
        </p:nvSpPr>
        <p:spPr>
          <a:xfrm>
            <a:off x="990600" y="4114800"/>
            <a:ext cx="6400800" cy="1892826"/>
          </a:xfrm>
          <a:prstGeom prst="rect">
            <a:avLst/>
          </a:prstGeom>
        </p:spPr>
        <p:txBody>
          <a:bodyPr wrap="square">
            <a:spAutoFit/>
          </a:bodyPr>
          <a:lstStyle/>
          <a:p>
            <a:pPr>
              <a:lnSpc>
                <a:spcPct val="150000"/>
              </a:lnSpc>
            </a:pPr>
            <a:r>
              <a:rPr lang="en-US" dirty="0">
                <a:latin typeface="Arial" pitchFamily="34" charset="0"/>
                <a:cs typeface="Arial" pitchFamily="34" charset="0"/>
              </a:rPr>
              <a:t>Name of the Student: Mr. </a:t>
            </a:r>
            <a:r>
              <a:rPr lang="en-US" dirty="0" err="1">
                <a:latin typeface="Arial" pitchFamily="34" charset="0"/>
                <a:cs typeface="Arial" pitchFamily="34" charset="0"/>
              </a:rPr>
              <a:t>Chakali</a:t>
            </a:r>
            <a:r>
              <a:rPr lang="en-US" dirty="0">
                <a:latin typeface="Arial" pitchFamily="34" charset="0"/>
                <a:cs typeface="Arial" pitchFamily="34" charset="0"/>
              </a:rPr>
              <a:t> Gangadhar </a:t>
            </a:r>
          </a:p>
          <a:p>
            <a:pPr>
              <a:lnSpc>
                <a:spcPct val="150000"/>
              </a:lnSpc>
            </a:pPr>
            <a:r>
              <a:rPr lang="en-US" dirty="0">
                <a:latin typeface="Arial" pitchFamily="34" charset="0"/>
                <a:cs typeface="Arial" pitchFamily="34" charset="0"/>
              </a:rPr>
              <a:t>Register Number: 39110202</a:t>
            </a:r>
          </a:p>
          <a:p>
            <a:pPr>
              <a:lnSpc>
                <a:spcPct val="150000"/>
              </a:lnSpc>
            </a:pPr>
            <a:endParaRPr lang="en-US" dirty="0">
              <a:latin typeface="Arial" pitchFamily="34" charset="0"/>
              <a:cs typeface="Arial" pitchFamily="34" charset="0"/>
            </a:endParaRPr>
          </a:p>
          <a:p>
            <a:r>
              <a:rPr lang="en-US" dirty="0">
                <a:latin typeface="Arial" pitchFamily="34" charset="0"/>
                <a:cs typeface="Arial" pitchFamily="34" charset="0"/>
              </a:rPr>
              <a:t>Project Supervisor: Dr. M. </a:t>
            </a:r>
            <a:r>
              <a:rPr lang="en-US" dirty="0" err="1">
                <a:latin typeface="Arial" pitchFamily="34" charset="0"/>
                <a:cs typeface="Arial" pitchFamily="34" charset="0"/>
              </a:rPr>
              <a:t>Selvi</a:t>
            </a:r>
            <a:r>
              <a:rPr lang="en-US" dirty="0">
                <a:latin typeface="Arial" pitchFamily="34" charset="0"/>
                <a:cs typeface="Arial" pitchFamily="34" charset="0"/>
              </a:rPr>
              <a:t>, M.E., Ph.D.,</a:t>
            </a:r>
          </a:p>
          <a:p>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36525"/>
            <a:ext cx="8763000" cy="1600835"/>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3" name="TextBox 2">
            <a:extLst>
              <a:ext uri="{FF2B5EF4-FFF2-40B4-BE49-F238E27FC236}">
                <a16:creationId xmlns:a16="http://schemas.microsoft.com/office/drawing/2014/main" id="{42F7ACF3-FC62-4EE7-9C8D-4E55D4FD0E4B}"/>
              </a:ext>
            </a:extLst>
          </p:cNvPr>
          <p:cNvSpPr txBox="1"/>
          <p:nvPr/>
        </p:nvSpPr>
        <p:spPr>
          <a:xfrm>
            <a:off x="409074" y="1044917"/>
            <a:ext cx="4997116" cy="671851"/>
          </a:xfrm>
          <a:prstGeom prst="rect">
            <a:avLst/>
          </a:prstGeom>
          <a:noFill/>
        </p:spPr>
        <p:txBody>
          <a:bodyPr wrap="square" rtlCol="0">
            <a:spAutoFit/>
          </a:bodyPr>
          <a:lstStyle/>
          <a:p>
            <a:pPr>
              <a:lnSpc>
                <a:spcPct val="150000"/>
              </a:lnSpc>
            </a:pPr>
            <a:r>
              <a:rPr lang="en-US" sz="2800" b="1" dirty="0"/>
              <a:t>Modules in </a:t>
            </a:r>
            <a:r>
              <a:rPr lang="en-US" sz="2800" b="1" dirty="0" err="1"/>
              <a:t>Jupyter</a:t>
            </a:r>
            <a:r>
              <a:rPr lang="en-US" sz="2800" b="1" dirty="0"/>
              <a:t> Notebook</a:t>
            </a:r>
          </a:p>
        </p:txBody>
      </p:sp>
      <p:sp>
        <p:nvSpPr>
          <p:cNvPr id="9" name="TextBox 8">
            <a:extLst>
              <a:ext uri="{FF2B5EF4-FFF2-40B4-BE49-F238E27FC236}">
                <a16:creationId xmlns:a16="http://schemas.microsoft.com/office/drawing/2014/main" id="{8114ED94-A654-47AE-B384-A796D8EA0DFF}"/>
              </a:ext>
            </a:extLst>
          </p:cNvPr>
          <p:cNvSpPr txBox="1"/>
          <p:nvPr/>
        </p:nvSpPr>
        <p:spPr>
          <a:xfrm>
            <a:off x="685801" y="1600200"/>
            <a:ext cx="4331368" cy="5724644"/>
          </a:xfrm>
          <a:prstGeom prst="rect">
            <a:avLst/>
          </a:prstGeom>
          <a:noFill/>
        </p:spPr>
        <p:txBody>
          <a:bodyPr wrap="square" rtlCol="0">
            <a:spAutoFit/>
          </a:bodyPr>
          <a:lstStyle/>
          <a:p>
            <a:pPr marL="285750" indent="-285750">
              <a:buFont typeface="Wingdings" panose="05000000000000000000" pitchFamily="2" charset="2"/>
              <a:buChar char="§"/>
            </a:pPr>
            <a:r>
              <a:rPr lang="en-IN" sz="2400" dirty="0"/>
              <a:t>Visualization Libraries</a:t>
            </a:r>
          </a:p>
          <a:p>
            <a:pPr marL="800100" lvl="1" indent="-342900">
              <a:buFont typeface="Arial" panose="020B0604020202020204" pitchFamily="34" charset="0"/>
              <a:buChar char="•"/>
            </a:pPr>
            <a:r>
              <a:rPr lang="en-IN" sz="2400" dirty="0" err="1"/>
              <a:t>matplotlib.pyplot</a:t>
            </a:r>
            <a:endParaRPr lang="en-IN" sz="2400" dirty="0"/>
          </a:p>
          <a:p>
            <a:pPr marL="800100" lvl="1" indent="-342900">
              <a:buFont typeface="Arial" panose="020B0604020202020204" pitchFamily="34" charset="0"/>
              <a:buChar char="•"/>
            </a:pPr>
            <a:r>
              <a:rPr lang="en-IN" sz="2400" dirty="0"/>
              <a:t>seaborn</a:t>
            </a:r>
          </a:p>
          <a:p>
            <a:pPr marL="800100" lvl="1" indent="-342900">
              <a:buFont typeface="Arial" panose="020B0604020202020204" pitchFamily="34" charset="0"/>
              <a:buChar char="•"/>
            </a:pPr>
            <a:r>
              <a:rPr lang="en-IN" sz="2400" dirty="0" err="1"/>
              <a:t>graphviz</a:t>
            </a:r>
            <a:endParaRPr lang="en-IN" sz="2400" dirty="0"/>
          </a:p>
          <a:p>
            <a:pPr marL="800100" lvl="1" indent="-342900">
              <a:buFont typeface="Arial" panose="020B0604020202020204" pitchFamily="34" charset="0"/>
              <a:buChar char="•"/>
            </a:pPr>
            <a:r>
              <a:rPr lang="en-IN" sz="2400" dirty="0" err="1"/>
              <a:t>sklearn.tree</a:t>
            </a:r>
            <a:endParaRPr lang="en-IN" sz="2400" dirty="0"/>
          </a:p>
          <a:p>
            <a:pPr marL="1257300" lvl="2" indent="-342900">
              <a:buFont typeface="Courier New" panose="02070309020205020404" pitchFamily="49" charset="0"/>
              <a:buChar char="o"/>
            </a:pPr>
            <a:r>
              <a:rPr lang="en-IN" sz="2400" dirty="0" err="1"/>
              <a:t>export_graphviz</a:t>
            </a:r>
            <a:endParaRPr lang="en-IN" sz="2400" dirty="0"/>
          </a:p>
          <a:p>
            <a:pPr marL="285750" indent="-285750">
              <a:buFont typeface="Wingdings" panose="05000000000000000000" pitchFamily="2" charset="2"/>
              <a:buChar char="§"/>
            </a:pPr>
            <a:r>
              <a:rPr lang="en-IN" sz="2400" dirty="0"/>
              <a:t>Data processing libraries</a:t>
            </a:r>
          </a:p>
          <a:p>
            <a:pPr marL="800100" lvl="1" indent="-342900">
              <a:buFont typeface="Arial" panose="020B0604020202020204" pitchFamily="34" charset="0"/>
              <a:buChar char="•"/>
            </a:pPr>
            <a:r>
              <a:rPr lang="en-IN" sz="2400" dirty="0" err="1"/>
              <a:t>numpy</a:t>
            </a:r>
            <a:endParaRPr lang="en-IN" sz="2400" dirty="0"/>
          </a:p>
          <a:p>
            <a:pPr marL="800100" lvl="1" indent="-342900">
              <a:buFont typeface="Arial" panose="020B0604020202020204" pitchFamily="34" charset="0"/>
              <a:buChar char="•"/>
            </a:pPr>
            <a:r>
              <a:rPr lang="en-IN" sz="2400" dirty="0"/>
              <a:t>pandas</a:t>
            </a:r>
          </a:p>
          <a:p>
            <a:pPr marL="800100" lvl="1" indent="-342900">
              <a:buFont typeface="Arial" panose="020B0604020202020204" pitchFamily="34" charset="0"/>
              <a:buChar char="•"/>
            </a:pPr>
            <a:r>
              <a:rPr lang="en-IN" sz="2400" dirty="0" err="1"/>
              <a:t>sklearn.model_selection</a:t>
            </a:r>
            <a:endParaRPr lang="en-IN" sz="2400" dirty="0"/>
          </a:p>
          <a:p>
            <a:pPr marL="1257300" lvl="2" indent="-342900">
              <a:buFont typeface="Courier New" panose="02070309020205020404" pitchFamily="49" charset="0"/>
              <a:buChar char="o"/>
            </a:pPr>
            <a:r>
              <a:rPr lang="en-IN" sz="2400" dirty="0" err="1"/>
              <a:t>test_train_split</a:t>
            </a:r>
            <a:endParaRPr lang="en-IN" sz="2400" dirty="0"/>
          </a:p>
          <a:p>
            <a:pPr marL="800100" lvl="1" indent="-342900">
              <a:buFont typeface="Arial" panose="020B0604020202020204" pitchFamily="34" charset="0"/>
              <a:buChar char="•"/>
            </a:pPr>
            <a:r>
              <a:rPr lang="en-IN" sz="2400" dirty="0" err="1"/>
              <a:t>sklearn.preprocessing</a:t>
            </a:r>
            <a:endParaRPr lang="en-IN" sz="2400" dirty="0"/>
          </a:p>
          <a:p>
            <a:pPr marL="1257300" lvl="2" indent="-342900">
              <a:buFont typeface="Courier New" panose="02070309020205020404" pitchFamily="49" charset="0"/>
              <a:buChar char="o"/>
            </a:pPr>
            <a:r>
              <a:rPr lang="en-IN" sz="2400" dirty="0" err="1"/>
              <a:t>LabelEncoder</a:t>
            </a:r>
            <a:endParaRPr lang="en-IN" sz="2400" dirty="0"/>
          </a:p>
          <a:p>
            <a:pPr lvl="1"/>
            <a:endParaRPr lang="en-IN" dirty="0"/>
          </a:p>
          <a:p>
            <a:pPr marL="1200150" lvl="2" indent="-285750">
              <a:buFont typeface="Courier New" panose="02070309020205020404" pitchFamily="49" charset="0"/>
              <a:buChar char="o"/>
            </a:pPr>
            <a:endParaRPr lang="en-IN" dirty="0"/>
          </a:p>
          <a:p>
            <a:pPr marL="1200150" lvl="2"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5264876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9" name="TextBox 8">
            <a:extLst>
              <a:ext uri="{FF2B5EF4-FFF2-40B4-BE49-F238E27FC236}">
                <a16:creationId xmlns:a16="http://schemas.microsoft.com/office/drawing/2014/main" id="{8114ED94-A654-47AE-B384-A796D8EA0DFF}"/>
              </a:ext>
            </a:extLst>
          </p:cNvPr>
          <p:cNvSpPr txBox="1"/>
          <p:nvPr/>
        </p:nvSpPr>
        <p:spPr>
          <a:xfrm>
            <a:off x="381000" y="1453913"/>
            <a:ext cx="4331368" cy="1938992"/>
          </a:xfrm>
          <a:prstGeom prst="rect">
            <a:avLst/>
          </a:prstGeom>
          <a:noFill/>
        </p:spPr>
        <p:txBody>
          <a:bodyPr wrap="square" rtlCol="0">
            <a:spAutoFit/>
          </a:bodyPr>
          <a:lstStyle/>
          <a:p>
            <a:pPr marL="285750" indent="-285750">
              <a:buFont typeface="Wingdings" panose="05000000000000000000" pitchFamily="2" charset="2"/>
              <a:buChar char="§"/>
            </a:pPr>
            <a:r>
              <a:rPr lang="en-IN" sz="2200" dirty="0"/>
              <a:t>ML model Algorithm</a:t>
            </a:r>
          </a:p>
          <a:p>
            <a:pPr marL="800100" lvl="1" indent="-342900">
              <a:buFont typeface="Arial" panose="020B0604020202020204" pitchFamily="34" charset="0"/>
              <a:buChar char="•"/>
            </a:pPr>
            <a:r>
              <a:rPr lang="en-IN" sz="2200" dirty="0" err="1"/>
              <a:t>sklearn.ensemble</a:t>
            </a:r>
            <a:endParaRPr lang="en-IN" sz="2200" dirty="0"/>
          </a:p>
          <a:p>
            <a:pPr marL="1257300" lvl="2" indent="-342900">
              <a:buFont typeface="Courier New" panose="02070309020205020404" pitchFamily="49" charset="0"/>
              <a:buChar char="o"/>
            </a:pPr>
            <a:r>
              <a:rPr lang="en-IN" sz="2200" dirty="0" err="1"/>
              <a:t>RandomForestClassifier</a:t>
            </a:r>
            <a:endParaRPr lang="en-IN" sz="2200" dirty="0"/>
          </a:p>
          <a:p>
            <a:pPr lvl="1"/>
            <a:endParaRPr lang="en-IN" dirty="0"/>
          </a:p>
          <a:p>
            <a:pPr marL="1200150" lvl="2" indent="-285750">
              <a:buFont typeface="Courier New" panose="02070309020205020404" pitchFamily="49" charset="0"/>
              <a:buChar char="o"/>
            </a:pPr>
            <a:endParaRPr lang="en-IN" dirty="0"/>
          </a:p>
          <a:p>
            <a:pPr marL="1200150" lvl="2" indent="-285750">
              <a:buFont typeface="Courier New" panose="02070309020205020404" pitchFamily="49" charset="0"/>
              <a:buChar char="o"/>
            </a:pPr>
            <a:endParaRPr lang="en-IN" dirty="0"/>
          </a:p>
        </p:txBody>
      </p:sp>
      <p:sp>
        <p:nvSpPr>
          <p:cNvPr id="8" name="TextBox 7">
            <a:extLst>
              <a:ext uri="{FF2B5EF4-FFF2-40B4-BE49-F238E27FC236}">
                <a16:creationId xmlns:a16="http://schemas.microsoft.com/office/drawing/2014/main" id="{EF1EBBD9-191F-4B94-B05D-5E538FDFA343}"/>
              </a:ext>
            </a:extLst>
          </p:cNvPr>
          <p:cNvSpPr txBox="1"/>
          <p:nvPr/>
        </p:nvSpPr>
        <p:spPr>
          <a:xfrm>
            <a:off x="304800" y="2426017"/>
            <a:ext cx="5105400" cy="4431983"/>
          </a:xfrm>
          <a:prstGeom prst="rect">
            <a:avLst/>
          </a:prstGeom>
          <a:noFill/>
        </p:spPr>
        <p:txBody>
          <a:bodyPr wrap="square" rtlCol="0">
            <a:spAutoFit/>
          </a:bodyPr>
          <a:lstStyle/>
          <a:p>
            <a:pPr marL="285750" indent="-285750">
              <a:buFont typeface="Wingdings" panose="05000000000000000000" pitchFamily="2" charset="2"/>
              <a:buChar char="§"/>
            </a:pPr>
            <a:r>
              <a:rPr lang="en-IN" sz="2200" dirty="0"/>
              <a:t>Performance metrics</a:t>
            </a:r>
          </a:p>
          <a:p>
            <a:pPr marL="742950" lvl="1" indent="-285750">
              <a:buFont typeface="Arial" panose="020B0604020202020204" pitchFamily="34" charset="0"/>
              <a:buChar char="•"/>
            </a:pPr>
            <a:r>
              <a:rPr lang="en-IN" sz="2200" dirty="0" err="1"/>
              <a:t>sklearn.metrics</a:t>
            </a:r>
            <a:endParaRPr lang="en-IN" sz="2200" dirty="0"/>
          </a:p>
          <a:p>
            <a:pPr marL="1200150" lvl="2" indent="-285750">
              <a:buFont typeface="Courier New" panose="02070309020205020404" pitchFamily="49" charset="0"/>
              <a:buChar char="o"/>
            </a:pPr>
            <a:r>
              <a:rPr lang="en-IN" sz="2200" dirty="0" err="1"/>
              <a:t>confusion_matrix</a:t>
            </a:r>
            <a:endParaRPr lang="en-IN" sz="2200" dirty="0"/>
          </a:p>
          <a:p>
            <a:pPr marL="1200150" lvl="2" indent="-285750">
              <a:buFont typeface="Courier New" panose="02070309020205020404" pitchFamily="49" charset="0"/>
              <a:buChar char="o"/>
            </a:pPr>
            <a:r>
              <a:rPr lang="en-IN" sz="2200" dirty="0" err="1"/>
              <a:t>roc_auc_score</a:t>
            </a:r>
            <a:endParaRPr lang="en-IN" sz="2200" dirty="0"/>
          </a:p>
          <a:p>
            <a:pPr marL="1200150" lvl="2" indent="-285750">
              <a:buFont typeface="Courier New" panose="02070309020205020404" pitchFamily="49" charset="0"/>
              <a:buChar char="o"/>
            </a:pPr>
            <a:r>
              <a:rPr lang="en-IN" sz="2200" dirty="0" err="1"/>
              <a:t>RocCurveDisplay</a:t>
            </a:r>
            <a:endParaRPr lang="en-IN" sz="2200" dirty="0"/>
          </a:p>
          <a:p>
            <a:pPr marL="1200150" lvl="2" indent="-285750">
              <a:buFont typeface="Courier New" panose="02070309020205020404" pitchFamily="49" charset="0"/>
              <a:buChar char="o"/>
            </a:pPr>
            <a:r>
              <a:rPr lang="en-IN" sz="2200" dirty="0" err="1"/>
              <a:t>auc</a:t>
            </a:r>
            <a:endParaRPr lang="en-IN" sz="2200" dirty="0"/>
          </a:p>
          <a:p>
            <a:pPr marL="1200150" lvl="2" indent="-285750">
              <a:buFont typeface="Courier New" panose="02070309020205020404" pitchFamily="49" charset="0"/>
              <a:buChar char="o"/>
            </a:pPr>
            <a:r>
              <a:rPr lang="en-IN" sz="2200" dirty="0" err="1"/>
              <a:t>roc_curve</a:t>
            </a:r>
            <a:r>
              <a:rPr lang="en-IN" sz="2200" dirty="0"/>
              <a:t> </a:t>
            </a:r>
          </a:p>
          <a:p>
            <a:pPr marL="1200150" lvl="2" indent="-285750">
              <a:buFont typeface="Courier New" panose="02070309020205020404" pitchFamily="49" charset="0"/>
              <a:buChar char="o"/>
            </a:pPr>
            <a:r>
              <a:rPr lang="en-IN" sz="2200" dirty="0" err="1"/>
              <a:t>precision_recall_fscore_support</a:t>
            </a:r>
            <a:endParaRPr lang="en-IN" sz="2200" dirty="0"/>
          </a:p>
          <a:p>
            <a:pPr marL="1200150" lvl="2" indent="-285750">
              <a:buFont typeface="Courier New" panose="02070309020205020404" pitchFamily="49" charset="0"/>
              <a:buChar char="o"/>
            </a:pPr>
            <a:r>
              <a:rPr lang="en-IN" sz="2200" dirty="0" err="1"/>
              <a:t>plot_confusion_matrix</a:t>
            </a:r>
            <a:endParaRPr lang="en-IN" sz="2200" dirty="0"/>
          </a:p>
          <a:p>
            <a:pPr marL="1200150" lvl="2" indent="-285750">
              <a:buFont typeface="Courier New" panose="02070309020205020404" pitchFamily="49" charset="0"/>
              <a:buChar char="o"/>
            </a:pPr>
            <a:r>
              <a:rPr lang="en-IN" sz="2200" dirty="0" err="1"/>
              <a:t>log_loss</a:t>
            </a:r>
            <a:endParaRPr lang="en-IN" sz="2200" dirty="0"/>
          </a:p>
          <a:p>
            <a:pPr marL="1200150" lvl="2" indent="-285750">
              <a:buFont typeface="Courier New" panose="02070309020205020404" pitchFamily="49" charset="0"/>
              <a:buChar char="o"/>
            </a:pPr>
            <a:r>
              <a:rPr lang="en-IN" sz="2200" dirty="0" err="1"/>
              <a:t>accuracy_score</a:t>
            </a:r>
            <a:endParaRPr lang="en-IN" sz="2200" dirty="0"/>
          </a:p>
          <a:p>
            <a:pPr marL="1200150" lvl="2" indent="-285750">
              <a:buFont typeface="Courier New" panose="02070309020205020404" pitchFamily="49" charset="0"/>
              <a:buChar char="o"/>
            </a:pPr>
            <a:r>
              <a:rPr lang="en-IN" sz="2200" dirty="0"/>
              <a:t>f1_score</a:t>
            </a:r>
          </a:p>
          <a:p>
            <a:pPr marL="742950" lvl="1"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70895219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381000" y="1140912"/>
            <a:ext cx="8382000" cy="5580563"/>
          </a:xfrm>
        </p:spPr>
        <p:txBody>
          <a:bodyPr>
            <a:normAutofit fontScale="77500" lnSpcReduction="20000"/>
          </a:bodyPr>
          <a:lstStyle/>
          <a:p>
            <a:pPr marL="0" indent="0">
              <a:lnSpc>
                <a:spcPct val="150000"/>
              </a:lnSpc>
              <a:buNone/>
            </a:pPr>
            <a:r>
              <a:rPr lang="en-IN" sz="3100" b="1" dirty="0">
                <a:latin typeface="Arial" panose="020B0604020202020204" pitchFamily="34" charset="0"/>
                <a:cs typeface="Arial" pitchFamily="34" charset="0"/>
              </a:rPr>
              <a:t>Building model:</a:t>
            </a:r>
          </a:p>
          <a:p>
            <a:pPr algn="just">
              <a:lnSpc>
                <a:spcPct val="150000"/>
              </a:lnSpc>
            </a:pPr>
            <a:r>
              <a:rPr lang="en-US" sz="2400" dirty="0">
                <a:latin typeface="Arial" panose="020B0604020202020204" pitchFamily="34" charset="0"/>
                <a:cs typeface="Arial" panose="020B0604020202020204" pitchFamily="34" charset="0"/>
              </a:rPr>
              <a:t>The model is built using </a:t>
            </a:r>
            <a:r>
              <a:rPr lang="en-US" sz="2400" dirty="0" err="1">
                <a:latin typeface="Arial" panose="020B0604020202020204" pitchFamily="34" charset="0"/>
                <a:cs typeface="Arial" panose="020B0604020202020204" pitchFamily="34" charset="0"/>
              </a:rPr>
              <a:t>RandomForestClassifier</a:t>
            </a:r>
            <a:r>
              <a:rPr lang="en-US" sz="2400" dirty="0">
                <a:latin typeface="Arial" panose="020B0604020202020204" pitchFamily="34" charset="0"/>
                <a:cs typeface="Arial" panose="020B0604020202020204" pitchFamily="34" charset="0"/>
              </a:rPr>
              <a:t> by choosing hyper parameters for good performance</a:t>
            </a:r>
          </a:p>
          <a:p>
            <a:pPr algn="just">
              <a:lnSpc>
                <a:spcPct val="150000"/>
              </a:lnSpc>
            </a:pPr>
            <a:r>
              <a:rPr lang="en-IN" sz="2400" dirty="0">
                <a:latin typeface="Arial" panose="020B0604020202020204" pitchFamily="34" charset="0"/>
                <a:cs typeface="Arial" panose="020B0604020202020204" pitchFamily="34" charset="0"/>
              </a:rPr>
              <a:t>Hyperparameters :</a:t>
            </a:r>
          </a:p>
          <a:p>
            <a:pPr lvl="1" algn="just">
              <a:lnSpc>
                <a:spcPct val="150000"/>
              </a:lnSpc>
            </a:pPr>
            <a:r>
              <a:rPr lang="en-US" sz="2400" dirty="0" err="1">
                <a:latin typeface="Arial" panose="020B0604020202020204" pitchFamily="34" charset="0"/>
                <a:cs typeface="Arial" panose="020B0604020202020204" pitchFamily="34" charset="0"/>
              </a:rPr>
              <a:t>n_estimators</a:t>
            </a:r>
            <a:r>
              <a:rPr lang="en-US" sz="2400" dirty="0">
                <a:latin typeface="Arial" panose="020B0604020202020204" pitchFamily="34" charset="0"/>
                <a:cs typeface="Arial" panose="020B0604020202020204" pitchFamily="34" charset="0"/>
              </a:rPr>
              <a:t> : The number of decision trees in the forest ,(</a:t>
            </a:r>
            <a:r>
              <a:rPr lang="en-US" sz="2400" dirty="0" err="1">
                <a:latin typeface="Arial" panose="020B0604020202020204" pitchFamily="34" charset="0"/>
                <a:cs typeface="Arial" panose="020B0604020202020204" pitchFamily="34" charset="0"/>
              </a:rPr>
              <a:t>int,default</a:t>
            </a:r>
            <a:r>
              <a:rPr lang="en-US" sz="2400" dirty="0">
                <a:latin typeface="Arial" panose="020B0604020202020204" pitchFamily="34" charset="0"/>
                <a:cs typeface="Arial" panose="020B0604020202020204" pitchFamily="34" charset="0"/>
              </a:rPr>
              <a:t>=100).</a:t>
            </a:r>
          </a:p>
          <a:p>
            <a:pPr lvl="1" algn="just">
              <a:lnSpc>
                <a:spcPct val="150000"/>
              </a:lnSpc>
            </a:pPr>
            <a:r>
              <a:rPr lang="en-US" sz="2400" dirty="0">
                <a:latin typeface="Arial" panose="020B0604020202020204" pitchFamily="34" charset="0"/>
                <a:cs typeface="Arial" panose="020B0604020202020204" pitchFamily="34" charset="0"/>
              </a:rPr>
              <a:t>bootstrap : Whether bootstrap samples are used when building trees. If False, the whole dataset is used to build each tree. (bool, default=True) </a:t>
            </a:r>
          </a:p>
          <a:p>
            <a:pPr lvl="1" algn="just">
              <a:lnSpc>
                <a:spcPct val="150000"/>
              </a:lnSpc>
            </a:pPr>
            <a:r>
              <a:rPr lang="en-US" sz="2400" dirty="0" err="1">
                <a:latin typeface="Arial" panose="020B0604020202020204" pitchFamily="34" charset="0"/>
                <a:cs typeface="Arial" panose="020B0604020202020204" pitchFamily="34" charset="0"/>
              </a:rPr>
              <a:t>random_state</a:t>
            </a:r>
            <a:r>
              <a:rPr lang="en-US" sz="2400" dirty="0">
                <a:latin typeface="Arial" panose="020B0604020202020204" pitchFamily="34" charset="0"/>
                <a:cs typeface="Arial" panose="020B0604020202020204" pitchFamily="34" charset="0"/>
              </a:rPr>
              <a:t> : Controls both the randomness of the bootstrapping of the samples used when building trees and the sampling of the features to consider when looking for the best split at each node  </a:t>
            </a:r>
            <a:r>
              <a:rPr lang="en-US" sz="2600" dirty="0">
                <a:latin typeface="Arial" panose="020B0604020202020204" pitchFamily="34" charset="0"/>
                <a:cs typeface="Arial" panose="020B0604020202020204" pitchFamily="34" charset="0"/>
              </a:rPr>
              <a:t> (int, default=None) </a:t>
            </a:r>
          </a:p>
          <a:p>
            <a:pPr lvl="1">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93023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 (cont.)</a:t>
            </a:r>
            <a:endParaRPr lang="en-US" dirty="0">
              <a:solidFill>
                <a:srgbClr val="C00000"/>
              </a:solidFill>
            </a:endParaRPr>
          </a:p>
        </p:txBody>
      </p:sp>
      <p:sp>
        <p:nvSpPr>
          <p:cNvPr id="8" name="Content Placeholder 2"/>
          <p:cNvSpPr>
            <a:spLocks noGrp="1"/>
          </p:cNvSpPr>
          <p:nvPr>
            <p:ph idx="1"/>
          </p:nvPr>
        </p:nvSpPr>
        <p:spPr>
          <a:xfrm>
            <a:off x="381000" y="1223566"/>
            <a:ext cx="8382000" cy="5022056"/>
          </a:xfrm>
        </p:spPr>
        <p:txBody>
          <a:bodyPr>
            <a:noAutofit/>
          </a:bodyPr>
          <a:lstStyle/>
          <a:p>
            <a:pPr algn="just">
              <a:lnSpc>
                <a:spcPct val="150000"/>
              </a:lnSpc>
            </a:pPr>
            <a:r>
              <a:rPr lang="en-IN" sz="2000" dirty="0">
                <a:latin typeface="Arial" panose="020B0604020202020204" pitchFamily="34" charset="0"/>
                <a:cs typeface="Arial" panose="020B0604020202020204" pitchFamily="34" charset="0"/>
              </a:rPr>
              <a:t>Hyperparameters (cont.):</a:t>
            </a:r>
          </a:p>
          <a:p>
            <a:pPr lvl="1" algn="just">
              <a:lnSpc>
                <a:spcPct val="150000"/>
              </a:lnSpc>
            </a:pPr>
            <a:r>
              <a:rPr lang="en-US" sz="1800" dirty="0" err="1">
                <a:latin typeface="Arial" panose="020B0604020202020204" pitchFamily="34" charset="0"/>
                <a:cs typeface="Arial" panose="020B0604020202020204" pitchFamily="34" charset="0"/>
              </a:rPr>
              <a:t>max_depth</a:t>
            </a:r>
            <a:r>
              <a:rPr lang="en-US" sz="1800" dirty="0">
                <a:latin typeface="Arial" panose="020B0604020202020204" pitchFamily="34" charset="0"/>
                <a:cs typeface="Arial" panose="020B0604020202020204" pitchFamily="34" charset="0"/>
              </a:rPr>
              <a:t> : The maximum depth of the tree. If None, then nodes are expanded until all leaves are pure or until all leaves contain less than </a:t>
            </a:r>
            <a:r>
              <a:rPr lang="en-US" sz="1800" dirty="0" err="1">
                <a:latin typeface="Arial" panose="020B0604020202020204" pitchFamily="34" charset="0"/>
                <a:cs typeface="Arial" panose="020B0604020202020204" pitchFamily="34" charset="0"/>
              </a:rPr>
              <a:t>min_samples_split</a:t>
            </a:r>
            <a:r>
              <a:rPr lang="en-US" sz="1800" dirty="0">
                <a:latin typeface="Arial" panose="020B0604020202020204" pitchFamily="34" charset="0"/>
                <a:cs typeface="Arial" panose="020B0604020202020204" pitchFamily="34" charset="0"/>
              </a:rPr>
              <a:t> samples. (int, default=None) </a:t>
            </a:r>
          </a:p>
          <a:p>
            <a:pPr lvl="1" algn="just">
              <a:lnSpc>
                <a:spcPct val="150000"/>
              </a:lnSpc>
            </a:pPr>
            <a:r>
              <a:rPr lang="en-US" sz="1800" dirty="0" err="1">
                <a:latin typeface="Arial" panose="020B0604020202020204" pitchFamily="34" charset="0"/>
                <a:cs typeface="Arial" panose="020B0604020202020204" pitchFamily="34" charset="0"/>
              </a:rPr>
              <a:t>min_samples_leaf</a:t>
            </a:r>
            <a:r>
              <a:rPr lang="en-US" sz="1800" dirty="0">
                <a:latin typeface="Arial" panose="020B0604020202020204" pitchFamily="34" charset="0"/>
                <a:cs typeface="Arial" panose="020B0604020202020204" pitchFamily="34" charset="0"/>
              </a:rPr>
              <a:t> : The minimum number of samples required to be at a leaf node. A split point at any depth will only be considered if it leaves at least ``</a:t>
            </a:r>
            <a:r>
              <a:rPr lang="en-US" sz="1800" dirty="0" err="1">
                <a:latin typeface="Arial" panose="020B0604020202020204" pitchFamily="34" charset="0"/>
                <a:cs typeface="Arial" panose="020B0604020202020204" pitchFamily="34" charset="0"/>
              </a:rPr>
              <a:t>min_samples_leaf</a:t>
            </a:r>
            <a:r>
              <a:rPr lang="en-US" sz="1800" dirty="0">
                <a:latin typeface="Arial" panose="020B0604020202020204" pitchFamily="34" charset="0"/>
                <a:cs typeface="Arial" panose="020B0604020202020204" pitchFamily="34" charset="0"/>
              </a:rPr>
              <a:t>`` training samples in each of the left and right branches. This may have the effect of smoothing the model, especially in regression. - If int, then consider `</a:t>
            </a:r>
            <a:r>
              <a:rPr lang="en-US" sz="1800" dirty="0" err="1">
                <a:latin typeface="Arial" panose="020B0604020202020204" pitchFamily="34" charset="0"/>
                <a:cs typeface="Arial" panose="020B0604020202020204" pitchFamily="34" charset="0"/>
              </a:rPr>
              <a:t>min_samples_leaf</a:t>
            </a:r>
            <a:r>
              <a:rPr lang="en-US" sz="1800" dirty="0">
                <a:latin typeface="Arial" panose="020B0604020202020204" pitchFamily="34" charset="0"/>
                <a:cs typeface="Arial" panose="020B0604020202020204" pitchFamily="34" charset="0"/>
              </a:rPr>
              <a:t>` as the minimum number. - If float, then `</a:t>
            </a:r>
            <a:r>
              <a:rPr lang="en-US" sz="1800" dirty="0" err="1">
                <a:latin typeface="Arial" panose="020B0604020202020204" pitchFamily="34" charset="0"/>
                <a:cs typeface="Arial" panose="020B0604020202020204" pitchFamily="34" charset="0"/>
              </a:rPr>
              <a:t>min_samples_leaf</a:t>
            </a:r>
            <a:r>
              <a:rPr lang="en-US" sz="1800" dirty="0">
                <a:latin typeface="Arial" panose="020B0604020202020204" pitchFamily="34" charset="0"/>
                <a:cs typeface="Arial" panose="020B0604020202020204" pitchFamily="34" charset="0"/>
              </a:rPr>
              <a:t>` is a fraction and `ceil(</a:t>
            </a:r>
            <a:r>
              <a:rPr lang="en-US" sz="1800" dirty="0" err="1">
                <a:latin typeface="Arial" panose="020B0604020202020204" pitchFamily="34" charset="0"/>
                <a:cs typeface="Arial" panose="020B0604020202020204" pitchFamily="34" charset="0"/>
              </a:rPr>
              <a:t>min_samples_leaf</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n_samples</a:t>
            </a:r>
            <a:r>
              <a:rPr lang="en-US" sz="1800" dirty="0">
                <a:latin typeface="Arial" panose="020B0604020202020204" pitchFamily="34" charset="0"/>
                <a:cs typeface="Arial" panose="020B0604020202020204" pitchFamily="34" charset="0"/>
              </a:rPr>
              <a:t>)` are the minimum number of samples for each node. (int or float, default=1) </a:t>
            </a:r>
          </a:p>
        </p:txBody>
      </p:sp>
    </p:spTree>
    <p:extLst>
      <p:ext uri="{BB962C8B-B14F-4D97-AF65-F5344CB8AC3E}">
        <p14:creationId xmlns:p14="http://schemas.microsoft.com/office/powerpoint/2010/main" val="308863547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Application Snapshots</a:t>
            </a:r>
          </a:p>
        </p:txBody>
      </p:sp>
      <p:pic>
        <p:nvPicPr>
          <p:cNvPr id="2" name="Picture 1">
            <a:extLst>
              <a:ext uri="{FF2B5EF4-FFF2-40B4-BE49-F238E27FC236}">
                <a16:creationId xmlns:a16="http://schemas.microsoft.com/office/drawing/2014/main" id="{E7AE4F5D-3106-44A1-9459-6E9694108452}"/>
              </a:ext>
            </a:extLst>
          </p:cNvPr>
          <p:cNvPicPr>
            <a:picLocks noChangeAspect="1"/>
          </p:cNvPicPr>
          <p:nvPr/>
        </p:nvPicPr>
        <p:blipFill rotWithShape="1">
          <a:blip r:embed="rId2"/>
          <a:srcRect l="9167"/>
          <a:stretch/>
        </p:blipFill>
        <p:spPr>
          <a:xfrm>
            <a:off x="328862" y="1905000"/>
            <a:ext cx="8506681" cy="2667000"/>
          </a:xfrm>
          <a:prstGeom prst="rect">
            <a:avLst/>
          </a:prstGeom>
        </p:spPr>
      </p:pic>
    </p:spTree>
    <p:extLst>
      <p:ext uri="{BB962C8B-B14F-4D97-AF65-F5344CB8AC3E}">
        <p14:creationId xmlns:p14="http://schemas.microsoft.com/office/powerpoint/2010/main" val="138694545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181894"/>
            <a:ext cx="8305800" cy="5029200"/>
          </a:xfrm>
        </p:spPr>
        <p:txBody>
          <a:bodyPr>
            <a:noAutofit/>
          </a:bodyPr>
          <a:lstStyle/>
          <a:p>
            <a:pPr algn="just">
              <a:lnSpc>
                <a:spcPct val="150000"/>
              </a:lnSpc>
            </a:pPr>
            <a:r>
              <a:rPr lang="en-US" sz="1700" dirty="0">
                <a:latin typeface="Arial" panose="020B0604020202020204" pitchFamily="34" charset="0"/>
                <a:cs typeface="Arial" pitchFamily="34" charset="0"/>
              </a:rPr>
              <a:t>A Qualitative method has been used in the study. Various primary and secondary sources have been used. Literary sources like articles, journals have been used to substantiate the argument in the study. Leo </a:t>
            </a:r>
            <a:r>
              <a:rPr lang="en-US" sz="1700" dirty="0" err="1">
                <a:latin typeface="Arial" panose="020B0604020202020204" pitchFamily="34" charset="0"/>
                <a:cs typeface="Arial" pitchFamily="34" charset="0"/>
              </a:rPr>
              <a:t>Breiman</a:t>
            </a:r>
            <a:r>
              <a:rPr lang="en-US" sz="1700" dirty="0">
                <a:latin typeface="Arial" panose="020B0604020202020204" pitchFamily="34" charset="0"/>
                <a:cs typeface="Arial" pitchFamily="34" charset="0"/>
              </a:rPr>
              <a:t> methodology is used in my study. </a:t>
            </a:r>
          </a:p>
          <a:p>
            <a:pPr algn="just">
              <a:lnSpc>
                <a:spcPct val="150000"/>
              </a:lnSpc>
            </a:pPr>
            <a:r>
              <a:rPr lang="en-US" sz="1700" dirty="0">
                <a:latin typeface="Arial" panose="020B0604020202020204" pitchFamily="34" charset="0"/>
                <a:cs typeface="Arial" pitchFamily="34" charset="0"/>
              </a:rPr>
              <a:t>Building a model needs a methodology to achieve good accuracy for the problem. We are following the </a:t>
            </a:r>
            <a:r>
              <a:rPr lang="en-US" sz="1700" b="1" dirty="0">
                <a:solidFill>
                  <a:srgbClr val="0E101A"/>
                </a:solidFill>
                <a:effectLst/>
                <a:latin typeface="Arial" panose="020B0604020202020204" pitchFamily="34" charset="0"/>
                <a:cs typeface="Arial" panose="020B0604020202020204" pitchFamily="34" charset="0"/>
              </a:rPr>
              <a:t>bagging method </a:t>
            </a:r>
            <a:r>
              <a:rPr lang="en-US" sz="1700" dirty="0">
                <a:solidFill>
                  <a:srgbClr val="4A6EE0"/>
                </a:solidFill>
                <a:effectLst/>
                <a:latin typeface="Arial" panose="020B0604020202020204" pitchFamily="34" charset="0"/>
                <a:cs typeface="Arial" panose="020B0604020202020204" pitchFamily="34" charset="0"/>
                <a:hlinkClick r:id="rId2"/>
              </a:rPr>
              <a:t>[1]</a:t>
            </a:r>
            <a:r>
              <a:rPr lang="en-US" sz="1700" dirty="0">
                <a:latin typeface="Arial" panose="020B0604020202020204" pitchFamily="34" charset="0"/>
                <a:cs typeface="Arial" panose="020B0604020202020204" pitchFamily="34" charset="0"/>
              </a:rPr>
              <a:t>, which is a combination of learning methods to increase the result. Random forest algorithm is based on bagging method which is based on decision tree algorithm.</a:t>
            </a:r>
          </a:p>
          <a:p>
            <a:pPr algn="just">
              <a:lnSpc>
                <a:spcPct val="150000"/>
              </a:lnSpc>
            </a:pPr>
            <a:r>
              <a:rPr lang="en-US" sz="1700" dirty="0">
                <a:latin typeface="Arial" panose="020B0604020202020204" pitchFamily="34" charset="0"/>
                <a:cs typeface="Arial" panose="020B0604020202020204" pitchFamily="34" charset="0"/>
              </a:rPr>
              <a:t>Random forest is a supervised learning algorithm made up of decision trees where we can set the number of decision trees built by the algorithm for predicting the result </a:t>
            </a:r>
            <a:r>
              <a:rPr lang="en-US" sz="1700" dirty="0">
                <a:solidFill>
                  <a:srgbClr val="4A6EE0"/>
                </a:solidFill>
                <a:effectLst/>
                <a:latin typeface="Arial" panose="020B0604020202020204" pitchFamily="34" charset="0"/>
                <a:cs typeface="Arial" panose="020B0604020202020204" pitchFamily="34" charset="0"/>
                <a:hlinkClick r:id="rId3"/>
              </a:rPr>
              <a:t>[7]</a:t>
            </a:r>
            <a:r>
              <a:rPr lang="en-US" sz="1700" dirty="0">
                <a:latin typeface="Arial" panose="020B0604020202020204" pitchFamily="34" charset="0"/>
                <a:cs typeface="Arial" panose="020B0604020202020204" pitchFamily="34" charset="0"/>
              </a:rPr>
              <a:t>. To use a random forest algorithm we need a sci-kit learn(</a:t>
            </a:r>
            <a:r>
              <a:rPr lang="en-US" sz="1700" dirty="0" err="1">
                <a:latin typeface="Arial" panose="020B0604020202020204" pitchFamily="34" charset="0"/>
                <a:cs typeface="Arial" panose="020B0604020202020204" pitchFamily="34" charset="0"/>
              </a:rPr>
              <a:t>sklearn</a:t>
            </a:r>
            <a:r>
              <a:rPr lang="en-US" sz="1700" dirty="0">
                <a:latin typeface="Arial" panose="020B0604020202020204" pitchFamily="34" charset="0"/>
                <a:cs typeface="Arial" panose="020B0604020202020204" pitchFamily="34" charset="0"/>
              </a:rPr>
              <a:t>) module installed or imported in </a:t>
            </a:r>
            <a:r>
              <a:rPr lang="en-US" sz="1700" dirty="0" err="1">
                <a:latin typeface="Arial" panose="020B0604020202020204" pitchFamily="34" charset="0"/>
                <a:cs typeface="Arial" panose="020B0604020202020204" pitchFamily="34" charset="0"/>
              </a:rPr>
              <a:t>jupyter</a:t>
            </a:r>
            <a:r>
              <a:rPr lang="en-US" sz="1700" dirty="0">
                <a:latin typeface="Arial" panose="020B0604020202020204" pitchFamily="34" charset="0"/>
                <a:cs typeface="Arial" panose="020B0604020202020204" pitchFamily="34" charset="0"/>
              </a:rPr>
              <a:t>, google </a:t>
            </a:r>
            <a:r>
              <a:rPr lang="en-US" sz="1700" dirty="0" err="1">
                <a:latin typeface="Arial" panose="020B0604020202020204" pitchFamily="34" charset="0"/>
                <a:cs typeface="Arial" panose="020B0604020202020204" pitchFamily="34" charset="0"/>
              </a:rPr>
              <a:t>colab</a:t>
            </a:r>
            <a:r>
              <a:rPr lang="en-US" sz="1700" dirty="0">
                <a:latin typeface="Arial" panose="020B0604020202020204" pitchFamily="34" charset="0"/>
                <a:cs typeface="Arial" panose="020B0604020202020204" pitchFamily="34" charset="0"/>
              </a:rPr>
              <a:t>, Kaggle notebooks.</a:t>
            </a:r>
            <a:endParaRPr lang="en-IN" sz="1700" dirty="0">
              <a:latin typeface="Arial" panose="020B0604020202020204" pitchFamily="34" charset="0"/>
              <a:cs typeface="Arial" pitchFamily="34" charset="0"/>
            </a:endParaRPr>
          </a:p>
        </p:txBody>
      </p:sp>
    </p:spTree>
    <p:extLst>
      <p:ext uri="{BB962C8B-B14F-4D97-AF65-F5344CB8AC3E}">
        <p14:creationId xmlns:p14="http://schemas.microsoft.com/office/powerpoint/2010/main" val="125036181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 (cont.)</a:t>
            </a:r>
          </a:p>
        </p:txBody>
      </p:sp>
      <p:sp>
        <p:nvSpPr>
          <p:cNvPr id="8" name="Content Placeholder 2"/>
          <p:cNvSpPr>
            <a:spLocks noGrp="1"/>
          </p:cNvSpPr>
          <p:nvPr>
            <p:ph idx="1"/>
          </p:nvPr>
        </p:nvSpPr>
        <p:spPr>
          <a:xfrm>
            <a:off x="465221" y="1376488"/>
            <a:ext cx="8305800" cy="5162424"/>
          </a:xfrm>
        </p:spPr>
        <p:txBody>
          <a:bodyPr>
            <a:normAutofit fontScale="92500" lnSpcReduction="20000"/>
          </a:bodyPr>
          <a:lstStyle/>
          <a:p>
            <a:pPr algn="just">
              <a:lnSpc>
                <a:spcPct val="150000"/>
              </a:lnSpc>
            </a:pPr>
            <a:r>
              <a:rPr lang="en-US" sz="2200" dirty="0">
                <a:latin typeface="Arial" pitchFamily="34" charset="0"/>
                <a:cs typeface="Arial" pitchFamily="34" charset="0"/>
              </a:rPr>
              <a:t>Random forest algorithm can be tuned with hyperparameters which increases the accuracy of the model. The hyperparameters need to be tested and then included according to the dataset. </a:t>
            </a:r>
          </a:p>
          <a:p>
            <a:pPr algn="just">
              <a:lnSpc>
                <a:spcPct val="150000"/>
              </a:lnSpc>
            </a:pPr>
            <a:r>
              <a:rPr lang="en-US" sz="2200" dirty="0">
                <a:latin typeface="Arial" pitchFamily="34" charset="0"/>
                <a:cs typeface="Arial" pitchFamily="34" charset="0"/>
              </a:rPr>
              <a:t>For this classification problem, we are including five hyperparameters, which are </a:t>
            </a:r>
            <a:r>
              <a:rPr lang="en-US" sz="2200" dirty="0" err="1">
                <a:latin typeface="Arial" pitchFamily="34" charset="0"/>
                <a:cs typeface="Arial" pitchFamily="34" charset="0"/>
              </a:rPr>
              <a:t>n_estimators</a:t>
            </a:r>
            <a:r>
              <a:rPr lang="en-US" sz="2200" dirty="0">
                <a:latin typeface="Arial" pitchFamily="34" charset="0"/>
                <a:cs typeface="Arial" pitchFamily="34" charset="0"/>
              </a:rPr>
              <a:t>, </a:t>
            </a:r>
            <a:r>
              <a:rPr lang="en-US" sz="2200" dirty="0" err="1">
                <a:latin typeface="Arial" pitchFamily="34" charset="0"/>
                <a:cs typeface="Arial" pitchFamily="34" charset="0"/>
              </a:rPr>
              <a:t>max_depth</a:t>
            </a:r>
            <a:r>
              <a:rPr lang="en-US" sz="2200" dirty="0">
                <a:latin typeface="Arial" pitchFamily="34" charset="0"/>
                <a:cs typeface="Arial" pitchFamily="34" charset="0"/>
              </a:rPr>
              <a:t>, </a:t>
            </a:r>
            <a:r>
              <a:rPr lang="en-US" sz="2200" dirty="0" err="1">
                <a:latin typeface="Arial" pitchFamily="34" charset="0"/>
                <a:cs typeface="Arial" pitchFamily="34" charset="0"/>
              </a:rPr>
              <a:t>min_sample_leaf</a:t>
            </a:r>
            <a:r>
              <a:rPr lang="en-US" sz="2200" dirty="0">
                <a:latin typeface="Arial" pitchFamily="34" charset="0"/>
                <a:cs typeface="Arial" pitchFamily="34" charset="0"/>
              </a:rPr>
              <a:t>, </a:t>
            </a:r>
            <a:r>
              <a:rPr lang="en-US" sz="2200" dirty="0" err="1">
                <a:latin typeface="Arial" pitchFamily="34" charset="0"/>
                <a:cs typeface="Arial" pitchFamily="34" charset="0"/>
              </a:rPr>
              <a:t>boot_strap</a:t>
            </a:r>
            <a:r>
              <a:rPr lang="en-US" sz="2200" dirty="0">
                <a:latin typeface="Arial" pitchFamily="34" charset="0"/>
                <a:cs typeface="Arial" pitchFamily="34" charset="0"/>
              </a:rPr>
              <a:t>, </a:t>
            </a:r>
            <a:r>
              <a:rPr lang="en-US" sz="2200" dirty="0" err="1">
                <a:latin typeface="Arial" pitchFamily="34" charset="0"/>
                <a:cs typeface="Arial" pitchFamily="34" charset="0"/>
              </a:rPr>
              <a:t>random_state</a:t>
            </a:r>
            <a:r>
              <a:rPr lang="en-US" sz="2200" dirty="0">
                <a:latin typeface="Arial" pitchFamily="34" charset="0"/>
                <a:cs typeface="Arial" pitchFamily="34" charset="0"/>
              </a:rPr>
              <a:t>. for testing these hyperparameters we can build the function that can give hyperparametric values of the model for better performance. </a:t>
            </a:r>
          </a:p>
          <a:p>
            <a:pPr algn="just">
              <a:lnSpc>
                <a:spcPct val="150000"/>
              </a:lnSpc>
            </a:pPr>
            <a:r>
              <a:rPr lang="en-US" sz="2200" dirty="0">
                <a:latin typeface="Arial" pitchFamily="34" charset="0"/>
                <a:cs typeface="Arial" pitchFamily="34" charset="0"/>
              </a:rPr>
              <a:t>Generally, ML Algorithms are trained with  80% of the total dataset and the remaining 20% of data is used to test the model's performance. Here we are selecting the same 80%-20% formula followed by professionals.</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269472215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marL="0" indent="0" algn="just">
              <a:lnSpc>
                <a:spcPct val="150000"/>
              </a:lnSpc>
              <a:buNone/>
            </a:pPr>
            <a:r>
              <a:rPr lang="en-IN" sz="2800" dirty="0">
                <a:latin typeface="Arial" pitchFamily="34" charset="0"/>
                <a:cs typeface="Arial" pitchFamily="34" charset="0"/>
              </a:rPr>
              <a:t>By understanding the dataset we acquired the values of the dataset via tables and graphs.</a:t>
            </a:r>
          </a:p>
          <a:p>
            <a:pPr algn="just">
              <a:lnSpc>
                <a:spcPct val="150000"/>
              </a:lnSpc>
            </a:pPr>
            <a:r>
              <a:rPr lang="en-IN" sz="2800" dirty="0">
                <a:latin typeface="Arial" pitchFamily="34" charset="0"/>
                <a:cs typeface="Arial" pitchFamily="34" charset="0"/>
              </a:rPr>
              <a:t>Description of dataset</a:t>
            </a:r>
          </a:p>
          <a:p>
            <a:pPr algn="just">
              <a:lnSpc>
                <a:spcPct val="150000"/>
              </a:lnSpc>
            </a:pPr>
            <a:endParaRPr lang="en-US" sz="2800" dirty="0">
              <a:latin typeface="Arial" pitchFamily="34" charset="0"/>
              <a:cs typeface="Arial" pitchFamily="34" charset="0"/>
            </a:endParaRPr>
          </a:p>
        </p:txBody>
      </p:sp>
      <p:pic>
        <p:nvPicPr>
          <p:cNvPr id="2" name="Picture 1">
            <a:extLst>
              <a:ext uri="{FF2B5EF4-FFF2-40B4-BE49-F238E27FC236}">
                <a16:creationId xmlns:a16="http://schemas.microsoft.com/office/drawing/2014/main" id="{2C0A0698-8DE5-4D07-A302-0EEF59E9BD8E}"/>
              </a:ext>
            </a:extLst>
          </p:cNvPr>
          <p:cNvPicPr>
            <a:picLocks noChangeAspect="1"/>
          </p:cNvPicPr>
          <p:nvPr/>
        </p:nvPicPr>
        <p:blipFill rotWithShape="1">
          <a:blip r:embed="rId2"/>
          <a:srcRect l="2460" t="10127" r="2589" b="6740"/>
          <a:stretch/>
        </p:blipFill>
        <p:spPr>
          <a:xfrm>
            <a:off x="473242" y="3416968"/>
            <a:ext cx="8382000" cy="2819400"/>
          </a:xfrm>
          <a:prstGeom prst="rect">
            <a:avLst/>
          </a:prstGeom>
        </p:spPr>
      </p:pic>
    </p:spTree>
    <p:extLst>
      <p:ext uri="{BB962C8B-B14F-4D97-AF65-F5344CB8AC3E}">
        <p14:creationId xmlns:p14="http://schemas.microsoft.com/office/powerpoint/2010/main" val="211932845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Datatypes in dataset and missing values count</a:t>
            </a:r>
          </a:p>
          <a:p>
            <a:pPr algn="just">
              <a:lnSpc>
                <a:spcPct val="150000"/>
              </a:lnSpc>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3" name="Picture 2">
            <a:extLst>
              <a:ext uri="{FF2B5EF4-FFF2-40B4-BE49-F238E27FC236}">
                <a16:creationId xmlns:a16="http://schemas.microsoft.com/office/drawing/2014/main" id="{968DCBE2-A204-44B0-88F6-87227EF197E8}"/>
              </a:ext>
            </a:extLst>
          </p:cNvPr>
          <p:cNvPicPr>
            <a:picLocks noChangeAspect="1"/>
          </p:cNvPicPr>
          <p:nvPr/>
        </p:nvPicPr>
        <p:blipFill>
          <a:blip r:embed="rId2"/>
          <a:stretch>
            <a:fillRect/>
          </a:stretch>
        </p:blipFill>
        <p:spPr>
          <a:xfrm>
            <a:off x="1066800" y="2027794"/>
            <a:ext cx="6172199" cy="4328556"/>
          </a:xfrm>
          <a:prstGeom prst="rect">
            <a:avLst/>
          </a:prstGeom>
        </p:spPr>
      </p:pic>
    </p:spTree>
    <p:extLst>
      <p:ext uri="{BB962C8B-B14F-4D97-AF65-F5344CB8AC3E}">
        <p14:creationId xmlns:p14="http://schemas.microsoft.com/office/powerpoint/2010/main" val="168336315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Prediction class Values </a:t>
            </a:r>
            <a:r>
              <a:rPr lang="en-IN" sz="2000" dirty="0">
                <a:latin typeface="Arial" pitchFamily="34" charset="0"/>
                <a:cs typeface="Arial" pitchFamily="34" charset="0"/>
              </a:rPr>
              <a:t>(</a:t>
            </a:r>
            <a:r>
              <a:rPr lang="en-IN" sz="2000" dirty="0" err="1">
                <a:latin typeface="Arial" pitchFamily="34" charset="0"/>
                <a:cs typeface="Arial" pitchFamily="34" charset="0"/>
              </a:rPr>
              <a:t>Cammeo</a:t>
            </a:r>
            <a:r>
              <a:rPr lang="en-IN" sz="2000" dirty="0">
                <a:latin typeface="Arial" pitchFamily="34" charset="0"/>
                <a:cs typeface="Arial" pitchFamily="34" charset="0"/>
              </a:rPr>
              <a:t>=1630,Osmancik=2180)</a:t>
            </a:r>
          </a:p>
          <a:p>
            <a:pPr algn="just">
              <a:lnSpc>
                <a:spcPct val="150000"/>
              </a:lnSpc>
            </a:pPr>
            <a:endParaRPr lang="en-US" sz="2800" dirty="0">
              <a:latin typeface="Arial" pitchFamily="34" charset="0"/>
              <a:cs typeface="Arial" pitchFamily="34" charset="0"/>
            </a:endParaRPr>
          </a:p>
        </p:txBody>
      </p:sp>
      <p:pic>
        <p:nvPicPr>
          <p:cNvPr id="3" name="Picture 2">
            <a:extLst>
              <a:ext uri="{FF2B5EF4-FFF2-40B4-BE49-F238E27FC236}">
                <a16:creationId xmlns:a16="http://schemas.microsoft.com/office/drawing/2014/main" id="{E6E8D57F-C57A-45C8-82A8-3136D8B9A39B}"/>
              </a:ext>
            </a:extLst>
          </p:cNvPr>
          <p:cNvPicPr>
            <a:picLocks noChangeAspect="1"/>
          </p:cNvPicPr>
          <p:nvPr/>
        </p:nvPicPr>
        <p:blipFill rotWithShape="1">
          <a:blip r:embed="rId2"/>
          <a:srcRect l="1594" t="3362" r="2738" b="1497"/>
          <a:stretch/>
        </p:blipFill>
        <p:spPr>
          <a:xfrm>
            <a:off x="2057399" y="1981201"/>
            <a:ext cx="4572001" cy="4311316"/>
          </a:xfrm>
          <a:prstGeom prst="rect">
            <a:avLst/>
          </a:prstGeom>
        </p:spPr>
      </p:pic>
    </p:spTree>
    <p:extLst>
      <p:ext uri="{BB962C8B-B14F-4D97-AF65-F5344CB8AC3E}">
        <p14:creationId xmlns:p14="http://schemas.microsoft.com/office/powerpoint/2010/main" val="95994238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r>
              <a:rPr lang="en-IN" sz="1400" dirty="0"/>
              <a:t>November 2021</a:t>
            </a:r>
            <a:endParaRPr lang="en-US" sz="1400"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Features characteristics </a:t>
            </a:r>
          </a:p>
        </p:txBody>
      </p:sp>
      <p:pic>
        <p:nvPicPr>
          <p:cNvPr id="2" name="Picture 1">
            <a:extLst>
              <a:ext uri="{FF2B5EF4-FFF2-40B4-BE49-F238E27FC236}">
                <a16:creationId xmlns:a16="http://schemas.microsoft.com/office/drawing/2014/main" id="{999F3E69-0A52-48B6-9ED1-186E07145E8A}"/>
              </a:ext>
            </a:extLst>
          </p:cNvPr>
          <p:cNvPicPr>
            <a:picLocks noChangeAspect="1"/>
          </p:cNvPicPr>
          <p:nvPr/>
        </p:nvPicPr>
        <p:blipFill rotWithShape="1">
          <a:blip r:embed="rId2"/>
          <a:srcRect l="1388" t="9698" r="463"/>
          <a:stretch/>
        </p:blipFill>
        <p:spPr>
          <a:xfrm>
            <a:off x="419100" y="2209799"/>
            <a:ext cx="8434564" cy="4185295"/>
          </a:xfrm>
          <a:prstGeom prst="rect">
            <a:avLst/>
          </a:prstGeom>
        </p:spPr>
      </p:pic>
    </p:spTree>
    <p:extLst>
      <p:ext uri="{BB962C8B-B14F-4D97-AF65-F5344CB8AC3E}">
        <p14:creationId xmlns:p14="http://schemas.microsoft.com/office/powerpoint/2010/main" val="138945862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Correlation among features</a:t>
            </a:r>
          </a:p>
          <a:p>
            <a:pPr marL="0" indent="0" algn="just">
              <a:lnSpc>
                <a:spcPct val="150000"/>
              </a:lnSpc>
              <a:buNone/>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2" name="Picture 1">
            <a:extLst>
              <a:ext uri="{FF2B5EF4-FFF2-40B4-BE49-F238E27FC236}">
                <a16:creationId xmlns:a16="http://schemas.microsoft.com/office/drawing/2014/main" id="{62269969-E81B-4B60-95A4-20333EEB8759}"/>
              </a:ext>
            </a:extLst>
          </p:cNvPr>
          <p:cNvPicPr>
            <a:picLocks noChangeAspect="1"/>
          </p:cNvPicPr>
          <p:nvPr/>
        </p:nvPicPr>
        <p:blipFill rotWithShape="1">
          <a:blip r:embed="rId2"/>
          <a:srcRect l="1996" t="2037" r="5198" b="2712"/>
          <a:stretch/>
        </p:blipFill>
        <p:spPr>
          <a:xfrm>
            <a:off x="723900" y="1981201"/>
            <a:ext cx="7696200" cy="4375150"/>
          </a:xfrm>
          <a:prstGeom prst="rect">
            <a:avLst/>
          </a:prstGeom>
        </p:spPr>
      </p:pic>
    </p:spTree>
    <p:extLst>
      <p:ext uri="{BB962C8B-B14F-4D97-AF65-F5344CB8AC3E}">
        <p14:creationId xmlns:p14="http://schemas.microsoft.com/office/powerpoint/2010/main" val="261003861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fontScale="85000" lnSpcReduction="20000"/>
          </a:bodyPr>
          <a:lstStyle/>
          <a:p>
            <a:pPr marL="0" indent="0" algn="just">
              <a:lnSpc>
                <a:spcPct val="150000"/>
              </a:lnSpc>
              <a:buNone/>
            </a:pPr>
            <a:r>
              <a:rPr lang="en-US" sz="2800" b="1" dirty="0">
                <a:latin typeface="Arial" pitchFamily="34" charset="0"/>
                <a:cs typeface="Arial" pitchFamily="34" charset="0"/>
              </a:rPr>
              <a:t>Model features building</a:t>
            </a:r>
          </a:p>
          <a:p>
            <a:pPr marL="0" indent="0" algn="just">
              <a:lnSpc>
                <a:spcPct val="150000"/>
              </a:lnSpc>
              <a:buNone/>
            </a:pPr>
            <a:r>
              <a:rPr lang="en-US" sz="2800" dirty="0">
                <a:latin typeface="Arial" pitchFamily="34" charset="0"/>
                <a:cs typeface="Arial" pitchFamily="34" charset="0"/>
              </a:rPr>
              <a:t>As we mention in my methodology, we build the model with five hyperparameter in which there are unchanged parameters in the model while we are testing they are :</a:t>
            </a:r>
          </a:p>
          <a:p>
            <a:pPr algn="just">
              <a:lnSpc>
                <a:spcPct val="150000"/>
              </a:lnSpc>
            </a:pPr>
            <a:r>
              <a:rPr lang="en-US" sz="2800" dirty="0" err="1">
                <a:latin typeface="Arial" pitchFamily="34" charset="0"/>
                <a:cs typeface="Arial" pitchFamily="34" charset="0"/>
              </a:rPr>
              <a:t>n_estimators</a:t>
            </a:r>
            <a:r>
              <a:rPr lang="en-US" sz="2800" dirty="0">
                <a:latin typeface="Arial" pitchFamily="34" charset="0"/>
                <a:cs typeface="Arial" pitchFamily="34" charset="0"/>
              </a:rPr>
              <a:t> =100, which means there will be 100 decision trees are build while training with data.</a:t>
            </a:r>
          </a:p>
          <a:p>
            <a:pPr algn="just">
              <a:lnSpc>
                <a:spcPct val="150000"/>
              </a:lnSpc>
            </a:pPr>
            <a:r>
              <a:rPr lang="en-US" sz="2800" dirty="0">
                <a:latin typeface="Arial" pitchFamily="34" charset="0"/>
                <a:cs typeface="Arial" pitchFamily="34" charset="0"/>
              </a:rPr>
              <a:t>bootstrap=True, which means the model will use only 80% of the dataset to build decision trees rather than training with the whole dataset.</a:t>
            </a:r>
          </a:p>
        </p:txBody>
      </p:sp>
    </p:spTree>
    <p:extLst>
      <p:ext uri="{BB962C8B-B14F-4D97-AF65-F5344CB8AC3E}">
        <p14:creationId xmlns:p14="http://schemas.microsoft.com/office/powerpoint/2010/main" val="22586269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57200" y="1600200"/>
            <a:ext cx="8305800" cy="4572000"/>
          </a:xfrm>
        </p:spPr>
        <p:txBody>
          <a:bodyPr>
            <a:normAutofit/>
          </a:bodyPr>
          <a:lstStyle/>
          <a:p>
            <a:pPr algn="just">
              <a:lnSpc>
                <a:spcPct val="150000"/>
              </a:lnSpc>
            </a:pPr>
            <a:r>
              <a:rPr lang="en-US" sz="2800" dirty="0" err="1">
                <a:latin typeface="Arial" pitchFamily="34" charset="0"/>
                <a:cs typeface="Arial" pitchFamily="34" charset="0"/>
              </a:rPr>
              <a:t>random_state</a:t>
            </a:r>
            <a:r>
              <a:rPr lang="en-US" sz="2800" dirty="0">
                <a:latin typeface="Arial" pitchFamily="34" charset="0"/>
                <a:cs typeface="Arial" pitchFamily="34" charset="0"/>
              </a:rPr>
              <a:t>=12, randomness is created based on a seed which is fed to randomness algorithm by the processor based on different factors. Value of random state is a whole number in which it creates randomness based on the seed 12 assigned by us, rather than the seed fed from the processor.</a:t>
            </a:r>
          </a:p>
        </p:txBody>
      </p:sp>
    </p:spTree>
    <p:extLst>
      <p:ext uri="{BB962C8B-B14F-4D97-AF65-F5344CB8AC3E}">
        <p14:creationId xmlns:p14="http://schemas.microsoft.com/office/powerpoint/2010/main" val="3232955625"/>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24</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457200" y="1425574"/>
            <a:ext cx="8305800" cy="4930775"/>
          </a:xfrm>
        </p:spPr>
        <p:txBody>
          <a:bodyPr>
            <a:normAutofit fontScale="40000" lnSpcReduction="20000"/>
          </a:bodyPr>
          <a:lstStyle/>
          <a:p>
            <a:pPr marL="0" indent="0" algn="just">
              <a:lnSpc>
                <a:spcPct val="170000"/>
              </a:lnSpc>
              <a:buNone/>
            </a:pPr>
            <a:r>
              <a:rPr lang="en-US" sz="4500" dirty="0">
                <a:latin typeface="Arial" panose="020B0604020202020204" pitchFamily="34" charset="0"/>
                <a:cs typeface="Arial" panose="020B0604020202020204" pitchFamily="34" charset="0"/>
              </a:rPr>
              <a:t>Model complexity is one of the factors that affect performance. The complexity of the model decides the overfitting, underfitting, appropriate fitting decisions made by the model.</a:t>
            </a:r>
          </a:p>
          <a:p>
            <a:pPr algn="just">
              <a:lnSpc>
                <a:spcPct val="170000"/>
              </a:lnSpc>
            </a:pPr>
            <a:r>
              <a:rPr lang="en-US" sz="4500" dirty="0">
                <a:latin typeface="Arial" panose="020B0604020202020204" pitchFamily="34" charset="0"/>
                <a:cs typeface="Arial" panose="020B0604020202020204" pitchFamily="34" charset="0"/>
              </a:rPr>
              <a:t>Overfitting occurs when your model learns the training data too well and incorporates details and noise specific to your dataset. </a:t>
            </a:r>
          </a:p>
          <a:p>
            <a:pPr algn="just">
              <a:lnSpc>
                <a:spcPct val="170000"/>
              </a:lnSpc>
            </a:pPr>
            <a:r>
              <a:rPr lang="en-US" sz="4500" dirty="0">
                <a:latin typeface="Arial" panose="020B0604020202020204" pitchFamily="34" charset="0"/>
                <a:cs typeface="Arial" panose="020B0604020202020204" pitchFamily="34" charset="0"/>
              </a:rPr>
              <a:t>A model is overfitting when it performs great on your training/validation set, but poorly on the test set (or new real-world data).</a:t>
            </a:r>
          </a:p>
          <a:p>
            <a:pPr algn="just">
              <a:lnSpc>
                <a:spcPct val="170000"/>
              </a:lnSpc>
            </a:pPr>
            <a:r>
              <a:rPr lang="en-US" sz="4500" dirty="0">
                <a:latin typeface="Arial" panose="020B0604020202020204" pitchFamily="34" charset="0"/>
                <a:cs typeface="Arial" panose="020B0604020202020204" pitchFamily="34" charset="0"/>
              </a:rPr>
              <a:t>Underfitting occurs when your model over-generalizes and fails to incorporate relevant variations in your data that would give your model more predictive power. </a:t>
            </a:r>
            <a:endParaRPr lang="en-IN" sz="4500" dirty="0">
              <a:latin typeface="Arial" pitchFamily="34" charset="0"/>
              <a:cs typeface="Arial" pitchFamily="34" charset="0"/>
            </a:endParaRPr>
          </a:p>
          <a:p>
            <a:pPr marL="0" indent="0" algn="just">
              <a:lnSpc>
                <a:spcPct val="150000"/>
              </a:lnSpc>
              <a:buNone/>
            </a:pPr>
            <a:endParaRPr lang="en-US" sz="28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253966748"/>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25</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457200" y="1425574"/>
            <a:ext cx="8305800" cy="4930775"/>
          </a:xfrm>
        </p:spPr>
        <p:txBody>
          <a:bodyPr>
            <a:normAutofit fontScale="85000" lnSpcReduction="10000"/>
          </a:bodyPr>
          <a:lstStyle/>
          <a:p>
            <a:pPr algn="just">
              <a:lnSpc>
                <a:spcPct val="170000"/>
              </a:lnSpc>
            </a:pPr>
            <a:r>
              <a:rPr lang="en-US" sz="2800" dirty="0">
                <a:latin typeface="Arial" panose="020B0604020202020204" pitchFamily="34" charset="0"/>
                <a:cs typeface="Arial" pitchFamily="34" charset="0"/>
              </a:rPr>
              <a:t>A model is underfitting when it performs poorly on both training and test sets.</a:t>
            </a:r>
          </a:p>
          <a:p>
            <a:pPr algn="just">
              <a:lnSpc>
                <a:spcPct val="170000"/>
              </a:lnSpc>
            </a:pPr>
            <a:r>
              <a:rPr lang="en-US" sz="2800" dirty="0">
                <a:latin typeface="Arial" panose="020B0604020202020204" pitchFamily="34" charset="0"/>
                <a:cs typeface="Arial" pitchFamily="34" charset="0"/>
              </a:rPr>
              <a:t>Best Fit /Appropriate fit occurs when your model actualizes and learns the patterns of data to incorporate relevant variations in your data that would give your model more predictive power. </a:t>
            </a:r>
          </a:p>
          <a:p>
            <a:pPr algn="just">
              <a:lnSpc>
                <a:spcPct val="170000"/>
              </a:lnSpc>
            </a:pPr>
            <a:r>
              <a:rPr lang="en-US" sz="2800" dirty="0">
                <a:latin typeface="Arial" panose="020B0604020202020204" pitchFamily="34" charset="0"/>
                <a:cs typeface="Arial" pitchFamily="34" charset="0"/>
              </a:rPr>
              <a:t>A model is Best /Appropriate fitting when the model performs great in both training and testing datasets.</a:t>
            </a:r>
          </a:p>
        </p:txBody>
      </p:sp>
    </p:spTree>
    <p:extLst>
      <p:ext uri="{BB962C8B-B14F-4D97-AF65-F5344CB8AC3E}">
        <p14:creationId xmlns:p14="http://schemas.microsoft.com/office/powerpoint/2010/main" val="129594600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26</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pic>
        <p:nvPicPr>
          <p:cNvPr id="1026" name="Picture 2" descr="ML | Underfitting and Overfitting - GeeksforGeeks">
            <a:extLst>
              <a:ext uri="{FF2B5EF4-FFF2-40B4-BE49-F238E27FC236}">
                <a16:creationId xmlns:a16="http://schemas.microsoft.com/office/drawing/2014/main" id="{248C8207-60A0-404A-A39B-29E0C65E34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359928"/>
            <a:ext cx="8020176" cy="3288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96BA2C-C656-4ECF-90F5-35D59C34004E}"/>
              </a:ext>
            </a:extLst>
          </p:cNvPr>
          <p:cNvSpPr txBox="1"/>
          <p:nvPr/>
        </p:nvSpPr>
        <p:spPr>
          <a:xfrm>
            <a:off x="475247" y="4878225"/>
            <a:ext cx="8153400"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We need  model to appropriate fit where it can go wrong in some values in prediction but gets the right majority of the part of it.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166539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27</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371475" y="1355725"/>
                <a:ext cx="8305800" cy="5029200"/>
              </a:xfrm>
            </p:spPr>
            <p:txBody>
              <a:bodyPr>
                <a:normAutofit fontScale="77500" lnSpcReduction="20000"/>
              </a:bodyPr>
              <a:lstStyle/>
              <a:p>
                <a:pPr marL="0" indent="0" algn="just">
                  <a:lnSpc>
                    <a:spcPct val="150000"/>
                  </a:lnSpc>
                  <a:buNone/>
                </a:pPr>
                <a:r>
                  <a:rPr lang="en-US" sz="2800" dirty="0">
                    <a:latin typeface="Arial" panose="020B0604020202020204" pitchFamily="34" charset="0"/>
                    <a:cs typeface="Arial" pitchFamily="34" charset="0"/>
                  </a:rPr>
                  <a:t>The parameters which affect the performance of my model when they variate are </a:t>
                </a:r>
                <a:r>
                  <a:rPr lang="en-US" sz="2800" dirty="0" err="1">
                    <a:latin typeface="Arial" panose="020B0604020202020204" pitchFamily="34" charset="0"/>
                    <a:cs typeface="Arial" pitchFamily="34" charset="0"/>
                  </a:rPr>
                  <a:t>max_depth</a:t>
                </a:r>
                <a:r>
                  <a:rPr lang="en-US" sz="2800" dirty="0">
                    <a:latin typeface="Arial" panose="020B0604020202020204" pitchFamily="34" charset="0"/>
                    <a:cs typeface="Arial" pitchFamily="34" charset="0"/>
                  </a:rPr>
                  <a:t> and min _</a:t>
                </a:r>
                <a:r>
                  <a:rPr lang="en-US" sz="2800" dirty="0" err="1">
                    <a:latin typeface="Arial" panose="020B0604020202020204" pitchFamily="34" charset="0"/>
                    <a:cs typeface="Arial" pitchFamily="34" charset="0"/>
                  </a:rPr>
                  <a:t>sample_leaf</a:t>
                </a:r>
                <a:r>
                  <a:rPr lang="en-US" sz="2800" dirty="0">
                    <a:latin typeface="Arial" panose="020B0604020202020204" pitchFamily="34" charset="0"/>
                    <a:cs typeface="Arial" pitchFamily="34" charset="0"/>
                  </a:rPr>
                  <a:t>.</a:t>
                </a:r>
              </a:p>
              <a:p>
                <a:pPr algn="just">
                  <a:lnSpc>
                    <a:spcPct val="150000"/>
                  </a:lnSpc>
                </a:pPr>
                <a:r>
                  <a:rPr lang="en-US" sz="2800" dirty="0">
                    <a:latin typeface="Arial" panose="020B0604020202020204" pitchFamily="34" charset="0"/>
                    <a:cs typeface="Arial" pitchFamily="34" charset="0"/>
                  </a:rPr>
                  <a:t>If </a:t>
                </a:r>
                <a:r>
                  <a:rPr lang="en-US" sz="2800" dirty="0" err="1">
                    <a:latin typeface="Arial" panose="020B0604020202020204" pitchFamily="34" charset="0"/>
                    <a:cs typeface="Arial" pitchFamily="34" charset="0"/>
                  </a:rPr>
                  <a:t>max_depth</a:t>
                </a:r>
                <a:r>
                  <a:rPr lang="en-US" sz="2800" dirty="0">
                    <a:latin typeface="Arial" panose="020B0604020202020204" pitchFamily="34" charset="0"/>
                    <a:cs typeface="Arial" pitchFamily="34" charset="0"/>
                  </a:rPr>
                  <a:t> increases model complexity increases and </a:t>
                </a:r>
                <a:r>
                  <a:rPr lang="en-US" sz="2800" dirty="0" err="1">
                    <a:latin typeface="Arial" panose="020B0604020202020204" pitchFamily="34" charset="0"/>
                    <a:cs typeface="Arial" pitchFamily="34" charset="0"/>
                  </a:rPr>
                  <a:t>min_sample_leaf</a:t>
                </a:r>
                <a:r>
                  <a:rPr lang="en-US" sz="2800" dirty="0">
                    <a:latin typeface="Arial" panose="020B0604020202020204" pitchFamily="34" charset="0"/>
                    <a:cs typeface="Arial" pitchFamily="34" charset="0"/>
                  </a:rPr>
                  <a:t> decreases model complexity increases.</a:t>
                </a:r>
              </a:p>
              <a:p>
                <a:pPr algn="just">
                  <a:lnSpc>
                    <a:spcPct val="120000"/>
                  </a:lnSpc>
                </a:pPr>
                <a:r>
                  <a:rPr lang="en-US" sz="2800" dirty="0">
                    <a:latin typeface="Arial" panose="020B0604020202020204" pitchFamily="34" charset="0"/>
                    <a:cs typeface="Arial" pitchFamily="34" charset="0"/>
                  </a:rPr>
                  <a:t>So, in terms of model complexity, </a:t>
                </a:r>
                <a:r>
                  <a:rPr lang="en-US" sz="2800" dirty="0" err="1">
                    <a:latin typeface="Arial" panose="020B0604020202020204" pitchFamily="34" charset="0"/>
                    <a:cs typeface="Arial" panose="020B0604020202020204" pitchFamily="34" charset="0"/>
                  </a:rPr>
                  <a:t>max_depth</a:t>
                </a:r>
                <a:r>
                  <a:rPr lang="en-US" sz="2800" dirty="0">
                    <a:latin typeface="Arial" panose="020B0604020202020204" pitchFamily="34" charset="0"/>
                    <a:cs typeface="Arial" pitchFamily="34" charset="0"/>
                  </a:rPr>
                  <a:t> is directly proportional and </a:t>
                </a:r>
                <a:r>
                  <a:rPr lang="en-US" sz="2800" dirty="0" err="1">
                    <a:latin typeface="Arial" panose="020B0604020202020204" pitchFamily="34" charset="0"/>
                    <a:cs typeface="Arial" panose="020B0604020202020204" pitchFamily="34" charset="0"/>
                  </a:rPr>
                  <a:t>min_sample_leaf</a:t>
                </a:r>
                <a:r>
                  <a:rPr lang="en-US" sz="2800" dirty="0">
                    <a:latin typeface="Arial" panose="020B0604020202020204" pitchFamily="34" charset="0"/>
                    <a:cs typeface="Arial" pitchFamily="34" charset="0"/>
                  </a:rPr>
                  <a:t> is inversely proportional.</a:t>
                </a:r>
              </a:p>
              <a:p>
                <a:pPr marL="0" indent="0">
                  <a:lnSpc>
                    <a:spcPct val="120000"/>
                  </a:lnSpc>
                  <a:buNone/>
                </a:pPr>
                <a:endParaRPr lang="en-IN" sz="2800" dirty="0">
                  <a:latin typeface="Arial" panose="020B0604020202020204" pitchFamily="34" charset="0"/>
                  <a:cs typeface="Arial" panose="020B0604020202020204" pitchFamily="34" charset="0"/>
                </a:endParaRPr>
              </a:p>
              <a:p>
                <a:pPr marL="0" indent="0">
                  <a:buNone/>
                </a:pPr>
                <a:r>
                  <a:rPr lang="en-IN" dirty="0"/>
                  <a:t>	 	</a:t>
                </a:r>
                <a14:m>
                  <m:oMath xmlns:m="http://schemas.openxmlformats.org/officeDocument/2006/math">
                    <m:r>
                      <a:rPr lang="en-IN" b="0" i="1" smtClean="0">
                        <a:latin typeface="Cambria Math" panose="02040503050406030204" pitchFamily="18" charset="0"/>
                      </a:rPr>
                      <m:t>𝑀𝑜𝑑𝑒𝑙</m:t>
                    </m:r>
                    <m:r>
                      <a:rPr lang="en-US" i="1">
                        <a:latin typeface="Cambria Math" panose="02040503050406030204" pitchFamily="18" charset="0"/>
                      </a:rPr>
                      <m:t> </m:t>
                    </m:r>
                    <m:r>
                      <a:rPr lang="en-US" i="1">
                        <a:latin typeface="Cambria Math" panose="02040503050406030204" pitchFamily="18" charset="0"/>
                      </a:rPr>
                      <m:t>𝑐𝑜𝑚𝑝𝑙𝑒𝑥𝑖𝑡𝑦</m:t>
                    </m:r>
                  </m:oMath>
                </a14:m>
                <a:r>
                  <a:rPr lang="en-US" dirty="0"/>
                  <a:t> </a:t>
                </a:r>
                <a:r>
                  <a:rPr lang="el-GR" dirty="0"/>
                  <a:t>α </a:t>
                </a:r>
                <a:r>
                  <a:rPr lang="en-US" dirty="0"/>
                  <a:t>Max depth  </a:t>
                </a:r>
                <a:endParaRPr lang="en-IN" dirty="0"/>
              </a:p>
              <a:p>
                <a:pPr marL="0" indent="0">
                  <a:buNone/>
                </a:pPr>
                <a:r>
                  <a:rPr lang="en-US" dirty="0"/>
                  <a:t> </a:t>
                </a:r>
                <a:endParaRPr lang="en-IN" dirty="0"/>
              </a:p>
              <a:p>
                <a:pPr marL="0" indent="0">
                  <a:buNone/>
                </a:pPr>
                <a:r>
                  <a:rPr lang="en-US" dirty="0"/>
                  <a:t>		</a:t>
                </a:r>
                <a14:m>
                  <m:oMath xmlns:m="http://schemas.openxmlformats.org/officeDocument/2006/math">
                    <m:r>
                      <a:rPr lang="en-IN" b="0" i="1" smtClean="0">
                        <a:latin typeface="Cambria Math" panose="02040503050406030204" pitchFamily="18" charset="0"/>
                      </a:rPr>
                      <m:t>𝑀𝑜𝑑𝑒𝑙</m:t>
                    </m:r>
                    <m:r>
                      <a:rPr lang="en-US" i="1">
                        <a:latin typeface="Cambria Math" panose="02040503050406030204" pitchFamily="18" charset="0"/>
                      </a:rPr>
                      <m:t> </m:t>
                    </m:r>
                    <m:r>
                      <a:rPr lang="en-US" i="1">
                        <a:latin typeface="Cambria Math" panose="02040503050406030204" pitchFamily="18" charset="0"/>
                      </a:rPr>
                      <m:t>𝑐𝑜𝑚𝑝𝑙𝑒𝑥𝑖𝑡𝑦</m:t>
                    </m:r>
                  </m:oMath>
                </a14:m>
                <a:r>
                  <a:rPr lang="en-US" dirty="0"/>
                  <a:t> </a:t>
                </a:r>
                <a:r>
                  <a:rPr lang="el-GR" dirty="0"/>
                  <a:t>α</a:t>
                </a:r>
                <a:r>
                  <a:rPr lang="en-IN" dirty="0"/>
                  <a:t>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1</m:t>
                        </m:r>
                      </m:num>
                      <m:den>
                        <m:r>
                          <a:rPr lang="en-IN" i="1">
                            <a:latin typeface="Cambria Math" panose="02040503050406030204" pitchFamily="18" charset="0"/>
                          </a:rPr>
                          <m:t> </m:t>
                        </m:r>
                        <m:r>
                          <m:rPr>
                            <m:sty m:val="p"/>
                          </m:rPr>
                          <a:rPr lang="en-IN">
                            <a:latin typeface="Cambria Math" panose="02040503050406030204" pitchFamily="18" charset="0"/>
                          </a:rPr>
                          <m:t>Min</m:t>
                        </m:r>
                        <m:r>
                          <a:rPr lang="en-IN" i="1">
                            <a:latin typeface="Cambria Math" panose="02040503050406030204" pitchFamily="18" charset="0"/>
                          </a:rPr>
                          <m:t> </m:t>
                        </m:r>
                        <m:r>
                          <m:rPr>
                            <m:sty m:val="p"/>
                          </m:rPr>
                          <a:rPr lang="en-IN">
                            <a:latin typeface="Cambria Math" panose="02040503050406030204" pitchFamily="18" charset="0"/>
                          </a:rPr>
                          <m:t>sample</m:t>
                        </m:r>
                        <m:r>
                          <a:rPr lang="en-IN" i="1">
                            <a:latin typeface="Cambria Math" panose="02040503050406030204" pitchFamily="18" charset="0"/>
                          </a:rPr>
                          <m:t> </m:t>
                        </m:r>
                        <m:r>
                          <m:rPr>
                            <m:sty m:val="p"/>
                          </m:rPr>
                          <a:rPr lang="en-IN">
                            <a:latin typeface="Cambria Math" panose="02040503050406030204" pitchFamily="18" charset="0"/>
                          </a:rPr>
                          <m:t>leaf</m:t>
                        </m:r>
                      </m:den>
                    </m:f>
                  </m:oMath>
                </a14:m>
                <a:endParaRPr lang="en-IN"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371475" y="1355725"/>
                <a:ext cx="8305800" cy="5029200"/>
              </a:xfrm>
              <a:blipFill>
                <a:blip r:embed="rId2"/>
                <a:stretch>
                  <a:fillRect l="-954" r="-954"/>
                </a:stretch>
              </a:blipFill>
            </p:spPr>
            <p:txBody>
              <a:bodyPr/>
              <a:lstStyle/>
              <a:p>
                <a:r>
                  <a:rPr lang="en-IN">
                    <a:noFill/>
                  </a:rPr>
                  <a:t> </a:t>
                </a:r>
              </a:p>
            </p:txBody>
          </p:sp>
        </mc:Fallback>
      </mc:AlternateContent>
    </p:spTree>
    <p:extLst>
      <p:ext uri="{BB962C8B-B14F-4D97-AF65-F5344CB8AC3E}">
        <p14:creationId xmlns:p14="http://schemas.microsoft.com/office/powerpoint/2010/main" val="121734868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28</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381000" y="1142872"/>
            <a:ext cx="8305800" cy="5029200"/>
          </a:xfrm>
        </p:spPr>
        <p:txBody>
          <a:bodyPr>
            <a:normAutofit/>
          </a:bodyPr>
          <a:lstStyle/>
          <a:p>
            <a:pPr marL="0" indent="0" algn="just">
              <a:lnSpc>
                <a:spcPct val="150000"/>
              </a:lnSpc>
              <a:buNone/>
            </a:pPr>
            <a:r>
              <a:rPr lang="en-US" sz="2000" b="1" dirty="0">
                <a:latin typeface="Arial" panose="020B0604020202020204" pitchFamily="34" charset="0"/>
                <a:cs typeface="Arial" pitchFamily="34" charset="0"/>
              </a:rPr>
              <a:t>Best model </a:t>
            </a:r>
            <a:r>
              <a:rPr lang="en-IN" sz="2000" b="1" dirty="0">
                <a:latin typeface="Arial" panose="020B0604020202020204" pitchFamily="34" charset="0"/>
                <a:cs typeface="Arial" pitchFamily="34" charset="0"/>
              </a:rPr>
              <a:t>function:</a:t>
            </a:r>
            <a:endParaRPr lang="en-US" sz="2000" b="1" dirty="0">
              <a:latin typeface="Arial" panose="020B0604020202020204" pitchFamily="34" charset="0"/>
              <a:cs typeface="Arial" pitchFamily="34" charset="0"/>
            </a:endParaRPr>
          </a:p>
          <a:p>
            <a:pPr marL="0" indent="0" algn="just">
              <a:lnSpc>
                <a:spcPct val="150000"/>
              </a:lnSpc>
              <a:buNone/>
            </a:pPr>
            <a:r>
              <a:rPr lang="en-US" sz="1800" dirty="0">
                <a:latin typeface="Arial" panose="020B0604020202020204" pitchFamily="34" charset="0"/>
                <a:cs typeface="Arial" panose="020B0604020202020204" pitchFamily="34" charset="0"/>
              </a:rPr>
              <a:t>For testing the hyperparameters max depth and min sample leaf, we build a function called </a:t>
            </a:r>
            <a:r>
              <a:rPr lang="en-US" sz="1800" b="1" dirty="0" err="1">
                <a:latin typeface="Arial" panose="020B0604020202020204" pitchFamily="34" charset="0"/>
                <a:cs typeface="Arial" panose="020B0604020202020204" pitchFamily="34" charset="0"/>
              </a:rPr>
              <a:t>bestmodel</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which tests the model by changing parameters inversely and fed to model, and performance is tested. The results obtained from the function is:</a:t>
            </a:r>
            <a:endParaRPr lang="en-US" sz="1800" b="1" dirty="0">
              <a:latin typeface="Arial" panose="020B0604020202020204" pitchFamily="34" charset="0"/>
              <a:cs typeface="Arial" pitchFamily="34" charset="0"/>
            </a:endParaRPr>
          </a:p>
        </p:txBody>
      </p:sp>
      <p:pic>
        <p:nvPicPr>
          <p:cNvPr id="2" name="Picture 1">
            <a:extLst>
              <a:ext uri="{FF2B5EF4-FFF2-40B4-BE49-F238E27FC236}">
                <a16:creationId xmlns:a16="http://schemas.microsoft.com/office/drawing/2014/main" id="{1B2E6303-ECEA-4DDE-AD5A-9EB0F910F4B3}"/>
              </a:ext>
            </a:extLst>
          </p:cNvPr>
          <p:cNvPicPr>
            <a:picLocks noChangeAspect="1"/>
          </p:cNvPicPr>
          <p:nvPr/>
        </p:nvPicPr>
        <p:blipFill rotWithShape="1">
          <a:blip r:embed="rId2"/>
          <a:srcRect r="892"/>
          <a:stretch/>
        </p:blipFill>
        <p:spPr>
          <a:xfrm>
            <a:off x="381000" y="3581400"/>
            <a:ext cx="8458200" cy="2787522"/>
          </a:xfrm>
          <a:prstGeom prst="rect">
            <a:avLst/>
          </a:prstGeom>
        </p:spPr>
      </p:pic>
    </p:spTree>
    <p:extLst>
      <p:ext uri="{BB962C8B-B14F-4D97-AF65-F5344CB8AC3E}">
        <p14:creationId xmlns:p14="http://schemas.microsoft.com/office/powerpoint/2010/main" val="2415859209"/>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29</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381000" y="1363245"/>
            <a:ext cx="8305800" cy="5029200"/>
          </a:xfrm>
        </p:spPr>
        <p:txBody>
          <a:bodyPr>
            <a:normAutofit fontScale="92500" lnSpcReduction="20000"/>
          </a:bodyPr>
          <a:lstStyle/>
          <a:p>
            <a:pPr algn="just">
              <a:lnSpc>
                <a:spcPct val="150000"/>
              </a:lnSpc>
            </a:pPr>
            <a:r>
              <a:rPr lang="en-IN" sz="2000" dirty="0">
                <a:latin typeface="Arial" panose="020B0604020202020204" pitchFamily="34" charset="0"/>
                <a:cs typeface="Arial" pitchFamily="34" charset="0"/>
              </a:rPr>
              <a:t>At the test size=0.2(20%) we get the best accuracy and f1_score values which are major performance metrics for classification </a:t>
            </a:r>
          </a:p>
          <a:p>
            <a:pPr algn="just">
              <a:lnSpc>
                <a:spcPct val="150000"/>
              </a:lnSpc>
            </a:pPr>
            <a:r>
              <a:rPr lang="en-US" sz="2000" dirty="0">
                <a:latin typeface="Arial" panose="020B0604020202020204" pitchFamily="34" charset="0"/>
                <a:cs typeface="Arial" pitchFamily="34" charset="0"/>
              </a:rPr>
              <a:t>But here we have three combination values of max depth and min sample leaf in which we are selecting (</a:t>
            </a:r>
            <a:r>
              <a:rPr lang="en-US" sz="2000" dirty="0" err="1">
                <a:latin typeface="Arial" panose="020B0604020202020204" pitchFamily="34" charset="0"/>
                <a:cs typeface="Arial" pitchFamily="34" charset="0"/>
              </a:rPr>
              <a:t>max_depth</a:t>
            </a:r>
            <a:r>
              <a:rPr lang="en-US" sz="2000" dirty="0">
                <a:latin typeface="Arial" panose="020B0604020202020204" pitchFamily="34" charset="0"/>
                <a:cs typeface="Arial" pitchFamily="34" charset="0"/>
              </a:rPr>
              <a:t>=6, </a:t>
            </a:r>
            <a:r>
              <a:rPr lang="en-US" sz="2000" dirty="0" err="1">
                <a:latin typeface="Arial" panose="020B0604020202020204" pitchFamily="34" charset="0"/>
                <a:cs typeface="Arial" pitchFamily="34" charset="0"/>
              </a:rPr>
              <a:t>min_sample_leaf</a:t>
            </a:r>
            <a:r>
              <a:rPr lang="en-US" sz="2000" dirty="0">
                <a:latin typeface="Arial" panose="020B0604020202020204" pitchFamily="34" charset="0"/>
                <a:cs typeface="Arial" pitchFamily="34" charset="0"/>
              </a:rPr>
              <a:t>=10) because the complexity of the model needs to be decreased for appropriate fit for the model.</a:t>
            </a:r>
          </a:p>
          <a:p>
            <a:pPr algn="just">
              <a:lnSpc>
                <a:spcPct val="150000"/>
              </a:lnSpc>
            </a:pPr>
            <a:r>
              <a:rPr lang="en-US" sz="2000" dirty="0">
                <a:latin typeface="Arial" panose="020B0604020202020204" pitchFamily="34" charset="0"/>
                <a:cs typeface="Arial" pitchFamily="34" charset="0"/>
              </a:rPr>
              <a:t>The reason we choose these parametric values is, the performance of the model is very well with a larger dataset even though there is a little log loss than others.</a:t>
            </a:r>
          </a:p>
          <a:p>
            <a:pPr algn="just">
              <a:lnSpc>
                <a:spcPct val="150000"/>
              </a:lnSpc>
            </a:pPr>
            <a:r>
              <a:rPr lang="en-IN" sz="2000" dirty="0">
                <a:latin typeface="Arial" panose="020B0604020202020204" pitchFamily="34" charset="0"/>
                <a:cs typeface="Arial" pitchFamily="34" charset="0"/>
              </a:rPr>
              <a:t>The main metric we are considering the for performance of the model is </a:t>
            </a:r>
            <a:r>
              <a:rPr lang="en-IN" sz="2000" b="1" dirty="0">
                <a:latin typeface="Arial" panose="020B0604020202020204" pitchFamily="34" charset="0"/>
                <a:cs typeface="Arial" pitchFamily="34" charset="0"/>
              </a:rPr>
              <a:t>f1_score </a:t>
            </a:r>
            <a:r>
              <a:rPr lang="en-IN" sz="2000" dirty="0">
                <a:latin typeface="Arial" panose="020B0604020202020204" pitchFamily="34" charset="0"/>
                <a:cs typeface="Arial" pitchFamily="34" charset="0"/>
              </a:rPr>
              <a:t>which balances the both precision and recall of the prediction and eventually brings best accuracy.</a:t>
            </a:r>
          </a:p>
          <a:p>
            <a:pPr marL="0" indent="0" algn="just">
              <a:lnSpc>
                <a:spcPct val="150000"/>
              </a:lnSpc>
              <a:buNone/>
            </a:pPr>
            <a:endParaRPr lang="en-US" sz="2000" dirty="0">
              <a:latin typeface="Arial" panose="020B0604020202020204" pitchFamily="34" charset="0"/>
              <a:cs typeface="Arial" pitchFamily="34" charset="0"/>
            </a:endParaRPr>
          </a:p>
        </p:txBody>
      </p:sp>
    </p:spTree>
    <p:extLst>
      <p:ext uri="{BB962C8B-B14F-4D97-AF65-F5344CB8AC3E}">
        <p14:creationId xmlns:p14="http://schemas.microsoft.com/office/powerpoint/2010/main" val="419499647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7" name="Date Placeholder 6"/>
          <p:cNvSpPr>
            <a:spLocks noGrp="1"/>
          </p:cNvSpPr>
          <p:nvPr>
            <p:ph type="dt" sz="half" idx="10"/>
          </p:nvPr>
        </p:nvSpPr>
        <p:spPr/>
        <p:txBody>
          <a:bodyPr/>
          <a:lstStyle/>
          <a:p>
            <a:r>
              <a:rPr lang="en-IN" dirty="0"/>
              <a:t>November 2021</a:t>
            </a:r>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3" name="Picture 2">
            <a:extLst>
              <a:ext uri="{FF2B5EF4-FFF2-40B4-BE49-F238E27FC236}">
                <a16:creationId xmlns:a16="http://schemas.microsoft.com/office/drawing/2014/main" id="{8163D329-09CA-4612-8041-61AEE5790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30182"/>
            <a:ext cx="7162800" cy="5146818"/>
          </a:xfrm>
          <a:prstGeom prst="rect">
            <a:avLst/>
          </a:prstGeom>
        </p:spPr>
      </p:pic>
    </p:spTree>
    <p:extLst>
      <p:ext uri="{BB962C8B-B14F-4D97-AF65-F5344CB8AC3E}">
        <p14:creationId xmlns:p14="http://schemas.microsoft.com/office/powerpoint/2010/main" val="390525257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30</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381000" y="1363245"/>
            <a:ext cx="8305800" cy="5029200"/>
          </a:xfrm>
        </p:spPr>
        <p:txBody>
          <a:bodyPr>
            <a:normAutofit/>
          </a:bodyPr>
          <a:lstStyle/>
          <a:p>
            <a:r>
              <a:rPr lang="en-IN" sz="2800" b="1" dirty="0">
                <a:latin typeface="Arial" panose="020B0604020202020204" pitchFamily="34" charset="0"/>
                <a:cs typeface="Arial" panose="020B0604020202020204" pitchFamily="34" charset="0"/>
              </a:rPr>
              <a:t>Performance Metrics</a:t>
            </a:r>
          </a:p>
          <a:p>
            <a:pPr lvl="1"/>
            <a:r>
              <a:rPr lang="en-IN" sz="2400" dirty="0">
                <a:solidFill>
                  <a:srgbClr val="000000"/>
                </a:solidFill>
                <a:latin typeface="Arial" panose="020B0604020202020204" pitchFamily="34" charset="0"/>
                <a:cs typeface="Arial" panose="020B0604020202020204" pitchFamily="34" charset="0"/>
              </a:rPr>
              <a:t>Possible Performance metrics for classification problem are</a:t>
            </a:r>
          </a:p>
          <a:p>
            <a:pPr lvl="2"/>
            <a:r>
              <a:rPr lang="en-IN" dirty="0">
                <a:latin typeface="Arial" panose="020B0604020202020204" pitchFamily="34" charset="0"/>
                <a:cs typeface="Arial" panose="020B0604020202020204" pitchFamily="34" charset="0"/>
              </a:rPr>
              <a:t>Confusion Matrix</a:t>
            </a:r>
          </a:p>
          <a:p>
            <a:pPr lvl="2"/>
            <a:r>
              <a:rPr lang="en-IN" dirty="0">
                <a:latin typeface="Arial" panose="020B0604020202020204" pitchFamily="34" charset="0"/>
                <a:cs typeface="Arial" panose="020B0604020202020204" pitchFamily="34" charset="0"/>
              </a:rPr>
              <a:t>F1score (balances the precision and recall)</a:t>
            </a:r>
          </a:p>
          <a:p>
            <a:pPr lvl="2"/>
            <a:r>
              <a:rPr lang="en-IN" dirty="0">
                <a:latin typeface="Arial" panose="020B0604020202020204" pitchFamily="34" charset="0"/>
                <a:cs typeface="Arial" panose="020B0604020202020204" pitchFamily="34" charset="0"/>
              </a:rPr>
              <a:t>Log loss</a:t>
            </a:r>
          </a:p>
          <a:p>
            <a:pPr lvl="2"/>
            <a:r>
              <a:rPr lang="en-IN" dirty="0">
                <a:latin typeface="Arial" panose="020B0604020202020204" pitchFamily="34" charset="0"/>
                <a:cs typeface="Arial" panose="020B0604020202020204" pitchFamily="34" charset="0"/>
              </a:rPr>
              <a:t>Accuracy score</a:t>
            </a:r>
          </a:p>
          <a:p>
            <a:pPr lvl="2"/>
            <a:r>
              <a:rPr lang="en-IN" dirty="0">
                <a:latin typeface="Arial" panose="020B0604020202020204" pitchFamily="34" charset="0"/>
                <a:cs typeface="Arial" panose="020B0604020202020204" pitchFamily="34" charset="0"/>
              </a:rPr>
              <a:t>ROC curve</a:t>
            </a:r>
          </a:p>
          <a:p>
            <a:pPr lvl="2"/>
            <a:r>
              <a:rPr lang="en-IN" dirty="0">
                <a:latin typeface="Arial" panose="020B0604020202020204" pitchFamily="34" charset="0"/>
                <a:cs typeface="Arial" panose="020B0604020202020204" pitchFamily="34" charset="0"/>
              </a:rPr>
              <a:t>ROC-AUC score(Area Under Curve in ROC Graph)</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789134"/>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31</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381000" y="1363245"/>
            <a:ext cx="8305800" cy="5029200"/>
          </a:xfrm>
        </p:spPr>
        <p:txBody>
          <a:bodyPr>
            <a:normAutofit/>
          </a:bodyPr>
          <a:lstStyle/>
          <a:p>
            <a:pPr algn="just"/>
            <a:r>
              <a:rPr lang="en-IN" sz="2000" dirty="0">
                <a:latin typeface="Arial" panose="020B0604020202020204" pitchFamily="34" charset="0"/>
                <a:cs typeface="Arial" panose="020B0604020202020204" pitchFamily="34" charset="0"/>
              </a:rPr>
              <a:t>Confusion Matrix</a:t>
            </a:r>
          </a:p>
          <a:p>
            <a:pPr lvl="1" algn="just"/>
            <a:r>
              <a:rPr lang="en-US" sz="2000" dirty="0">
                <a:latin typeface="Arial" panose="020B0604020202020204" pitchFamily="34" charset="0"/>
                <a:cs typeface="Arial" panose="020B0604020202020204" pitchFamily="34" charset="0"/>
              </a:rPr>
              <a:t>A confusion matrix is a technique for summarizing the performance of a classification algorithm.</a:t>
            </a:r>
          </a:p>
          <a:p>
            <a:pPr lvl="1" algn="just"/>
            <a:r>
              <a:rPr lang="en-US" sz="2000" dirty="0">
                <a:latin typeface="Arial" panose="020B0604020202020204" pitchFamily="34" charset="0"/>
                <a:cs typeface="Arial" panose="020B0604020202020204" pitchFamily="34" charset="0"/>
              </a:rPr>
              <a:t>It is a Matrix with 4 different combinations of predicted and actual values.</a:t>
            </a:r>
            <a:r>
              <a:rPr lang="en-US" sz="2000" dirty="0">
                <a:latin typeface="Arial" panose="020B0604020202020204" pitchFamily="34" charset="0"/>
                <a:cs typeface="Arial" panose="020B0604020202020204" pitchFamily="34" charset="0"/>
                <a:hlinkClick r:id="rId2"/>
              </a:rPr>
              <a:t>[5]</a:t>
            </a:r>
            <a:r>
              <a:rPr lang="en-US" sz="2000" dirty="0">
                <a:latin typeface="Arial" panose="020B0604020202020204" pitchFamily="34" charset="0"/>
                <a:cs typeface="Arial" panose="020B0604020202020204" pitchFamily="34" charset="0"/>
                <a:hlinkClick r:id="rId3"/>
              </a:rPr>
              <a:t>[11]</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C1DDCAF-DB36-4233-BB9A-901BF32C402E}"/>
              </a:ext>
            </a:extLst>
          </p:cNvPr>
          <p:cNvPicPr>
            <a:picLocks noChangeAspect="1"/>
          </p:cNvPicPr>
          <p:nvPr/>
        </p:nvPicPr>
        <p:blipFill rotWithShape="1">
          <a:blip r:embed="rId4">
            <a:extLst>
              <a:ext uri="{28A0092B-C50C-407E-A947-70E740481C1C}">
                <a14:useLocalDpi xmlns:a14="http://schemas.microsoft.com/office/drawing/2010/main" val="0"/>
              </a:ext>
            </a:extLst>
          </a:blip>
          <a:srcRect l="7303" t="8053"/>
          <a:stretch/>
        </p:blipFill>
        <p:spPr>
          <a:xfrm>
            <a:off x="2037534" y="3047999"/>
            <a:ext cx="4582293" cy="3408947"/>
          </a:xfrm>
          <a:prstGeom prst="rect">
            <a:avLst/>
          </a:prstGeom>
        </p:spPr>
      </p:pic>
    </p:spTree>
    <p:extLst>
      <p:ext uri="{BB962C8B-B14F-4D97-AF65-F5344CB8AC3E}">
        <p14:creationId xmlns:p14="http://schemas.microsoft.com/office/powerpoint/2010/main" val="1299156885"/>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32</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pic>
        <p:nvPicPr>
          <p:cNvPr id="9" name="Content Placeholder 8">
            <a:extLst>
              <a:ext uri="{FF2B5EF4-FFF2-40B4-BE49-F238E27FC236}">
                <a16:creationId xmlns:a16="http://schemas.microsoft.com/office/drawing/2014/main" id="{68F6BB0A-B4B1-4A56-89ED-7BD4D7F333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18" t="10764" r="9848" b="11963"/>
          <a:stretch/>
        </p:blipFill>
        <p:spPr>
          <a:xfrm>
            <a:off x="1828800" y="1622251"/>
            <a:ext cx="5105400" cy="4734100"/>
          </a:xfrm>
        </p:spPr>
      </p:pic>
      <p:sp>
        <p:nvSpPr>
          <p:cNvPr id="2" name="TextBox 1">
            <a:extLst>
              <a:ext uri="{FF2B5EF4-FFF2-40B4-BE49-F238E27FC236}">
                <a16:creationId xmlns:a16="http://schemas.microsoft.com/office/drawing/2014/main" id="{E8C111FE-B5C1-4996-ADF5-DE40D6FC1833}"/>
              </a:ext>
            </a:extLst>
          </p:cNvPr>
          <p:cNvSpPr txBox="1"/>
          <p:nvPr/>
        </p:nvSpPr>
        <p:spPr>
          <a:xfrm>
            <a:off x="457200" y="1371600"/>
            <a:ext cx="426720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Confusion matrix result of model</a:t>
            </a:r>
          </a:p>
        </p:txBody>
      </p:sp>
    </p:spTree>
    <p:extLst>
      <p:ext uri="{BB962C8B-B14F-4D97-AF65-F5344CB8AC3E}">
        <p14:creationId xmlns:p14="http://schemas.microsoft.com/office/powerpoint/2010/main" val="1430853131"/>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33</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5180807"/>
          </a:xfrm>
        </p:spPr>
        <p:txBody>
          <a:bodyPr>
            <a:normAutofit/>
          </a:bodyPr>
          <a:lstStyle/>
          <a:p>
            <a:r>
              <a:rPr lang="en-US" sz="2000" dirty="0">
                <a:latin typeface="Arial" panose="020B0604020202020204" pitchFamily="34" charset="0"/>
                <a:cs typeface="Arial" panose="020B0604020202020204" pitchFamily="34" charset="0"/>
              </a:rPr>
              <a:t>Precision, Recall, and F-1 Score</a:t>
            </a:r>
          </a:p>
          <a:p>
            <a:pPr lvl="1"/>
            <a:r>
              <a:rPr lang="en-US" sz="2000" dirty="0">
                <a:latin typeface="Arial" panose="020B0604020202020204" pitchFamily="34" charset="0"/>
                <a:cs typeface="Arial" panose="020B0604020202020204" pitchFamily="34" charset="0"/>
              </a:rPr>
              <a:t>Precision is the fraction of the correctly classified instances from the total classified instances.</a:t>
            </a:r>
          </a:p>
          <a:p>
            <a:pPr lvl="1"/>
            <a:r>
              <a:rPr lang="en-US" sz="2000" dirty="0">
                <a:latin typeface="Arial" panose="020B0604020202020204" pitchFamily="34" charset="0"/>
                <a:cs typeface="Arial" panose="020B0604020202020204" pitchFamily="34" charset="0"/>
              </a:rPr>
              <a:t>Recall is the fraction of the correctly classified instances from the total classified instances.</a:t>
            </a:r>
          </a:p>
          <a:p>
            <a:pPr lvl="1"/>
            <a:r>
              <a:rPr lang="en-US" sz="2000" dirty="0">
                <a:latin typeface="Arial" panose="020B0604020202020204" pitchFamily="34" charset="0"/>
                <a:cs typeface="Arial" panose="020B0604020202020204" pitchFamily="34" charset="0"/>
              </a:rPr>
              <a:t>Precision and recall are given as follows</a:t>
            </a:r>
          </a:p>
          <a:p>
            <a:pPr marL="0" indent="0">
              <a:buNone/>
            </a:pPr>
            <a:endParaRPr lang="en-US" b="1" dirty="0"/>
          </a:p>
          <a:p>
            <a:pPr marL="0" indent="0">
              <a:buNone/>
            </a:pPr>
            <a:endParaRPr lang="en-US" sz="2000" b="1" dirty="0"/>
          </a:p>
          <a:p>
            <a:pPr lvl="1"/>
            <a:r>
              <a:rPr lang="en-US" sz="2000" dirty="0"/>
              <a:t>The F1 score can be interpreted as a weighted average of the precision and recall.</a:t>
            </a:r>
          </a:p>
          <a:p>
            <a:pPr lvl="1"/>
            <a:r>
              <a:rPr lang="en-US" sz="2000" b="1" dirty="0"/>
              <a:t>F1 score reaches its best value at 1 and worst score at 0.</a:t>
            </a:r>
            <a:endParaRPr lang="en-IN" sz="2000" dirty="0"/>
          </a:p>
        </p:txBody>
      </p:sp>
      <p:pic>
        <p:nvPicPr>
          <p:cNvPr id="10" name="Picture 9">
            <a:extLst>
              <a:ext uri="{FF2B5EF4-FFF2-40B4-BE49-F238E27FC236}">
                <a16:creationId xmlns:a16="http://schemas.microsoft.com/office/drawing/2014/main" id="{1FCA898B-1041-4BE7-AC5A-569BE01A4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991" y="3504908"/>
            <a:ext cx="3246417" cy="664929"/>
          </a:xfrm>
          <a:prstGeom prst="rect">
            <a:avLst/>
          </a:prstGeom>
        </p:spPr>
      </p:pic>
      <p:pic>
        <p:nvPicPr>
          <p:cNvPr id="12" name="Picture 11">
            <a:extLst>
              <a:ext uri="{FF2B5EF4-FFF2-40B4-BE49-F238E27FC236}">
                <a16:creationId xmlns:a16="http://schemas.microsoft.com/office/drawing/2014/main" id="{2A395335-3CE5-43E6-97DF-199B5999D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504908"/>
            <a:ext cx="2713997" cy="664929"/>
          </a:xfrm>
          <a:prstGeom prst="rect">
            <a:avLst/>
          </a:prstGeom>
        </p:spPr>
      </p:pic>
      <p:pic>
        <p:nvPicPr>
          <p:cNvPr id="14" name="Picture 13">
            <a:extLst>
              <a:ext uri="{FF2B5EF4-FFF2-40B4-BE49-F238E27FC236}">
                <a16:creationId xmlns:a16="http://schemas.microsoft.com/office/drawing/2014/main" id="{65C78A6A-D1B9-48F9-87B3-D47E8345A579}"/>
              </a:ext>
            </a:extLst>
          </p:cNvPr>
          <p:cNvPicPr>
            <a:picLocks noChangeAspect="1"/>
          </p:cNvPicPr>
          <p:nvPr/>
        </p:nvPicPr>
        <p:blipFill rotWithShape="1">
          <a:blip r:embed="rId4">
            <a:extLst>
              <a:ext uri="{28A0092B-C50C-407E-A947-70E740481C1C}">
                <a14:useLocalDpi xmlns:a14="http://schemas.microsoft.com/office/drawing/2010/main" val="0"/>
              </a:ext>
            </a:extLst>
          </a:blip>
          <a:srcRect l="21382" t="28713" r="21382" b="10784"/>
          <a:stretch/>
        </p:blipFill>
        <p:spPr>
          <a:xfrm>
            <a:off x="2039911" y="5595811"/>
            <a:ext cx="4911778" cy="861136"/>
          </a:xfrm>
          <a:prstGeom prst="rect">
            <a:avLst/>
          </a:prstGeom>
        </p:spPr>
      </p:pic>
    </p:spTree>
    <p:extLst>
      <p:ext uri="{BB962C8B-B14F-4D97-AF65-F5344CB8AC3E}">
        <p14:creationId xmlns:p14="http://schemas.microsoft.com/office/powerpoint/2010/main" val="2077566185"/>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34</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5180807"/>
          </a:xfrm>
        </p:spPr>
        <p:txBody>
          <a:bodyPr>
            <a:normAutofit/>
          </a:bodyPr>
          <a:lstStyle/>
          <a:p>
            <a:r>
              <a:rPr lang="en-IN" sz="2000" dirty="0">
                <a:solidFill>
                  <a:srgbClr val="000000"/>
                </a:solidFill>
                <a:latin typeface="Arial" panose="020B0604020202020204" pitchFamily="34" charset="0"/>
                <a:cs typeface="Arial" panose="020B0604020202020204" pitchFamily="34" charset="0"/>
              </a:rPr>
              <a:t>Log loss</a:t>
            </a:r>
          </a:p>
          <a:p>
            <a:pPr lvl="1"/>
            <a:r>
              <a:rPr lang="en-US" sz="2000" dirty="0">
                <a:latin typeface="Arial" panose="020B0604020202020204" pitchFamily="34" charset="0"/>
                <a:cs typeface="Arial" panose="020B0604020202020204" pitchFamily="34" charset="0"/>
              </a:rPr>
              <a:t>Logarithmic loss (or log loss) measures the performance of a classification model where the prediction is a probability value between 0 and 1.</a:t>
            </a:r>
          </a:p>
          <a:p>
            <a:pPr lvl="1"/>
            <a:r>
              <a:rPr lang="en-US" sz="2000" dirty="0">
                <a:latin typeface="Arial" panose="020B0604020202020204" pitchFamily="34" charset="0"/>
                <a:cs typeface="Arial" panose="020B0604020202020204" pitchFamily="34" charset="0"/>
              </a:rPr>
              <a:t>Log loss increases as the predicted probability diverge from the actual label.</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Lower the log-loss value, better are the predictions of the model.</a:t>
            </a:r>
            <a:endParaRPr lang="en-US" sz="2000" dirty="0">
              <a:latin typeface="Arial" panose="020B0604020202020204" pitchFamily="34" charset="0"/>
              <a:cs typeface="Arial" panose="020B0604020202020204" pitchFamily="34" charset="0"/>
            </a:endParaRPr>
          </a:p>
          <a:p>
            <a:pPr lvl="1"/>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FBC263A-22E9-4545-9E96-2198CC814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550888"/>
            <a:ext cx="8077200" cy="1557419"/>
          </a:xfrm>
          <a:prstGeom prst="rect">
            <a:avLst/>
          </a:prstGeom>
        </p:spPr>
      </p:pic>
    </p:spTree>
    <p:extLst>
      <p:ext uri="{BB962C8B-B14F-4D97-AF65-F5344CB8AC3E}">
        <p14:creationId xmlns:p14="http://schemas.microsoft.com/office/powerpoint/2010/main" val="1277258858"/>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35</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4773989"/>
          </a:xfrm>
        </p:spPr>
        <p:txBody>
          <a:bodyPr>
            <a:normAutofit/>
          </a:bodyPr>
          <a:lstStyle/>
          <a:p>
            <a:r>
              <a:rPr lang="en-IN" sz="2000" dirty="0">
                <a:solidFill>
                  <a:srgbClr val="000000"/>
                </a:solidFill>
                <a:latin typeface="Arial" panose="020B0604020202020204" pitchFamily="34" charset="0"/>
                <a:cs typeface="Arial" panose="020B0604020202020204" pitchFamily="34" charset="0"/>
              </a:rPr>
              <a:t>Accuracy Score</a:t>
            </a:r>
          </a:p>
          <a:p>
            <a:pPr lvl="1"/>
            <a:r>
              <a:rPr lang="en-US" sz="2000" dirty="0">
                <a:latin typeface="Arial" panose="020B0604020202020204" pitchFamily="34" charset="0"/>
                <a:cs typeface="Arial" panose="020B0604020202020204" pitchFamily="34" charset="0"/>
              </a:rPr>
              <a:t>In multilabel classification, this function computes subset accuracy: the set of labels predicted for a sample must exactly match the corresponding set of labels in </a:t>
            </a:r>
            <a:r>
              <a:rPr lang="en-US" sz="2000" dirty="0" err="1">
                <a:latin typeface="Arial" panose="020B0604020202020204" pitchFamily="34" charset="0"/>
                <a:cs typeface="Arial" panose="020B0604020202020204" pitchFamily="34" charset="0"/>
              </a:rPr>
              <a:t>y_true</a:t>
            </a:r>
            <a:r>
              <a:rPr lang="en-US" sz="2000" dirty="0">
                <a:latin typeface="Arial" panose="020B0604020202020204" pitchFamily="34" charset="0"/>
                <a:cs typeface="Arial" panose="020B0604020202020204" pitchFamily="34" charset="0"/>
              </a:rPr>
              <a:t>.</a:t>
            </a:r>
          </a:p>
          <a:p>
            <a:pPr lvl="1"/>
            <a:r>
              <a:rPr lang="en-US" sz="2000" b="1" dirty="0">
                <a:latin typeface="Arial" panose="020B0604020202020204" pitchFamily="34" charset="0"/>
                <a:cs typeface="Arial" panose="020B0604020202020204" pitchFamily="34" charset="0"/>
              </a:rPr>
              <a:t>It ranges from 0 to 1, where 0 is Worst and 1 is Best.</a:t>
            </a:r>
          </a:p>
          <a:p>
            <a:pPr lvl="1"/>
            <a:r>
              <a:rPr lang="en-US" sz="2000" dirty="0">
                <a:latin typeface="Arial" panose="020B0604020202020204" pitchFamily="34" charset="0"/>
                <a:cs typeface="Arial" panose="020B0604020202020204" pitchFamily="34" charset="0"/>
              </a:rPr>
              <a:t>Its is often multiplied with 100 to get accuracy percentage.</a:t>
            </a:r>
          </a:p>
          <a:p>
            <a:endParaRPr lang="en-US" sz="2000" dirty="0">
              <a:latin typeface="Arial" panose="020B0604020202020204" pitchFamily="34" charset="0"/>
              <a:cs typeface="Arial" panose="020B0604020202020204" pitchFamily="34" charset="0"/>
            </a:endParaRPr>
          </a:p>
          <a:p>
            <a:r>
              <a:rPr lang="en-IN" sz="2000" dirty="0">
                <a:solidFill>
                  <a:srgbClr val="000000"/>
                </a:solidFill>
                <a:latin typeface="Arial" panose="020B0604020202020204" pitchFamily="34" charset="0"/>
                <a:cs typeface="Arial" panose="020B0604020202020204" pitchFamily="34" charset="0"/>
              </a:rPr>
              <a:t>ROC AUC score</a:t>
            </a:r>
          </a:p>
          <a:p>
            <a:pPr lvl="1"/>
            <a:r>
              <a:rPr lang="en-US" sz="2000" dirty="0">
                <a:latin typeface="Arial" panose="020B0604020202020204" pitchFamily="34" charset="0"/>
                <a:cs typeface="Arial" panose="020B0604020202020204" pitchFamily="34" charset="0"/>
              </a:rPr>
              <a:t>It is used to find Area Under Curve(AUC) in ROC graph.</a:t>
            </a:r>
          </a:p>
          <a:p>
            <a:pPr lvl="1"/>
            <a:r>
              <a:rPr lang="en-US" sz="2000" b="1" dirty="0">
                <a:latin typeface="Arial" panose="020B0604020202020204" pitchFamily="34" charset="0"/>
                <a:cs typeface="Arial" panose="020B0604020202020204" pitchFamily="34" charset="0"/>
              </a:rPr>
              <a:t>It ranges from 0 to 1, where 0 is Worst and 1 is Best</a:t>
            </a:r>
            <a:endParaRPr lang="en-IN" sz="2000" dirty="0">
              <a:solidFill>
                <a:srgbClr val="000000"/>
              </a:solidFill>
              <a:latin typeface="Arial" panose="020B0604020202020204" pitchFamily="34" charset="0"/>
              <a:cs typeface="Arial" panose="020B0604020202020204" pitchFamily="34" charset="0"/>
            </a:endParaRPr>
          </a:p>
          <a:p>
            <a:endParaRPr lang="en-IN" sz="2000" dirty="0">
              <a:solidFill>
                <a:srgbClr val="000000"/>
              </a:solidFill>
              <a:latin typeface="Arial" panose="020B0604020202020204" pitchFamily="34" charset="0"/>
              <a:cs typeface="Arial" panose="020B0604020202020204" pitchFamily="34" charset="0"/>
            </a:endParaRPr>
          </a:p>
          <a:p>
            <a:pPr lvl="1"/>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864774"/>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36</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4773989"/>
          </a:xfrm>
        </p:spPr>
        <p:txBody>
          <a:bodyPr>
            <a:normAutofit/>
          </a:bodyPr>
          <a:lstStyle/>
          <a:p>
            <a:r>
              <a:rPr lang="en-IN" sz="2000" dirty="0">
                <a:solidFill>
                  <a:srgbClr val="000000"/>
                </a:solidFill>
                <a:latin typeface="Arial" panose="020B0604020202020204" pitchFamily="34" charset="0"/>
                <a:cs typeface="Arial" panose="020B0604020202020204" pitchFamily="34" charset="0"/>
              </a:rPr>
              <a:t>ROC curve for True Positives VS False Positives</a:t>
            </a:r>
          </a:p>
          <a:p>
            <a:pPr marL="0" indent="0">
              <a:buNone/>
            </a:pPr>
            <a:endParaRPr lang="en-IN" sz="2000" dirty="0">
              <a:solidFill>
                <a:srgbClr val="0000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3422300-E939-4356-A2D6-E0815AD7CE57}"/>
              </a:ext>
            </a:extLst>
          </p:cNvPr>
          <p:cNvPicPr>
            <a:picLocks noChangeAspect="1"/>
          </p:cNvPicPr>
          <p:nvPr/>
        </p:nvPicPr>
        <p:blipFill>
          <a:blip r:embed="rId2"/>
          <a:stretch>
            <a:fillRect/>
          </a:stretch>
        </p:blipFill>
        <p:spPr>
          <a:xfrm>
            <a:off x="838200" y="1795981"/>
            <a:ext cx="6220079" cy="4300018"/>
          </a:xfrm>
          <a:prstGeom prst="rect">
            <a:avLst/>
          </a:prstGeom>
        </p:spPr>
      </p:pic>
    </p:spTree>
    <p:extLst>
      <p:ext uri="{BB962C8B-B14F-4D97-AF65-F5344CB8AC3E}">
        <p14:creationId xmlns:p14="http://schemas.microsoft.com/office/powerpoint/2010/main" val="2540736342"/>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37</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4773989"/>
          </a:xfrm>
        </p:spPr>
        <p:txBody>
          <a:bodyPr>
            <a:normAutofit/>
          </a:bodyPr>
          <a:lstStyle/>
          <a:p>
            <a:pPr marL="0" indent="0">
              <a:buNone/>
            </a:pPr>
            <a:r>
              <a:rPr lang="en-IN" sz="2000" b="1" dirty="0">
                <a:solidFill>
                  <a:srgbClr val="000000"/>
                </a:solidFill>
                <a:latin typeface="Arial" panose="020B0604020202020204" pitchFamily="34" charset="0"/>
                <a:cs typeface="Arial" panose="020B0604020202020204" pitchFamily="34" charset="0"/>
              </a:rPr>
              <a:t>Final Result</a:t>
            </a:r>
          </a:p>
          <a:p>
            <a:r>
              <a:rPr lang="en-IN" sz="2000" dirty="0">
                <a:solidFill>
                  <a:srgbClr val="000000"/>
                </a:solidFill>
                <a:latin typeface="Arial" panose="020B0604020202020204" pitchFamily="34" charset="0"/>
                <a:cs typeface="Arial" panose="020B0604020202020204" pitchFamily="34" charset="0"/>
              </a:rPr>
              <a:t>Model parameters</a:t>
            </a:r>
          </a:p>
          <a:p>
            <a:endParaRPr lang="en-IN" sz="2000" dirty="0">
              <a:solidFill>
                <a:srgbClr val="000000"/>
              </a:solidFill>
              <a:latin typeface="Arial" panose="020B0604020202020204" pitchFamily="34" charset="0"/>
              <a:cs typeface="Arial" panose="020B0604020202020204" pitchFamily="34" charset="0"/>
            </a:endParaRPr>
          </a:p>
          <a:p>
            <a:endParaRPr lang="en-IN" sz="2000" dirty="0">
              <a:solidFill>
                <a:srgbClr val="000000"/>
              </a:solidFill>
              <a:latin typeface="Arial" panose="020B0604020202020204" pitchFamily="34" charset="0"/>
              <a:cs typeface="Arial" panose="020B0604020202020204" pitchFamily="34" charset="0"/>
            </a:endParaRPr>
          </a:p>
          <a:p>
            <a:endParaRPr lang="en-IN" sz="2000" dirty="0">
              <a:solidFill>
                <a:srgbClr val="000000"/>
              </a:solidFill>
              <a:latin typeface="Arial" panose="020B0604020202020204" pitchFamily="34" charset="0"/>
              <a:cs typeface="Arial" panose="020B0604020202020204" pitchFamily="34" charset="0"/>
            </a:endParaRPr>
          </a:p>
          <a:p>
            <a:pPr marL="0" indent="0">
              <a:buNone/>
            </a:pPr>
            <a:endParaRPr lang="en-IN" sz="2000" dirty="0">
              <a:solidFill>
                <a:srgbClr val="000000"/>
              </a:solidFill>
              <a:latin typeface="Arial" panose="020B0604020202020204" pitchFamily="34" charset="0"/>
              <a:cs typeface="Arial" panose="020B0604020202020204" pitchFamily="34" charset="0"/>
            </a:endParaRPr>
          </a:p>
          <a:p>
            <a:r>
              <a:rPr lang="en-IN" sz="2000" dirty="0">
                <a:solidFill>
                  <a:srgbClr val="000000"/>
                </a:solidFill>
                <a:latin typeface="Arial" panose="020B0604020202020204" pitchFamily="34" charset="0"/>
                <a:cs typeface="Arial" panose="020B0604020202020204" pitchFamily="34" charset="0"/>
              </a:rPr>
              <a:t>Performance Metrics </a:t>
            </a:r>
          </a:p>
        </p:txBody>
      </p:sp>
      <p:graphicFrame>
        <p:nvGraphicFramePr>
          <p:cNvPr id="11" name="Table 11">
            <a:extLst>
              <a:ext uri="{FF2B5EF4-FFF2-40B4-BE49-F238E27FC236}">
                <a16:creationId xmlns:a16="http://schemas.microsoft.com/office/drawing/2014/main" id="{FB39CD2C-DE0D-42B2-9423-FD48515333E6}"/>
              </a:ext>
            </a:extLst>
          </p:cNvPr>
          <p:cNvGraphicFramePr>
            <a:graphicFrameLocks noGrp="1"/>
          </p:cNvGraphicFramePr>
          <p:nvPr>
            <p:extLst>
              <p:ext uri="{D42A27DB-BD31-4B8C-83A1-F6EECF244321}">
                <p14:modId xmlns:p14="http://schemas.microsoft.com/office/powerpoint/2010/main" val="1998633960"/>
              </p:ext>
            </p:extLst>
          </p:nvPr>
        </p:nvGraphicFramePr>
        <p:xfrm>
          <a:off x="381000" y="2210240"/>
          <a:ext cx="8458200" cy="9144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597907858"/>
                    </a:ext>
                  </a:extLst>
                </a:gridCol>
                <a:gridCol w="1295400">
                  <a:extLst>
                    <a:ext uri="{9D8B030D-6E8A-4147-A177-3AD203B41FA5}">
                      <a16:colId xmlns:a16="http://schemas.microsoft.com/office/drawing/2014/main" val="863629152"/>
                    </a:ext>
                  </a:extLst>
                </a:gridCol>
                <a:gridCol w="2514600">
                  <a:extLst>
                    <a:ext uri="{9D8B030D-6E8A-4147-A177-3AD203B41FA5}">
                      <a16:colId xmlns:a16="http://schemas.microsoft.com/office/drawing/2014/main" val="3411855999"/>
                    </a:ext>
                  </a:extLst>
                </a:gridCol>
                <a:gridCol w="2667000">
                  <a:extLst>
                    <a:ext uri="{9D8B030D-6E8A-4147-A177-3AD203B41FA5}">
                      <a16:colId xmlns:a16="http://schemas.microsoft.com/office/drawing/2014/main" val="3009388029"/>
                    </a:ext>
                  </a:extLst>
                </a:gridCol>
              </a:tblGrid>
              <a:tr h="149215">
                <a:tc>
                  <a:txBody>
                    <a:bodyPr/>
                    <a:lstStyle/>
                    <a:p>
                      <a:pPr algn="ctr"/>
                      <a:r>
                        <a:rPr lang="en-IN" sz="2400" dirty="0"/>
                        <a:t>Random state</a:t>
                      </a:r>
                    </a:p>
                  </a:txBody>
                  <a:tcPr/>
                </a:tc>
                <a:tc>
                  <a:txBody>
                    <a:bodyPr/>
                    <a:lstStyle/>
                    <a:p>
                      <a:pPr algn="ctr"/>
                      <a:r>
                        <a:rPr lang="en-IN" sz="2400" dirty="0"/>
                        <a:t>Test size</a:t>
                      </a:r>
                    </a:p>
                  </a:txBody>
                  <a:tcPr/>
                </a:tc>
                <a:tc>
                  <a:txBody>
                    <a:bodyPr/>
                    <a:lstStyle/>
                    <a:p>
                      <a:pPr algn="ctr"/>
                      <a:r>
                        <a:rPr lang="en-IN" sz="2400" dirty="0"/>
                        <a:t>Max depth</a:t>
                      </a:r>
                    </a:p>
                  </a:txBody>
                  <a:tcPr/>
                </a:tc>
                <a:tc>
                  <a:txBody>
                    <a:bodyPr/>
                    <a:lstStyle/>
                    <a:p>
                      <a:pPr algn="ctr"/>
                      <a:r>
                        <a:rPr lang="en-IN" sz="2400" dirty="0"/>
                        <a:t>Min sample leaf</a:t>
                      </a:r>
                    </a:p>
                  </a:txBody>
                  <a:tcPr/>
                </a:tc>
                <a:extLst>
                  <a:ext uri="{0D108BD9-81ED-4DB2-BD59-A6C34878D82A}">
                    <a16:rowId xmlns:a16="http://schemas.microsoft.com/office/drawing/2014/main" val="2238392491"/>
                  </a:ext>
                </a:extLst>
              </a:tr>
              <a:tr h="218591">
                <a:tc>
                  <a:txBody>
                    <a:bodyPr/>
                    <a:lstStyle/>
                    <a:p>
                      <a:pPr algn="ctr"/>
                      <a:r>
                        <a:rPr lang="en-IN" sz="2400" dirty="0"/>
                        <a:t>12</a:t>
                      </a:r>
                    </a:p>
                  </a:txBody>
                  <a:tcPr/>
                </a:tc>
                <a:tc>
                  <a:txBody>
                    <a:bodyPr/>
                    <a:lstStyle/>
                    <a:p>
                      <a:pPr algn="ctr"/>
                      <a:r>
                        <a:rPr lang="en-IN" sz="2400" dirty="0"/>
                        <a:t>0.2</a:t>
                      </a:r>
                    </a:p>
                  </a:txBody>
                  <a:tcPr/>
                </a:tc>
                <a:tc>
                  <a:txBody>
                    <a:bodyPr/>
                    <a:lstStyle/>
                    <a:p>
                      <a:pPr algn="ctr"/>
                      <a:r>
                        <a:rPr lang="en-IN" sz="2400" dirty="0"/>
                        <a:t>6</a:t>
                      </a:r>
                    </a:p>
                  </a:txBody>
                  <a:tcPr/>
                </a:tc>
                <a:tc>
                  <a:txBody>
                    <a:bodyPr/>
                    <a:lstStyle/>
                    <a:p>
                      <a:pPr algn="ctr"/>
                      <a:r>
                        <a:rPr lang="en-IN" sz="2400" dirty="0"/>
                        <a:t>10</a:t>
                      </a:r>
                    </a:p>
                  </a:txBody>
                  <a:tcPr/>
                </a:tc>
                <a:extLst>
                  <a:ext uri="{0D108BD9-81ED-4DB2-BD59-A6C34878D82A}">
                    <a16:rowId xmlns:a16="http://schemas.microsoft.com/office/drawing/2014/main" val="1227099680"/>
                  </a:ext>
                </a:extLst>
              </a:tr>
            </a:tbl>
          </a:graphicData>
        </a:graphic>
      </p:graphicFrame>
      <mc:AlternateContent xmlns:mc="http://schemas.openxmlformats.org/markup-compatibility/2006" xmlns:a14="http://schemas.microsoft.com/office/drawing/2010/main">
        <mc:Choice Requires="a14">
          <p:graphicFrame>
            <p:nvGraphicFramePr>
              <p:cNvPr id="13" name="Table 13">
                <a:extLst>
                  <a:ext uri="{FF2B5EF4-FFF2-40B4-BE49-F238E27FC236}">
                    <a16:creationId xmlns:a16="http://schemas.microsoft.com/office/drawing/2014/main" id="{94CBC94C-4ED7-45DD-95CD-E0F0DF309869}"/>
                  </a:ext>
                </a:extLst>
              </p:cNvPr>
              <p:cNvGraphicFramePr>
                <a:graphicFrameLocks noGrp="1"/>
              </p:cNvGraphicFramePr>
              <p:nvPr>
                <p:extLst>
                  <p:ext uri="{D42A27DB-BD31-4B8C-83A1-F6EECF244321}">
                    <p14:modId xmlns:p14="http://schemas.microsoft.com/office/powerpoint/2010/main" val="1380265124"/>
                  </p:ext>
                </p:extLst>
              </p:nvPr>
            </p:nvGraphicFramePr>
            <p:xfrm>
              <a:off x="457200" y="4048965"/>
              <a:ext cx="8382000" cy="178450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319034167"/>
                        </a:ext>
                      </a:extLst>
                    </a:gridCol>
                    <a:gridCol w="1219200">
                      <a:extLst>
                        <a:ext uri="{9D8B030D-6E8A-4147-A177-3AD203B41FA5}">
                          <a16:colId xmlns:a16="http://schemas.microsoft.com/office/drawing/2014/main" val="3177801588"/>
                        </a:ext>
                      </a:extLst>
                    </a:gridCol>
                    <a:gridCol w="1295400">
                      <a:extLst>
                        <a:ext uri="{9D8B030D-6E8A-4147-A177-3AD203B41FA5}">
                          <a16:colId xmlns:a16="http://schemas.microsoft.com/office/drawing/2014/main" val="1695993174"/>
                        </a:ext>
                      </a:extLst>
                    </a:gridCol>
                    <a:gridCol w="1981200">
                      <a:extLst>
                        <a:ext uri="{9D8B030D-6E8A-4147-A177-3AD203B41FA5}">
                          <a16:colId xmlns:a16="http://schemas.microsoft.com/office/drawing/2014/main" val="1633707213"/>
                        </a:ext>
                      </a:extLst>
                    </a:gridCol>
                    <a:gridCol w="1371600">
                      <a:extLst>
                        <a:ext uri="{9D8B030D-6E8A-4147-A177-3AD203B41FA5}">
                          <a16:colId xmlns:a16="http://schemas.microsoft.com/office/drawing/2014/main" val="1873740951"/>
                        </a:ext>
                      </a:extLst>
                    </a:gridCol>
                  </a:tblGrid>
                  <a:tr h="668739">
                    <a:tc>
                      <a:txBody>
                        <a:bodyPr/>
                        <a:lstStyle/>
                        <a:p>
                          <a:pPr algn="ctr"/>
                          <a:r>
                            <a:rPr lang="en-IN" sz="2400" dirty="0"/>
                            <a:t>Confusion matrix</a:t>
                          </a:r>
                        </a:p>
                      </a:txBody>
                      <a:tcPr/>
                    </a:tc>
                    <a:tc>
                      <a:txBody>
                        <a:bodyPr/>
                        <a:lstStyle/>
                        <a:p>
                          <a:pPr algn="ctr"/>
                          <a:r>
                            <a:rPr lang="en-IN" sz="2400" dirty="0"/>
                            <a:t>F1score</a:t>
                          </a:r>
                        </a:p>
                      </a:txBody>
                      <a:tcPr/>
                    </a:tc>
                    <a:tc>
                      <a:txBody>
                        <a:bodyPr/>
                        <a:lstStyle/>
                        <a:p>
                          <a:pPr algn="ctr"/>
                          <a:r>
                            <a:rPr lang="en-IN" sz="2400" dirty="0"/>
                            <a:t>Log loss</a:t>
                          </a:r>
                        </a:p>
                      </a:txBody>
                      <a:tcPr/>
                    </a:tc>
                    <a:tc>
                      <a:txBody>
                        <a:bodyPr/>
                        <a:lstStyle/>
                        <a:p>
                          <a:pPr algn="ctr"/>
                          <a:r>
                            <a:rPr lang="en-IN" sz="2400" dirty="0"/>
                            <a:t>Roc </a:t>
                          </a:r>
                          <a:r>
                            <a:rPr lang="en-IN" sz="2400" dirty="0" err="1"/>
                            <a:t>Auc</a:t>
                          </a:r>
                          <a:r>
                            <a:rPr lang="en-IN" sz="2400" dirty="0"/>
                            <a:t> score</a:t>
                          </a:r>
                        </a:p>
                      </a:txBody>
                      <a:tcPr/>
                    </a:tc>
                    <a:tc>
                      <a:txBody>
                        <a:bodyPr/>
                        <a:lstStyle/>
                        <a:p>
                          <a:pPr algn="ctr"/>
                          <a:r>
                            <a:rPr lang="en-IN" sz="2400" dirty="0"/>
                            <a:t>Accuracy</a:t>
                          </a:r>
                        </a:p>
                      </a:txBody>
                      <a:tcPr/>
                    </a:tc>
                    <a:extLst>
                      <a:ext uri="{0D108BD9-81ED-4DB2-BD59-A6C34878D82A}">
                        <a16:rowId xmlns:a16="http://schemas.microsoft.com/office/drawing/2014/main" val="2878314399"/>
                      </a:ext>
                    </a:extLst>
                  </a:tr>
                  <a:tr h="1115764">
                    <a:tc>
                      <a:txBody>
                        <a:bodyPr/>
                        <a:lstStyle/>
                        <a:p>
                          <a:pPr algn="ctr"/>
                          <a14:m>
                            <m:oMathPara xmlns:m="http://schemas.openxmlformats.org/officeDocument/2006/math">
                              <m:oMathParaPr>
                                <m:jc m:val="centerGroup"/>
                              </m:oMathParaPr>
                              <m:oMath xmlns:m="http://schemas.openxmlformats.org/officeDocument/2006/math">
                                <m:m>
                                  <m:mPr>
                                    <m:mcs>
                                      <m:mc>
                                        <m:mcPr>
                                          <m:count m:val="2"/>
                                          <m:mcJc m:val="center"/>
                                        </m:mcPr>
                                      </m:mc>
                                    </m:mcs>
                                    <m:ctrlPr>
                                      <a:rPr lang="en-IN" sz="2400" i="1" smtClean="0">
                                        <a:latin typeface="Cambria Math" panose="02040503050406030204" pitchFamily="18" charset="0"/>
                                      </a:rPr>
                                    </m:ctrlPr>
                                  </m:mPr>
                                  <m:mr>
                                    <m:e/>
                                    <m:e/>
                                  </m:mr>
                                  <m:mr>
                                    <m:e>
                                      <m:r>
                                        <a:rPr lang="en-IN" sz="2400" b="0" i="1" smtClean="0">
                                          <a:latin typeface="Cambria Math" panose="02040503050406030204" pitchFamily="18" charset="0"/>
                                        </a:rPr>
                                        <m:t>24</m:t>
                                      </m:r>
                                    </m:e>
                                    <m:e>
                                      <m:r>
                                        <a:rPr lang="en-IN" sz="2400" b="0" i="1" smtClean="0">
                                          <a:latin typeface="Cambria Math" panose="02040503050406030204" pitchFamily="18" charset="0"/>
                                        </a:rPr>
                                        <m:t>427</m:t>
                                      </m:r>
                                    </m:e>
                                  </m:mr>
                                </m:m>
                              </m:oMath>
                            </m:oMathPara>
                          </a14:m>
                          <a:endParaRPr lang="en-IN" sz="2400" dirty="0"/>
                        </a:p>
                      </a:txBody>
                      <a:tcPr/>
                    </a:tc>
                    <a:tc>
                      <a:txBody>
                        <a:bodyPr/>
                        <a:lstStyle/>
                        <a:p>
                          <a:pPr algn="ctr"/>
                          <a:endParaRPr lang="en-IN" sz="2400" dirty="0"/>
                        </a:p>
                        <a:p>
                          <a:pPr algn="ctr"/>
                          <a:r>
                            <a:rPr lang="en-IN" sz="2400" dirty="0"/>
                            <a:t>0.9488</a:t>
                          </a:r>
                        </a:p>
                      </a:txBody>
                      <a:tcPr/>
                    </a:tc>
                    <a:tc>
                      <a:txBody>
                        <a:bodyPr/>
                        <a:lstStyle/>
                        <a:p>
                          <a:pPr algn="ctr"/>
                          <a:endParaRPr lang="en-IN" sz="2400" dirty="0"/>
                        </a:p>
                        <a:p>
                          <a:pPr algn="ctr"/>
                          <a:r>
                            <a:rPr lang="en-IN" sz="2400" dirty="0"/>
                            <a:t>0.16801</a:t>
                          </a:r>
                        </a:p>
                      </a:txBody>
                      <a:tcPr/>
                    </a:tc>
                    <a:tc>
                      <a:txBody>
                        <a:bodyPr/>
                        <a:lstStyle/>
                        <a:p>
                          <a:pPr algn="ctr"/>
                          <a:endParaRPr lang="en-IN" sz="2400" dirty="0"/>
                        </a:p>
                        <a:p>
                          <a:pPr algn="ctr"/>
                          <a:r>
                            <a:rPr lang="en-IN" sz="2400" dirty="0"/>
                            <a:t>0.94</a:t>
                          </a:r>
                        </a:p>
                      </a:txBody>
                      <a:tcPr/>
                    </a:tc>
                    <a:tc>
                      <a:txBody>
                        <a:bodyPr/>
                        <a:lstStyle/>
                        <a:p>
                          <a:pPr algn="ctr"/>
                          <a:endParaRPr lang="en-IN" sz="2400" dirty="0"/>
                        </a:p>
                        <a:p>
                          <a:pPr algn="ctr"/>
                          <a:r>
                            <a:rPr lang="en-IN" sz="2400" b="1" dirty="0"/>
                            <a:t>93.96%</a:t>
                          </a:r>
                        </a:p>
                      </a:txBody>
                      <a:tcPr/>
                    </a:tc>
                    <a:extLst>
                      <a:ext uri="{0D108BD9-81ED-4DB2-BD59-A6C34878D82A}">
                        <a16:rowId xmlns:a16="http://schemas.microsoft.com/office/drawing/2014/main" val="1514819290"/>
                      </a:ext>
                    </a:extLst>
                  </a:tr>
                </a:tbl>
              </a:graphicData>
            </a:graphic>
          </p:graphicFrame>
        </mc:Choice>
        <mc:Fallback xmlns="">
          <p:graphicFrame>
            <p:nvGraphicFramePr>
              <p:cNvPr id="13" name="Table 13">
                <a:extLst>
                  <a:ext uri="{FF2B5EF4-FFF2-40B4-BE49-F238E27FC236}">
                    <a16:creationId xmlns:a16="http://schemas.microsoft.com/office/drawing/2014/main" id="{94CBC94C-4ED7-45DD-95CD-E0F0DF309869}"/>
                  </a:ext>
                </a:extLst>
              </p:cNvPr>
              <p:cNvGraphicFramePr>
                <a:graphicFrameLocks noGrp="1"/>
              </p:cNvGraphicFramePr>
              <p:nvPr>
                <p:extLst>
                  <p:ext uri="{D42A27DB-BD31-4B8C-83A1-F6EECF244321}">
                    <p14:modId xmlns:p14="http://schemas.microsoft.com/office/powerpoint/2010/main" val="1380265124"/>
                  </p:ext>
                </p:extLst>
              </p:nvPr>
            </p:nvGraphicFramePr>
            <p:xfrm>
              <a:off x="457200" y="4048965"/>
              <a:ext cx="8382000" cy="178450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319034167"/>
                        </a:ext>
                      </a:extLst>
                    </a:gridCol>
                    <a:gridCol w="1219200">
                      <a:extLst>
                        <a:ext uri="{9D8B030D-6E8A-4147-A177-3AD203B41FA5}">
                          <a16:colId xmlns:a16="http://schemas.microsoft.com/office/drawing/2014/main" val="3177801588"/>
                        </a:ext>
                      </a:extLst>
                    </a:gridCol>
                    <a:gridCol w="1295400">
                      <a:extLst>
                        <a:ext uri="{9D8B030D-6E8A-4147-A177-3AD203B41FA5}">
                          <a16:colId xmlns:a16="http://schemas.microsoft.com/office/drawing/2014/main" val="1695993174"/>
                        </a:ext>
                      </a:extLst>
                    </a:gridCol>
                    <a:gridCol w="1981200">
                      <a:extLst>
                        <a:ext uri="{9D8B030D-6E8A-4147-A177-3AD203B41FA5}">
                          <a16:colId xmlns:a16="http://schemas.microsoft.com/office/drawing/2014/main" val="1633707213"/>
                        </a:ext>
                      </a:extLst>
                    </a:gridCol>
                    <a:gridCol w="1371600">
                      <a:extLst>
                        <a:ext uri="{9D8B030D-6E8A-4147-A177-3AD203B41FA5}">
                          <a16:colId xmlns:a16="http://schemas.microsoft.com/office/drawing/2014/main" val="1873740951"/>
                        </a:ext>
                      </a:extLst>
                    </a:gridCol>
                  </a:tblGrid>
                  <a:tr h="668739">
                    <a:tc>
                      <a:txBody>
                        <a:bodyPr/>
                        <a:lstStyle/>
                        <a:p>
                          <a:pPr algn="ctr"/>
                          <a:r>
                            <a:rPr lang="en-IN" sz="2400" dirty="0"/>
                            <a:t>Confusion matrix</a:t>
                          </a:r>
                        </a:p>
                      </a:txBody>
                      <a:tcPr/>
                    </a:tc>
                    <a:tc>
                      <a:txBody>
                        <a:bodyPr/>
                        <a:lstStyle/>
                        <a:p>
                          <a:pPr algn="ctr"/>
                          <a:r>
                            <a:rPr lang="en-IN" sz="2400" dirty="0"/>
                            <a:t>F1score</a:t>
                          </a:r>
                        </a:p>
                      </a:txBody>
                      <a:tcPr/>
                    </a:tc>
                    <a:tc>
                      <a:txBody>
                        <a:bodyPr/>
                        <a:lstStyle/>
                        <a:p>
                          <a:pPr algn="ctr"/>
                          <a:r>
                            <a:rPr lang="en-IN" sz="2400" dirty="0"/>
                            <a:t>Log loss</a:t>
                          </a:r>
                        </a:p>
                      </a:txBody>
                      <a:tcPr/>
                    </a:tc>
                    <a:tc>
                      <a:txBody>
                        <a:bodyPr/>
                        <a:lstStyle/>
                        <a:p>
                          <a:pPr algn="ctr"/>
                          <a:r>
                            <a:rPr lang="en-IN" sz="2400" dirty="0"/>
                            <a:t>Roc </a:t>
                          </a:r>
                          <a:r>
                            <a:rPr lang="en-IN" sz="2400" dirty="0" err="1"/>
                            <a:t>Auc</a:t>
                          </a:r>
                          <a:r>
                            <a:rPr lang="en-IN" sz="2400" dirty="0"/>
                            <a:t> score</a:t>
                          </a:r>
                        </a:p>
                      </a:txBody>
                      <a:tcPr/>
                    </a:tc>
                    <a:tc>
                      <a:txBody>
                        <a:bodyPr/>
                        <a:lstStyle/>
                        <a:p>
                          <a:pPr algn="ctr"/>
                          <a:r>
                            <a:rPr lang="en-IN" sz="2400" dirty="0"/>
                            <a:t>Accuracy</a:t>
                          </a:r>
                        </a:p>
                      </a:txBody>
                      <a:tcPr/>
                    </a:tc>
                    <a:extLst>
                      <a:ext uri="{0D108BD9-81ED-4DB2-BD59-A6C34878D82A}">
                        <a16:rowId xmlns:a16="http://schemas.microsoft.com/office/drawing/2014/main" val="2878314399"/>
                      </a:ext>
                    </a:extLst>
                  </a:tr>
                  <a:tr h="1115764">
                    <a:tc>
                      <a:txBody>
                        <a:bodyPr/>
                        <a:lstStyle/>
                        <a:p>
                          <a:endParaRPr lang="en-US"/>
                        </a:p>
                      </a:txBody>
                      <a:tcPr>
                        <a:blipFill>
                          <a:blip r:embed="rId2"/>
                          <a:stretch>
                            <a:fillRect l="-484" t="-64481" r="-234140" b="-1639"/>
                          </a:stretch>
                        </a:blipFill>
                      </a:tcPr>
                    </a:tc>
                    <a:tc>
                      <a:txBody>
                        <a:bodyPr/>
                        <a:lstStyle/>
                        <a:p>
                          <a:pPr algn="ctr"/>
                          <a:endParaRPr lang="en-IN" sz="2400" dirty="0"/>
                        </a:p>
                        <a:p>
                          <a:pPr algn="ctr"/>
                          <a:r>
                            <a:rPr lang="en-IN" sz="2400" dirty="0"/>
                            <a:t>0.9488</a:t>
                          </a:r>
                        </a:p>
                      </a:txBody>
                      <a:tcPr/>
                    </a:tc>
                    <a:tc>
                      <a:txBody>
                        <a:bodyPr/>
                        <a:lstStyle/>
                        <a:p>
                          <a:pPr algn="ctr"/>
                          <a:endParaRPr lang="en-IN" sz="2400" dirty="0"/>
                        </a:p>
                        <a:p>
                          <a:pPr algn="ctr"/>
                          <a:r>
                            <a:rPr lang="en-IN" sz="2400" dirty="0"/>
                            <a:t>0.16801</a:t>
                          </a:r>
                        </a:p>
                      </a:txBody>
                      <a:tcPr/>
                    </a:tc>
                    <a:tc>
                      <a:txBody>
                        <a:bodyPr/>
                        <a:lstStyle/>
                        <a:p>
                          <a:pPr algn="ctr"/>
                          <a:endParaRPr lang="en-IN" sz="2400" dirty="0"/>
                        </a:p>
                        <a:p>
                          <a:pPr algn="ctr"/>
                          <a:r>
                            <a:rPr lang="en-IN" sz="2400" dirty="0"/>
                            <a:t>0.94</a:t>
                          </a:r>
                        </a:p>
                      </a:txBody>
                      <a:tcPr/>
                    </a:tc>
                    <a:tc>
                      <a:txBody>
                        <a:bodyPr/>
                        <a:lstStyle/>
                        <a:p>
                          <a:pPr algn="ctr"/>
                          <a:endParaRPr lang="en-IN" sz="2400" dirty="0"/>
                        </a:p>
                        <a:p>
                          <a:pPr algn="ctr"/>
                          <a:r>
                            <a:rPr lang="en-IN" sz="2400" b="1" dirty="0"/>
                            <a:t>93.96%</a:t>
                          </a:r>
                        </a:p>
                      </a:txBody>
                      <a:tcPr/>
                    </a:tc>
                    <a:extLst>
                      <a:ext uri="{0D108BD9-81ED-4DB2-BD59-A6C34878D82A}">
                        <a16:rowId xmlns:a16="http://schemas.microsoft.com/office/drawing/2014/main" val="1514819290"/>
                      </a:ext>
                    </a:extLst>
                  </a:tr>
                </a:tbl>
              </a:graphicData>
            </a:graphic>
          </p:graphicFrame>
        </mc:Fallback>
      </mc:AlternateContent>
      <p:graphicFrame>
        <p:nvGraphicFramePr>
          <p:cNvPr id="15" name="Table 15">
            <a:extLst>
              <a:ext uri="{FF2B5EF4-FFF2-40B4-BE49-F238E27FC236}">
                <a16:creationId xmlns:a16="http://schemas.microsoft.com/office/drawing/2014/main" id="{E3A2A202-0A01-4FD4-A203-D72336F5E4B2}"/>
              </a:ext>
            </a:extLst>
          </p:cNvPr>
          <p:cNvGraphicFramePr>
            <a:graphicFrameLocks noGrp="1"/>
          </p:cNvGraphicFramePr>
          <p:nvPr>
            <p:extLst>
              <p:ext uri="{D42A27DB-BD31-4B8C-83A1-F6EECF244321}">
                <p14:modId xmlns:p14="http://schemas.microsoft.com/office/powerpoint/2010/main" val="3071867118"/>
              </p:ext>
            </p:extLst>
          </p:nvPr>
        </p:nvGraphicFramePr>
        <p:xfrm>
          <a:off x="457200" y="4724400"/>
          <a:ext cx="2490538" cy="1109068"/>
        </p:xfrm>
        <a:graphic>
          <a:graphicData uri="http://schemas.openxmlformats.org/drawingml/2006/table">
            <a:tbl>
              <a:tblPr firstRow="1" bandRow="1">
                <a:tableStyleId>{69CF1AB2-1976-4502-BF36-3FF5EA218861}</a:tableStyleId>
              </a:tblPr>
              <a:tblGrid>
                <a:gridCol w="1245269">
                  <a:extLst>
                    <a:ext uri="{9D8B030D-6E8A-4147-A177-3AD203B41FA5}">
                      <a16:colId xmlns:a16="http://schemas.microsoft.com/office/drawing/2014/main" val="3262213431"/>
                    </a:ext>
                  </a:extLst>
                </a:gridCol>
                <a:gridCol w="1245269">
                  <a:extLst>
                    <a:ext uri="{9D8B030D-6E8A-4147-A177-3AD203B41FA5}">
                      <a16:colId xmlns:a16="http://schemas.microsoft.com/office/drawing/2014/main" val="2880376989"/>
                    </a:ext>
                  </a:extLst>
                </a:gridCol>
              </a:tblGrid>
              <a:tr h="554534">
                <a:tc>
                  <a:txBody>
                    <a:bodyPr/>
                    <a:lstStyle/>
                    <a:p>
                      <a:pPr algn="ctr"/>
                      <a:r>
                        <a:rPr lang="en-IN" sz="2400" b="0" dirty="0"/>
                        <a:t>289</a:t>
                      </a:r>
                    </a:p>
                  </a:txBody>
                  <a:tcPr/>
                </a:tc>
                <a:tc>
                  <a:txBody>
                    <a:bodyPr/>
                    <a:lstStyle/>
                    <a:p>
                      <a:pPr algn="ctr"/>
                      <a:r>
                        <a:rPr lang="en-IN" sz="2400" b="0" dirty="0"/>
                        <a:t>22</a:t>
                      </a:r>
                    </a:p>
                  </a:txBody>
                  <a:tcPr/>
                </a:tc>
                <a:extLst>
                  <a:ext uri="{0D108BD9-81ED-4DB2-BD59-A6C34878D82A}">
                    <a16:rowId xmlns:a16="http://schemas.microsoft.com/office/drawing/2014/main" val="3382789934"/>
                  </a:ext>
                </a:extLst>
              </a:tr>
              <a:tr h="554534">
                <a:tc>
                  <a:txBody>
                    <a:bodyPr/>
                    <a:lstStyle/>
                    <a:p>
                      <a:pPr algn="ctr"/>
                      <a:r>
                        <a:rPr lang="en-IN" sz="2400" dirty="0"/>
                        <a:t>24</a:t>
                      </a:r>
                    </a:p>
                  </a:txBody>
                  <a:tcPr/>
                </a:tc>
                <a:tc>
                  <a:txBody>
                    <a:bodyPr/>
                    <a:lstStyle/>
                    <a:p>
                      <a:pPr algn="ctr"/>
                      <a:r>
                        <a:rPr lang="en-IN" sz="2400" dirty="0"/>
                        <a:t>427</a:t>
                      </a:r>
                    </a:p>
                  </a:txBody>
                  <a:tcPr/>
                </a:tc>
                <a:extLst>
                  <a:ext uri="{0D108BD9-81ED-4DB2-BD59-A6C34878D82A}">
                    <a16:rowId xmlns:a16="http://schemas.microsoft.com/office/drawing/2014/main" val="3975593299"/>
                  </a:ext>
                </a:extLst>
              </a:tr>
            </a:tbl>
          </a:graphicData>
        </a:graphic>
      </p:graphicFrame>
    </p:spTree>
    <p:extLst>
      <p:ext uri="{BB962C8B-B14F-4D97-AF65-F5344CB8AC3E}">
        <p14:creationId xmlns:p14="http://schemas.microsoft.com/office/powerpoint/2010/main" val="1595408389"/>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38</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66725" y="1486693"/>
            <a:ext cx="8229600" cy="4525963"/>
          </a:xfrm>
        </p:spPr>
        <p:txBody>
          <a:bodyPr>
            <a:normAutofit fontScale="85000" lnSpcReduction="20000"/>
          </a:bodyPr>
          <a:lstStyle/>
          <a:p>
            <a:pPr marL="0" indent="0" algn="just">
              <a:lnSpc>
                <a:spcPct val="150000"/>
              </a:lnSpc>
              <a:buNone/>
            </a:pPr>
            <a:r>
              <a:rPr lang="en-US" sz="2800" dirty="0">
                <a:latin typeface="Arial" pitchFamily="34" charset="0"/>
                <a:cs typeface="Arial" pitchFamily="34" charset="0"/>
              </a:rPr>
              <a:t>Rice type classification using Random forest model is built with 93.96% accuracy with the dataset size of 3810 records of two rice features(</a:t>
            </a:r>
            <a:r>
              <a:rPr lang="en-US" sz="2800" dirty="0" err="1">
                <a:latin typeface="Arial" pitchFamily="34" charset="0"/>
                <a:cs typeface="Arial" pitchFamily="34" charset="0"/>
              </a:rPr>
              <a:t>cammeo</a:t>
            </a:r>
            <a:r>
              <a:rPr lang="en-US" sz="2800" dirty="0">
                <a:latin typeface="Arial" pitchFamily="34" charset="0"/>
                <a:cs typeface="Arial" pitchFamily="34" charset="0"/>
              </a:rPr>
              <a:t> and </a:t>
            </a:r>
            <a:r>
              <a:rPr lang="en-US" sz="2800" dirty="0" err="1">
                <a:latin typeface="Arial" pitchFamily="34" charset="0"/>
                <a:cs typeface="Arial" pitchFamily="34" charset="0"/>
              </a:rPr>
              <a:t>osmancik</a:t>
            </a:r>
            <a:r>
              <a:rPr lang="en-US" sz="2800" dirty="0">
                <a:latin typeface="Arial" pitchFamily="34" charset="0"/>
                <a:cs typeface="Arial" pitchFamily="34" charset="0"/>
              </a:rPr>
              <a:t>) combined and 1630 of  </a:t>
            </a:r>
            <a:r>
              <a:rPr lang="en-US" sz="2800" dirty="0" err="1">
                <a:latin typeface="Arial" pitchFamily="34" charset="0"/>
                <a:cs typeface="Arial" pitchFamily="34" charset="0"/>
              </a:rPr>
              <a:t>Cammeo</a:t>
            </a:r>
            <a:r>
              <a:rPr lang="en-US" sz="2800" dirty="0">
                <a:latin typeface="Arial" pitchFamily="34" charset="0"/>
                <a:cs typeface="Arial" pitchFamily="34" charset="0"/>
              </a:rPr>
              <a:t>, 2180 of </a:t>
            </a:r>
            <a:r>
              <a:rPr lang="en-US" sz="2800" dirty="0" err="1">
                <a:latin typeface="Arial" pitchFamily="34" charset="0"/>
                <a:cs typeface="Arial" pitchFamily="34" charset="0"/>
              </a:rPr>
              <a:t>Osmancik</a:t>
            </a:r>
            <a:r>
              <a:rPr lang="en-US" sz="2800" dirty="0">
                <a:latin typeface="Arial" pitchFamily="34" charset="0"/>
                <a:cs typeface="Arial" pitchFamily="34" charset="0"/>
              </a:rPr>
              <a:t> individual provided, that can classify these two rice types based on their features.  </a:t>
            </a:r>
          </a:p>
          <a:p>
            <a:pPr marL="0" indent="0" algn="just">
              <a:lnSpc>
                <a:spcPct val="150000"/>
              </a:lnSpc>
              <a:buNone/>
            </a:pPr>
            <a:r>
              <a:rPr lang="en-US" sz="2800" dirty="0">
                <a:latin typeface="Arial" pitchFamily="34" charset="0"/>
                <a:cs typeface="Arial" pitchFamily="34" charset="0"/>
              </a:rPr>
              <a:t>	An Machine Learning model that machines can use to predict the rice types based on their features has been built with good accuracy.</a:t>
            </a:r>
            <a:endParaRPr lang="en-US" dirty="0"/>
          </a:p>
        </p:txBody>
      </p:sp>
    </p:spTree>
    <p:extLst>
      <p:ext uri="{BB962C8B-B14F-4D97-AF65-F5344CB8AC3E}">
        <p14:creationId xmlns:p14="http://schemas.microsoft.com/office/powerpoint/2010/main" val="54284588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39</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Conclusion(cont.)</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77500" lnSpcReduction="20000"/>
          </a:bodyPr>
          <a:lstStyle/>
          <a:p>
            <a:pPr marL="0" indent="0" algn="just">
              <a:lnSpc>
                <a:spcPct val="160000"/>
              </a:lnSpc>
              <a:buNone/>
            </a:pPr>
            <a:r>
              <a:rPr lang="en-US" sz="2800" dirty="0">
                <a:latin typeface="Arial" panose="020B0604020202020204" pitchFamily="34" charset="0"/>
                <a:cs typeface="Arial" panose="020B0604020202020204" pitchFamily="34" charset="0"/>
              </a:rPr>
              <a:t>The ML model can be used in industrial machines that extract features by image processing and give input to my model, which can easily classify the rice types. by developing this solution reduces time and saves manpower. But here there is a limitation: the model needs to be trained continuously over the batches of new rice because of ongoing global warming, climate changes, and usage of chemicals that can change the rice's physical structure, which led to misclassification of rice when it is not trained.</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828415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00050" y="1359904"/>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n-US" sz="2000" dirty="0">
                <a:latin typeface="Arial" panose="020B0604020202020204" pitchFamily="34" charset="0"/>
                <a:cs typeface="Arial" panose="020B0604020202020204" pitchFamily="34" charset="0"/>
              </a:rPr>
              <a:t>Rice plays a vital role in our country. From the perspective of the end consumer, the first feature is the physical appearance that comes to mind from the criteria that stand out in the rice varieties that are sold packaged on market shelves.</a:t>
            </a:r>
          </a:p>
          <a:p>
            <a:pPr algn="just">
              <a:lnSpc>
                <a:spcPct val="170000"/>
              </a:lnSpc>
            </a:pPr>
            <a:r>
              <a:rPr lang="en-US" sz="2000" dirty="0">
                <a:latin typeface="Arial" panose="020B0604020202020204" pitchFamily="34" charset="0"/>
                <a:cs typeface="Arial" panose="020B0604020202020204" pitchFamily="34" charset="0"/>
              </a:rPr>
              <a:t>Therefore, when we look at the recent studies on cereal products using machine learning techniques, it is seen that the products are examined in terms of many physical properties such as color, texture, quality, and size.</a:t>
            </a:r>
          </a:p>
          <a:p>
            <a:pPr marL="0" indent="0" algn="just">
              <a:buNone/>
            </a:pPr>
            <a:endParaRPr lang="en-US" sz="1200" dirty="0"/>
          </a:p>
        </p:txBody>
      </p:sp>
      <p:sp>
        <p:nvSpPr>
          <p:cNvPr id="7" name="Date Placeholder 6"/>
          <p:cNvSpPr>
            <a:spLocks noGrp="1"/>
          </p:cNvSpPr>
          <p:nvPr>
            <p:ph type="dt" sz="half" idx="10"/>
          </p:nvPr>
        </p:nvSpPr>
        <p:spPr/>
        <p:txBody>
          <a:bodyPr/>
          <a:lstStyle/>
          <a:p>
            <a:r>
              <a:rPr lang="en-IN" dirty="0"/>
              <a:t>November 2021</a:t>
            </a:r>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399348966"/>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40</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1" y="1295400"/>
            <a:ext cx="8229600" cy="4525963"/>
          </a:xfrm>
        </p:spPr>
        <p:txBody>
          <a:bodyPr>
            <a:noAutofit/>
          </a:bodyPr>
          <a:lstStyle/>
          <a:p>
            <a:pPr marL="0" indent="0">
              <a:buNone/>
            </a:pPr>
            <a:r>
              <a:rPr lang="en-IN" sz="2000" dirty="0">
                <a:latin typeface="Arial" panose="020B0604020202020204" pitchFamily="34" charset="0"/>
                <a:cs typeface="Arial" panose="020B0604020202020204" pitchFamily="34" charset="0"/>
              </a:rPr>
              <a:t>[1] 1.11. ensemble methods. </a:t>
            </a:r>
            <a:r>
              <a:rPr lang="en-IN" sz="2000" dirty="0" err="1">
                <a:latin typeface="Arial" panose="020B0604020202020204" pitchFamily="34" charset="0"/>
                <a:cs typeface="Arial" panose="020B0604020202020204" pitchFamily="34" charset="0"/>
              </a:rPr>
              <a:t>scikit</a:t>
            </a:r>
            <a:r>
              <a:rPr lang="en-IN" sz="2000" dirty="0">
                <a:latin typeface="Arial" panose="020B0604020202020204" pitchFamily="34" charset="0"/>
                <a:cs typeface="Arial" panose="020B0604020202020204" pitchFamily="34" charset="0"/>
              </a:rPr>
              <a:t>. (n.d.). Retrieved November 2, 2021, from </a:t>
            </a:r>
            <a:r>
              <a:rPr lang="en-IN" sz="2000" dirty="0">
                <a:latin typeface="Arial" panose="020B0604020202020204" pitchFamily="34" charset="0"/>
                <a:cs typeface="Arial" panose="020B0604020202020204" pitchFamily="34" charset="0"/>
                <a:hlinkClick r:id="rId2" tooltip="https://scikit-learn.org/stable/modules/ensemble.html#bagging-meta-estimator"/>
              </a:rPr>
              <a:t>https://scikit-learn.org/stable/modules/ensemble.html#bagging-meta-estimator</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[2] 5. visualizations. </a:t>
            </a:r>
            <a:r>
              <a:rPr lang="en-IN" sz="2000" dirty="0" err="1">
                <a:latin typeface="Arial" panose="020B0604020202020204" pitchFamily="34" charset="0"/>
                <a:cs typeface="Arial" panose="020B0604020202020204" pitchFamily="34" charset="0"/>
              </a:rPr>
              <a:t>scikit</a:t>
            </a:r>
            <a:r>
              <a:rPr lang="en-IN" sz="2000" dirty="0">
                <a:latin typeface="Arial" panose="020B0604020202020204" pitchFamily="34" charset="0"/>
                <a:cs typeface="Arial" panose="020B0604020202020204" pitchFamily="34" charset="0"/>
              </a:rPr>
              <a:t>. (n.d.). Retrieved November 2, 2021, from </a:t>
            </a:r>
            <a:r>
              <a:rPr lang="en-IN" sz="2000" dirty="0">
                <a:latin typeface="Arial" panose="020B0604020202020204" pitchFamily="34" charset="0"/>
                <a:cs typeface="Arial" panose="020B0604020202020204" pitchFamily="34" charset="0"/>
                <a:hlinkClick r:id="rId3" tooltip="https://scikit-learn.org/stable/visualizations.html"/>
              </a:rPr>
              <a:t>https://scikit-learn.org/stable/visualizations.html</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[3] The absolute basics for beginners. NumPy. (n.d.). Retrieved November 2, 2021, from </a:t>
            </a:r>
            <a:r>
              <a:rPr lang="en-IN" sz="2000" dirty="0">
                <a:latin typeface="Arial" panose="020B0604020202020204" pitchFamily="34" charset="0"/>
                <a:cs typeface="Arial" panose="020B0604020202020204" pitchFamily="34" charset="0"/>
                <a:hlinkClick r:id="rId4" tooltip="https://numpy.org/doc/stable/user/absolute_beginners.html"/>
              </a:rPr>
              <a:t>https://numpy.org/doc/stable/user/absolute_beginners.html</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[4] </a:t>
            </a:r>
            <a:r>
              <a:rPr lang="en-IN" sz="2000" dirty="0" err="1">
                <a:latin typeface="Arial" panose="020B0604020202020204" pitchFamily="34" charset="0"/>
                <a:cs typeface="Arial" panose="020B0604020202020204" pitchFamily="34" charset="0"/>
              </a:rPr>
              <a:t>Matplotlib.pyplot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matplotlib.pyplot</a:t>
            </a:r>
            <a:r>
              <a:rPr lang="en-IN" sz="2000" dirty="0">
                <a:latin typeface="Arial" panose="020B0604020202020204" pitchFamily="34" charset="0"/>
                <a:cs typeface="Arial" panose="020B0604020202020204" pitchFamily="34" charset="0"/>
              </a:rPr>
              <a:t> - Matplotlib 3.4.3 documentation. (n.d.). Retrieved November 2, 2021, from </a:t>
            </a:r>
            <a:r>
              <a:rPr lang="en-IN" sz="2000" dirty="0">
                <a:latin typeface="Arial" panose="020B0604020202020204" pitchFamily="34" charset="0"/>
                <a:cs typeface="Arial" panose="020B0604020202020204" pitchFamily="34" charset="0"/>
                <a:hlinkClick r:id="rId5" tooltip="https://matplotlib.org/stable/api/_as_gen/matplotlib.pyplot.html"/>
              </a:rPr>
              <a:t>https://matplotlib.org/stable/api/_as_gen/matplotlib.pyplot.html</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[5] </a:t>
            </a:r>
            <a:r>
              <a:rPr lang="en-IN" sz="2000" dirty="0" err="1">
                <a:latin typeface="Arial" panose="020B0604020202020204" pitchFamily="34" charset="0"/>
                <a:cs typeface="Arial" panose="020B0604020202020204" pitchFamily="34" charset="0"/>
              </a:rPr>
              <a:t>Narkhede</a:t>
            </a:r>
            <a:r>
              <a:rPr lang="en-IN" sz="2000" dirty="0">
                <a:latin typeface="Arial" panose="020B0604020202020204" pitchFamily="34" charset="0"/>
                <a:cs typeface="Arial" panose="020B0604020202020204" pitchFamily="34" charset="0"/>
              </a:rPr>
              <a:t>, S. (2021, June 15). Understanding confusion matrix. Medium. Retrieved November 2, 2021, from </a:t>
            </a:r>
            <a:r>
              <a:rPr lang="en-IN" sz="2000" dirty="0">
                <a:latin typeface="Arial" panose="020B0604020202020204" pitchFamily="34" charset="0"/>
                <a:cs typeface="Arial" panose="020B0604020202020204" pitchFamily="34" charset="0"/>
                <a:hlinkClick r:id="rId6" tooltip="https://towardsdatascience.com/understanding-confusion-matrix-a9ad42dcfd62"/>
              </a:rPr>
              <a:t>https://towardsdatascience.com/understanding-confusion-matrix-a9ad42dcfd62</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79194576"/>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41</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References(cont.)</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0" y="1295400"/>
            <a:ext cx="8301789" cy="5060950"/>
          </a:xfrm>
        </p:spPr>
        <p:txBody>
          <a:bodyPr>
            <a:noAutofit/>
          </a:bodyPr>
          <a:lstStyle/>
          <a:p>
            <a:pPr marL="0" indent="0">
              <a:buNone/>
            </a:pPr>
            <a:r>
              <a:rPr lang="en-IN" sz="2400" dirty="0">
                <a:latin typeface="Arial" panose="020B0604020202020204" pitchFamily="34" charset="0"/>
                <a:cs typeface="Arial" panose="020B0604020202020204" pitchFamily="34" charset="0"/>
              </a:rPr>
              <a:t>[6] </a:t>
            </a:r>
            <a:r>
              <a:rPr lang="en-IN" sz="2400" dirty="0" err="1">
                <a:latin typeface="Arial" panose="020B0604020202020204" pitchFamily="34" charset="0"/>
                <a:cs typeface="Arial" panose="020B0604020202020204" pitchFamily="34" charset="0"/>
              </a:rPr>
              <a:t>Pandas.dataframe</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pandas.DataFrame</a:t>
            </a:r>
            <a:r>
              <a:rPr lang="en-IN" sz="2400" dirty="0">
                <a:latin typeface="Arial" panose="020B0604020202020204" pitchFamily="34" charset="0"/>
                <a:cs typeface="Arial" panose="020B0604020202020204" pitchFamily="34" charset="0"/>
              </a:rPr>
              <a:t> - pandas 1.3.4 documentation. (n.d.). Retrieved November 2, 2021, from </a:t>
            </a:r>
            <a:r>
              <a:rPr lang="en-IN" sz="2400" dirty="0">
                <a:latin typeface="Arial" panose="020B0604020202020204" pitchFamily="34" charset="0"/>
                <a:cs typeface="Arial" panose="020B0604020202020204" pitchFamily="34" charset="0"/>
                <a:hlinkClick r:id="rId2" tooltip="https://pandas.pydata.org/pandas-docs/stable/reference/api/pandas.DataFrame.html"/>
              </a:rPr>
              <a:t>https://pandas.pydata.org/pandas-docs/stable/reference/api/pandas.DataFrame.html</a:t>
            </a:r>
            <a:r>
              <a:rPr lang="en-IN" sz="2400" dirty="0">
                <a:latin typeface="Arial" panose="020B0604020202020204" pitchFamily="34" charset="0"/>
                <a:cs typeface="Arial" panose="020B0604020202020204" pitchFamily="34" charset="0"/>
              </a:rPr>
              <a:t>. </a:t>
            </a:r>
          </a:p>
          <a:p>
            <a:pPr marL="0" indent="0">
              <a:buNone/>
            </a:pPr>
            <a:r>
              <a:rPr lang="en-IN" sz="2400" dirty="0">
                <a:latin typeface="Arial" panose="020B0604020202020204" pitchFamily="34" charset="0"/>
                <a:cs typeface="Arial" panose="020B0604020202020204" pitchFamily="34" charset="0"/>
              </a:rPr>
              <a:t>[7] </a:t>
            </a:r>
            <a:r>
              <a:rPr lang="en-IN" sz="2400" dirty="0" err="1">
                <a:latin typeface="Arial" panose="020B0604020202020204" pitchFamily="34" charset="0"/>
                <a:cs typeface="Arial" panose="020B0604020202020204" pitchFamily="34" charset="0"/>
              </a:rPr>
              <a:t>Sklearn.ensemble.randomforestclassifier</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scikit</a:t>
            </a:r>
            <a:r>
              <a:rPr lang="en-IN" sz="2400" dirty="0">
                <a:latin typeface="Arial" panose="020B0604020202020204" pitchFamily="34" charset="0"/>
                <a:cs typeface="Arial" panose="020B0604020202020204" pitchFamily="34" charset="0"/>
              </a:rPr>
              <a:t>. (n.d.). Retrieved November 2, 2021, from </a:t>
            </a:r>
            <a:r>
              <a:rPr lang="en-IN" sz="2400" dirty="0">
                <a:latin typeface="Arial" panose="020B0604020202020204" pitchFamily="34" charset="0"/>
                <a:cs typeface="Arial" panose="020B0604020202020204" pitchFamily="34" charset="0"/>
                <a:hlinkClick r:id="rId3" tooltip="https://scikit-learn.org/stable/modules/generated/sklearn.ensemble.RandomForestClassifier.html"/>
              </a:rPr>
              <a:t>https://scikit-learn.org/stable/modules/generated/sklearn.ensemble.RandomForestClassifier.html</a:t>
            </a:r>
            <a:r>
              <a:rPr lang="en-IN" sz="2400" dirty="0">
                <a:latin typeface="Arial" panose="020B0604020202020204" pitchFamily="34" charset="0"/>
                <a:cs typeface="Arial" panose="020B0604020202020204" pitchFamily="34" charset="0"/>
              </a:rPr>
              <a:t>. </a:t>
            </a:r>
          </a:p>
          <a:p>
            <a:pPr marL="0" indent="0">
              <a:buNone/>
            </a:pPr>
            <a:r>
              <a:rPr lang="en-IN" sz="2400" dirty="0">
                <a:latin typeface="Arial" panose="020B0604020202020204" pitchFamily="34" charset="0"/>
                <a:cs typeface="Arial" panose="020B0604020202020204" pitchFamily="34" charset="0"/>
              </a:rPr>
              <a:t>[8] </a:t>
            </a:r>
            <a:r>
              <a:rPr lang="en-IN" sz="2400" dirty="0" err="1">
                <a:latin typeface="Arial" panose="020B0604020202020204" pitchFamily="34" charset="0"/>
                <a:cs typeface="Arial" panose="020B0604020202020204" pitchFamily="34" charset="0"/>
              </a:rPr>
              <a:t>Sklearn.metrics.roc_auc_score</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scikit</a:t>
            </a:r>
            <a:r>
              <a:rPr lang="en-IN" sz="2400" dirty="0">
                <a:latin typeface="Arial" panose="020B0604020202020204" pitchFamily="34" charset="0"/>
                <a:cs typeface="Arial" panose="020B0604020202020204" pitchFamily="34" charset="0"/>
              </a:rPr>
              <a:t>. (n.d.). Retrieved November 2, 2021, from </a:t>
            </a:r>
            <a:r>
              <a:rPr lang="en-IN" sz="2400" dirty="0">
                <a:latin typeface="Arial" panose="020B0604020202020204" pitchFamily="34" charset="0"/>
                <a:cs typeface="Arial" panose="020B0604020202020204" pitchFamily="34" charset="0"/>
                <a:hlinkClick r:id="rId4"/>
              </a:rPr>
              <a:t>https://scikit-learn.org/stable/modules/generated/sklearn.metrics.roc_auc_score.html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785577"/>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42</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References(cont.)</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0" y="1295400"/>
            <a:ext cx="8301789" cy="5060950"/>
          </a:xfrm>
        </p:spPr>
        <p:txBody>
          <a:bodyPr>
            <a:noAutofit/>
          </a:bodyPr>
          <a:lstStyle/>
          <a:p>
            <a:pPr marL="0" indent="0">
              <a:buNone/>
            </a:pPr>
            <a:r>
              <a:rPr lang="en-IN" sz="2000" dirty="0">
                <a:latin typeface="Arial" panose="020B0604020202020204" pitchFamily="34" charset="0"/>
                <a:cs typeface="Arial" panose="020B0604020202020204" pitchFamily="34" charset="0"/>
              </a:rPr>
              <a:t>[9] </a:t>
            </a:r>
            <a:r>
              <a:rPr lang="en-IN" sz="2000" dirty="0" err="1">
                <a:latin typeface="Arial" panose="020B0604020202020204" pitchFamily="34" charset="0"/>
                <a:cs typeface="Arial" panose="020B0604020202020204" pitchFamily="34" charset="0"/>
              </a:rPr>
              <a:t>Sklearn.metrics.roc_curve</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scikit</a:t>
            </a:r>
            <a:r>
              <a:rPr lang="en-IN" sz="2000" dirty="0">
                <a:latin typeface="Arial" panose="020B0604020202020204" pitchFamily="34" charset="0"/>
                <a:cs typeface="Arial" panose="020B0604020202020204" pitchFamily="34" charset="0"/>
              </a:rPr>
              <a:t>. (n.d.). Retrieved November 2, 2021, from </a:t>
            </a:r>
            <a:r>
              <a:rPr lang="en-IN" sz="2000" dirty="0">
                <a:latin typeface="Arial" panose="020B0604020202020204" pitchFamily="34" charset="0"/>
                <a:cs typeface="Arial" panose="020B0604020202020204" pitchFamily="34" charset="0"/>
                <a:hlinkClick r:id="rId2" tooltip="https://scikit-learn.org/stable/modules/generated/sklearn.metrics.roc_curve.html"/>
              </a:rPr>
              <a:t>https://scikit-learn.org/stable/modules/generated/sklearn.metrics.roc_curve.html</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Vidiyala</a:t>
            </a:r>
            <a:r>
              <a:rPr lang="en-US" sz="2000" dirty="0">
                <a:latin typeface="Arial" panose="020B0604020202020204" pitchFamily="34" charset="0"/>
                <a:cs typeface="Arial" panose="020B0604020202020204" pitchFamily="34" charset="0"/>
              </a:rPr>
              <a:t>, R. (2020, July 26). Performance metrics for classification machine learning problems. Medium. Retrieved November 2, 2021, from </a:t>
            </a:r>
            <a:r>
              <a:rPr lang="en-US" sz="2000" dirty="0">
                <a:latin typeface="Arial" panose="020B0604020202020204" pitchFamily="34" charset="0"/>
                <a:cs typeface="Arial" panose="020B0604020202020204" pitchFamily="34" charset="0"/>
                <a:hlinkClick r:id="rId3" tooltip="https://towardsdatascience.com/performance-metrics-for-classification-machine-learning-problems-97e7e774a007"/>
              </a:rPr>
              <a:t>https://towardsdatascience.com/performance-metrics-for-classification-machine-learning-problems-97e7e774a007</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[11]</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Sklearn.metrics.confusion_matrix</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scikit</a:t>
            </a:r>
            <a:r>
              <a:rPr lang="en-US" sz="2000" dirty="0">
                <a:latin typeface="Arial" panose="020B0604020202020204" pitchFamily="34" charset="0"/>
                <a:cs typeface="Arial" panose="020B0604020202020204" pitchFamily="34" charset="0"/>
              </a:rPr>
              <a:t>. (n.d.). Retrieved November 5, 2021, from </a:t>
            </a:r>
            <a:r>
              <a:rPr lang="en-US" sz="2000" u="sng" dirty="0">
                <a:latin typeface="Arial" panose="020B0604020202020204" pitchFamily="34" charset="0"/>
                <a:cs typeface="Arial" panose="020B0604020202020204" pitchFamily="34" charset="0"/>
                <a:hlinkClick r:id="rId4"/>
              </a:rPr>
              <a:t>https://scikit-learn.org/stable/modules/generated/sklearn.metrics.confusion_matrix.html</a:t>
            </a:r>
            <a:r>
              <a:rPr lang="en-US" sz="2000" dirty="0">
                <a:latin typeface="Arial" panose="020B0604020202020204" pitchFamily="34" charset="0"/>
                <a:cs typeface="Arial" panose="020B0604020202020204" pitchFamily="34" charset="0"/>
              </a:rPr>
              <a:t>.</a:t>
            </a:r>
          </a:p>
          <a:p>
            <a:pPr marL="0" indent="0">
              <a:buNone/>
            </a:pPr>
            <a:r>
              <a:rPr lang="en-IN" sz="2000" dirty="0">
                <a:latin typeface="Arial" panose="020B0604020202020204" pitchFamily="34" charset="0"/>
                <a:cs typeface="Arial" panose="020B0604020202020204" pitchFamily="34" charset="0"/>
              </a:rPr>
              <a:t>[12] T, D. (2019, July 25). </a:t>
            </a:r>
            <a:r>
              <a:rPr lang="en-IN" sz="2000" i="1" dirty="0">
                <a:latin typeface="Arial" panose="020B0604020202020204" pitchFamily="34" charset="0"/>
                <a:cs typeface="Arial" panose="020B0604020202020204" pitchFamily="34" charset="0"/>
              </a:rPr>
              <a:t>Confusion matrix visualization</a:t>
            </a:r>
            <a:r>
              <a:rPr lang="en-IN" sz="2000" dirty="0">
                <a:latin typeface="Arial" panose="020B0604020202020204" pitchFamily="34" charset="0"/>
                <a:cs typeface="Arial" panose="020B0604020202020204" pitchFamily="34" charset="0"/>
              </a:rPr>
              <a:t>. Medium. Retrieved November 5, 2021, from </a:t>
            </a:r>
            <a:r>
              <a:rPr lang="en-IN" sz="2000" u="sng" dirty="0">
                <a:latin typeface="Arial" panose="020B0604020202020204" pitchFamily="34" charset="0"/>
                <a:cs typeface="Arial" panose="020B0604020202020204" pitchFamily="34" charset="0"/>
                <a:hlinkClick r:id="rId5"/>
              </a:rPr>
              <a:t>https://medium.com/@dtuk81/confusion-matrix-visualization-fc31e3f30fea</a:t>
            </a:r>
            <a:r>
              <a:rPr lang="en-IN" sz="2000" dirty="0">
                <a:latin typeface="Arial" panose="020B0604020202020204" pitchFamily="34" charset="0"/>
                <a:cs typeface="Arial" panose="020B0604020202020204" pitchFamily="34" charset="0"/>
              </a:rPr>
              <a:t>.</a:t>
            </a:r>
          </a:p>
          <a:p>
            <a:pPr marL="0" indent="0">
              <a:buNone/>
            </a:pPr>
            <a:endParaRPr lang="en-IN" sz="2400" dirty="0"/>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274061"/>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43</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References(cont.)</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0" y="1295400"/>
            <a:ext cx="8301789" cy="5060950"/>
          </a:xfrm>
        </p:spPr>
        <p:txBody>
          <a:bodyPr>
            <a:noAutofit/>
          </a:bodyPr>
          <a:lstStyle/>
          <a:p>
            <a:pPr marL="0" indent="0">
              <a:buNone/>
            </a:pPr>
            <a:r>
              <a:rPr lang="en-IN" sz="1800" dirty="0">
                <a:latin typeface="Arial" panose="020B0604020202020204" pitchFamily="34" charset="0"/>
                <a:cs typeface="Arial" panose="020B0604020202020204" pitchFamily="34" charset="0"/>
              </a:rPr>
              <a:t>[13] </a:t>
            </a:r>
            <a:r>
              <a:rPr lang="en-IN" sz="1800" i="1" dirty="0" err="1">
                <a:latin typeface="Arial" panose="020B0604020202020204" pitchFamily="34" charset="0"/>
                <a:cs typeface="Arial" panose="020B0604020202020204" pitchFamily="34" charset="0"/>
              </a:rPr>
              <a:t>Sklearn.metrics.log_loss</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scikit</a:t>
            </a:r>
            <a:r>
              <a:rPr lang="en-IN" sz="1800" dirty="0">
                <a:latin typeface="Arial" panose="020B0604020202020204" pitchFamily="34" charset="0"/>
                <a:cs typeface="Arial" panose="020B0604020202020204" pitchFamily="34" charset="0"/>
              </a:rPr>
              <a:t>. (n.d.). Retrieved November 5, 2021, from </a:t>
            </a:r>
            <a:r>
              <a:rPr lang="en-IN" sz="1800" u="sng" dirty="0">
                <a:latin typeface="Arial" panose="020B0604020202020204" pitchFamily="34" charset="0"/>
                <a:cs typeface="Arial" panose="020B0604020202020204" pitchFamily="34" charset="0"/>
                <a:hlinkClick r:id="rId2"/>
              </a:rPr>
              <a:t>https://scikit-learn.org/stable/modules/generated/sklearn.metrics.log_loss.html</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[14] </a:t>
            </a:r>
            <a:r>
              <a:rPr lang="en-IN" sz="1800" i="1" dirty="0" err="1">
                <a:latin typeface="Arial" panose="020B0604020202020204" pitchFamily="34" charset="0"/>
                <a:cs typeface="Arial" panose="020B0604020202020204" pitchFamily="34" charset="0"/>
              </a:rPr>
              <a:t>Sklearn.metrics.accuracy_score</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scikit</a:t>
            </a:r>
            <a:r>
              <a:rPr lang="en-IN" sz="1800" dirty="0">
                <a:latin typeface="Arial" panose="020B0604020202020204" pitchFamily="34" charset="0"/>
                <a:cs typeface="Arial" panose="020B0604020202020204" pitchFamily="34" charset="0"/>
              </a:rPr>
              <a:t>. (n.d.). Retrieved November 6, 2021, from </a:t>
            </a:r>
            <a:r>
              <a:rPr lang="en-IN" sz="1800" u="sng" dirty="0">
                <a:latin typeface="Arial" panose="020B0604020202020204" pitchFamily="34" charset="0"/>
                <a:cs typeface="Arial" panose="020B0604020202020204" pitchFamily="34" charset="0"/>
                <a:hlinkClick r:id="rId3"/>
              </a:rPr>
              <a:t>https://scikit-learn.org/stable/modules/generated/sklearn.metrics.accuracy_score.html</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[15] </a:t>
            </a:r>
            <a:r>
              <a:rPr lang="en-IN" sz="1800" i="1" dirty="0" err="1">
                <a:latin typeface="Arial" panose="020B0604020202020204" pitchFamily="34" charset="0"/>
                <a:cs typeface="Arial" panose="020B0604020202020204" pitchFamily="34" charset="0"/>
              </a:rPr>
              <a:t>Pandas.dataframe.corr</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pandas.DataFrame.corr</a:t>
            </a:r>
            <a:r>
              <a:rPr lang="en-IN" sz="1800" dirty="0">
                <a:latin typeface="Arial" panose="020B0604020202020204" pitchFamily="34" charset="0"/>
                <a:cs typeface="Arial" panose="020B0604020202020204" pitchFamily="34" charset="0"/>
              </a:rPr>
              <a:t> - pandas 1.3.4 documentation. (n.d.). Retrieved November 6, 2021, from </a:t>
            </a:r>
            <a:r>
              <a:rPr lang="en-IN" sz="1800" u="sng" dirty="0">
                <a:latin typeface="Arial" panose="020B0604020202020204" pitchFamily="34" charset="0"/>
                <a:cs typeface="Arial" panose="020B0604020202020204" pitchFamily="34" charset="0"/>
                <a:hlinkClick r:id="rId4"/>
              </a:rPr>
              <a:t>https://pandas.pydata.org/docs/reference/api/pandas.DataFrame.corr.html</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 [16] Hayes, A. (2021, November 3). </a:t>
            </a:r>
            <a:r>
              <a:rPr lang="en-IN" sz="1800" i="1" dirty="0">
                <a:latin typeface="Arial" panose="020B0604020202020204" pitchFamily="34" charset="0"/>
                <a:cs typeface="Arial" panose="020B0604020202020204" pitchFamily="34" charset="0"/>
              </a:rPr>
              <a:t>What is correlation in finance?</a:t>
            </a:r>
            <a:r>
              <a:rPr lang="en-IN" sz="1800" dirty="0">
                <a:latin typeface="Arial" panose="020B0604020202020204" pitchFamily="34" charset="0"/>
                <a:cs typeface="Arial" panose="020B0604020202020204" pitchFamily="34" charset="0"/>
              </a:rPr>
              <a:t> Investopedia. Retrieved November 6, 2021, from </a:t>
            </a:r>
            <a:r>
              <a:rPr lang="en-IN" sz="1800" u="sng" dirty="0">
                <a:latin typeface="Arial" panose="020B0604020202020204" pitchFamily="34" charset="0"/>
                <a:cs typeface="Arial" panose="020B0604020202020204" pitchFamily="34" charset="0"/>
                <a:hlinkClick r:id="rId5"/>
              </a:rPr>
              <a:t>https://www.investopedia.com/terms/c/correlation.asp#:~:text=Correlation%20is%20a%20statistical%20term,they%20have%20a%20negative%20correlation</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[17] </a:t>
            </a:r>
            <a:r>
              <a:rPr lang="en-US" sz="1800" i="1" dirty="0" err="1">
                <a:latin typeface="Arial" panose="020B0604020202020204" pitchFamily="34" charset="0"/>
                <a:cs typeface="Arial" panose="020B0604020202020204" pitchFamily="34" charset="0"/>
              </a:rPr>
              <a:t>Sklearn.preprocessing.LabelEncoder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scikit</a:t>
            </a:r>
            <a:r>
              <a:rPr lang="en-US" sz="1800" dirty="0">
                <a:latin typeface="Arial" panose="020B0604020202020204" pitchFamily="34" charset="0"/>
                <a:cs typeface="Arial" panose="020B0604020202020204" pitchFamily="34" charset="0"/>
              </a:rPr>
              <a:t>. (n.d.). Retrieved November 6, 2021, from </a:t>
            </a:r>
            <a:r>
              <a:rPr lang="en-US" sz="1800" u="sng" dirty="0">
                <a:latin typeface="Arial" panose="020B0604020202020204" pitchFamily="34" charset="0"/>
                <a:cs typeface="Arial" panose="020B0604020202020204" pitchFamily="34" charset="0"/>
                <a:hlinkClick r:id="rId6"/>
              </a:rPr>
              <a:t>https://scikit-learn.org/stable/modules/generated/sklearn.preprocessing.LabelEncoder.html</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20974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Introduction(cont.)</a:t>
            </a:r>
          </a:p>
        </p:txBody>
      </p:sp>
      <p:sp>
        <p:nvSpPr>
          <p:cNvPr id="6" name="Content Placeholder 2"/>
          <p:cNvSpPr txBox="1">
            <a:spLocks/>
          </p:cNvSpPr>
          <p:nvPr/>
        </p:nvSpPr>
        <p:spPr>
          <a:xfrm>
            <a:off x="342900" y="1251286"/>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n-IN" sz="1800" dirty="0">
                <a:latin typeface="Arial" panose="020B0604020202020204" pitchFamily="34" charset="0"/>
                <a:cs typeface="Arial" pitchFamily="34" charset="0"/>
              </a:rPr>
              <a:t>Rice Type Classification is one of the many problems that can be solved by Machine learning  Algorithms</a:t>
            </a:r>
            <a:endParaRPr lang="en-US" sz="1800" dirty="0">
              <a:latin typeface="Arial" panose="020B0604020202020204" pitchFamily="34" charset="0"/>
              <a:cs typeface="Arial" pitchFamily="34" charset="0"/>
            </a:endParaRPr>
          </a:p>
          <a:p>
            <a:pPr algn="just">
              <a:lnSpc>
                <a:spcPct val="170000"/>
              </a:lnSpc>
            </a:pPr>
            <a:r>
              <a:rPr lang="en-US" sz="1800" dirty="0">
                <a:latin typeface="Arial" panose="020B0604020202020204" pitchFamily="34" charset="0"/>
                <a:cs typeface="Arial" pitchFamily="34" charset="0"/>
              </a:rPr>
              <a:t>The primary goal of the project is to train an </a:t>
            </a:r>
            <a:r>
              <a:rPr lang="en-IN" sz="1800" dirty="0">
                <a:latin typeface="Arial" panose="020B0604020202020204" pitchFamily="34" charset="0"/>
                <a:cs typeface="Arial" panose="020B0604020202020204" pitchFamily="34" charset="0"/>
              </a:rPr>
              <a:t>M</a:t>
            </a:r>
            <a:r>
              <a:rPr lang="en-US" sz="1800" dirty="0">
                <a:latin typeface="Arial" panose="020B0604020202020204" pitchFamily="34" charset="0"/>
                <a:cs typeface="Arial" panose="020B0604020202020204" pitchFamily="34" charset="0"/>
              </a:rPr>
              <a:t>L model with a given Algorithm, that can </a:t>
            </a:r>
            <a:r>
              <a:rPr lang="en-IN" sz="1800" dirty="0">
                <a:latin typeface="Arial" panose="020B0604020202020204" pitchFamily="34" charset="0"/>
                <a:cs typeface="Arial" panose="020B0604020202020204" pitchFamily="34" charset="0"/>
              </a:rPr>
              <a:t>predict the type of rice, based on the input features given to it. </a:t>
            </a:r>
          </a:p>
          <a:p>
            <a:pPr algn="just">
              <a:lnSpc>
                <a:spcPct val="170000"/>
              </a:lnSpc>
            </a:pPr>
            <a:r>
              <a:rPr lang="en-US" sz="1800" dirty="0">
                <a:latin typeface="Arial" panose="020B0604020202020204" pitchFamily="34" charset="0"/>
                <a:cs typeface="Arial" panose="020B0604020202020204" pitchFamily="34" charset="0"/>
              </a:rPr>
              <a:t>The main </a:t>
            </a:r>
            <a:r>
              <a:rPr lang="en-IN" sz="1800" dirty="0">
                <a:latin typeface="Arial" panose="020B0604020202020204" pitchFamily="34" charset="0"/>
                <a:cs typeface="Arial" panose="020B0604020202020204" pitchFamily="34" charset="0"/>
              </a:rPr>
              <a:t>challenge of this project is to understand the dataset, deal with missing values, use the right performance metrics for the algorithm and train the model with good accuracy for classification. </a:t>
            </a:r>
          </a:p>
          <a:p>
            <a:pPr algn="just">
              <a:lnSpc>
                <a:spcPct val="170000"/>
              </a:lnSpc>
            </a:pPr>
            <a:r>
              <a:rPr lang="en-IN" sz="1800" dirty="0">
                <a:latin typeface="Arial" panose="020B0604020202020204" pitchFamily="34" charset="0"/>
                <a:cs typeface="Arial" panose="020B0604020202020204" pitchFamily="34" charset="0"/>
              </a:rPr>
              <a:t>Using python and python integrated modules helps to face the challenges of a dataset and make an efficient model for predicting things.</a:t>
            </a:r>
            <a:endParaRPr lang="en-US" sz="18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5184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IN" dirty="0"/>
              <a:t>November 2021</a:t>
            </a:r>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57200" y="1487738"/>
            <a:ext cx="8229600" cy="4868612"/>
          </a:xfrm>
        </p:spPr>
        <p:txBody>
          <a:bodyPr>
            <a:normAutofit fontScale="70000" lnSpcReduction="20000"/>
          </a:bodyPr>
          <a:lstStyle/>
          <a:p>
            <a:pPr algn="just">
              <a:lnSpc>
                <a:spcPct val="170000"/>
              </a:lnSpc>
            </a:pPr>
            <a:r>
              <a:rPr lang="en-US" sz="2800" dirty="0">
                <a:latin typeface="Arial" pitchFamily="34" charset="0"/>
                <a:cs typeface="Arial" pitchFamily="34" charset="0"/>
              </a:rPr>
              <a:t>Train a Machine Learning model that can predict the type of rice, based on the input features, with reasonable accuracy.</a:t>
            </a:r>
          </a:p>
          <a:p>
            <a:pPr algn="just">
              <a:lnSpc>
                <a:spcPct val="170000"/>
              </a:lnSpc>
            </a:pPr>
            <a:r>
              <a:rPr lang="en-US" sz="2800" dirty="0">
                <a:latin typeface="Arial" pitchFamily="34" charset="0"/>
                <a:cs typeface="Arial" pitchFamily="34" charset="0"/>
              </a:rPr>
              <a:t>This project helps classify the rice types with machines more efficiently and reduces the time consumed for separating different rice varieties.</a:t>
            </a:r>
          </a:p>
          <a:p>
            <a:pPr algn="just">
              <a:lnSpc>
                <a:spcPct val="170000"/>
              </a:lnSpc>
            </a:pPr>
            <a:r>
              <a:rPr lang="en-US" sz="2800" dirty="0">
                <a:latin typeface="Arial" pitchFamily="34" charset="0"/>
                <a:cs typeface="Arial" pitchFamily="34" charset="0"/>
              </a:rPr>
              <a:t>By understanding the dataset's features, extracting morphological features of rice, cleaning the dataset, finding necessary features that help for prediction, training model using different hyperparameters of the model, testing using performance metrics can bring the model to maximum accuracy.</a:t>
            </a:r>
          </a:p>
        </p:txBody>
      </p:sp>
    </p:spTree>
    <p:extLst>
      <p:ext uri="{BB962C8B-B14F-4D97-AF65-F5344CB8AC3E}">
        <p14:creationId xmlns:p14="http://schemas.microsoft.com/office/powerpoint/2010/main" val="318597223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Map</a:t>
            </a:r>
            <a:endParaRPr lang="en-US" dirty="0">
              <a:solidFill>
                <a:srgbClr val="C00000"/>
              </a:solidFill>
            </a:endParaRPr>
          </a:p>
        </p:txBody>
      </p:sp>
      <p:sp>
        <p:nvSpPr>
          <p:cNvPr id="11" name="Rectangle: Rounded Corners 10">
            <a:extLst>
              <a:ext uri="{FF2B5EF4-FFF2-40B4-BE49-F238E27FC236}">
                <a16:creationId xmlns:a16="http://schemas.microsoft.com/office/drawing/2014/main" id="{4D2D5B8E-D654-4092-B729-C1A9D7456F9F}"/>
              </a:ext>
            </a:extLst>
          </p:cNvPr>
          <p:cNvSpPr/>
          <p:nvPr/>
        </p:nvSpPr>
        <p:spPr>
          <a:xfrm>
            <a:off x="609600" y="1482555"/>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a:p>
            <a:pPr algn="ctr"/>
            <a:r>
              <a:rPr lang="en-IN" sz="2000" b="1" dirty="0">
                <a:solidFill>
                  <a:schemeClr val="bg1"/>
                </a:solidFill>
              </a:rPr>
              <a:t>Import packages and </a:t>
            </a:r>
          </a:p>
          <a:p>
            <a:pPr algn="ctr"/>
            <a:r>
              <a:rPr lang="en-IN" sz="2000" b="1" dirty="0">
                <a:solidFill>
                  <a:schemeClr val="bg1"/>
                </a:solidFill>
              </a:rPr>
              <a:t>Dataset</a:t>
            </a:r>
          </a:p>
          <a:p>
            <a:pPr algn="ctr"/>
            <a:endParaRPr lang="en-IN" dirty="0"/>
          </a:p>
        </p:txBody>
      </p:sp>
      <p:sp>
        <p:nvSpPr>
          <p:cNvPr id="12" name="Rectangle: Rounded Corners 11">
            <a:extLst>
              <a:ext uri="{FF2B5EF4-FFF2-40B4-BE49-F238E27FC236}">
                <a16:creationId xmlns:a16="http://schemas.microsoft.com/office/drawing/2014/main" id="{5BBB967C-A62D-4C65-B307-5F5DEAFA30DA}"/>
              </a:ext>
            </a:extLst>
          </p:cNvPr>
          <p:cNvSpPr/>
          <p:nvPr/>
        </p:nvSpPr>
        <p:spPr>
          <a:xfrm>
            <a:off x="609600" y="2421814"/>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Understanding Dataset</a:t>
            </a:r>
          </a:p>
        </p:txBody>
      </p:sp>
      <p:sp>
        <p:nvSpPr>
          <p:cNvPr id="13" name="Rectangle: Rounded Corners 12">
            <a:extLst>
              <a:ext uri="{FF2B5EF4-FFF2-40B4-BE49-F238E27FC236}">
                <a16:creationId xmlns:a16="http://schemas.microsoft.com/office/drawing/2014/main" id="{B1FDA669-9DCC-43BF-9CE7-52AC7428DDA1}"/>
              </a:ext>
            </a:extLst>
          </p:cNvPr>
          <p:cNvSpPr/>
          <p:nvPr/>
        </p:nvSpPr>
        <p:spPr>
          <a:xfrm>
            <a:off x="589546" y="3407274"/>
            <a:ext cx="291565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Dealing with Missing values</a:t>
            </a:r>
          </a:p>
        </p:txBody>
      </p:sp>
      <p:sp>
        <p:nvSpPr>
          <p:cNvPr id="14" name="Rectangle: Rounded Corners 13">
            <a:extLst>
              <a:ext uri="{FF2B5EF4-FFF2-40B4-BE49-F238E27FC236}">
                <a16:creationId xmlns:a16="http://schemas.microsoft.com/office/drawing/2014/main" id="{37BAB2E7-235E-4D42-8F96-8CD5AD77F4AC}"/>
              </a:ext>
            </a:extLst>
          </p:cNvPr>
          <p:cNvSpPr/>
          <p:nvPr/>
        </p:nvSpPr>
        <p:spPr>
          <a:xfrm>
            <a:off x="609600" y="4407527"/>
            <a:ext cx="2895600" cy="751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Visualising dataset for better understanding </a:t>
            </a:r>
          </a:p>
        </p:txBody>
      </p:sp>
      <p:sp>
        <p:nvSpPr>
          <p:cNvPr id="16" name="Rectangle: Rounded Corners 15">
            <a:extLst>
              <a:ext uri="{FF2B5EF4-FFF2-40B4-BE49-F238E27FC236}">
                <a16:creationId xmlns:a16="http://schemas.microsoft.com/office/drawing/2014/main" id="{29548455-3470-4E56-A14D-526DF63DDC40}"/>
              </a:ext>
            </a:extLst>
          </p:cNvPr>
          <p:cNvSpPr/>
          <p:nvPr/>
        </p:nvSpPr>
        <p:spPr>
          <a:xfrm>
            <a:off x="609600" y="5495514"/>
            <a:ext cx="2895599" cy="751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Building data structure for model training input</a:t>
            </a:r>
          </a:p>
        </p:txBody>
      </p:sp>
      <p:sp>
        <p:nvSpPr>
          <p:cNvPr id="17" name="Rectangle: Rounded Corners 16">
            <a:extLst>
              <a:ext uri="{FF2B5EF4-FFF2-40B4-BE49-F238E27FC236}">
                <a16:creationId xmlns:a16="http://schemas.microsoft.com/office/drawing/2014/main" id="{53324A6A-0414-412C-8AA8-CD246E095FDC}"/>
              </a:ext>
            </a:extLst>
          </p:cNvPr>
          <p:cNvSpPr/>
          <p:nvPr/>
        </p:nvSpPr>
        <p:spPr>
          <a:xfrm>
            <a:off x="4856746" y="1650871"/>
            <a:ext cx="2887576" cy="998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Training Model Algorithm with part of dataset</a:t>
            </a:r>
          </a:p>
        </p:txBody>
      </p:sp>
      <p:sp>
        <p:nvSpPr>
          <p:cNvPr id="2" name="Rectangle: Rounded Corners 1">
            <a:extLst>
              <a:ext uri="{FF2B5EF4-FFF2-40B4-BE49-F238E27FC236}">
                <a16:creationId xmlns:a16="http://schemas.microsoft.com/office/drawing/2014/main" id="{CD5EF1B6-DF19-41CB-B53D-0B85A2AE674B}"/>
              </a:ext>
            </a:extLst>
          </p:cNvPr>
          <p:cNvSpPr/>
          <p:nvPr/>
        </p:nvSpPr>
        <p:spPr>
          <a:xfrm>
            <a:off x="4856746" y="2933897"/>
            <a:ext cx="2895599" cy="767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Testing model accuracy using test dataset</a:t>
            </a:r>
          </a:p>
        </p:txBody>
      </p:sp>
      <p:sp>
        <p:nvSpPr>
          <p:cNvPr id="3" name="Rectangle: Rounded Corners 2">
            <a:extLst>
              <a:ext uri="{FF2B5EF4-FFF2-40B4-BE49-F238E27FC236}">
                <a16:creationId xmlns:a16="http://schemas.microsoft.com/office/drawing/2014/main" id="{90E071B2-E407-4CF7-BC66-D424BBAFBB94}"/>
              </a:ext>
            </a:extLst>
          </p:cNvPr>
          <p:cNvSpPr/>
          <p:nvPr/>
        </p:nvSpPr>
        <p:spPr>
          <a:xfrm>
            <a:off x="4888831" y="5414801"/>
            <a:ext cx="2895599" cy="832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Visualising performance metrics </a:t>
            </a:r>
          </a:p>
        </p:txBody>
      </p:sp>
      <p:sp>
        <p:nvSpPr>
          <p:cNvPr id="7" name="Rectangle: Rounded Corners 6">
            <a:extLst>
              <a:ext uri="{FF2B5EF4-FFF2-40B4-BE49-F238E27FC236}">
                <a16:creationId xmlns:a16="http://schemas.microsoft.com/office/drawing/2014/main" id="{AD95542C-0E57-4654-812E-004AD9FB4BD2}"/>
              </a:ext>
            </a:extLst>
          </p:cNvPr>
          <p:cNvSpPr/>
          <p:nvPr/>
        </p:nvSpPr>
        <p:spPr>
          <a:xfrm>
            <a:off x="4888831" y="4081124"/>
            <a:ext cx="2875546" cy="1012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Evaluation of model using performance metrics</a:t>
            </a:r>
          </a:p>
        </p:txBody>
      </p:sp>
      <p:cxnSp>
        <p:nvCxnSpPr>
          <p:cNvPr id="10" name="Straight Arrow Connector 9">
            <a:extLst>
              <a:ext uri="{FF2B5EF4-FFF2-40B4-BE49-F238E27FC236}">
                <a16:creationId xmlns:a16="http://schemas.microsoft.com/office/drawing/2014/main" id="{7DC8F0C4-15EA-4D6F-82D6-3A5BFF355148}"/>
              </a:ext>
            </a:extLst>
          </p:cNvPr>
          <p:cNvCxnSpPr>
            <a:stCxn id="11" idx="2"/>
            <a:endCxn id="12" idx="0"/>
          </p:cNvCxnSpPr>
          <p:nvPr/>
        </p:nvCxnSpPr>
        <p:spPr>
          <a:xfrm>
            <a:off x="2057400" y="2092155"/>
            <a:ext cx="0" cy="3296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9C71446-CA03-4FE8-9645-C98FA6CBC1D5}"/>
              </a:ext>
            </a:extLst>
          </p:cNvPr>
          <p:cNvCxnSpPr>
            <a:stCxn id="12" idx="2"/>
            <a:endCxn id="13" idx="0"/>
          </p:cNvCxnSpPr>
          <p:nvPr/>
        </p:nvCxnSpPr>
        <p:spPr>
          <a:xfrm flipH="1">
            <a:off x="2047373" y="3031414"/>
            <a:ext cx="10027" cy="3758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E112427-8506-4195-8D06-72E344D640CB}"/>
              </a:ext>
            </a:extLst>
          </p:cNvPr>
          <p:cNvCxnSpPr>
            <a:stCxn id="13" idx="2"/>
            <a:endCxn id="14" idx="0"/>
          </p:cNvCxnSpPr>
          <p:nvPr/>
        </p:nvCxnSpPr>
        <p:spPr>
          <a:xfrm>
            <a:off x="2047373" y="4016874"/>
            <a:ext cx="10027" cy="39065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C192BF2-81ED-477D-9836-84777EF1E431}"/>
              </a:ext>
            </a:extLst>
          </p:cNvPr>
          <p:cNvCxnSpPr>
            <a:cxnSpLocks/>
            <a:stCxn id="14" idx="2"/>
            <a:endCxn id="16" idx="0"/>
          </p:cNvCxnSpPr>
          <p:nvPr/>
        </p:nvCxnSpPr>
        <p:spPr>
          <a:xfrm>
            <a:off x="2057400" y="5159247"/>
            <a:ext cx="0" cy="3362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Connector: Curved 27">
            <a:extLst>
              <a:ext uri="{FF2B5EF4-FFF2-40B4-BE49-F238E27FC236}">
                <a16:creationId xmlns:a16="http://schemas.microsoft.com/office/drawing/2014/main" id="{93225B13-407A-436D-91B9-E44103D8E7C0}"/>
              </a:ext>
            </a:extLst>
          </p:cNvPr>
          <p:cNvCxnSpPr>
            <a:stCxn id="2" idx="3"/>
            <a:endCxn id="17" idx="3"/>
          </p:cNvCxnSpPr>
          <p:nvPr/>
        </p:nvCxnSpPr>
        <p:spPr>
          <a:xfrm flipH="1" flipV="1">
            <a:off x="7744322" y="2149998"/>
            <a:ext cx="8023" cy="1167872"/>
          </a:xfrm>
          <a:prstGeom prst="curvedConnector3">
            <a:avLst>
              <a:gd name="adj1" fmla="val -8547925"/>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4" name="Connector: Curved 33">
            <a:extLst>
              <a:ext uri="{FF2B5EF4-FFF2-40B4-BE49-F238E27FC236}">
                <a16:creationId xmlns:a16="http://schemas.microsoft.com/office/drawing/2014/main" id="{3EF59812-8D18-46C6-BDE3-A3361069EE44}"/>
              </a:ext>
            </a:extLst>
          </p:cNvPr>
          <p:cNvCxnSpPr>
            <a:cxnSpLocks/>
          </p:cNvCxnSpPr>
          <p:nvPr/>
        </p:nvCxnSpPr>
        <p:spPr>
          <a:xfrm rot="10800000" flipV="1">
            <a:off x="4856746" y="2112549"/>
            <a:ext cx="20055" cy="1291381"/>
          </a:xfrm>
          <a:prstGeom prst="curvedConnector3">
            <a:avLst>
              <a:gd name="adj1" fmla="val 381956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29C7574D-1628-4A5A-AF61-8EB031F99402}"/>
              </a:ext>
            </a:extLst>
          </p:cNvPr>
          <p:cNvCxnSpPr>
            <a:cxnSpLocks/>
          </p:cNvCxnSpPr>
          <p:nvPr/>
        </p:nvCxnSpPr>
        <p:spPr>
          <a:xfrm flipV="1">
            <a:off x="3505198" y="1908022"/>
            <a:ext cx="1371602" cy="3876409"/>
          </a:xfrm>
          <a:prstGeom prst="bentConnector3">
            <a:avLst>
              <a:gd name="adj1" fmla="val 2807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4F2517C-70A3-46E8-A368-C8F3B0CE7DA3}"/>
              </a:ext>
            </a:extLst>
          </p:cNvPr>
          <p:cNvCxnSpPr>
            <a:stCxn id="2" idx="2"/>
            <a:endCxn id="7" idx="0"/>
          </p:cNvCxnSpPr>
          <p:nvPr/>
        </p:nvCxnSpPr>
        <p:spPr>
          <a:xfrm>
            <a:off x="6304546" y="3701843"/>
            <a:ext cx="22058" cy="37928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584A9CD-4AEF-430C-B2AF-0133FCBBF56C}"/>
              </a:ext>
            </a:extLst>
          </p:cNvPr>
          <p:cNvCxnSpPr>
            <a:stCxn id="7" idx="2"/>
            <a:endCxn id="3" idx="0"/>
          </p:cNvCxnSpPr>
          <p:nvPr/>
        </p:nvCxnSpPr>
        <p:spPr>
          <a:xfrm>
            <a:off x="6326604" y="5093742"/>
            <a:ext cx="10027" cy="3210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855250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98797"/>
            <a:ext cx="8382000" cy="5022056"/>
          </a:xfrm>
        </p:spPr>
        <p:txBody>
          <a:bodyPr>
            <a:normAutofit fontScale="85000" lnSpcReduction="10000"/>
          </a:bodyPr>
          <a:lstStyle/>
          <a:p>
            <a:pPr algn="just">
              <a:lnSpc>
                <a:spcPct val="150000"/>
              </a:lnSpc>
            </a:pPr>
            <a:r>
              <a:rPr lang="en-IN" sz="2800" dirty="0">
                <a:latin typeface="Arial" panose="020B0604020202020204" pitchFamily="34" charset="0"/>
                <a:cs typeface="Arial" pitchFamily="34" charset="0"/>
              </a:rPr>
              <a:t>Selection of dataset with large data and proper labelled values</a:t>
            </a:r>
          </a:p>
          <a:p>
            <a:pPr algn="just">
              <a:lnSpc>
                <a:spcPct val="150000"/>
              </a:lnSpc>
            </a:pPr>
            <a:r>
              <a:rPr lang="en-US" sz="2800" b="1" dirty="0">
                <a:latin typeface="Arial" panose="020B0604020202020204" pitchFamily="34" charset="0"/>
                <a:cs typeface="Arial" pitchFamily="34" charset="0"/>
              </a:rPr>
              <a:t>Software Requirements</a:t>
            </a:r>
            <a:r>
              <a:rPr lang="en-US" sz="2800" dirty="0">
                <a:latin typeface="Arial" panose="020B0604020202020204" pitchFamily="34" charset="0"/>
                <a:cs typeface="Arial" pitchFamily="34" charset="0"/>
              </a:rPr>
              <a:t>:</a:t>
            </a:r>
          </a:p>
          <a:p>
            <a:pPr lvl="1" algn="just">
              <a:lnSpc>
                <a:spcPct val="150000"/>
              </a:lnSpc>
            </a:pPr>
            <a:r>
              <a:rPr lang="en-IN" sz="2900" dirty="0">
                <a:latin typeface="Arial" panose="020B0604020202020204" pitchFamily="34" charset="0"/>
                <a:cs typeface="Arial" pitchFamily="34" charset="0"/>
              </a:rPr>
              <a:t>Installing Anaconda Individual edition 64-bit(PY 3.8)</a:t>
            </a:r>
          </a:p>
          <a:p>
            <a:pPr lvl="1" algn="just">
              <a:lnSpc>
                <a:spcPct val="150000"/>
              </a:lnSpc>
            </a:pPr>
            <a:r>
              <a:rPr lang="en-US" sz="2900" dirty="0">
                <a:latin typeface="Arial" panose="020B0604020202020204" pitchFamily="34" charset="0"/>
                <a:cs typeface="Arial" pitchFamily="34" charset="0"/>
              </a:rPr>
              <a:t>Use </a:t>
            </a:r>
            <a:r>
              <a:rPr lang="en-US" sz="2900" dirty="0" err="1">
                <a:latin typeface="Arial" panose="020B0604020202020204" pitchFamily="34" charset="0"/>
                <a:cs typeface="Arial" pitchFamily="34" charset="0"/>
              </a:rPr>
              <a:t>Jupyter</a:t>
            </a:r>
            <a:r>
              <a:rPr lang="en-US" sz="2900" dirty="0">
                <a:latin typeface="Arial" pitchFamily="34" charset="0"/>
                <a:cs typeface="Arial" pitchFamily="34" charset="0"/>
              </a:rPr>
              <a:t> notebook in Anaconda Navigator for running project Python notebook.</a:t>
            </a:r>
          </a:p>
          <a:p>
            <a:pPr lvl="1" algn="just">
              <a:lnSpc>
                <a:spcPct val="150000"/>
              </a:lnSpc>
            </a:pPr>
            <a:r>
              <a:rPr lang="en-US" sz="2900" dirty="0">
                <a:latin typeface="Arial" pitchFamily="34" charset="0"/>
                <a:cs typeface="Arial" pitchFamily="34" charset="0"/>
              </a:rPr>
              <a:t>Python Notebook also works in Google </a:t>
            </a:r>
            <a:r>
              <a:rPr lang="en-US" sz="2900" dirty="0" err="1">
                <a:latin typeface="Arial" panose="020B0604020202020204" pitchFamily="34" charset="0"/>
                <a:cs typeface="Arial" pitchFamily="34" charset="0"/>
              </a:rPr>
              <a:t>Colab</a:t>
            </a:r>
            <a:r>
              <a:rPr lang="en-US" sz="2900" dirty="0">
                <a:latin typeface="Arial" panose="020B0604020202020204" pitchFamily="34" charset="0"/>
                <a:cs typeface="Arial" pitchFamily="34" charset="0"/>
              </a:rPr>
              <a:t>, Kaggle Notebook editor.</a:t>
            </a:r>
          </a:p>
        </p:txBody>
      </p:sp>
    </p:spTree>
    <p:extLst>
      <p:ext uri="{BB962C8B-B14F-4D97-AF65-F5344CB8AC3E}">
        <p14:creationId xmlns:p14="http://schemas.microsoft.com/office/powerpoint/2010/main" val="343692408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457200" y="1398797"/>
            <a:ext cx="8382000" cy="5022056"/>
          </a:xfrm>
        </p:spPr>
        <p:txBody>
          <a:bodyPr>
            <a:normAutofit fontScale="85000" lnSpcReduction="10000"/>
          </a:bodyPr>
          <a:lstStyle/>
          <a:p>
            <a:pPr algn="just">
              <a:lnSpc>
                <a:spcPct val="150000"/>
              </a:lnSpc>
            </a:pPr>
            <a:r>
              <a:rPr lang="en-US" sz="2400" b="1" dirty="0">
                <a:latin typeface="Arial" panose="020B0604020202020204" pitchFamily="34" charset="0"/>
                <a:cs typeface="Arial" pitchFamily="34" charset="0"/>
              </a:rPr>
              <a:t>Hardware Requirements:</a:t>
            </a:r>
          </a:p>
          <a:p>
            <a:pPr lvl="1" algn="just">
              <a:lnSpc>
                <a:spcPct val="150000"/>
              </a:lnSpc>
            </a:pPr>
            <a:r>
              <a:rPr lang="en-US" sz="2400" dirty="0">
                <a:latin typeface="Arial" panose="020B0604020202020204" pitchFamily="34" charset="0"/>
                <a:cs typeface="Arial" panose="020B0604020202020204" pitchFamily="34" charset="0"/>
              </a:rPr>
              <a:t>License: Free use and redistribution under the terms of the </a:t>
            </a:r>
            <a:r>
              <a:rPr lang="en-US" sz="2400" dirty="0">
                <a:latin typeface="Arial" panose="020B0604020202020204" pitchFamily="34" charset="0"/>
                <a:cs typeface="Arial" panose="020B0604020202020204" pitchFamily="34" charset="0"/>
                <a:hlinkClick r:id="rId2"/>
              </a:rPr>
              <a:t>EULA for Anaconda Individual Edition</a:t>
            </a:r>
            <a:r>
              <a:rPr lang="en-US" sz="2400" dirty="0">
                <a:latin typeface="Arial" panose="020B0604020202020204" pitchFamily="34" charset="0"/>
                <a:cs typeface="Arial" panose="020B0604020202020204" pitchFamily="34" charset="0"/>
              </a:rPr>
              <a:t>.</a:t>
            </a:r>
          </a:p>
          <a:p>
            <a:pPr lvl="1" algn="just">
              <a:lnSpc>
                <a:spcPct val="150000"/>
              </a:lnSpc>
            </a:pPr>
            <a:r>
              <a:rPr lang="en-US" sz="2400" dirty="0">
                <a:latin typeface="Arial" panose="020B0604020202020204" pitchFamily="34" charset="0"/>
                <a:cs typeface="Arial" panose="020B0604020202020204" pitchFamily="34" charset="0"/>
              </a:rPr>
              <a:t>Operating system: Windows 8 or newer, 64-bit macOS 10.13+, or Linux, including Ubuntu, RedHat, CentOS 7+, and others.</a:t>
            </a:r>
          </a:p>
          <a:p>
            <a:pPr lvl="1" algn="just">
              <a:lnSpc>
                <a:spcPct val="150000"/>
              </a:lnSpc>
            </a:pPr>
            <a:r>
              <a:rPr lang="en-US" sz="2400" dirty="0">
                <a:latin typeface="Arial" panose="020B0604020202020204" pitchFamily="34" charset="0"/>
                <a:cs typeface="Arial" panose="020B0604020202020204" pitchFamily="34" charset="0"/>
              </a:rPr>
              <a:t>System architecture: Windows- 64-bit x86, 32-bit x86; MacOS- 64-bit x86; Linux- 64-bit x86, 64-bit aarch64 (AWS Graviton2 / arm64), 64-bit Power8/Power9, s390x (Linux on IBM Z &amp; </a:t>
            </a:r>
            <a:r>
              <a:rPr lang="en-US" sz="2400" dirty="0" err="1">
                <a:latin typeface="Arial" panose="020B0604020202020204" pitchFamily="34" charset="0"/>
                <a:cs typeface="Arial" panose="020B0604020202020204" pitchFamily="34" charset="0"/>
              </a:rPr>
              <a:t>LinuxONE</a:t>
            </a:r>
            <a:r>
              <a:rPr lang="en-US" sz="2400" dirty="0">
                <a:latin typeface="Arial" panose="020B0604020202020204" pitchFamily="34" charset="0"/>
                <a:cs typeface="Arial" panose="020B0604020202020204" pitchFamily="34" charset="0"/>
              </a:rPr>
              <a:t>).</a:t>
            </a:r>
          </a:p>
          <a:p>
            <a:pPr lvl="1" algn="just">
              <a:lnSpc>
                <a:spcPct val="150000"/>
              </a:lnSpc>
            </a:pPr>
            <a:r>
              <a:rPr lang="en-US" sz="2400" dirty="0">
                <a:latin typeface="Arial" panose="020B0604020202020204" pitchFamily="34" charset="0"/>
                <a:cs typeface="Arial" panose="020B0604020202020204" pitchFamily="34" charset="0"/>
              </a:rPr>
              <a:t>Minimum 5 GB disk space to download and install.</a:t>
            </a:r>
          </a:p>
        </p:txBody>
      </p:sp>
    </p:spTree>
    <p:extLst>
      <p:ext uri="{BB962C8B-B14F-4D97-AF65-F5344CB8AC3E}">
        <p14:creationId xmlns:p14="http://schemas.microsoft.com/office/powerpoint/2010/main" val="2614064661"/>
      </p:ext>
    </p:extLst>
  </p:cSld>
  <p:clrMapOvr>
    <a:masterClrMapping/>
  </p:clrMapOvr>
  <p:transition spd="slow">
    <p:push/>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5881</TotalTime>
  <Words>3553</Words>
  <Application>Microsoft Office PowerPoint</Application>
  <PresentationFormat>On-screen Show (4:3)</PresentationFormat>
  <Paragraphs>386</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 Math</vt:lpstr>
      <vt:lpstr>Courier New</vt:lpstr>
      <vt:lpstr>Wingdings</vt:lpstr>
      <vt:lpstr>Custom Design</vt:lpstr>
      <vt:lpstr> </vt:lpstr>
      <vt:lpstr>Presentation Outline</vt:lpstr>
      <vt:lpstr>PowerPoint Presentation</vt:lpstr>
      <vt:lpstr>PowerPoint Presentation</vt:lpstr>
      <vt:lpstr>PowerPoint Presentation</vt:lpstr>
      <vt:lpstr>Objectives</vt:lpstr>
      <vt:lpstr>System Architecture Map</vt:lpstr>
      <vt:lpstr>Project Implementation</vt:lpstr>
      <vt:lpstr>Project Implementation(cont.)</vt:lpstr>
      <vt:lpstr>Project Implementation(cont.)</vt:lpstr>
      <vt:lpstr>Project Implementation(cont.)</vt:lpstr>
      <vt:lpstr>Project Implementation(cont.)</vt:lpstr>
      <vt:lpstr>Project Implementation (cont.)</vt:lpstr>
      <vt:lpstr>Application Snapshots</vt:lpstr>
      <vt:lpstr>Methodology</vt:lpstr>
      <vt:lpstr>Methodology (cont.)</vt:lpstr>
      <vt:lpstr>Results and Discussion</vt:lpstr>
      <vt:lpstr>Results and Discussion</vt:lpstr>
      <vt:lpstr>Results and Discussion</vt:lpstr>
      <vt:lpstr>Results and Discussion</vt:lpstr>
      <vt:lpstr>Results and Discussion</vt:lpstr>
      <vt:lpstr>Results and Discussion</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 Conclusion </vt:lpstr>
      <vt:lpstr> Conclusion(cont.)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Ganga Dhar</cp:lastModifiedBy>
  <cp:revision>124</cp:revision>
  <dcterms:created xsi:type="dcterms:W3CDTF">2019-11-06T07:48:53Z</dcterms:created>
  <dcterms:modified xsi:type="dcterms:W3CDTF">2021-12-06T03:20:29Z</dcterms:modified>
</cp:coreProperties>
</file>