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61" r:id="rId2"/>
    <p:sldId id="290" r:id="rId3"/>
    <p:sldId id="277" r:id="rId4"/>
    <p:sldId id="292" r:id="rId5"/>
    <p:sldId id="303" r:id="rId6"/>
    <p:sldId id="326" r:id="rId7"/>
    <p:sldId id="279" r:id="rId8"/>
    <p:sldId id="281" r:id="rId9"/>
    <p:sldId id="293" r:id="rId10"/>
    <p:sldId id="304" r:id="rId11"/>
    <p:sldId id="282" r:id="rId12"/>
    <p:sldId id="327" r:id="rId13"/>
    <p:sldId id="294" r:id="rId14"/>
    <p:sldId id="320" r:id="rId15"/>
    <p:sldId id="283" r:id="rId16"/>
    <p:sldId id="329" r:id="rId17"/>
    <p:sldId id="332" r:id="rId18"/>
    <p:sldId id="302" r:id="rId19"/>
    <p:sldId id="322" r:id="rId20"/>
    <p:sldId id="306" r:id="rId21"/>
    <p:sldId id="308" r:id="rId22"/>
    <p:sldId id="330" r:id="rId23"/>
    <p:sldId id="307" r:id="rId24"/>
    <p:sldId id="331" r:id="rId25"/>
    <p:sldId id="300" r:id="rId26"/>
    <p:sldId id="301" r:id="rId27"/>
    <p:sldId id="299" r:id="rId28"/>
    <p:sldId id="284" r:id="rId29"/>
    <p:sldId id="311" r:id="rId30"/>
    <p:sldId id="313" r:id="rId31"/>
    <p:sldId id="317" r:id="rId32"/>
    <p:sldId id="319" r:id="rId33"/>
    <p:sldId id="285" r:id="rId34"/>
    <p:sldId id="288" r:id="rId35"/>
    <p:sldId id="333" r:id="rId36"/>
    <p:sldId id="33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170" autoAdjust="0"/>
  </p:normalViewPr>
  <p:slideViewPr>
    <p:cSldViewPr>
      <p:cViewPr varScale="1">
        <p:scale>
          <a:sx n="76" d="100"/>
          <a:sy n="76" d="100"/>
        </p:scale>
        <p:origin x="165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9:04.195"/>
    </inkml:context>
    <inkml:brush xml:id="br0">
      <inkml:brushProperty name="width" value="0.1" units="cm"/>
      <inkml:brushProperty name="height" value="0.1"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59.729"/>
    </inkml:context>
    <inkml:brush xml:id="br0">
      <inkml:brushProperty name="width" value="0.1" units="cm"/>
      <inkml:brushProperty name="height" value="0.1" units="cm"/>
      <inkml:brushProperty name="color" value="#FFFFFF"/>
    </inkml:brush>
  </inkml:definitions>
  <inkml:trace contextRef="#ctx0" brushRef="#br0">1 1 24575,'5'0'0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9:00.073"/>
    </inkml:context>
    <inkml:brush xml:id="br0">
      <inkml:brushProperty name="width" value="0.1" units="cm"/>
      <inkml:brushProperty name="height" value="0.1" units="cm"/>
      <inkml:brushProperty name="color" value="#FFFFFF"/>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22.459"/>
    </inkml:context>
    <inkml:brush xml:id="br0">
      <inkml:brushProperty name="width" value="0.1" units="cm"/>
      <inkml:brushProperty name="height" value="0.1" units="cm"/>
      <inkml:brushProperty name="color" value="#FFFFFF"/>
    </inkml:brush>
  </inkml:definitions>
  <inkml:trace contextRef="#ctx0" brushRef="#br0">303 306 24575,'0'-2'0,"-1"0"0,1 0 0,-1 1 0,1-1 0,-1 0 0,0 1 0,0-1 0,0 1 0,0-1 0,0 1 0,0-1 0,0 1 0,0 0 0,-1 0 0,1-1 0,-1 1 0,1 0 0,0 0 0,-4-1 0,-32-17 0,33 18 0,-16-12 0,20 13 0,0 0 0,0 0 0,0 0 0,0-1 0,0 1 0,0 0 0,0 0 0,0 0 0,0-1 0,0 1 0,0 0 0,0 0 0,0-1 0,0 1 0,0 0 0,0 0 0,1 0 0,-1-1 0,0 1 0,0 0 0,0 0 0,0 0 0,0 0 0,1 0 0,-1-1 0,0 1 0,0 0 0,0 0 0,1 0 0,-1 0 0,0 0 0,0 0 0,0 0 0,1 0 0,-1-1 0,0 1 0,0 0 0,0 0 0,1 0 0,-1 0 0,0 0 0,0 0 0,1 0 0,-1 0 0,0 1 0,48-3 0,-28 2 0,-14-1 0,0 0 0,0 0 0,0 0 0,0-1 0,0 0 0,-1-1 0,1 1 0,-1-1 0,1 0 0,6-6 0,1-1 0,-1 0 0,19-22 0,-20 18 0,-11 13 0,0 1 0,0 0 0,0 0 0,0 0 0,0-1 0,0 1 0,0 0 0,0 0 0,0-1 0,0 1 0,0 0 0,0 0 0,0-1 0,0 1 0,0 0 0,0 0 0,0-1 0,0 1 0,0 0 0,-1 0 0,1-1 0,0 1 0,0 0 0,0 0 0,0 0 0,0-1 0,-1 1 0,1 0 0,0 0 0,0 0 0,0 0 0,-1-1 0,1 1 0,0 0 0,-1 0 0,-3-1 0,0 1 0,-1-1 0,1 1 0,-1 0 0,1 0 0,0 0 0,-9 2 0,-242 50 0,155-29 0,79-20 0,14-6 0,8 1 0,-1 1 0,1-1 0,-1 1 0,1-1 0,0 1 0,-1 0 0,1-1 0,0 1 0,0 0 0,0-1 0,0 1 0,1-1 0,10-14 0,6-13 0,-7 10 0,1 1 0,1 0 0,17-19 0,-25 32 0,0 0 0,0 1 0,1-1 0,-1 1 0,1 0 0,0 1 0,1-1 0,-1 1 0,0 1 0,1-1 0,0 1 0,-1 0 0,1 0 0,7 0 0,17 0-1365,-3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36.085"/>
    </inkml:context>
    <inkml:brush xml:id="br0">
      <inkml:brushProperty name="width" value="0.1" units="cm"/>
      <inkml:brushProperty name="height" value="0.1" units="cm"/>
      <inkml:brushProperty name="color" value="#FFFFFF"/>
    </inkml:brush>
  </inkml:definitions>
  <inkml:trace contextRef="#ctx0" brushRef="#br0">171 475 24575,'43'4'0,"0"1"0,-1 2 0,1 2 0,42 15 0,-47-13 0,-36-11 0,0 1 0,0-1 0,0 1 0,0 0 0,0-1 0,0 1 0,0 0 0,0 0 0,-1 1 0,1-1 0,0 0 0,-1 1 0,1-1 0,0 1 0,-1-1 0,0 1 0,1 0 0,0 2 0,-1-3 0,-1 0 0,0 1 0,0-1 0,0 0 0,0 0 0,0 0 0,0 0 0,-1 0 0,1 1 0,0-1 0,-1 0 0,1 0 0,0 0 0,-1 0 0,0 0 0,1 0 0,-1 0 0,1 0 0,-1 0 0,0 0 0,0 0 0,1-1 0,-1 1 0,0 0 0,0 0 0,0-1 0,0 1 0,0-1 0,0 1 0,0-1 0,0 1 0,0-1 0,-3 1 0,-6 3 0,-1 0 0,0 0 0,0-1 0,0-1 0,0 0 0,-20 1 0,-74-3 0,60-2 0,-28 3 0,37 1 0,1-3 0,-39-4 0,61-1 0,18-1 0,24-5 0,4 6 0,-10 3 0,-1-2 0,0 0 0,-1-2 0,25-10 0,-12 1 0,-12 4 0,38-13 0,-54 23 0,0 0 0,-1 0 0,1 1 0,0 0 0,0 0 0,0 1 0,0-1 0,0 1 0,0 1 0,0-1 0,12 3 0,-15-2 0,-1 1 0,1-1 0,0 1 0,-1-1 0,1 1 0,-1 0 0,1 0 0,-1 0 0,0 0 0,0 0 0,0 0 0,0 1 0,0-1 0,-1 1 0,1-1 0,-1 1 0,0 0 0,1 0 0,-1 0 0,0 0 0,-1-1 0,1 1 0,0 0 0,-1 0 0,0 0 0,1 0 0,-1 1 0,-1 3 0,1-3 0,0 0 0,0-1 0,-1 1 0,0 0 0,1 0 0,-1-1 0,0 1 0,-1 0 0,1-1 0,-1 1 0,0-1 0,1 1 0,-1-1 0,-1 0 0,1 0 0,0 0 0,-1 0 0,0 0 0,1-1 0,-1 1 0,0-1 0,-4 3 0,3-3 0,0-1 0,0 1 0,0 0 0,0-1 0,0 0 0,0 0 0,0 0 0,-1-1 0,1 1 0,0-1 0,-1 0 0,1 0 0,0-1 0,0 1 0,-1-1 0,1 0 0,0 0 0,0 0 0,0 0 0,-7-5 0,7 4 0,1-1 0,0 1 0,0-1 0,0 0 0,0 0 0,1 0 0,-1 0 0,1-1 0,0 1 0,0-1 0,0 0 0,0 1 0,1-1 0,0 0 0,-1 0 0,1 0 0,0 0 0,1 0 0,-1 0 0,1 0 0,0-8 0,1 5 0,0 1 0,0 0 0,0 0 0,1-1 0,0 1 0,0 1 0,0-1 0,1 0 0,0 0 0,0 1 0,0 0 0,1-1 0,0 1 0,0 1 0,0-1 0,1 0 0,-1 1 0,1 0 0,7-5 0,-7 5 0,1 1 0,-1 0 0,1-1 0,0 1 0,0 1 0,0-1 0,0 1 0,0 1 0,0-1 0,0 1 0,1 0 0,-1 0 0,1 0 0,-1 1 0,1 0 0,-1 1 0,0-1 0,1 1 0,6 2 0,-10-1 0,0 0 0,1 0 0,-1 0 0,0 0 0,0 0 0,-1 1 0,1-1 0,0 1 0,-1 0 0,1-1 0,-1 1 0,0 1 0,0-1 0,0 0 0,-1 0 0,1 1 0,-1-1 0,0 1 0,0-1 0,0 1 0,0 0 0,0-1 0,-1 1 0,0 7 0,1-5 0,-1 1 0,0 0 0,0 0 0,-1-1 0,0 1 0,0 0 0,0-1 0,-1 1 0,0-1 0,0 1 0,-1-1 0,-6 12 0,2-9 0,-1 0 0,0-1 0,0 0 0,-1 0 0,0-1 0,0 0 0,-12 7 0,16-12 0,1 1 0,0-1 0,-1 0 0,1 0 0,-1 0 0,0 0 0,1-1 0,-1 0 0,0 0 0,0 0 0,0-1 0,0 1 0,0-1 0,0-1 0,0 1 0,0 0 0,1-1 0,-10-3 0,13 4 0,0 0 0,0 0 0,0-1 0,0 1 0,1-1 0,-1 1 0,0 0 0,0-1 0,0 0 0,1 1 0,-1-1 0,0 1 0,1-1 0,-1 0 0,0 0 0,1 1 0,-1-1 0,1 0 0,-1 0 0,1 0 0,0 1 0,-1-1 0,1 0 0,0 0 0,-1 0 0,1 0 0,0 0 0,0 0 0,0 0 0,0 0 0,0 0 0,0 0 0,0 0 0,0 0 0,0 1 0,1-1 0,-1 0 0,0 0 0,1 0 0,-1 0 0,0 0 0,1 0 0,-1 1 0,1-1 0,-1 0 0,1 0 0,0 1 0,-1-1 0,1 0 0,1-1 0,3-3 0,1 0 0,-1 0 0,1 0 0,13-8 0,2 1 0,0 1 0,24-9 0,-36 16 0,0 1 0,0 1 0,0-1 0,0 2 0,0-1 0,1 1 0,-1 1 0,12 0 0,-20 0 0,-1 0 0,1 0 0,0 0 0,0 0 0,-1 0 0,1 0 0,0 0 0,-1 0 0,1 0 0,0 1 0,-1-1 0,1 0 0,0 1 0,-1-1 0,1 0 0,-1 1 0,1-1 0,0 1 0,-1-1 0,1 1 0,-1-1 0,1 1 0,-1-1 0,0 1 0,1-1 0,-1 1 0,0 0 0,1-1 0,-1 1 0,0 0 0,1-1 0,-1 1 0,0 0 0,0-1 0,0 1 0,0 0 0,0-1 0,0 1 0,0 0 0,0 0 0,0-1 0,0 2 0,-1 0 0,1-1 0,-1 1 0,0 0 0,1 0 0,-1-1 0,0 1 0,0 0 0,0-1 0,0 1 0,0-1 0,-1 1 0,1-1 0,0 0 0,-4 3 0,-8 4 0,0-1 0,0 0 0,-1-1 0,-20 5 0,27-8 0,-1-1 0,0 0 0,0 0 0,0-1 0,0 0 0,-1-1 0,1 0 0,0 0 0,-13-2 0,19 1 0,0 1 0,0-1 0,-1 0 0,1 0 0,0 0 0,0 0 0,0 0 0,0 0 0,0 0 0,0-1 0,0 1 0,0-1 0,1 0 0,-1 1 0,0-1 0,1 0 0,0 0 0,-1 0 0,1 0 0,-2-4 0,2 2 0,0 0 0,0 0 0,0 0 0,1-1 0,-1 1 0,1 0 0,0-1 0,0 1 0,1 0 0,0-7 0,3-4 0,0 1 0,1-1 0,0 1 0,1 0 0,11-18 0,-15 29 0,43-67 0,-41 65 0,0-1 0,1 1 0,0 0 0,-1 0 0,2 1 0,-1-1 0,1 1 0,-1 0 0,11-5 0,-15 9 0,1-1 0,-1 1 0,0-1 0,1 1 0,-1-1 0,1 1 0,-1 0 0,0 0 0,1-1 0,-1 1 0,1 0 0,-1 0 0,0 1 0,1-1 0,-1 0 0,1 0 0,-1 1 0,0-1 0,1 1 0,-1-1 0,0 1 0,1-1 0,-1 1 0,0 0 0,0 0 0,0 0 0,0 0 0,1 0 0,-1 0 0,-1 0 0,1 0 0,0 0 0,0 0 0,0 0 0,0 0 0,-1 1 0,1-1 0,-1 0 0,1 1 0,-1-1 0,1 0 0,-1 1 0,0-1 0,0 1 0,0-1 0,1 2 0,0 3 0,-1 0 0,1 1 0,-1-1 0,0 0 0,-1 0 0,1 1 0,-1-1 0,0 0 0,-3 8 0,1-9 0,1-1 0,-1 0 0,0 0 0,0 0 0,0 0 0,-1-1 0,1 1 0,-1-1 0,0 0 0,0 0 0,0 0 0,0-1 0,-1 1 0,1-1 0,-1 0 0,1-1 0,-1 1 0,0-1 0,0 1 0,0-1 0,1-1 0,-8 1 0,-9 1 0,0-1 0,0-1 0,-40-5 0,58 5 0,1 0 0,-1 0 0,1-1 0,-1 1 0,1-1 0,0 1 0,-1-1 0,1 0 0,0 0 0,0 0 0,0 0 0,0 0 0,-1 0 0,1-1 0,1 1 0,-1-1 0,0 0 0,0 1 0,1-1 0,-1 0 0,1 0 0,-3-4 0,3 3 0,0 0 0,1 0 0,0 0 0,-1-1 0,1 1 0,0 0 0,1 0 0,-1 0 0,0 0 0,1-1 0,0 1 0,0 0 0,0 0 0,0 0 0,0 0 0,3-5 0,5-7 0,0 1 0,0 0 0,1 0 0,1 0 0,0 2 0,1-1 0,1 1 0,16-12 0,6-1 0,1 0 0,41-19 0,-73 42 0,0 0 0,0 0 0,1 0 0,-1 0 0,0 1 0,1-1 0,-1 1 0,1 0 0,0 1 0,-1-1 0,1 1 0,0 0 0,8 1 0,-10-1 0,-1 1 0,1 0 0,-1 0 0,0 1 0,0-1 0,1 0 0,-1 1 0,0-1 0,0 1 0,0 0 0,-1 0 0,1-1 0,0 1 0,-1 0 0,1 1 0,-1-1 0,1 0 0,-1 0 0,0 1 0,0-1 0,0 0 0,0 1 0,-1-1 0,1 1 0,-1-1 0,1 5 0,1 4 0,-1 0 0,0 1 0,-1-1 0,-2 22 0,2-30 0,0 1 0,-1 0 0,1-1 0,-1 1 0,0-1 0,0 1 0,-1-1 0,1 1 0,-1-1 0,1 0 0,-1 0 0,0 0 0,0 0 0,-1 0 0,1 0 0,-1-1 0,1 1 0,-6 3 0,8-5 0,-1-1 0,1 0 0,0 1 0,-1-1 0,1 0 0,-1 0 0,1 0 0,0 1 0,-1-1 0,1 0 0,-1 0 0,1 0 0,-1 0 0,1 0 0,-1 1 0,1-1 0,-1 0 0,1 0 0,0 0 0,-1 0 0,1-1 0,-1 1 0,1 0 0,-1 0 0,1 0 0,-1 0 0,1 0 0,0-1 0,-1 1 0,1 0 0,-1 0 0,1 0 0,0-1 0,-1 1 0,0-1 0,-2-18 0,13-23 0,-5 28 0,2 1 0,12-20 0,-17 29 0,0 1 0,0 0 0,1 0 0,-1 0 0,1 0 0,-1 1 0,1-1 0,0 1 0,0-1 0,0 1 0,0 0 0,0 0 0,1 1 0,-1-1 0,6-1 0,-8 3 0,0 0 0,0 0 0,0 0 0,0 0 0,0 0 0,-1 0 0,1 1 0,0-1 0,0 0 0,0 1 0,0-1 0,-1 1 0,1-1 0,0 1 0,0-1 0,-1 1 0,1-1 0,0 1 0,-1 0 0,1-1 0,0 2 0,14 23 0,2-1 0,-15-22 0,1 0 0,-1-1 0,1 1 0,-1-1 0,1 0 0,0 0 0,-1 1 0,1-2 0,0 1 0,0 0 0,0-1 0,0 1 0,0-1 0,0 0 0,0 0 0,0 0 0,0 0 0,0 0 0,-1-1 0,1 0 0,0 1 0,0-1 0,0 0 0,0 0 0,-1-1 0,1 1 0,-1 0 0,1-1 0,-1 0 0,1 1 0,-1-1 0,0 0 0,4-4 0,3-4 0,1-1 0,-1 0 0,-1 0 0,0-1 0,10-18 0,0-4 0,25-34 0,-143 162 0,74-69 0,0-2 0,-2-1 0,-30 18 0,31-21 0,27-19 0,0 0 0,0 0 0,0 0 0,0 0 0,1 0 0,-1 0 0,0 0 0,0 1 0,0-1 0,0 0 0,0 0 0,1 0 0,-1 0 0,0 0 0,0 0 0,0 0 0,0 1 0,0-1 0,0 0 0,0 0 0,1 0 0,-1 0 0,0 0 0,0 1 0,0-1 0,0 0 0,0 0 0,0 0 0,0 0 0,0 1 0,0-1 0,0 0 0,0 0 0,0 0 0,0 0 0,0 1 0,0-1 0,0 0 0,0 0 0,0 0 0,0 1 0,0-1 0,0 0 0,-1 0 0,1 0 0,0 0 0,0 1 0,20-5 0,-7-4 0,0 0 0,0 0 0,0-1 0,-1-1 0,0 0 0,12-15 0,14-10 0,-22 21 0,0-1 0,16-22 0,-27 31 0,0 0 0,0 0 0,-1-1 0,0 0 0,-1 0 0,0 0 0,0 0 0,0-1 0,2-10 0,-5 18 0,0-1 0,1 1 0,-1-1 0,0 1 0,0 0 0,0-1 0,0 1 0,0-1 0,0 1 0,0 0 0,0-1 0,0 1 0,0-1 0,0 1 0,0 0 0,-1-1 0,1 1 0,0-1 0,0 1 0,0 0 0,0-1 0,-1 1 0,1 0 0,0-1 0,0 1 0,-1 0 0,1-1 0,0 1 0,-1 0 0,1-1 0,0 1 0,-1 0 0,1 0 0,0 0 0,-1-1 0,1 1 0,0 0 0,-1 0 0,1 0 0,-1 0 0,-22 5 0,-20 19 0,15-3 0,0 2 0,1 1 0,1 1 0,1 1 0,-32 45 0,52-64 0,0 1 0,0-1 0,1 1 0,0 0 0,0 0 0,1 0 0,0 1 0,1-1 0,0 1 0,0 0 0,1 0 0,-1 12 0,2-16 0,1-1 0,-1 0 0,1 0 0,-1 0 0,1 0 0,0 0 0,1 0 0,-1 0 0,1 0 0,0 0 0,0-1 0,0 1 0,0-1 0,1 1 0,-1-1 0,1 0 0,0 0 0,0 0 0,0 0 0,0 0 0,0-1 0,1 1 0,-1-1 0,1 0 0,0 0 0,0-1 0,0 1 0,5 1 0,3 0 0,-1 0 0,1-1 0,0 0 0,0-1 0,0 0 0,0-1 0,0 0 0,0-1 0,-1-1 0,1 1 0,18-7 0,-26 7 0,-1 0 0,1 0 0,0 0 0,-1-1 0,1 0 0,-1 0 0,1 0 0,-1 0 0,0 0 0,0-1 0,0 1 0,0-1 0,0 0 0,0 0 0,-1 0 0,0 0 0,1-1 0,-1 1 0,0 0 0,-1-1 0,1 0 0,-1 1 0,1-1 0,-1 0 0,0 0 0,-1 0 0,1 1 0,-1-1 0,1 0 0,-1 0 0,0 0 0,-1 0 0,1 0 0,-1 0 0,1 0 0,-1 0 0,-2-5 0,1 5 0,1-1 0,-1 1 0,1 0 0,-1 1 0,-1-1 0,1 0 0,0 1 0,-1-1 0,0 1 0,1 0 0,-1 0 0,-1 0 0,1 0 0,0 0 0,-1 1 0,-7-5 0,5 4 0,-1 0 0,0 1 0,0 0 0,0 0 0,0 0 0,0 1 0,0 0 0,0 0 0,-14 1 0,13 0 0,1 1 0,-1-1 0,0 1 0,0 1 0,1 0 0,-1 0 0,1 0 0,-1 1 0,1 0 0,0 0 0,0 1 0,0 0 0,1 0 0,-1 1 0,1 0 0,0 0 0,0 0 0,1 1 0,-8 9 0,11-13 0,1 0 0,0 0 0,-1 0 0,1 0 0,0 0 0,0 0 0,0 1 0,0-1 0,1 0 0,-1 0 0,1 1 0,-1-1 0,1 0 0,0 1 0,0-1 0,0 1 0,0-1 0,0 0 0,1 1 0,-1-1 0,1 0 0,-1 1 0,1-1 0,0 0 0,0 0 0,0 0 0,0 1 0,0-1 0,0 0 0,1 0 0,-1-1 0,1 1 0,0 0 0,-1 0 0,1-1 0,0 1 0,0-1 0,0 0 0,0 1 0,0-1 0,0 0 0,0 0 0,5 1 0,5 3 0,1-1 0,0-1 0,0 0 0,0-1 0,1 0 0,21-1 0,-21-1 0,-8 0 0,-1-1 0,0 1 0,1 0 0,-1 1 0,1 0 0,-1-1 0,0 2 0,0-1 0,1 0 0,7 5 0,-12-6 0,-1 1 0,0-1 0,0 1 0,0-1 0,0 0 0,0 1 0,0-1 0,0 1 0,0-1 0,0 1 0,0-1 0,0 1 0,0-1 0,0 1 0,0-1 0,0 1 0,0-1 0,-1 0 0,1 1 0,0-1 0,0 1 0,0-1 0,-1 0 0,1 1 0,0-1 0,-1 1 0,1-1 0,0 0 0,-1 0 0,1 1 0,0-1 0,-1 0 0,1 1 0,0-1 0,-1 0 0,1 0 0,-1 0 0,1 0 0,-1 1 0,1-1 0,-1 0 0,-22 13 0,21-13 0,-11 7 0,0 0 0,0 1 0,0 0 0,1 1 0,0 0 0,1 1 0,0 1 0,-16 19 0,13-16 0,14-14 0,0 0 0,-1 0 0,1 0 0,0 0 0,0 0 0,-1-1 0,1 1 0,0 0 0,0 0 0,-1 0 0,1 0 0,0 0 0,0 0 0,0 0 0,-1 0 0,1-1 0,0 1 0,0 0 0,0 0 0,-1 0 0,1 0 0,0-1 0,0 1 0,0 0 0,0 0 0,0 0 0,0-1 0,-1 1 0,1 0 0,0 0 0,0 0 0,0-1 0,0 1 0,0 0 0,0 0 0,0-1 0,0 1 0,0-1 0,0-2 0,0 0 0,0 0 0,0-1 0,1 1 0,-1 0 0,1 0 0,0 0 0,0 0 0,2-5 0,11-17 0,-11 21 0,0 0 0,-1 0 0,1 0 0,-1 0 0,0-1 0,0 1 0,0-1 0,-1 1 0,0-1 0,1 0 0,-2 0 0,2-5 0,-2 10 0,0-1 0,-1 1 0,1 0 0,0 0 0,0 0 0,0-1 0,0 1 0,0 0 0,0 0 0,0-1 0,0 1 0,0 0 0,-1 0 0,1 0 0,0-1 0,0 1 0,0 0 0,0 0 0,-1 0 0,1 0 0,0 0 0,0-1 0,0 1 0,-1 0 0,1 0 0,0 0 0,0 0 0,-1 0 0,1 0 0,0 0 0,0 0 0,-1 0 0,1 0 0,0 0 0,0 0 0,-1 0 0,1 0 0,0 0 0,0 0 0,-1 0 0,1 0 0,0 0 0,0 0 0,0 0 0,-1 0 0,1 1 0,0-1 0,0 0 0,0 0 0,-1 0 0,1 0 0,0 0 0,0 1 0,0-1 0,0 0 0,-1 0 0,1 0 0,0 1 0,0-1 0,0 0 0,0 0 0,0 1 0,0-1 0,0 0 0,0 0 0,0 0 0,-1 1 0,-10 15 0,10-13 0,0-1 0,0 1 0,1 0 0,-1 0 0,1 0 0,-1 0 0,1-1 0,0 1 0,0 0 0,0 0 0,0 0 0,1 0 0,-1 0 0,1 0 0,0-1 0,0 1 0,0 0 0,0 0 0,3 4 0,-4-6 0,1 0 0,0 0 0,-1-1 0,1 1 0,0 0 0,0 0 0,-1-1 0,1 1 0,0-1 0,0 1 0,0-1 0,0 1 0,0-1 0,0 1 0,0-1 0,0 0 0,0 1 0,0-1 0,0 0 0,0 0 0,2 0 0,-1 0 0,0-1 0,0 1 0,0-1 0,0 0 0,0 0 0,0 0 0,0 0 0,0 0 0,-1 0 0,1 0 0,0 0 0,-1-1 0,1 1 0,-1-1 0,3-2 0,8-11 0,0-1 0,-1-1 0,-1 0 0,0-1 0,-2 0 0,0 0 0,0 0 0,4-24 0,-9 39 0,-3 14 0,-5 22 0,-2-7 0,-13 64 0,18-81 0,1-1 0,1 1 0,-1-1 0,1 1 0,1-1 0,0 1 0,0-1 0,3 11 0,-4-17 0,1 0 0,0 0 0,-1 0 0,1 0 0,0 0 0,0 0 0,0 0 0,0 0 0,0-1 0,1 1 0,-1 0 0,0-1 0,1 1 0,-1-1 0,1 0 0,0 1 0,-1-1 0,1 0 0,0 0 0,0 0 0,0 0 0,0 0 0,0-1 0,0 1 0,0-1 0,0 1 0,0-1 0,0 1 0,0-1 0,0 0 0,0 0 0,0 0 0,0 0 0,1-1 0,-1 1 0,0-1 0,0 1 0,0-1 0,0 1 0,3-3 0,2 0 0,-1 0 0,0-1 0,0 1 0,0-1 0,0 0 0,-1-1 0,0 1 0,0-1 0,0 0 0,0-1 0,4-6 0,-4 4 0,0 0 0,0-1 0,-1 1 0,-1-1 0,0 0 0,0 1 0,0-2 0,1-9 0,-4 16 0,0 0 0,0 0 0,0 0 0,0 0 0,0 0 0,0 0 0,-1 0 0,1 1 0,-1-1 0,0 0 0,0 0 0,0 1 0,0-1 0,-1 0 0,1 1 0,-1-1 0,0 1 0,1 0 0,-1-1 0,0 1 0,0 0 0,0 0 0,-1 0 0,1 1 0,0-1 0,-1 0 0,1 1 0,-1 0 0,0-1 0,-3 0 0,2 0 0,0 0 0,-1 1 0,1-1 0,-1 1 0,0 0 0,1 0 0,-1 1 0,0-1 0,0 1 0,1 0 0,-1 0 0,0 1 0,0-1 0,1 1 0,-1 0 0,0 1 0,1-1 0,-1 1 0,1-1 0,-5 4 0,3-1 0,1 0 0,0 0 0,0 1 0,0 0 0,1 0 0,0 0 0,0 0 0,0 1 0,0-1 0,1 1 0,0 0 0,0 0 0,-3 11 0,3-9 0,-6 12 0,8-20 0,0 1 0,0-1 0,1 0 0,-1 0 0,0 0 0,0 0 0,0 0 0,1 0 0,-1 0 0,0 0 0,0 0 0,1 0 0,-1 0 0,0 0 0,0-1 0,1 1 0,-1 0 0,0-1 0,0 1 0,1 0 0,-1-1 0,0 1 0,1-1 0,-1 1 0,1-1 0,-2 0 0,-9-6 0,0 1 0,-1 0 0,0 1 0,0 0 0,0 1 0,0 0 0,-1 1 0,1 0 0,-17-1 0,-21 0 0,-51 3 0,79 1 0,12 0 0,1 0 0,0 1 0,0 0 0,0 0 0,0 1 0,1 0 0,-1 0 0,0 1 0,-13 6 0,22-8 0,-1-1 0,0 0 0,0 1 0,0-1 0,0 1 0,0 0 0,1-1 0,-1 1 0,0 0 0,0-1 0,1 1 0,-1 0 0,0 0 0,1-1 0,-1 1 0,1 0 0,-1 0 0,1 0 0,0 0 0,-1 0 0,1 0 0,0 1 0,0-1 0,0 0 0,0-1 0,1 1 0,-1 0 0,0 0 0,1 0 0,-1-1 0,1 1 0,-1 0 0,1-1 0,-1 1 0,1-1 0,0 1 0,-1 0 0,1-1 0,0 1 0,-1-1 0,1 0 0,0 1 0,1 0 0,4 2 0,1-1 0,0 1 0,0-1 0,13 2 0,20 1 0,0-2 0,0-2 0,65-6 0,-59-5 0,-41 8 0,0 1 0,0-1 0,0 1 0,1 0 0,-1 0 0,0 0 0,1 1 0,-1 0 0,0 0 0,1 0 0,-1 1 0,0 0 0,1 0 0,-1 0 0,8 4 0,-3 0 0,-1 1 0,-1 1 0,1 0 0,-1 0 0,0 0 0,-1 1 0,0 0 0,0 1 0,-1 0 0,0 0 0,8 17 0,-1-6 0,-11-16 0,1-1 0,-1 1 0,1-1 0,-1 0 0,1 0 0,0 0 0,0 0 0,0-1 0,0 1 0,1-1 0,-1 0 0,1 0 0,0 0 0,-1-1 0,1 1 0,0-1 0,0 0 0,0 0 0,0 0 0,0 0 0,0-1 0,0 1 0,0-1 0,0 0 0,0 0 0,0-1 0,0 1 0,0-1 0,0 0 0,0 0 0,0-1 0,0 1 0,0-1 0,-1 1 0,1-1 0,0-1 0,-1 1 0,0 0 0,1-1 0,-1 1 0,0-1 0,-1 0 0,1 0 0,0 0 0,-1-1 0,0 1 0,1-1 0,-1 1 0,-1-1 0,3-4 0,-3 6 0,-1 0 0,1-1 0,0 1 0,-1 0 0,1 0 0,-1-1 0,0 1 0,0 0 0,0-1 0,0 1 0,0 0 0,0-1 0,-1 1 0,1 0 0,-1 0 0,0-1 0,0 1 0,1 0 0,-1 0 0,-2-2 0,1 1 0,-1 0 0,0-1 0,1 2 0,-1-1 0,-1 0 0,1 1 0,0-1 0,0 1 0,-1 0 0,-6-3 0,-2 0 0,-2 0 0,1 1 0,0 1 0,-1 0 0,-23-2 0,28 4 0,0 2 0,-1-1 0,1 1 0,0 0 0,0 1 0,0 0 0,0 1 0,0-1 0,1 2 0,-1-1 0,1 1 0,0 1 0,0-1 0,-9 8 0,2-3 0,14-9 0,0 1 0,0-1 0,0 1 0,0-1 0,0 1 0,0-1 0,0 1 0,0 0 0,0-1 0,1 1 0,-1 0 0,0 0 0,0 0 0,1 0 0,-1-1 0,0 1 0,1 0 0,-1 2 0,1-2 0,1 0 0,0 0 0,0 0 0,-1 0 0,1 0 0,0 0 0,0 0 0,0 0 0,0-1 0,0 1 0,0 0 0,1-1 0,-1 1 0,0 0 0,0-1 0,0 0 0,2 1 0,11 5 0,1-1 0,-1-1 0,21 3 0,17 5 0,-44-9 0,1-1 0,-1 0 0,1 0 0,0-1 0,0 0 0,14-1 0,-19 0 0,-1-1 0,1 1 0,0-1 0,0 0 0,-1 0 0,1-1 0,-1 1 0,1-1 0,-1 0 0,0 0 0,1 0 0,-1 0 0,0 0 0,0-1 0,0 1 0,-1-1 0,5-5 0,1-4 0,0-1 0,-1 1 0,0-2 0,-1 1 0,-1-1 0,0 0 0,4-17 0,-1-6 0,5-58 0,-13 74 0,0 21 0,0-1 0,0 1 0,0 0 0,-1 0 0,1-1 0,0 1 0,0 0 0,0 0 0,0-1 0,0 1 0,0 0 0,-1 0 0,1-1 0,0 1 0,0 0 0,0 0 0,-1 0 0,1 0 0,0-1 0,0 1 0,0 0 0,-1 0 0,1 0 0,0 0 0,0 0 0,-1 0 0,1 0 0,0-1 0,-1 1 0,1 0 0,0 0 0,-1 0 0,-1 1 0,-1 1 0,0-1 0,1 0 0,-1 1 0,1-1 0,0 1 0,-1 0 0,-2 3 0,1-2 0,0 0 0,0 1 0,0-2 0,0 1 0,0 0 0,-8 2 0,11-5 0,0 0 0,0 1 0,0-1 0,1 0 0,-1 0 0,0 0 0,0 0 0,0 0 0,0-1 0,0 1 0,0 0 0,0 0 0,0-1 0,0 1 0,0 0 0,0-1 0,0 1 0,1-1 0,-1 1 0,0-1 0,0 1 0,0-1 0,1 0 0,-1 1 0,0-1 0,1 0 0,-1 0 0,1 1 0,-1-1 0,1 0 0,-1 0 0,1 0 0,0 0 0,-1 0 0,1 0 0,0 0 0,0 0 0,-1 0 0,1-1 0,-3-13 0,0-1 0,1 0 0,1 0 0,0 0 0,1 0 0,4-31 0,-2 26 0,-1 1 0,0 0 0,-4-25 0,0 40 0,-3 10 0,-7 18 0,10-17 0,-29 46 0,13-21 0,-21 44 0,36-67 0,2-1 0,-1 0 0,0 0 0,-1-1 0,-8 12 0,12-17 0,0-1 0,-1 0 0,1 0 0,0 0 0,0 1 0,0-1 0,-1 0 0,1 0 0,0 0 0,0 1 0,0-1 0,-1 0 0,1 0 0,0 0 0,-1 0 0,1 0 0,0 0 0,0 1 0,-1-1 0,1 0 0,0 0 0,0 0 0,-1 0 0,1 0 0,0 0 0,-1 0 0,1 0 0,0 0 0,0 0 0,-1-1 0,1 1 0,0 0 0,-1 0 0,1 0 0,0 0 0,-1-1 0,-5-10 0,1-17 0,3-26 0,-18 110 0,17-45 0,0 0 0,-1-1 0,0 1 0,0-1 0,-1 0 0,-1 0 0,0 0 0,-10 13 0,15-23 0,1 1 0,-1-1 0,1 0 0,0 1 0,-1-1 0,1 1 0,-1-1 0,1 0 0,-1 0 0,1 1 0,-1-1 0,1 0 0,-1 0 0,1 0 0,-1 1 0,1-1 0,-1 0 0,1 0 0,-1 0 0,0 0 0,1 0 0,-1 0 0,1 0 0,-1 0 0,1 0 0,-1 0 0,1-1 0,-1 1 0,1 0 0,-1 0 0,1 0 0,-1-1 0,1 1 0,-1 0 0,1-1 0,-1 1 0,1 0 0,-1-1 0,1 1 0,0-1 0,-1 1 0,1 0 0,0-1 0,-1 1 0,1-1 0,0 1 0,-1-2 0,-2-2 0,2 7-105,0 0 0,0 0 0,1-1 0,-1 1 0,1 0 0,0 0 0,-1 0 0,1 0 0,0-1 0,1 1 0,-1 0 0,1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38.549"/>
    </inkml:context>
    <inkml:brush xml:id="br0">
      <inkml:brushProperty name="width" value="0.1" units="cm"/>
      <inkml:brushProperty name="height" value="0.1" units="cm"/>
      <inkml:brushProperty name="color" value="#FFFFFF"/>
    </inkml:brush>
  </inkml:definitions>
  <inkml:trace contextRef="#ctx0" brushRef="#br0">157 23 24575,'-11'-1'0,"0"1"0,0 1 0,0 0 0,1 0 0,-1 1 0,0 1 0,1-1 0,-1 2 0,1 0 0,0 0 0,0 1 0,-13 7 0,23-11 0,-1-1 0,1 0 0,0 0 0,-1 0 0,1 1 0,-1-1 0,1 0 0,0 0 0,-1 1 0,1-1 0,0 0 0,0 1 0,-1-1 0,1 0 0,0 1 0,0-1 0,-1 0 0,1 1 0,0-1 0,0 0 0,0 1 0,0-1 0,0 1 0,0-1 0,-1 1 0,1-1 0,0 0 0,0 1 0,0-1 0,0 1 0,0-1 0,1 0 0,-1 1 0,0-1 0,0 1 0,0-1 0,0 1 0,0-1 0,1 0 0,-1 1 0,0-1 0,0 0 0,0 1 0,1-1 0,-1 0 0,0 1 0,1-1 0,-1 0 0,0 1 0,1-1 0,-1 0 0,0 0 0,1 0 0,-1 1 0,0-1 0,1 0 0,-1 0 0,1 0 0,-1 0 0,1 0 0,-1 0 0,0 0 0,1 0 0,-1 0 0,1 0 0,34 6 0,-33-6 0,324 5 0,-286-6 0,-112 0 0,-109 2 0,171 0 0,-1 1 0,1 1 0,0 0 0,0 0 0,0 1 0,-15 7 0,17-7 0,6-3 0,1 0 0,0-1 0,0 1 0,-1-1 0,1 1 0,0-1 0,-1 1 0,1-1 0,0 0 0,-1 1 0,1-1 0,-1 0 0,1 0 0,0 0 0,-1 0 0,1-1 0,-1 1 0,1 0 0,0 0 0,-1-1 0,1 1 0,0-1 0,-1 1 0,1-1 0,-2-1 0,1 0 0,1 1 0,0-1 0,0 0 0,0 0 0,0 0 0,0 1 0,0-1 0,0 0 0,0 0 0,1 0 0,-1-1 0,1 1 0,0 0 0,0 0 0,-1-2 0,1-4 0,0 0 0,1 1 0,0-1 0,0 0 0,0 1 0,1-1 0,0 1 0,4-11 0,-5 18 0,-1-1 0,0 1 0,0-1 0,0 1 0,0-1 0,1 1 0,-1-1 0,0 1 0,0 0 0,1-1 0,-1 1 0,0 0 0,1-1 0,-1 1 0,0 0 0,1-1 0,-1 1 0,1 0 0,-1-1 0,1 1 0,-1 0 0,0 0 0,1 0 0,-1-1 0,1 1 0,0 0 0,5 10 0,-4 21 0,-4-22-273,0-1 0,-1 1 0,0-1 0,-5 9 0,-5 7-6553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40.083"/>
    </inkml:context>
    <inkml:brush xml:id="br0">
      <inkml:brushProperty name="width" value="0.1" units="cm"/>
      <inkml:brushProperty name="height" value="0.1" units="cm"/>
      <inkml:brushProperty name="color" value="#FFFFFF"/>
    </inkml:brush>
  </inkml:definitions>
  <inkml:trace contextRef="#ctx0" brushRef="#br0">1 104 24575,'0'-5'0,"11"-9"0,4-6 0,11 0 0,6 3 0,4 4 0,2 5 0,-1 4 0,-1 2 0,-5 2-8191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42.672"/>
    </inkml:context>
    <inkml:brush xml:id="br0">
      <inkml:brushProperty name="width" value="0.1" units="cm"/>
      <inkml:brushProperty name="height" value="0.1" units="cm"/>
      <inkml:brushProperty name="color" value="#FFFFFF"/>
    </inkml:brush>
  </inkml:definitions>
  <inkml:trace contextRef="#ctx0" brushRef="#br0">153 1 24575,'1'0'0,"0"0"0,1 1 0,-1-1 0,0 1 0,0-1 0,0 1 0,0-1 0,0 1 0,0 0 0,0-1 0,0 1 0,0 0 0,0 0 0,-1 0 0,1-1 0,0 1 0,0 0 0,-1 0 0,1 0 0,0 1 0,-1-1 0,1 0 0,-1 0 0,0 0 0,1 0 0,-1 0 0,0 2 0,7 36 0,-6-36 0,2 16 0,-1 0 0,-1 0 0,-1-1 0,0 1 0,-1 0 0,-6 27 0,7-45 0,0-1 0,0 1 0,0 0 0,0 0 0,0-1 0,0 1 0,0 0 0,-1-1 0,1 1 0,0 0 0,0 0 0,-1-1 0,1 1 0,-1-1 0,1 1 0,0 0 0,-1-1 0,0 1 0,1-1 0,-1 1 0,1-1 0,-1 1 0,1-1 0,-1 1 0,0-1 0,-1 1 0,2-2 0,-1 0 0,0 1 0,0-1 0,1 0 0,-1 0 0,1 1 0,-1-1 0,0 0 0,1 0 0,0 0 0,-1 0 0,1 0 0,0 0 0,-1 0 0,1-2 0,-8-45 0,7 1 0,1 32 0,0 0 0,-1 0 0,-5-27 0,6 41 0,0-1 0,-1 1 0,1 0 0,0 0 0,-1-1 0,1 1 0,0 0 0,-1 0 0,0 0 0,1 0 0,-1 0 0,0 0 0,1-1 0,-1 2 0,0-1 0,0 0 0,0 0 0,0 0 0,0 0 0,0 0 0,0 1 0,0-1 0,0 0 0,0 1 0,-1-1 0,1 1 0,0 0 0,0-1 0,0 1 0,-1 0 0,1-1 0,0 1 0,0 0 0,-1 0 0,1 0 0,0 0 0,-1 1 0,1-1 0,0 0 0,0 0 0,-1 1 0,1-1 0,0 1 0,0-1 0,0 1 0,-2 1 0,-6 2 0,1 1 0,0 1 0,0 0 0,-11 12 0,14-14 0,-3 3 0,6-6 0,0 1 0,0-1 0,0 1 0,0 0 0,0 0 0,0 0 0,0 0 0,1 0 0,-1 0 0,1 0 0,-1 0 0,1 0 0,0 1 0,0-1 0,0 1 0,0-1 0,1 1 0,-1-1 0,1 1 0,-1-1 0,1 1 0,0 3 0,1 0 0,-1 0 0,0 0 0,0 0 0,0 0 0,-1 1 0,0-2 0,0 1 0,-2 8 0,9-47 0,8-40 0,-13 68 0,16-33 0,-17 37 0,0 1 0,0 0 0,0 0 0,0 0 0,1-1 0,-1 1 0,0 0 0,0 0 0,0 0 0,1 0 0,-1-1 0,0 1 0,0 0 0,1 0 0,-1 0 0,0 0 0,0 0 0,0 0 0,1 0 0,-1 0 0,0 0 0,1 0 0,-1 0 0,0 0 0,0 0 0,1 0 0,-1 0 0,0 0 0,0 0 0,1 0 0,-1 0 0,0 0 0,0 0 0,0 0 0,1 0 0,-1 0 0,0 1 0,0-1 0,1 0 0,-1 0 0,0 0 0,0 0 0,0 1 0,0-1 0,1 0 0,-1 0 0,0 0 0,0 1 0,0-1 0,0 0 0,0 0 0,0 1 0,0-1 0,1 0 0,-1 0 0,0 1 0,0-1 0,0 0 0,0 0 0,0 1 0,0-1 0,0 0 0,0 0 0,0 1 0,0-1 0,-1 0 0,1 0 0,0 1 0,3 20 0,-1 38-1365,-2-29-5461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9:07.066"/>
    </inkml:context>
    <inkml:brush xml:id="br0">
      <inkml:brushProperty name="width" value="0.1" units="cm"/>
      <inkml:brushProperty name="height" value="0.1" units="cm"/>
      <inkml:brushProperty name="color" value="#FFFFFF"/>
    </inkml:brush>
  </inkml:definitions>
  <inkml:trace contextRef="#ctx0" brushRef="#br0">1 124 24575,'0'-5'0,"0"-9"0,0-7 0,0-5 0,0-4 0,0 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9:07.422"/>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48.785"/>
    </inkml:context>
    <inkml:brush xml:id="br0">
      <inkml:brushProperty name="width" value="0.1" units="cm"/>
      <inkml:brushProperty name="height" value="0.1" units="cm"/>
      <inkml:brushProperty name="color" value="#FFFFFF"/>
    </inkml:brush>
  </inkml:definitions>
  <inkml:trace contextRef="#ctx0" brushRef="#br0">6 1 24575,'-6'6'0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49.421"/>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49.779"/>
    </inkml:context>
    <inkml:brush xml:id="br0">
      <inkml:brushProperty name="width" value="0.1" units="cm"/>
      <inkml:brushProperty name="height" value="0.1" units="cm"/>
      <inkml:brushProperty name="color" value="#FFFFFF"/>
    </inkml:brush>
  </inkml:definitions>
  <inkml:trace contextRef="#ctx0" brushRef="#br0">1 1 24575</inkml:trace>
  <inkml:trace contextRef="#ctx0" brushRef="#br0" timeOffset="1">1 1 24575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50.276"/>
    </inkml:context>
    <inkml:brush xml:id="br0">
      <inkml:brushProperty name="width" value="0.1" units="cm"/>
      <inkml:brushProperty name="height" value="0.1"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50.792"/>
    </inkml:context>
    <inkml:brush xml:id="br0">
      <inkml:brushProperty name="width" value="0.1" units="cm"/>
      <inkml:brushProperty name="height" value="0.1" units="cm"/>
      <inkml:brushProperty name="color" value="#FFFFFF"/>
    </inkml:brush>
  </inkml:definitions>
  <inkml:trace contextRef="#ctx0" brushRef="#br0">1 1 24575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04:48:57.190"/>
    </inkml:context>
    <inkml:brush xml:id="br0">
      <inkml:brushProperty name="width" value="0.1" units="cm"/>
      <inkml:brushProperty name="height" value="0.1" units="cm"/>
      <inkml:brushProperty name="color" value="#FFFFFF"/>
    </inkml:brush>
  </inkml:definitions>
  <inkml:trace contextRef="#ctx0" brushRef="#br0">7 0 24575,'-6'0'0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8</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12</a:t>
            </a:fld>
            <a:endParaRPr lang="en-US"/>
          </a:p>
        </p:txBody>
      </p:sp>
    </p:spTree>
    <p:extLst>
      <p:ext uri="{BB962C8B-B14F-4D97-AF65-F5344CB8AC3E}">
        <p14:creationId xmlns:p14="http://schemas.microsoft.com/office/powerpoint/2010/main" val="22402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28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28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28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28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28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28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28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28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28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28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28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28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www.anaconda.com/eula-anaconda-commercial-edi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ran.r-project.org/web/packages/naivebayes/naivebayes.pdf" TargetMode="External"/><Relationship Id="rId2" Type="http://schemas.openxmlformats.org/officeDocument/2006/relationships/hyperlink" Target="https://en.wikipedia.org/wiki/Bayes%27_theore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rporatefinanceinstitute.com/resources/knowledge/other/random-sampl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60.png"/><Relationship Id="rId7" Type="http://schemas.openxmlformats.org/officeDocument/2006/relationships/image" Target="../media/image17.png"/><Relationship Id="rId12" Type="http://schemas.openxmlformats.org/officeDocument/2006/relationships/customXml" Target="../ink/ink10.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8.png"/><Relationship Id="rId5" Type="http://schemas.openxmlformats.org/officeDocument/2006/relationships/image" Target="../media/image2.png"/><Relationship Id="rId10" Type="http://schemas.openxmlformats.org/officeDocument/2006/relationships/customXml" Target="../ink/ink9.xml"/><Relationship Id="rId4" Type="http://schemas.openxmlformats.org/officeDocument/2006/relationships/customXml" Target="../ink/ink5.xml"/><Relationship Id="rId9" Type="http://schemas.openxmlformats.org/officeDocument/2006/relationships/customXml" Target="../ink/ink8.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7.jpeg"/><Relationship Id="rId7" Type="http://schemas.openxmlformats.org/officeDocument/2006/relationships/customXml" Target="../ink/ink14.xml"/><Relationship Id="rId12" Type="http://schemas.openxmlformats.org/officeDocument/2006/relationships/image" Target="../media/image24.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customXml" Target="../ink/ink16.xml"/><Relationship Id="rId5" Type="http://schemas.openxmlformats.org/officeDocument/2006/relationships/customXml" Target="../ink/ink13.xml"/><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customXml" Target="../ink/ink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orporatefinanceinstitute.com/resources/knowledge/other/random-sampling/" TargetMode="External"/><Relationship Id="rId2" Type="http://schemas.openxmlformats.org/officeDocument/2006/relationships/hyperlink" Target="https://en.wikipedia.org/wiki/Bayes%27_theorem" TargetMode="External"/><Relationship Id="rId1" Type="http://schemas.openxmlformats.org/officeDocument/2006/relationships/slideLayout" Target="../slideLayouts/slideLayout2.xml"/><Relationship Id="rId5" Type="http://schemas.openxmlformats.org/officeDocument/2006/relationships/hyperlink" Target="https://towardsdatascience.com/performance-metrics-for-classification-machine-learning-problems-97e7e774a007" TargetMode="External"/><Relationship Id="rId4" Type="http://schemas.openxmlformats.org/officeDocument/2006/relationships/hyperlink" Target="https://cran.r-project.org/web/packages/naivebaye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rdocumentation.org/packages/superml/versions/0.5.3/topics/LabelEncoder" TargetMode="External"/><Relationship Id="rId2" Type="http://schemas.openxmlformats.org/officeDocument/2006/relationships/hyperlink" Target="https://towardsdatascience.com/understanding-confusion-matrix-a9ad42dcfd62" TargetMode="External"/><Relationship Id="rId1" Type="http://schemas.openxmlformats.org/officeDocument/2006/relationships/slideLayout" Target="../slideLayouts/slideLayout2.xml"/><Relationship Id="rId5" Type="http://schemas.openxmlformats.org/officeDocument/2006/relationships/hyperlink" Target="https://cran.r-project.org/web/packages/corrplot/vignettes/corrplot-intro.html" TargetMode="External"/><Relationship Id="rId4" Type="http://schemas.openxmlformats.org/officeDocument/2006/relationships/hyperlink" Target="http://www.sthda.com/english/wiki/correlation-matrix-a-quick-start-guide-to-analyze-format-and-visualize-a-correlation-matrix-using-r-software"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rviews.rstudio.com/2019/03/01/some-r-packages-for-roc-curves/" TargetMode="External"/><Relationship Id="rId2" Type="http://schemas.openxmlformats.org/officeDocument/2006/relationships/hyperlink" Target="https://www.delftstack.com/howto/r/visualize-confusion-matrix-in-r/" TargetMode="External"/><Relationship Id="rId1" Type="http://schemas.openxmlformats.org/officeDocument/2006/relationships/slideLayout" Target="../slideLayouts/slideLayout2.xml"/><Relationship Id="rId4" Type="http://schemas.openxmlformats.org/officeDocument/2006/relationships/hyperlink" Target="https://www.rdocumentation.org/packages/MLmetrics/versions/1.1.1/topics/LogLo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r>
              <a:rPr lang="en-US" sz="1600" b="1" dirty="0"/>
              <a:t>November 2021</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828800" y="2372066"/>
            <a:ext cx="554542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Student Placement Prediction Using</a:t>
            </a:r>
          </a:p>
          <a:p>
            <a:pPr algn="ctr"/>
            <a:r>
              <a:rPr lang="en-US" sz="2800" dirty="0">
                <a:latin typeface="Arial" panose="020B0604020202020204" pitchFamily="34" charset="0"/>
                <a:cs typeface="Arial" panose="020B0604020202020204" pitchFamily="34" charset="0"/>
              </a:rPr>
              <a:t>  Naive Bayes Algorithm</a:t>
            </a:r>
          </a:p>
        </p:txBody>
      </p:sp>
      <p:sp>
        <p:nvSpPr>
          <p:cNvPr id="8" name="Rectangle 7"/>
          <p:cNvSpPr/>
          <p:nvPr/>
        </p:nvSpPr>
        <p:spPr>
          <a:xfrm>
            <a:off x="1219200" y="4279374"/>
            <a:ext cx="6400800" cy="1892826"/>
          </a:xfrm>
          <a:prstGeom prst="rect">
            <a:avLst/>
          </a:prstGeom>
        </p:spPr>
        <p:txBody>
          <a:bodyPr wrap="square">
            <a:spAutoFit/>
          </a:bodyPr>
          <a:lstStyle/>
          <a:p>
            <a:pPr>
              <a:lnSpc>
                <a:spcPct val="150000"/>
              </a:lnSpc>
            </a:pPr>
            <a:r>
              <a:rPr lang="en-US" dirty="0">
                <a:latin typeface="Arial" pitchFamily="34" charset="0"/>
                <a:cs typeface="Arial" pitchFamily="34" charset="0"/>
              </a:rPr>
              <a:t>Name of the Student: Mr. </a:t>
            </a:r>
            <a:r>
              <a:rPr lang="en-US" dirty="0" err="1">
                <a:latin typeface="Arial" pitchFamily="34" charset="0"/>
                <a:cs typeface="Arial" pitchFamily="34" charset="0"/>
              </a:rPr>
              <a:t>Chakali</a:t>
            </a:r>
            <a:r>
              <a:rPr lang="en-US" dirty="0">
                <a:latin typeface="Arial" pitchFamily="34" charset="0"/>
                <a:cs typeface="Arial" pitchFamily="34" charset="0"/>
              </a:rPr>
              <a:t> Gangadhar </a:t>
            </a:r>
          </a:p>
          <a:p>
            <a:pPr>
              <a:lnSpc>
                <a:spcPct val="150000"/>
              </a:lnSpc>
            </a:pPr>
            <a:r>
              <a:rPr lang="en-US" dirty="0">
                <a:latin typeface="Arial" pitchFamily="34" charset="0"/>
                <a:cs typeface="Arial" pitchFamily="34" charset="0"/>
              </a:rPr>
              <a:t>Register Number: 39110202</a:t>
            </a:r>
          </a:p>
          <a:p>
            <a:pPr>
              <a:lnSpc>
                <a:spcPct val="150000"/>
              </a:lnSpc>
            </a:pPr>
            <a:endParaRPr lang="en-US" dirty="0">
              <a:latin typeface="Arial" pitchFamily="34" charset="0"/>
              <a:cs typeface="Arial" pitchFamily="34" charset="0"/>
            </a:endParaRPr>
          </a:p>
          <a:p>
            <a:r>
              <a:rPr lang="en-US" dirty="0">
                <a:latin typeface="Arial" pitchFamily="34" charset="0"/>
                <a:cs typeface="Arial" pitchFamily="34" charset="0"/>
              </a:rPr>
              <a:t>Project Supervisor: Dr. A. Pravin, M.E., Ph.D.,</a:t>
            </a:r>
          </a:p>
          <a:p>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36525"/>
            <a:ext cx="8763000" cy="160083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6C19B8B-B62A-4097-8815-456E4DB3EFA6}"/>
                  </a:ext>
                </a:extLst>
              </p14:cNvPr>
              <p14:cNvContentPartPr/>
              <p14:nvPr/>
            </p14:nvContentPartPr>
            <p14:xfrm>
              <a:off x="4175109" y="4572133"/>
              <a:ext cx="360" cy="360"/>
            </p14:xfrm>
          </p:contentPart>
        </mc:Choice>
        <mc:Fallback xmlns="">
          <p:pic>
            <p:nvPicPr>
              <p:cNvPr id="10" name="Ink 9">
                <a:extLst>
                  <a:ext uri="{FF2B5EF4-FFF2-40B4-BE49-F238E27FC236}">
                    <a16:creationId xmlns:a16="http://schemas.microsoft.com/office/drawing/2014/main" id="{E6C19B8B-B62A-4097-8815-456E4DB3EFA6}"/>
                  </a:ext>
                </a:extLst>
              </p:cNvPr>
              <p:cNvPicPr/>
              <p:nvPr/>
            </p:nvPicPr>
            <p:blipFill>
              <a:blip r:embed="rId4"/>
              <a:stretch>
                <a:fillRect/>
              </a:stretch>
            </p:blipFill>
            <p:spPr>
              <a:xfrm>
                <a:off x="4157109" y="4554133"/>
                <a:ext cx="36000" cy="36000"/>
              </a:xfrm>
              <a:prstGeom prst="rect">
                <a:avLst/>
              </a:prstGeom>
            </p:spPr>
          </p:pic>
        </mc:Fallback>
      </mc:AlternateContent>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457200" y="1398797"/>
            <a:ext cx="8382000" cy="5022056"/>
          </a:xfrm>
        </p:spPr>
        <p:txBody>
          <a:bodyPr>
            <a:normAutofit fontScale="85000" lnSpcReduction="10000"/>
          </a:bodyPr>
          <a:lstStyle/>
          <a:p>
            <a:pPr algn="just">
              <a:lnSpc>
                <a:spcPct val="150000"/>
              </a:lnSpc>
            </a:pPr>
            <a:r>
              <a:rPr lang="en-US" sz="2400" b="1" dirty="0">
                <a:latin typeface="Arial" panose="020B0604020202020204" pitchFamily="34" charset="0"/>
                <a:cs typeface="Arial" pitchFamily="34" charset="0"/>
              </a:rPr>
              <a:t>Hardware Requirements:</a:t>
            </a:r>
          </a:p>
          <a:p>
            <a:pPr lvl="1" algn="just">
              <a:lnSpc>
                <a:spcPct val="150000"/>
              </a:lnSpc>
            </a:pPr>
            <a:r>
              <a:rPr lang="en-US" sz="2400" dirty="0">
                <a:latin typeface="Arial" panose="020B0604020202020204" pitchFamily="34" charset="0"/>
                <a:cs typeface="Arial" panose="020B0604020202020204" pitchFamily="34" charset="0"/>
              </a:rPr>
              <a:t>License: Free use and redistribution under the terms of the </a:t>
            </a:r>
            <a:r>
              <a:rPr lang="en-US" sz="2400" dirty="0">
                <a:latin typeface="Arial" panose="020B0604020202020204" pitchFamily="34" charset="0"/>
                <a:cs typeface="Arial" panose="020B0604020202020204" pitchFamily="34" charset="0"/>
                <a:hlinkClick r:id="rId2"/>
              </a:rPr>
              <a:t>EULA for Anaconda Individual Edition</a:t>
            </a:r>
            <a:r>
              <a:rPr lang="en-US" sz="2400" dirty="0">
                <a:latin typeface="Arial" panose="020B0604020202020204" pitchFamily="34" charset="0"/>
                <a:cs typeface="Arial" panose="020B0604020202020204" pitchFamily="34" charset="0"/>
              </a:rPr>
              <a:t>.</a:t>
            </a:r>
          </a:p>
          <a:p>
            <a:pPr lvl="1" algn="just">
              <a:lnSpc>
                <a:spcPct val="150000"/>
              </a:lnSpc>
            </a:pPr>
            <a:r>
              <a:rPr lang="en-US" sz="2400" dirty="0">
                <a:latin typeface="Arial" panose="020B0604020202020204" pitchFamily="34" charset="0"/>
                <a:cs typeface="Arial" panose="020B0604020202020204" pitchFamily="34" charset="0"/>
              </a:rPr>
              <a:t>Operating system: Windows 8 or newer, 64-bit macOS 10.13+, or Linux, including Ubuntu, RedHat, CentOS 7+, and others.</a:t>
            </a:r>
          </a:p>
          <a:p>
            <a:pPr lvl="1" algn="just">
              <a:lnSpc>
                <a:spcPct val="150000"/>
              </a:lnSpc>
            </a:pPr>
            <a:r>
              <a:rPr lang="en-US" sz="2400" dirty="0">
                <a:latin typeface="Arial" panose="020B0604020202020204" pitchFamily="34" charset="0"/>
                <a:cs typeface="Arial" panose="020B0604020202020204" pitchFamily="34" charset="0"/>
              </a:rPr>
              <a:t>System architecture: Windows- 64-bit x86, 32-bit x86; MacOS- 64-bit x86; Linux- 64-bit x86, 64-bit aarch64 (AWS Graviton2 / arm64), 64-bit Power8/Power9, s390x (Linux on IBM Z &amp; </a:t>
            </a:r>
            <a:r>
              <a:rPr lang="en-US" sz="2400" dirty="0" err="1">
                <a:latin typeface="Arial" panose="020B0604020202020204" pitchFamily="34" charset="0"/>
                <a:cs typeface="Arial" panose="020B0604020202020204" pitchFamily="34" charset="0"/>
              </a:rPr>
              <a:t>LinuxONE</a:t>
            </a:r>
            <a:r>
              <a:rPr lang="en-US" sz="2400" dirty="0">
                <a:latin typeface="Arial" panose="020B0604020202020204" pitchFamily="34" charset="0"/>
                <a:cs typeface="Arial" panose="020B0604020202020204" pitchFamily="34" charset="0"/>
              </a:rPr>
              <a:t>).</a:t>
            </a:r>
          </a:p>
          <a:p>
            <a:pPr lvl="1" algn="just">
              <a:lnSpc>
                <a:spcPct val="150000"/>
              </a:lnSpc>
            </a:pPr>
            <a:r>
              <a:rPr lang="en-US" sz="2400" dirty="0">
                <a:latin typeface="Arial" panose="020B0604020202020204" pitchFamily="34" charset="0"/>
                <a:cs typeface="Arial" panose="020B0604020202020204" pitchFamily="34" charset="0"/>
              </a:rPr>
              <a:t>Minimum 5 GB disk space to download and install.</a:t>
            </a:r>
          </a:p>
        </p:txBody>
      </p:sp>
    </p:spTree>
    <p:extLst>
      <p:ext uri="{BB962C8B-B14F-4D97-AF65-F5344CB8AC3E}">
        <p14:creationId xmlns:p14="http://schemas.microsoft.com/office/powerpoint/2010/main" val="261406466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3" name="TextBox 2">
            <a:extLst>
              <a:ext uri="{FF2B5EF4-FFF2-40B4-BE49-F238E27FC236}">
                <a16:creationId xmlns:a16="http://schemas.microsoft.com/office/drawing/2014/main" id="{42F7ACF3-FC62-4EE7-9C8D-4E55D4FD0E4B}"/>
              </a:ext>
            </a:extLst>
          </p:cNvPr>
          <p:cNvSpPr txBox="1"/>
          <p:nvPr/>
        </p:nvSpPr>
        <p:spPr>
          <a:xfrm>
            <a:off x="457200" y="1271794"/>
            <a:ext cx="6601326" cy="671851"/>
          </a:xfrm>
          <a:prstGeom prst="rect">
            <a:avLst/>
          </a:prstGeom>
          <a:noFill/>
        </p:spPr>
        <p:txBody>
          <a:bodyPr wrap="square" rtlCol="0">
            <a:spAutoFit/>
          </a:bodyPr>
          <a:lstStyle/>
          <a:p>
            <a:pPr>
              <a:lnSpc>
                <a:spcPct val="150000"/>
              </a:lnSpc>
            </a:pPr>
            <a:r>
              <a:rPr lang="en-US" sz="2800" b="1" dirty="0" err="1"/>
              <a:t>Requried</a:t>
            </a:r>
            <a:r>
              <a:rPr lang="en-US" sz="2800" b="1" dirty="0"/>
              <a:t> Libraries in </a:t>
            </a:r>
            <a:r>
              <a:rPr lang="en-US" sz="2800" b="1" dirty="0" err="1"/>
              <a:t>Jupyter</a:t>
            </a:r>
            <a:r>
              <a:rPr lang="en-US" sz="2800" b="1" dirty="0"/>
              <a:t> Notebook(R)</a:t>
            </a:r>
          </a:p>
        </p:txBody>
      </p:sp>
      <p:sp>
        <p:nvSpPr>
          <p:cNvPr id="9" name="TextBox 8">
            <a:extLst>
              <a:ext uri="{FF2B5EF4-FFF2-40B4-BE49-F238E27FC236}">
                <a16:creationId xmlns:a16="http://schemas.microsoft.com/office/drawing/2014/main" id="{8114ED94-A654-47AE-B384-A796D8EA0DFF}"/>
              </a:ext>
            </a:extLst>
          </p:cNvPr>
          <p:cNvSpPr txBox="1"/>
          <p:nvPr/>
        </p:nvSpPr>
        <p:spPr>
          <a:xfrm>
            <a:off x="673769" y="2005233"/>
            <a:ext cx="4343400" cy="4062651"/>
          </a:xfrm>
          <a:prstGeom prst="rect">
            <a:avLst/>
          </a:prstGeom>
          <a:noFill/>
        </p:spPr>
        <p:txBody>
          <a:bodyPr wrap="square" rtlCol="0">
            <a:spAutoFit/>
          </a:bodyPr>
          <a:lstStyle/>
          <a:p>
            <a:pPr marL="285750" indent="-285750">
              <a:buFont typeface="Wingdings" panose="05000000000000000000" pitchFamily="2" charset="2"/>
              <a:buChar char="§"/>
            </a:pPr>
            <a:r>
              <a:rPr lang="en-IN" sz="2400" dirty="0"/>
              <a:t>library(</a:t>
            </a:r>
            <a:r>
              <a:rPr lang="en-IN" sz="2400" dirty="0" err="1"/>
              <a:t>naivebayes</a:t>
            </a:r>
            <a:r>
              <a:rPr lang="en-IN" sz="2400" dirty="0"/>
              <a:t>)</a:t>
            </a:r>
          </a:p>
          <a:p>
            <a:pPr marL="285750" indent="-285750">
              <a:buFont typeface="Wingdings" panose="05000000000000000000" pitchFamily="2" charset="2"/>
              <a:buChar char="§"/>
            </a:pPr>
            <a:r>
              <a:rPr lang="en-IN" sz="2400" dirty="0"/>
              <a:t>library(e1071)</a:t>
            </a:r>
          </a:p>
          <a:p>
            <a:pPr marL="285750" indent="-285750">
              <a:buFont typeface="Wingdings" panose="05000000000000000000" pitchFamily="2" charset="2"/>
              <a:buChar char="§"/>
            </a:pPr>
            <a:r>
              <a:rPr lang="en-IN" sz="2400" dirty="0"/>
              <a:t>library(</a:t>
            </a:r>
            <a:r>
              <a:rPr lang="en-IN" sz="2400" dirty="0" err="1"/>
              <a:t>caTools</a:t>
            </a:r>
            <a:r>
              <a:rPr lang="en-IN" sz="2400" dirty="0"/>
              <a:t>)</a:t>
            </a:r>
          </a:p>
          <a:p>
            <a:pPr marL="285750" indent="-285750">
              <a:buFont typeface="Wingdings" panose="05000000000000000000" pitchFamily="2" charset="2"/>
              <a:buChar char="§"/>
            </a:pPr>
            <a:r>
              <a:rPr lang="en-IN" sz="2400" dirty="0"/>
              <a:t>library(ggplot2)</a:t>
            </a:r>
          </a:p>
          <a:p>
            <a:pPr marL="285750" indent="-285750">
              <a:buFont typeface="Wingdings" panose="05000000000000000000" pitchFamily="2" charset="2"/>
              <a:buChar char="§"/>
            </a:pPr>
            <a:r>
              <a:rPr lang="en-IN" sz="2400" dirty="0"/>
              <a:t>library(caret)</a:t>
            </a:r>
          </a:p>
          <a:p>
            <a:pPr marL="285750" indent="-285750">
              <a:buFont typeface="Wingdings" panose="05000000000000000000" pitchFamily="2" charset="2"/>
              <a:buChar char="§"/>
            </a:pPr>
            <a:r>
              <a:rPr lang="en-IN" sz="2400" dirty="0"/>
              <a:t>library(</a:t>
            </a:r>
            <a:r>
              <a:rPr lang="en-IN" sz="2400" dirty="0" err="1"/>
              <a:t>dplyr</a:t>
            </a:r>
            <a:r>
              <a:rPr lang="en-IN" sz="2400" dirty="0"/>
              <a:t>)</a:t>
            </a:r>
          </a:p>
          <a:p>
            <a:pPr marL="285750" indent="-285750">
              <a:buFont typeface="Wingdings" panose="05000000000000000000" pitchFamily="2" charset="2"/>
              <a:buChar char="§"/>
            </a:pPr>
            <a:r>
              <a:rPr lang="en-IN" sz="2400" dirty="0"/>
              <a:t>library(</a:t>
            </a:r>
            <a:r>
              <a:rPr lang="en-IN" sz="2400" dirty="0" err="1"/>
              <a:t>gdata</a:t>
            </a:r>
            <a:r>
              <a:rPr lang="en-IN" sz="2400" dirty="0"/>
              <a:t>)</a:t>
            </a:r>
          </a:p>
          <a:p>
            <a:pPr marL="285750" indent="-285750">
              <a:buFont typeface="Wingdings" panose="05000000000000000000" pitchFamily="2" charset="2"/>
              <a:buChar char="§"/>
            </a:pPr>
            <a:r>
              <a:rPr lang="en-IN" sz="2400" dirty="0"/>
              <a:t>library(ROSE)</a:t>
            </a:r>
          </a:p>
          <a:p>
            <a:pPr marL="285750" indent="-285750">
              <a:buFont typeface="Wingdings" panose="05000000000000000000" pitchFamily="2" charset="2"/>
              <a:buChar char="§"/>
            </a:pPr>
            <a:r>
              <a:rPr lang="en-IN" sz="2400" dirty="0"/>
              <a:t>library(</a:t>
            </a:r>
            <a:r>
              <a:rPr lang="en-IN" sz="2400" dirty="0" err="1"/>
              <a:t>stringr</a:t>
            </a:r>
            <a:r>
              <a:rPr lang="en-IN" sz="2400" dirty="0"/>
              <a:t>)</a:t>
            </a:r>
          </a:p>
          <a:p>
            <a:pPr marL="285750" indent="-285750">
              <a:buFont typeface="Wingdings" panose="05000000000000000000" pitchFamily="2" charset="2"/>
              <a:buChar char="§"/>
            </a:pPr>
            <a:r>
              <a:rPr lang="en-IN" sz="2400" dirty="0"/>
              <a:t>library(</a:t>
            </a:r>
            <a:r>
              <a:rPr lang="en-IN" sz="2400" dirty="0" err="1"/>
              <a:t>rBayesianOptimization</a:t>
            </a:r>
            <a:r>
              <a:rPr lang="en-IN" sz="2400" dirty="0"/>
              <a:t>)</a:t>
            </a:r>
            <a:endParaRPr lang="en-IN" dirty="0"/>
          </a:p>
          <a:p>
            <a:pPr marL="1200150" lvl="2" indent="-285750">
              <a:buFont typeface="Courier New" panose="02070309020205020404" pitchFamily="49" charset="0"/>
              <a:buChar char="o"/>
            </a:pPr>
            <a:endParaRPr lang="en-IN" dirty="0"/>
          </a:p>
        </p:txBody>
      </p:sp>
      <p:sp>
        <p:nvSpPr>
          <p:cNvPr id="2" name="TextBox 1">
            <a:extLst>
              <a:ext uri="{FF2B5EF4-FFF2-40B4-BE49-F238E27FC236}">
                <a16:creationId xmlns:a16="http://schemas.microsoft.com/office/drawing/2014/main" id="{93E18F89-5092-4802-A01E-66F0B4077501}"/>
              </a:ext>
            </a:extLst>
          </p:cNvPr>
          <p:cNvSpPr txBox="1"/>
          <p:nvPr/>
        </p:nvSpPr>
        <p:spPr>
          <a:xfrm>
            <a:off x="5321970" y="2009335"/>
            <a:ext cx="3428998" cy="2954655"/>
          </a:xfrm>
          <a:prstGeom prst="rect">
            <a:avLst/>
          </a:prstGeom>
          <a:noFill/>
        </p:spPr>
        <p:txBody>
          <a:bodyPr wrap="square" rtlCol="0">
            <a:spAutoFit/>
          </a:bodyPr>
          <a:lstStyle/>
          <a:p>
            <a:pPr marL="285750" indent="-285750">
              <a:buFont typeface="Wingdings" panose="05000000000000000000" pitchFamily="2" charset="2"/>
              <a:buChar char="§"/>
            </a:pPr>
            <a:r>
              <a:rPr lang="en-IN" sz="2400" dirty="0"/>
              <a:t>library(psych)</a:t>
            </a:r>
          </a:p>
          <a:p>
            <a:pPr marL="285750" indent="-285750">
              <a:buFont typeface="Wingdings" panose="05000000000000000000" pitchFamily="2" charset="2"/>
              <a:buChar char="§"/>
            </a:pPr>
            <a:r>
              <a:rPr lang="en-IN" sz="2400" dirty="0"/>
              <a:t>library(</a:t>
            </a:r>
            <a:r>
              <a:rPr lang="en-IN" sz="2400" dirty="0" err="1"/>
              <a:t>smotefamily</a:t>
            </a:r>
            <a:r>
              <a:rPr lang="en-IN" sz="2400" dirty="0"/>
              <a:t>)</a:t>
            </a:r>
          </a:p>
          <a:p>
            <a:pPr marL="285750" indent="-285750">
              <a:buFont typeface="Wingdings" panose="05000000000000000000" pitchFamily="2" charset="2"/>
              <a:buChar char="§"/>
            </a:pPr>
            <a:r>
              <a:rPr lang="en-IN" sz="2400" dirty="0"/>
              <a:t>library(</a:t>
            </a:r>
            <a:r>
              <a:rPr lang="en-IN" sz="2400" dirty="0" err="1"/>
              <a:t>randomForest</a:t>
            </a:r>
            <a:r>
              <a:rPr lang="en-IN" sz="2400" dirty="0"/>
              <a:t>)</a:t>
            </a:r>
          </a:p>
          <a:p>
            <a:pPr marL="285750" indent="-285750">
              <a:buFont typeface="Wingdings" panose="05000000000000000000" pitchFamily="2" charset="2"/>
              <a:buChar char="§"/>
            </a:pPr>
            <a:r>
              <a:rPr lang="en-IN" sz="2400" dirty="0"/>
              <a:t>library(class)</a:t>
            </a:r>
          </a:p>
          <a:p>
            <a:pPr marL="285750" indent="-285750">
              <a:buFont typeface="Wingdings" panose="05000000000000000000" pitchFamily="2" charset="2"/>
              <a:buChar char="§"/>
            </a:pPr>
            <a:r>
              <a:rPr lang="en-IN" sz="2400" dirty="0"/>
              <a:t>library(</a:t>
            </a:r>
            <a:r>
              <a:rPr lang="en-IN" sz="2400" dirty="0" err="1"/>
              <a:t>superml</a:t>
            </a:r>
            <a:r>
              <a:rPr lang="en-IN" sz="2400" dirty="0"/>
              <a:t>)</a:t>
            </a:r>
          </a:p>
          <a:p>
            <a:pPr marL="285750" indent="-285750">
              <a:buFont typeface="Wingdings" panose="05000000000000000000" pitchFamily="2" charset="2"/>
              <a:buChar char="§"/>
            </a:pPr>
            <a:r>
              <a:rPr lang="en-IN" sz="2400" dirty="0"/>
              <a:t>library(</a:t>
            </a:r>
            <a:r>
              <a:rPr lang="en-IN" sz="2400" dirty="0" err="1"/>
              <a:t>corrplot</a:t>
            </a:r>
            <a:r>
              <a:rPr lang="en-IN" sz="2400" dirty="0"/>
              <a:t>)</a:t>
            </a:r>
          </a:p>
          <a:p>
            <a:pPr marL="285750" indent="-285750">
              <a:buFont typeface="Wingdings" panose="05000000000000000000" pitchFamily="2" charset="2"/>
              <a:buChar char="§"/>
            </a:pPr>
            <a:r>
              <a:rPr lang="en-IN" sz="2400" dirty="0"/>
              <a:t>library(</a:t>
            </a:r>
            <a:r>
              <a:rPr lang="en-IN" sz="2400" dirty="0" err="1"/>
              <a:t>klaR</a:t>
            </a:r>
            <a:r>
              <a:rPr lang="en-IN" sz="2400" dirty="0"/>
              <a:t>)</a:t>
            </a:r>
          </a:p>
          <a:p>
            <a:endParaRPr lang="en-IN" dirty="0"/>
          </a:p>
        </p:txBody>
      </p:sp>
      <p:grpSp>
        <p:nvGrpSpPr>
          <p:cNvPr id="11" name="Group 10">
            <a:extLst>
              <a:ext uri="{FF2B5EF4-FFF2-40B4-BE49-F238E27FC236}">
                <a16:creationId xmlns:a16="http://schemas.microsoft.com/office/drawing/2014/main" id="{4CE84431-C536-41B7-9F86-9BDD7CD11EF1}"/>
              </a:ext>
            </a:extLst>
          </p:cNvPr>
          <p:cNvGrpSpPr/>
          <p:nvPr/>
        </p:nvGrpSpPr>
        <p:grpSpPr>
          <a:xfrm>
            <a:off x="4162509" y="4283413"/>
            <a:ext cx="360" cy="60480"/>
            <a:chOff x="4162509" y="4283413"/>
            <a:chExt cx="360" cy="6048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9D254C77-41EA-487A-B3CD-082A823AF6BB}"/>
                    </a:ext>
                  </a:extLst>
                </p14:cNvPr>
                <p14:cNvContentPartPr/>
                <p14:nvPr/>
              </p14:nvContentPartPr>
              <p14:xfrm>
                <a:off x="4162509" y="4298893"/>
                <a:ext cx="360" cy="45000"/>
              </p14:xfrm>
            </p:contentPart>
          </mc:Choice>
          <mc:Fallback xmlns="">
            <p:pic>
              <p:nvPicPr>
                <p:cNvPr id="8" name="Ink 7">
                  <a:extLst>
                    <a:ext uri="{FF2B5EF4-FFF2-40B4-BE49-F238E27FC236}">
                      <a16:creationId xmlns:a16="http://schemas.microsoft.com/office/drawing/2014/main" id="{9D254C77-41EA-487A-B3CD-082A823AF6BB}"/>
                    </a:ext>
                  </a:extLst>
                </p:cNvPr>
                <p:cNvPicPr/>
                <p:nvPr/>
              </p:nvPicPr>
              <p:blipFill>
                <a:blip r:embed="rId3"/>
                <a:stretch>
                  <a:fillRect/>
                </a:stretch>
              </p:blipFill>
              <p:spPr>
                <a:xfrm>
                  <a:off x="4144869" y="4281253"/>
                  <a:ext cx="36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604A3BFF-4CCE-4F7B-A203-586C05D68F83}"/>
                    </a:ext>
                  </a:extLst>
                </p14:cNvPr>
                <p14:cNvContentPartPr/>
                <p14:nvPr/>
              </p14:nvContentPartPr>
              <p14:xfrm>
                <a:off x="4162509" y="4283413"/>
                <a:ext cx="360" cy="360"/>
              </p14:xfrm>
            </p:contentPart>
          </mc:Choice>
          <mc:Fallback xmlns="">
            <p:pic>
              <p:nvPicPr>
                <p:cNvPr id="10" name="Ink 9">
                  <a:extLst>
                    <a:ext uri="{FF2B5EF4-FFF2-40B4-BE49-F238E27FC236}">
                      <a16:creationId xmlns:a16="http://schemas.microsoft.com/office/drawing/2014/main" id="{604A3BFF-4CCE-4F7B-A203-586C05D68F83}"/>
                    </a:ext>
                  </a:extLst>
                </p:cNvPr>
                <p:cNvPicPr/>
                <p:nvPr/>
              </p:nvPicPr>
              <p:blipFill>
                <a:blip r:embed="rId5"/>
                <a:stretch>
                  <a:fillRect/>
                </a:stretch>
              </p:blipFill>
              <p:spPr>
                <a:xfrm>
                  <a:off x="4144869" y="4265413"/>
                  <a:ext cx="36000" cy="36000"/>
                </a:xfrm>
                <a:prstGeom prst="rect">
                  <a:avLst/>
                </a:prstGeom>
              </p:spPr>
            </p:pic>
          </mc:Fallback>
        </mc:AlternateContent>
      </p:grpSp>
    </p:spTree>
    <p:extLst>
      <p:ext uri="{BB962C8B-B14F-4D97-AF65-F5344CB8AC3E}">
        <p14:creationId xmlns:p14="http://schemas.microsoft.com/office/powerpoint/2010/main" val="25264876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571500" y="1325565"/>
            <a:ext cx="3810000" cy="5580563"/>
          </a:xfrm>
        </p:spPr>
        <p:txBody>
          <a:bodyPr>
            <a:normAutofit/>
          </a:bodyPr>
          <a:lstStyle/>
          <a:p>
            <a:pPr marL="0" indent="0">
              <a:lnSpc>
                <a:spcPct val="150000"/>
              </a:lnSpc>
              <a:buNone/>
            </a:pPr>
            <a:r>
              <a:rPr lang="en-IN" sz="2400" b="1" dirty="0">
                <a:latin typeface="Arial" panose="020B0604020202020204" pitchFamily="34" charset="0"/>
                <a:cs typeface="Arial" pitchFamily="34" charset="0"/>
              </a:rPr>
              <a:t>Data Pre-processing:</a:t>
            </a:r>
            <a:endParaRPr lang="en-US" sz="2400" dirty="0">
              <a:latin typeface="Arial" panose="020B0604020202020204" pitchFamily="34" charset="0"/>
              <a:cs typeface="Arial" panose="020B0604020202020204" pitchFamily="34" charset="0"/>
            </a:endParaRPr>
          </a:p>
          <a:p>
            <a:pPr lvl="1">
              <a:lnSpc>
                <a:spcPct val="150000"/>
              </a:lnSpc>
            </a:pPr>
            <a:r>
              <a:rPr lang="en-US" sz="2000" dirty="0">
                <a:latin typeface="Arial" panose="020B0604020202020204" pitchFamily="34" charset="0"/>
                <a:cs typeface="Arial" panose="020B0604020202020204" pitchFamily="34" charset="0"/>
              </a:rPr>
              <a:t>Cleaning dataset,</a:t>
            </a:r>
          </a:p>
          <a:p>
            <a:pPr lvl="1">
              <a:lnSpc>
                <a:spcPct val="150000"/>
              </a:lnSpc>
            </a:pPr>
            <a:r>
              <a:rPr lang="en-US"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Handing categorical data</a:t>
            </a:r>
          </a:p>
          <a:p>
            <a:pPr lvl="1">
              <a:lnSpc>
                <a:spcPct val="150000"/>
              </a:lnSpc>
            </a:pPr>
            <a:r>
              <a:rPr lang="en-US" sz="2000" dirty="0">
                <a:latin typeface="Arial" panose="020B0604020202020204" pitchFamily="34" charset="0"/>
                <a:cs typeface="Arial" panose="020B0604020202020204" pitchFamily="34" charset="0"/>
              </a:rPr>
              <a:t> Checking NULL values </a:t>
            </a:r>
          </a:p>
          <a:p>
            <a:pPr lvl="1">
              <a:lnSpc>
                <a:spcPct val="150000"/>
              </a:lnSpc>
            </a:pPr>
            <a:r>
              <a:rPr lang="en-US" sz="2000" dirty="0">
                <a:latin typeface="Arial" panose="020B0604020202020204" pitchFamily="34" charset="0"/>
                <a:cs typeface="Arial" panose="020B0604020202020204" pitchFamily="34" charset="0"/>
              </a:rPr>
              <a:t>R</a:t>
            </a:r>
            <a:r>
              <a:rPr lang="en-IN" sz="2000" dirty="0">
                <a:latin typeface="Arial" panose="020B0604020202020204" pitchFamily="34" charset="0"/>
                <a:cs typeface="Arial" panose="020B0604020202020204" pitchFamily="34" charset="0"/>
              </a:rPr>
              <a:t>e-sampling, </a:t>
            </a:r>
          </a:p>
          <a:p>
            <a:pPr lvl="1">
              <a:lnSpc>
                <a:spcPct val="150000"/>
              </a:lnSpc>
            </a:pPr>
            <a:r>
              <a:rPr lang="en-IN" sz="2000" dirty="0">
                <a:latin typeface="Arial" panose="020B0604020202020204" pitchFamily="34" charset="0"/>
                <a:cs typeface="Arial" panose="020B0604020202020204" pitchFamily="34" charset="0"/>
              </a:rPr>
              <a:t>Random sampling, </a:t>
            </a:r>
          </a:p>
          <a:p>
            <a:pPr lvl="1">
              <a:lnSpc>
                <a:spcPct val="150000"/>
              </a:lnSpc>
            </a:pPr>
            <a:r>
              <a:rPr lang="en-IN" sz="2000" dirty="0">
                <a:latin typeface="Arial" panose="020B0604020202020204" pitchFamily="34" charset="0"/>
                <a:cs typeface="Arial" panose="020B0604020202020204" pitchFamily="34" charset="0"/>
              </a:rPr>
              <a:t>Normalization,</a:t>
            </a:r>
          </a:p>
          <a:p>
            <a:pPr lvl="1">
              <a:lnSpc>
                <a:spcPct val="150000"/>
              </a:lnSpc>
            </a:pPr>
            <a:r>
              <a:rPr lang="en-IN" sz="2000" dirty="0">
                <a:latin typeface="Arial" panose="020B0604020202020204" pitchFamily="34" charset="0"/>
                <a:cs typeface="Arial" panose="020B0604020202020204" pitchFamily="34" charset="0"/>
              </a:rPr>
              <a:t>Label Encoding</a:t>
            </a:r>
          </a:p>
          <a:p>
            <a:pPr lvl="1">
              <a:lnSpc>
                <a:spcPct val="150000"/>
              </a:lnSpc>
            </a:pPr>
            <a:r>
              <a:rPr lang="en-IN" sz="2000" dirty="0">
                <a:latin typeface="Arial" panose="020B0604020202020204" pitchFamily="34" charset="0"/>
                <a:cs typeface="Arial" panose="020B0604020202020204" pitchFamily="34" charset="0"/>
              </a:rPr>
              <a:t>Attribute Selection</a:t>
            </a:r>
          </a:p>
          <a:p>
            <a:pPr marL="457200" lvl="1" indent="0">
              <a:lnSpc>
                <a:spcPct val="150000"/>
              </a:lnSpc>
              <a:buNone/>
            </a:pPr>
            <a:endParaRPr lang="en-IN" sz="2000" dirty="0">
              <a:latin typeface="Arial" panose="020B0604020202020204" pitchFamily="34" charset="0"/>
              <a:cs typeface="Arial" panose="020B0604020202020204" pitchFamily="34" charset="0"/>
            </a:endParaRPr>
          </a:p>
          <a:p>
            <a:pPr lvl="1">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742E937-661A-4B39-AAB0-E48222C3BDE8}"/>
              </a:ext>
            </a:extLst>
          </p:cNvPr>
          <p:cNvSpPr txBox="1"/>
          <p:nvPr/>
        </p:nvSpPr>
        <p:spPr>
          <a:xfrm>
            <a:off x="4572000" y="1325565"/>
            <a:ext cx="4114800" cy="2793842"/>
          </a:xfrm>
          <a:prstGeom prst="rect">
            <a:avLst/>
          </a:prstGeom>
          <a:noFill/>
        </p:spPr>
        <p:txBody>
          <a:bodyPr wrap="square" rtlCol="0">
            <a:spAutoFit/>
          </a:bodyPr>
          <a:lstStyle/>
          <a:p>
            <a:pPr marL="0" indent="0">
              <a:lnSpc>
                <a:spcPct val="150000"/>
              </a:lnSpc>
              <a:buNone/>
            </a:pPr>
            <a:r>
              <a:rPr lang="en-IN" sz="2400" b="1" dirty="0">
                <a:latin typeface="Arial" panose="020B0604020202020204" pitchFamily="34" charset="0"/>
                <a:cs typeface="Arial" pitchFamily="34" charset="0"/>
              </a:rPr>
              <a:t>Exploratory Data Analysis:</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Dataset </a:t>
            </a:r>
            <a:r>
              <a:rPr lang="en-IN" sz="2400" dirty="0">
                <a:latin typeface="Arial" panose="020B0604020202020204" pitchFamily="34" charset="0"/>
                <a:cs typeface="Arial" panose="020B0604020202020204" pitchFamily="34" charset="0"/>
              </a:rPr>
              <a:t>description</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Correlation map</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Data </a:t>
            </a:r>
            <a:r>
              <a:rPr lang="en-IN" sz="2400" dirty="0">
                <a:latin typeface="Arial" panose="020B0604020202020204" pitchFamily="34" charset="0"/>
                <a:cs typeface="Arial" panose="020B0604020202020204" pitchFamily="34" charset="0"/>
              </a:rPr>
              <a:t>distribution</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Vs graphs</a:t>
            </a:r>
          </a:p>
        </p:txBody>
      </p:sp>
    </p:spTree>
    <p:extLst>
      <p:ext uri="{BB962C8B-B14F-4D97-AF65-F5344CB8AC3E}">
        <p14:creationId xmlns:p14="http://schemas.microsoft.com/office/powerpoint/2010/main" val="427518839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Implementation(cont.)</a:t>
            </a:r>
            <a:endParaRPr lang="en-US" dirty="0">
              <a:solidFill>
                <a:srgbClr val="C00000"/>
              </a:solidFill>
            </a:endParaRPr>
          </a:p>
        </p:txBody>
      </p:sp>
      <p:sp>
        <p:nvSpPr>
          <p:cNvPr id="8" name="Content Placeholder 2"/>
          <p:cNvSpPr>
            <a:spLocks noGrp="1"/>
          </p:cNvSpPr>
          <p:nvPr>
            <p:ph idx="1"/>
          </p:nvPr>
        </p:nvSpPr>
        <p:spPr>
          <a:xfrm>
            <a:off x="381000" y="1140912"/>
            <a:ext cx="8382000" cy="5580563"/>
          </a:xfrm>
        </p:spPr>
        <p:txBody>
          <a:bodyPr>
            <a:normAutofit fontScale="92500" lnSpcReduction="20000"/>
          </a:bodyPr>
          <a:lstStyle/>
          <a:p>
            <a:pPr marL="0" indent="0">
              <a:lnSpc>
                <a:spcPct val="150000"/>
              </a:lnSpc>
              <a:buNone/>
            </a:pPr>
            <a:r>
              <a:rPr lang="en-IN" sz="3100" b="1" dirty="0">
                <a:latin typeface="Arial" panose="020B0604020202020204" pitchFamily="34" charset="0"/>
                <a:cs typeface="Arial" pitchFamily="34" charset="0"/>
              </a:rPr>
              <a:t>Building model:</a:t>
            </a:r>
          </a:p>
          <a:p>
            <a:pPr algn="just">
              <a:lnSpc>
                <a:spcPct val="150000"/>
              </a:lnSpc>
            </a:pPr>
            <a:r>
              <a:rPr lang="en-US" sz="2400" dirty="0">
                <a:latin typeface="Arial" panose="020B0604020202020204" pitchFamily="34" charset="0"/>
                <a:cs typeface="Arial" panose="020B0604020202020204" pitchFamily="34" charset="0"/>
              </a:rPr>
              <a:t>The model is built using </a:t>
            </a:r>
            <a:r>
              <a:rPr lang="en-US" sz="2400" dirty="0" err="1">
                <a:latin typeface="Arial" panose="020B0604020202020204" pitchFamily="34" charset="0"/>
                <a:cs typeface="Arial" panose="020B0604020202020204" pitchFamily="34" charset="0"/>
              </a:rPr>
              <a:t>naive_bayes</a:t>
            </a:r>
            <a:r>
              <a:rPr lang="en-US" sz="2400" dirty="0">
                <a:latin typeface="Arial" panose="020B0604020202020204" pitchFamily="34" charset="0"/>
                <a:cs typeface="Arial" panose="020B0604020202020204" pitchFamily="34" charset="0"/>
              </a:rPr>
              <a:t> by tuning hyper parameters for good performance</a:t>
            </a:r>
          </a:p>
          <a:p>
            <a:pPr algn="just">
              <a:lnSpc>
                <a:spcPct val="150000"/>
              </a:lnSpc>
            </a:pPr>
            <a:r>
              <a:rPr lang="en-IN" sz="2400" u="sng" dirty="0">
                <a:latin typeface="Arial" panose="020B0604020202020204" pitchFamily="34" charset="0"/>
                <a:cs typeface="Arial" panose="020B0604020202020204" pitchFamily="34" charset="0"/>
              </a:rPr>
              <a:t>Hyperparameters</a:t>
            </a:r>
            <a:r>
              <a:rPr lang="en-IN" sz="2400" dirty="0">
                <a:latin typeface="Arial" panose="020B0604020202020204" pitchFamily="34" charset="0"/>
                <a:cs typeface="Arial" panose="020B0604020202020204" pitchFamily="34" charset="0"/>
              </a:rPr>
              <a:t> :</a:t>
            </a:r>
          </a:p>
          <a:p>
            <a:pPr lvl="1" algn="just">
              <a:lnSpc>
                <a:spcPct val="150000"/>
              </a:lnSpc>
            </a:pPr>
            <a:r>
              <a:rPr lang="en-US" sz="2400" u="sng" dirty="0" err="1">
                <a:latin typeface="Arial" panose="020B0604020202020204" pitchFamily="34" charset="0"/>
                <a:cs typeface="Arial" panose="020B0604020202020204" pitchFamily="34" charset="0"/>
              </a:rPr>
              <a:t>usekernel</a:t>
            </a:r>
            <a:r>
              <a:rPr lang="en-US" sz="2400" dirty="0">
                <a:latin typeface="Arial" panose="020B0604020202020204" pitchFamily="34" charset="0"/>
                <a:cs typeface="Arial" panose="020B0604020202020204" pitchFamily="34" charset="0"/>
              </a:rPr>
              <a:t> : parameter allows us to use a kernel density estimate for continuous variables versus a </a:t>
            </a:r>
            <a:r>
              <a:rPr lang="en-US" sz="2400" dirty="0" err="1">
                <a:latin typeface="Arial" panose="020B0604020202020204" pitchFamily="34" charset="0"/>
                <a:cs typeface="Arial" panose="020B0604020202020204" pitchFamily="34" charset="0"/>
              </a:rPr>
              <a:t>guassian</a:t>
            </a:r>
            <a:r>
              <a:rPr lang="en-US" sz="2400" dirty="0">
                <a:latin typeface="Arial" panose="020B0604020202020204" pitchFamily="34" charset="0"/>
                <a:cs typeface="Arial" panose="020B0604020202020204" pitchFamily="34" charset="0"/>
              </a:rPr>
              <a:t> density estimate,</a:t>
            </a:r>
          </a:p>
          <a:p>
            <a:pPr lvl="1" algn="just">
              <a:lnSpc>
                <a:spcPct val="150000"/>
              </a:lnSpc>
            </a:pPr>
            <a:r>
              <a:rPr lang="en-US" sz="2400" u="sng" dirty="0">
                <a:latin typeface="Arial" panose="020B0604020202020204" pitchFamily="34" charset="0"/>
                <a:cs typeface="Arial" panose="020B0604020202020204" pitchFamily="34" charset="0"/>
              </a:rPr>
              <a:t>adjust</a:t>
            </a:r>
            <a:r>
              <a:rPr lang="en-US" sz="2400" dirty="0">
                <a:latin typeface="Arial" panose="020B0604020202020204" pitchFamily="34" charset="0"/>
                <a:cs typeface="Arial" panose="020B0604020202020204" pitchFamily="34" charset="0"/>
              </a:rPr>
              <a:t> : allows us to adjust the bandwidth of the kernel density (larger numbers mean more flexible density estimate),</a:t>
            </a:r>
          </a:p>
          <a:p>
            <a:pPr lvl="1" algn="just">
              <a:lnSpc>
                <a:spcPct val="150000"/>
              </a:lnSpc>
            </a:pPr>
            <a:r>
              <a:rPr lang="en-US" sz="2400" u="sng" dirty="0" err="1">
                <a:latin typeface="Arial" panose="020B0604020202020204" pitchFamily="34" charset="0"/>
                <a:cs typeface="Arial" panose="020B0604020202020204" pitchFamily="34" charset="0"/>
              </a:rPr>
              <a:t>fL</a:t>
            </a:r>
            <a:r>
              <a:rPr lang="en-US" sz="2400" dirty="0">
                <a:latin typeface="Arial" panose="020B0604020202020204" pitchFamily="34" charset="0"/>
                <a:cs typeface="Arial" panose="020B0604020202020204" pitchFamily="34" charset="0"/>
              </a:rPr>
              <a:t> : allows us to incorporate the Laplace smoother.</a:t>
            </a:r>
          </a:p>
          <a:p>
            <a:pPr lvl="1">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93023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Application Snapshots</a:t>
            </a:r>
          </a:p>
        </p:txBody>
      </p:sp>
      <p:pic>
        <p:nvPicPr>
          <p:cNvPr id="8" name="Picture 7">
            <a:extLst>
              <a:ext uri="{FF2B5EF4-FFF2-40B4-BE49-F238E27FC236}">
                <a16:creationId xmlns:a16="http://schemas.microsoft.com/office/drawing/2014/main" id="{BDB8A450-32D7-413F-AEA0-5AF4EA349F93}"/>
              </a:ext>
            </a:extLst>
          </p:cNvPr>
          <p:cNvPicPr>
            <a:picLocks noChangeAspect="1"/>
          </p:cNvPicPr>
          <p:nvPr/>
        </p:nvPicPr>
        <p:blipFill>
          <a:blip r:embed="rId2"/>
          <a:stretch>
            <a:fillRect/>
          </a:stretch>
        </p:blipFill>
        <p:spPr>
          <a:xfrm>
            <a:off x="429126" y="1687292"/>
            <a:ext cx="8382000" cy="4531923"/>
          </a:xfrm>
          <a:prstGeom prst="rect">
            <a:avLst/>
          </a:prstGeom>
        </p:spPr>
      </p:pic>
    </p:spTree>
    <p:extLst>
      <p:ext uri="{BB962C8B-B14F-4D97-AF65-F5344CB8AC3E}">
        <p14:creationId xmlns:p14="http://schemas.microsoft.com/office/powerpoint/2010/main" val="138694545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181894"/>
            <a:ext cx="8305800" cy="5029200"/>
          </a:xfrm>
        </p:spPr>
        <p:txBody>
          <a:bodyPr>
            <a:noAutofit/>
          </a:bodyPr>
          <a:lstStyle/>
          <a:p>
            <a:pPr algn="just">
              <a:lnSpc>
                <a:spcPct val="150000"/>
              </a:lnSpc>
            </a:pPr>
            <a:r>
              <a:rPr lang="en-US" sz="1600" dirty="0">
                <a:latin typeface="Arial" panose="020B0604020202020204" pitchFamily="34" charset="0"/>
                <a:cs typeface="Arial" pitchFamily="34" charset="0"/>
              </a:rPr>
              <a:t>A Qualitative method has been used in the study. Various primary and secondary sources have been used. Literary sources like articles, journals have been used to substantiate the argument in the study. Bayes </a:t>
            </a:r>
            <a:r>
              <a:rPr lang="en-US" sz="1600" dirty="0" err="1">
                <a:latin typeface="Arial" panose="020B0604020202020204" pitchFamily="34" charset="0"/>
                <a:cs typeface="Arial" pitchFamily="34" charset="0"/>
              </a:rPr>
              <a:t>Theorom</a:t>
            </a:r>
            <a:r>
              <a:rPr lang="en-US" sz="1600" dirty="0">
                <a:latin typeface="Arial" panose="020B0604020202020204" pitchFamily="34" charset="0"/>
                <a:cs typeface="Arial" pitchFamily="34" charset="0"/>
              </a:rPr>
              <a:t> methodology is used in my study. </a:t>
            </a:r>
          </a:p>
          <a:p>
            <a:pPr algn="just">
              <a:lnSpc>
                <a:spcPct val="150000"/>
              </a:lnSpc>
            </a:pPr>
            <a:r>
              <a:rPr lang="en-US" sz="1600" dirty="0">
                <a:latin typeface="Arial" panose="020B0604020202020204" pitchFamily="34" charset="0"/>
                <a:cs typeface="Arial" pitchFamily="34" charset="0"/>
              </a:rPr>
              <a:t>Building a model needs a methodology to achieve good accuracy for the problem. We are following the </a:t>
            </a:r>
            <a:r>
              <a:rPr lang="en-US" sz="1600" b="1" dirty="0">
                <a:solidFill>
                  <a:srgbClr val="0E101A"/>
                </a:solidFill>
                <a:effectLst/>
                <a:latin typeface="Arial" panose="020B0604020202020204" pitchFamily="34" charset="0"/>
                <a:cs typeface="Arial" panose="020B0604020202020204" pitchFamily="34" charset="0"/>
              </a:rPr>
              <a:t>Bayes </a:t>
            </a:r>
            <a:r>
              <a:rPr lang="en-IN" sz="1600" b="1" dirty="0">
                <a:solidFill>
                  <a:srgbClr val="0E101A"/>
                </a:solidFill>
                <a:effectLst/>
                <a:latin typeface="Arial" panose="020B0604020202020204" pitchFamily="34" charset="0"/>
                <a:cs typeface="Arial" panose="020B0604020202020204" pitchFamily="34" charset="0"/>
              </a:rPr>
              <a:t>theorem</a:t>
            </a:r>
            <a:r>
              <a:rPr lang="en-US" sz="1600" b="1" dirty="0">
                <a:solidFill>
                  <a:srgbClr val="0E101A"/>
                </a:solidFill>
                <a:effectLst/>
                <a:latin typeface="Arial" panose="020B0604020202020204" pitchFamily="34" charset="0"/>
                <a:cs typeface="Arial" panose="020B0604020202020204" pitchFamily="34" charset="0"/>
              </a:rPr>
              <a:t> method </a:t>
            </a:r>
            <a:r>
              <a:rPr lang="en-US" sz="1600" dirty="0">
                <a:solidFill>
                  <a:srgbClr val="4A6EE0"/>
                </a:solidFill>
                <a:effectLst/>
                <a:latin typeface="Arial" panose="020B0604020202020204" pitchFamily="34" charset="0"/>
                <a:cs typeface="Arial" panose="020B0604020202020204" pitchFamily="34" charset="0"/>
                <a:hlinkClick r:id="rId2"/>
              </a:rPr>
              <a:t>[1]</a:t>
            </a:r>
            <a:r>
              <a:rPr lang="en-US" sz="1600" dirty="0">
                <a:latin typeface="Arial" panose="020B0604020202020204" pitchFamily="34" charset="0"/>
                <a:cs typeface="Arial" panose="020B0604020202020204" pitchFamily="34" charset="0"/>
              </a:rPr>
              <a:t>, which is based on calculation of posterior </a:t>
            </a:r>
            <a:r>
              <a:rPr lang="en-IN" sz="1600" dirty="0">
                <a:latin typeface="Arial" panose="020B0604020202020204" pitchFamily="34" charset="0"/>
                <a:cs typeface="Arial" panose="020B0604020202020204" pitchFamily="34" charset="0"/>
              </a:rPr>
              <a:t>probability</a:t>
            </a:r>
            <a:r>
              <a:rPr lang="en-US" sz="1600" dirty="0">
                <a:latin typeface="Arial" panose="020B0604020202020204" pitchFamily="34" charset="0"/>
                <a:cs typeface="Arial" panose="020B0604020202020204" pitchFamily="34" charset="0"/>
              </a:rPr>
              <a:t>.</a:t>
            </a:r>
          </a:p>
          <a:p>
            <a:pPr algn="just">
              <a:lnSpc>
                <a:spcPct val="150000"/>
              </a:lnSpc>
            </a:pPr>
            <a:r>
              <a:rPr lang="en-US" sz="1600" dirty="0">
                <a:latin typeface="Arial" panose="020B0604020202020204" pitchFamily="34" charset="0"/>
                <a:cs typeface="Arial" panose="020B0604020202020204" pitchFamily="34" charset="0"/>
              </a:rPr>
              <a:t>Naive Bayes is a supervised learning algorithm </a:t>
            </a:r>
            <a:r>
              <a:rPr lang="en-US" sz="1600" dirty="0">
                <a:solidFill>
                  <a:srgbClr val="0A0A0A"/>
                </a:solidFill>
                <a:effectLst/>
                <a:latin typeface="Arial" panose="020B0604020202020204" pitchFamily="34" charset="0"/>
                <a:ea typeface="Calibri" panose="020F0502020204030204" pitchFamily="34" charset="0"/>
                <a:cs typeface="Arial" panose="020B0604020202020204" pitchFamily="34" charset="0"/>
              </a:rPr>
              <a:t>based on Bayes’ theorem with the assumption of independence between every pair of features. Naive Bayes classifiers work well in many real-world situations such as document classification and spam filtering.</a:t>
            </a:r>
            <a:r>
              <a:rPr lang="en-US" sz="1600" dirty="0">
                <a:effectLst/>
                <a:latin typeface="Arial" panose="020B0604020202020204" pitchFamily="34" charset="0"/>
                <a:ea typeface="Calibri" panose="020F0502020204030204" pitchFamily="34" charset="0"/>
                <a:cs typeface="Arial" panose="020B0604020202020204" pitchFamily="34" charset="0"/>
              </a:rPr>
              <a:t> </a:t>
            </a:r>
            <a:r>
              <a:rPr lang="en-US" sz="1600" dirty="0">
                <a:solidFill>
                  <a:srgbClr val="0A0A0A"/>
                </a:solidFill>
                <a:effectLst/>
                <a:latin typeface="Arial" panose="020B0604020202020204" pitchFamily="34" charset="0"/>
                <a:ea typeface="Calibri" panose="020F0502020204030204" pitchFamily="34" charset="0"/>
                <a:cs typeface="Arial" panose="020B0604020202020204" pitchFamily="34" charset="0"/>
              </a:rPr>
              <a:t>This algorithm requires a small amount of training data to estimate the necessary parameters. Naive Bayes</a:t>
            </a:r>
            <a:r>
              <a:rPr lang="en-US" sz="1600" dirty="0">
                <a:solidFill>
                  <a:srgbClr val="4A6EE0"/>
                </a:solidFill>
                <a:latin typeface="Arial" panose="020B0604020202020204" pitchFamily="34" charset="0"/>
                <a:cs typeface="Arial" panose="020B0604020202020204" pitchFamily="34" charset="0"/>
                <a:hlinkClick r:id="rId3"/>
              </a:rPr>
              <a:t>[2]</a:t>
            </a:r>
            <a:r>
              <a:rPr lang="en-US" sz="1600" dirty="0">
                <a:solidFill>
                  <a:srgbClr val="0A0A0A"/>
                </a:solidFill>
                <a:effectLst/>
                <a:latin typeface="Arial" panose="020B0604020202020204" pitchFamily="34" charset="0"/>
                <a:ea typeface="Calibri" panose="020F0502020204030204" pitchFamily="34" charset="0"/>
                <a:cs typeface="Arial" panose="020B0604020202020204" pitchFamily="34" charset="0"/>
              </a:rPr>
              <a:t> classifiers are extremely fast compared to more sophisticated methods</a:t>
            </a:r>
            <a:r>
              <a:rPr lang="en-US" sz="1600" dirty="0">
                <a:latin typeface="Arial" panose="020B0604020202020204" pitchFamily="34" charset="0"/>
                <a:cs typeface="Arial" panose="020B0604020202020204" pitchFamily="34" charset="0"/>
              </a:rPr>
              <a:t>. </a:t>
            </a:r>
            <a:endParaRPr lang="en-IN" sz="1600" dirty="0">
              <a:latin typeface="Arial" panose="020B0604020202020204" pitchFamily="34" charset="0"/>
              <a:cs typeface="Arial" pitchFamily="34" charset="0"/>
            </a:endParaRPr>
          </a:p>
        </p:txBody>
      </p:sp>
    </p:spTree>
    <p:extLst>
      <p:ext uri="{BB962C8B-B14F-4D97-AF65-F5344CB8AC3E}">
        <p14:creationId xmlns:p14="http://schemas.microsoft.com/office/powerpoint/2010/main" val="1250361814"/>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Methodology(cont.)</a:t>
            </a:r>
          </a:p>
        </p:txBody>
      </p:sp>
      <p:sp>
        <p:nvSpPr>
          <p:cNvPr id="8" name="Content Placeholder 2"/>
          <p:cNvSpPr>
            <a:spLocks noGrp="1"/>
          </p:cNvSpPr>
          <p:nvPr>
            <p:ph idx="1"/>
          </p:nvPr>
        </p:nvSpPr>
        <p:spPr>
          <a:xfrm>
            <a:off x="457200" y="1181894"/>
            <a:ext cx="8305800" cy="5029200"/>
          </a:xfrm>
        </p:spPr>
        <p:txBody>
          <a:bodyPr>
            <a:noAutofit/>
          </a:bodyPr>
          <a:lstStyle/>
          <a:p>
            <a:pPr marL="0" indent="0" eaLnBrk="0" fontAlgn="base" hangingPunct="0">
              <a:lnSpc>
                <a:spcPct val="150000"/>
              </a:lnSpc>
              <a:spcBef>
                <a:spcPct val="0"/>
              </a:spcBef>
              <a:spcAft>
                <a:spcPct val="0"/>
              </a:spcAft>
              <a:buNone/>
            </a:pPr>
            <a:r>
              <a:rPr kumimoji="0" lang="en-US" altLang="en-US" sz="2400" b="1" i="0" u="none" strike="noStrike" cap="none" normalizeH="0" baseline="0" dirty="0">
                <a:ln>
                  <a:noFill/>
                </a:ln>
                <a:effectLst/>
                <a:latin typeface="Arial" panose="020B0604020202020204" pitchFamily="34" charset="0"/>
                <a:cs typeface="Arial" panose="020B0604020202020204" pitchFamily="34" charset="0"/>
              </a:rPr>
              <a:t>Random </a:t>
            </a:r>
            <a:r>
              <a:rPr lang="en-US" altLang="en-US" sz="2400" b="1" i="0" dirty="0">
                <a:latin typeface="Arial" panose="020B0604020202020204" pitchFamily="34" charset="0"/>
                <a:cs typeface="Arial" panose="020B0604020202020204" pitchFamily="34" charset="0"/>
              </a:rPr>
              <a:t>S</a:t>
            </a:r>
            <a:r>
              <a:rPr kumimoji="0" lang="en-US" altLang="en-US" sz="2400" b="1" u="none" strike="noStrike" cap="none" normalizeH="0" baseline="0" dirty="0">
                <a:ln>
                  <a:noFill/>
                </a:ln>
                <a:effectLst/>
                <a:latin typeface="Arial" panose="020B0604020202020204" pitchFamily="34" charset="0"/>
                <a:cs typeface="Arial" panose="020B0604020202020204" pitchFamily="34" charset="0"/>
              </a:rPr>
              <a:t>ampling </a:t>
            </a:r>
            <a:r>
              <a:rPr kumimoji="0" lang="en-US" altLang="en-US" sz="2000" b="0" u="none" strike="noStrike" cap="none" normalizeH="0" baseline="0" dirty="0">
                <a:ln>
                  <a:noFill/>
                </a:ln>
                <a:effectLst/>
                <a:latin typeface="Arial" panose="020B0604020202020204" pitchFamily="34" charset="0"/>
                <a:cs typeface="Arial" panose="020B0604020202020204" pitchFamily="34" charset="0"/>
                <a:hlinkClick r:id="rId2"/>
              </a:rPr>
              <a:t>[</a:t>
            </a:r>
            <a:r>
              <a:rPr lang="en-US" altLang="en-US" sz="2000" dirty="0">
                <a:latin typeface="Arial" panose="020B0604020202020204" pitchFamily="34" charset="0"/>
                <a:cs typeface="Arial" panose="020B0604020202020204" pitchFamily="34" charset="0"/>
                <a:hlinkClick r:id="rId2"/>
              </a:rPr>
              <a:t>3</a:t>
            </a:r>
            <a:r>
              <a:rPr kumimoji="0" lang="en-US" altLang="en-US" sz="2000" b="0" u="none" strike="noStrike" cap="none" normalizeH="0" baseline="0" dirty="0">
                <a:ln>
                  <a:noFill/>
                </a:ln>
                <a:effectLst/>
                <a:latin typeface="Arial" panose="020B0604020202020204" pitchFamily="34" charset="0"/>
                <a:cs typeface="Arial" panose="020B0604020202020204" pitchFamily="34" charset="0"/>
                <a:hlinkClick r:id="rId2"/>
              </a:rPr>
              <a:t>]</a:t>
            </a:r>
            <a:r>
              <a:rPr kumimoji="0" lang="en-US" altLang="en-US" sz="2400" b="0" u="none" strike="noStrike" cap="none" normalizeH="0" baseline="0" dirty="0">
                <a:ln>
                  <a:noFill/>
                </a:ln>
                <a:effectLst/>
                <a:latin typeface="Arial" panose="020B0604020202020204" pitchFamily="34" charset="0"/>
                <a:cs typeface="Arial" panose="020B0604020202020204" pitchFamily="34" charset="0"/>
              </a:rPr>
              <a:t>:</a:t>
            </a:r>
          </a:p>
          <a:p>
            <a:pPr marL="0" indent="0" eaLnBrk="0" fontAlgn="base" hangingPunct="0">
              <a:lnSpc>
                <a:spcPct val="150000"/>
              </a:lnSpc>
              <a:spcBef>
                <a:spcPct val="0"/>
              </a:spcBef>
              <a:spcAft>
                <a:spcPct val="0"/>
              </a:spcAft>
              <a:buNone/>
            </a:pPr>
            <a:r>
              <a:rPr lang="en-IN" altLang="en-US" sz="2000" dirty="0">
                <a:latin typeface="Arial" panose="020B0604020202020204" pitchFamily="34" charset="0"/>
                <a:cs typeface="Arial" panose="020B0604020202020204" pitchFamily="34" charset="0"/>
              </a:rPr>
              <a:t>After training datapoints to the model due to random splitting of data, model is not performing consistently in test environment this is due to imbalance data of two class variables and less number of data points. To make model performance model better we need to train model with data obtained from random sampling such that model performs better in all situations. We can perform random sampling by randomly splitting data and training and testing it to get better results if we get results we save that datapoints and use to train model and tune hyperparameters of model.</a:t>
            </a:r>
            <a:endParaRPr kumimoji="0" lang="en-US" altLang="en-US" sz="2000" b="0" u="none" strike="noStrike" cap="none" normalizeH="0" baseline="0" dirty="0">
              <a:ln>
                <a:noFill/>
              </a:ln>
              <a:effectLst/>
              <a:latin typeface="Arial" panose="020B0604020202020204" pitchFamily="34" charset="0"/>
              <a:cs typeface="Arial" panose="020B0604020202020204" pitchFamily="34" charset="0"/>
            </a:endParaRPr>
          </a:p>
          <a:p>
            <a:pPr marL="0" indent="0" eaLnBrk="0" fontAlgn="base" hangingPunct="0">
              <a:lnSpc>
                <a:spcPct val="150000"/>
              </a:lnSpc>
              <a:spcBef>
                <a:spcPct val="0"/>
              </a:spcBef>
              <a:spcAft>
                <a:spcPct val="0"/>
              </a:spcAft>
              <a:buNone/>
            </a:pPr>
            <a:endParaRPr kumimoji="0" lang="en-US" altLang="en-US" sz="2400" b="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865087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400" dirty="0">
                <a:latin typeface="Arial" pitchFamily="34" charset="0"/>
                <a:cs typeface="Arial" pitchFamily="34" charset="0"/>
              </a:rPr>
              <a:t>Sample of dataset</a:t>
            </a:r>
          </a:p>
          <a:p>
            <a:pPr algn="just">
              <a:lnSpc>
                <a:spcPct val="150000"/>
              </a:lnSpc>
            </a:pPr>
            <a:endParaRPr lang="en-US" sz="2800" dirty="0">
              <a:latin typeface="Arial" pitchFamily="34" charset="0"/>
              <a:cs typeface="Arial" pitchFamily="34" charset="0"/>
            </a:endParaRPr>
          </a:p>
        </p:txBody>
      </p:sp>
      <p:pic>
        <p:nvPicPr>
          <p:cNvPr id="3" name="Picture 2">
            <a:extLst>
              <a:ext uri="{FF2B5EF4-FFF2-40B4-BE49-F238E27FC236}">
                <a16:creationId xmlns:a16="http://schemas.microsoft.com/office/drawing/2014/main" id="{B21E5C9A-B57D-4B38-8D61-C5FB098241B3}"/>
              </a:ext>
            </a:extLst>
          </p:cNvPr>
          <p:cNvPicPr>
            <a:picLocks noChangeAspect="1"/>
          </p:cNvPicPr>
          <p:nvPr/>
        </p:nvPicPr>
        <p:blipFill rotWithShape="1">
          <a:blip r:embed="rId2"/>
          <a:srcRect r="736"/>
          <a:stretch/>
        </p:blipFill>
        <p:spPr>
          <a:xfrm>
            <a:off x="366966" y="2432641"/>
            <a:ext cx="8472234" cy="2063159"/>
          </a:xfrm>
          <a:prstGeom prst="rect">
            <a:avLst/>
          </a:prstGeom>
        </p:spPr>
      </p:pic>
    </p:spTree>
    <p:extLst>
      <p:ext uri="{BB962C8B-B14F-4D97-AF65-F5344CB8AC3E}">
        <p14:creationId xmlns:p14="http://schemas.microsoft.com/office/powerpoint/2010/main" val="170083129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95400"/>
            <a:ext cx="8305800" cy="4572000"/>
          </a:xfrm>
        </p:spPr>
        <p:txBody>
          <a:bodyPr>
            <a:normAutofit/>
          </a:bodyPr>
          <a:lstStyle/>
          <a:p>
            <a:pPr marL="0" indent="0" algn="just">
              <a:lnSpc>
                <a:spcPct val="150000"/>
              </a:lnSpc>
              <a:buNone/>
            </a:pPr>
            <a:r>
              <a:rPr lang="en-IN" sz="1600" dirty="0">
                <a:latin typeface="Arial" pitchFamily="34" charset="0"/>
                <a:cs typeface="Arial" pitchFamily="34" charset="0"/>
              </a:rPr>
              <a:t>By understanding the dataset we acquired the values of the dataset via tables and graphs.</a:t>
            </a:r>
          </a:p>
          <a:p>
            <a:pPr algn="just">
              <a:lnSpc>
                <a:spcPct val="150000"/>
              </a:lnSpc>
            </a:pPr>
            <a:r>
              <a:rPr lang="en-IN" sz="1600" dirty="0">
                <a:latin typeface="Arial" pitchFamily="34" charset="0"/>
                <a:cs typeface="Arial" pitchFamily="34" charset="0"/>
              </a:rPr>
              <a:t>Description of dataset</a:t>
            </a:r>
          </a:p>
          <a:p>
            <a:pPr algn="just">
              <a:lnSpc>
                <a:spcPct val="150000"/>
              </a:lnSpc>
            </a:pPr>
            <a:endParaRPr lang="en-US" sz="2800" dirty="0">
              <a:latin typeface="Arial" pitchFamily="34" charset="0"/>
              <a:cs typeface="Arial" pitchFamily="34" charset="0"/>
            </a:endParaRPr>
          </a:p>
        </p:txBody>
      </p:sp>
      <p:pic>
        <p:nvPicPr>
          <p:cNvPr id="13" name="Picture 12">
            <a:extLst>
              <a:ext uri="{FF2B5EF4-FFF2-40B4-BE49-F238E27FC236}">
                <a16:creationId xmlns:a16="http://schemas.microsoft.com/office/drawing/2014/main" id="{F0B90867-BC18-42E3-96B8-00DB5107A896}"/>
              </a:ext>
            </a:extLst>
          </p:cNvPr>
          <p:cNvPicPr>
            <a:picLocks noChangeAspect="1"/>
          </p:cNvPicPr>
          <p:nvPr/>
        </p:nvPicPr>
        <p:blipFill rotWithShape="1">
          <a:blip r:embed="rId2"/>
          <a:srcRect l="2233"/>
          <a:stretch/>
        </p:blipFill>
        <p:spPr>
          <a:xfrm>
            <a:off x="381000" y="2440386"/>
            <a:ext cx="8343900" cy="3655614"/>
          </a:xfrm>
          <a:prstGeom prst="rect">
            <a:avLst/>
          </a:prstGeom>
        </p:spPr>
      </p:pic>
    </p:spTree>
    <p:extLst>
      <p:ext uri="{BB962C8B-B14F-4D97-AF65-F5344CB8AC3E}">
        <p14:creationId xmlns:p14="http://schemas.microsoft.com/office/powerpoint/2010/main" val="211932845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Datatypes in dataset</a:t>
            </a:r>
          </a:p>
          <a:p>
            <a:pPr algn="just">
              <a:lnSpc>
                <a:spcPct val="150000"/>
              </a:lnSpc>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11" name="Picture 10">
            <a:extLst>
              <a:ext uri="{FF2B5EF4-FFF2-40B4-BE49-F238E27FC236}">
                <a16:creationId xmlns:a16="http://schemas.microsoft.com/office/drawing/2014/main" id="{5F91A6B2-0FE9-4761-975F-834058C438EA}"/>
              </a:ext>
            </a:extLst>
          </p:cNvPr>
          <p:cNvPicPr>
            <a:picLocks noChangeAspect="1"/>
          </p:cNvPicPr>
          <p:nvPr/>
        </p:nvPicPr>
        <p:blipFill>
          <a:blip r:embed="rId2"/>
          <a:stretch>
            <a:fillRect/>
          </a:stretch>
        </p:blipFill>
        <p:spPr>
          <a:xfrm>
            <a:off x="440516" y="2141108"/>
            <a:ext cx="8056668" cy="3269092"/>
          </a:xfrm>
          <a:prstGeom prst="rect">
            <a:avLst/>
          </a:prstGeom>
        </p:spPr>
      </p:pic>
    </p:spTree>
    <p:extLst>
      <p:ext uri="{BB962C8B-B14F-4D97-AF65-F5344CB8AC3E}">
        <p14:creationId xmlns:p14="http://schemas.microsoft.com/office/powerpoint/2010/main" val="168336315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r>
              <a:rPr lang="en-IN" sz="1400" dirty="0"/>
              <a:t>November 2021</a:t>
            </a:r>
            <a:endParaRPr lang="en-US" sz="1400"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000" dirty="0">
                <a:latin typeface="Arial" pitchFamily="34" charset="0"/>
                <a:cs typeface="Arial" pitchFamily="34" charset="0"/>
              </a:rPr>
              <a:t>Prediction class Values </a:t>
            </a:r>
            <a:r>
              <a:rPr lang="en-IN" sz="1600" dirty="0">
                <a:latin typeface="Arial" pitchFamily="34" charset="0"/>
                <a:cs typeface="Arial" pitchFamily="34" charset="0"/>
              </a:rPr>
              <a:t>(Placed=148, Not Placed=67)</a:t>
            </a:r>
          </a:p>
          <a:p>
            <a:pPr algn="just">
              <a:lnSpc>
                <a:spcPct val="150000"/>
              </a:lnSpc>
            </a:pPr>
            <a:endParaRPr lang="en-US" sz="2800" dirty="0">
              <a:latin typeface="Arial" pitchFamily="34" charset="0"/>
              <a:cs typeface="Arial" pitchFamily="34" charset="0"/>
            </a:endParaRPr>
          </a:p>
        </p:txBody>
      </p:sp>
      <p:pic>
        <p:nvPicPr>
          <p:cNvPr id="12" name="Picture 11">
            <a:extLst>
              <a:ext uri="{FF2B5EF4-FFF2-40B4-BE49-F238E27FC236}">
                <a16:creationId xmlns:a16="http://schemas.microsoft.com/office/drawing/2014/main" id="{7428B429-45E7-4ED4-BEF1-695751F40CED}"/>
              </a:ext>
            </a:extLst>
          </p:cNvPr>
          <p:cNvPicPr>
            <a:picLocks noChangeAspect="1"/>
          </p:cNvPicPr>
          <p:nvPr/>
        </p:nvPicPr>
        <p:blipFill rotWithShape="1">
          <a:blip r:embed="rId2"/>
          <a:srcRect t="2717"/>
          <a:stretch/>
        </p:blipFill>
        <p:spPr>
          <a:xfrm>
            <a:off x="2148482" y="1784350"/>
            <a:ext cx="4694636" cy="4572000"/>
          </a:xfrm>
          <a:prstGeom prst="rect">
            <a:avLst/>
          </a:prstGeom>
        </p:spPr>
      </p:pic>
    </p:spTree>
    <p:extLst>
      <p:ext uri="{BB962C8B-B14F-4D97-AF65-F5344CB8AC3E}">
        <p14:creationId xmlns:p14="http://schemas.microsoft.com/office/powerpoint/2010/main" val="959942384"/>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85764"/>
            <a:ext cx="8229600" cy="5343636"/>
          </a:xfrm>
        </p:spPr>
        <p:txBody>
          <a:bodyPr>
            <a:normAutofit/>
          </a:bodyPr>
          <a:lstStyle/>
          <a:p>
            <a:pPr algn="just">
              <a:lnSpc>
                <a:spcPct val="150000"/>
              </a:lnSpc>
            </a:pPr>
            <a:r>
              <a:rPr lang="en-IN" sz="2400" dirty="0">
                <a:latin typeface="Arial" pitchFamily="34" charset="0"/>
                <a:cs typeface="Arial" pitchFamily="34" charset="0"/>
              </a:rPr>
              <a:t>Feature Characteristics </a:t>
            </a:r>
          </a:p>
        </p:txBody>
      </p:sp>
      <p:pic>
        <p:nvPicPr>
          <p:cNvPr id="12" name="Picture 11">
            <a:extLst>
              <a:ext uri="{FF2B5EF4-FFF2-40B4-BE49-F238E27FC236}">
                <a16:creationId xmlns:a16="http://schemas.microsoft.com/office/drawing/2014/main" id="{8270B757-33CC-43A4-828D-CDE15759AF49}"/>
              </a:ext>
            </a:extLst>
          </p:cNvPr>
          <p:cNvPicPr>
            <a:picLocks noChangeAspect="1"/>
          </p:cNvPicPr>
          <p:nvPr/>
        </p:nvPicPr>
        <p:blipFill>
          <a:blip r:embed="rId2"/>
          <a:stretch>
            <a:fillRect/>
          </a:stretch>
        </p:blipFill>
        <p:spPr>
          <a:xfrm>
            <a:off x="3512949" y="1799663"/>
            <a:ext cx="2371422" cy="2245601"/>
          </a:xfrm>
          <a:prstGeom prst="rect">
            <a:avLst/>
          </a:prstGeom>
        </p:spPr>
      </p:pic>
      <p:pic>
        <p:nvPicPr>
          <p:cNvPr id="14" name="Picture 13">
            <a:extLst>
              <a:ext uri="{FF2B5EF4-FFF2-40B4-BE49-F238E27FC236}">
                <a16:creationId xmlns:a16="http://schemas.microsoft.com/office/drawing/2014/main" id="{B88B2C97-2DCF-4141-9EEE-57B420DF247A}"/>
              </a:ext>
            </a:extLst>
          </p:cNvPr>
          <p:cNvPicPr>
            <a:picLocks noChangeAspect="1"/>
          </p:cNvPicPr>
          <p:nvPr/>
        </p:nvPicPr>
        <p:blipFill>
          <a:blip r:embed="rId3"/>
          <a:stretch>
            <a:fillRect/>
          </a:stretch>
        </p:blipFill>
        <p:spPr>
          <a:xfrm>
            <a:off x="6049945" y="1847666"/>
            <a:ext cx="2325154" cy="2245159"/>
          </a:xfrm>
          <a:prstGeom prst="rect">
            <a:avLst/>
          </a:prstGeom>
        </p:spPr>
      </p:pic>
      <p:pic>
        <p:nvPicPr>
          <p:cNvPr id="18" name="Picture 17">
            <a:extLst>
              <a:ext uri="{FF2B5EF4-FFF2-40B4-BE49-F238E27FC236}">
                <a16:creationId xmlns:a16="http://schemas.microsoft.com/office/drawing/2014/main" id="{7D96367C-8AC7-498A-8F9B-5C9752B04E6D}"/>
              </a:ext>
            </a:extLst>
          </p:cNvPr>
          <p:cNvPicPr>
            <a:picLocks noChangeAspect="1"/>
          </p:cNvPicPr>
          <p:nvPr/>
        </p:nvPicPr>
        <p:blipFill rotWithShape="1">
          <a:blip r:embed="rId4"/>
          <a:srcRect t="4020"/>
          <a:stretch/>
        </p:blipFill>
        <p:spPr>
          <a:xfrm>
            <a:off x="1804111" y="4079680"/>
            <a:ext cx="2371421" cy="2261031"/>
          </a:xfrm>
          <a:prstGeom prst="rect">
            <a:avLst/>
          </a:prstGeom>
        </p:spPr>
      </p:pic>
      <p:pic>
        <p:nvPicPr>
          <p:cNvPr id="22" name="Picture 21">
            <a:extLst>
              <a:ext uri="{FF2B5EF4-FFF2-40B4-BE49-F238E27FC236}">
                <a16:creationId xmlns:a16="http://schemas.microsoft.com/office/drawing/2014/main" id="{7314D1D2-B5E7-4B40-B029-9B186DDF735D}"/>
              </a:ext>
            </a:extLst>
          </p:cNvPr>
          <p:cNvPicPr>
            <a:picLocks noChangeAspect="1"/>
          </p:cNvPicPr>
          <p:nvPr/>
        </p:nvPicPr>
        <p:blipFill rotWithShape="1">
          <a:blip r:embed="rId5"/>
          <a:srcRect t="3031"/>
          <a:stretch/>
        </p:blipFill>
        <p:spPr>
          <a:xfrm>
            <a:off x="5115221" y="4097578"/>
            <a:ext cx="2245602" cy="2177550"/>
          </a:xfrm>
          <a:prstGeom prst="rect">
            <a:avLst/>
          </a:prstGeom>
        </p:spPr>
      </p:pic>
      <p:pic>
        <p:nvPicPr>
          <p:cNvPr id="24" name="Picture 23">
            <a:extLst>
              <a:ext uri="{FF2B5EF4-FFF2-40B4-BE49-F238E27FC236}">
                <a16:creationId xmlns:a16="http://schemas.microsoft.com/office/drawing/2014/main" id="{2EE77272-B7BC-4A5F-B614-D1FE29883AD2}"/>
              </a:ext>
            </a:extLst>
          </p:cNvPr>
          <p:cNvPicPr>
            <a:picLocks noChangeAspect="1"/>
          </p:cNvPicPr>
          <p:nvPr/>
        </p:nvPicPr>
        <p:blipFill rotWithShape="1">
          <a:blip r:embed="rId6"/>
          <a:srcRect b="6705"/>
          <a:stretch/>
        </p:blipFill>
        <p:spPr>
          <a:xfrm>
            <a:off x="871147" y="1890371"/>
            <a:ext cx="2253053" cy="2095038"/>
          </a:xfrm>
          <a:prstGeom prst="rect">
            <a:avLst/>
          </a:prstGeom>
        </p:spPr>
      </p:pic>
    </p:spTree>
    <p:extLst>
      <p:ext uri="{BB962C8B-B14F-4D97-AF65-F5344CB8AC3E}">
        <p14:creationId xmlns:p14="http://schemas.microsoft.com/office/powerpoint/2010/main" val="1389458620"/>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85764"/>
            <a:ext cx="8229600" cy="5343636"/>
          </a:xfrm>
        </p:spPr>
        <p:txBody>
          <a:bodyPr>
            <a:normAutofit/>
          </a:bodyPr>
          <a:lstStyle/>
          <a:p>
            <a:pPr algn="just">
              <a:lnSpc>
                <a:spcPct val="150000"/>
              </a:lnSpc>
            </a:pPr>
            <a:r>
              <a:rPr lang="en-IN" sz="2400" dirty="0">
                <a:latin typeface="Arial" pitchFamily="34" charset="0"/>
                <a:cs typeface="Arial" pitchFamily="34" charset="0"/>
              </a:rPr>
              <a:t>Feature Characteristics </a:t>
            </a:r>
          </a:p>
        </p:txBody>
      </p:sp>
      <p:pic>
        <p:nvPicPr>
          <p:cNvPr id="3" name="Picture 2">
            <a:extLst>
              <a:ext uri="{FF2B5EF4-FFF2-40B4-BE49-F238E27FC236}">
                <a16:creationId xmlns:a16="http://schemas.microsoft.com/office/drawing/2014/main" id="{DC247C65-F2F1-4E9A-900A-3C14627AB374}"/>
              </a:ext>
            </a:extLst>
          </p:cNvPr>
          <p:cNvPicPr>
            <a:picLocks noChangeAspect="1"/>
          </p:cNvPicPr>
          <p:nvPr/>
        </p:nvPicPr>
        <p:blipFill>
          <a:blip r:embed="rId2"/>
          <a:stretch>
            <a:fillRect/>
          </a:stretch>
        </p:blipFill>
        <p:spPr>
          <a:xfrm>
            <a:off x="4804263" y="2050648"/>
            <a:ext cx="3974019" cy="4095949"/>
          </a:xfrm>
          <a:prstGeom prst="rect">
            <a:avLst/>
          </a:prstGeom>
        </p:spPr>
      </p:pic>
      <p:pic>
        <p:nvPicPr>
          <p:cNvPr id="9" name="Picture 8">
            <a:extLst>
              <a:ext uri="{FF2B5EF4-FFF2-40B4-BE49-F238E27FC236}">
                <a16:creationId xmlns:a16="http://schemas.microsoft.com/office/drawing/2014/main" id="{87838E2D-AF0B-4AB1-951E-FBF64F50FBC8}"/>
              </a:ext>
            </a:extLst>
          </p:cNvPr>
          <p:cNvPicPr>
            <a:picLocks noChangeAspect="1"/>
          </p:cNvPicPr>
          <p:nvPr/>
        </p:nvPicPr>
        <p:blipFill rotWithShape="1">
          <a:blip r:embed="rId3"/>
          <a:srcRect t="2293" r="4013"/>
          <a:stretch/>
        </p:blipFill>
        <p:spPr>
          <a:xfrm>
            <a:off x="457200" y="2078838"/>
            <a:ext cx="3974019" cy="4058548"/>
          </a:xfrm>
          <a:prstGeom prst="rect">
            <a:avLst/>
          </a:prstGeom>
        </p:spPr>
      </p:pic>
    </p:spTree>
    <p:extLst>
      <p:ext uri="{BB962C8B-B14F-4D97-AF65-F5344CB8AC3E}">
        <p14:creationId xmlns:p14="http://schemas.microsoft.com/office/powerpoint/2010/main" val="3054904553"/>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800" dirty="0">
                <a:latin typeface="Arial" pitchFamily="34" charset="0"/>
                <a:cs typeface="Arial" pitchFamily="34" charset="0"/>
              </a:rPr>
              <a:t>Correlation among features</a:t>
            </a:r>
          </a:p>
          <a:p>
            <a:pPr marL="0" indent="0" algn="just">
              <a:lnSpc>
                <a:spcPct val="150000"/>
              </a:lnSpc>
              <a:buNone/>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AFDE1B85-FD94-4CF6-A85C-69FA567613DA}"/>
              </a:ext>
            </a:extLst>
          </p:cNvPr>
          <p:cNvPicPr>
            <a:picLocks noChangeAspect="1"/>
          </p:cNvPicPr>
          <p:nvPr/>
        </p:nvPicPr>
        <p:blipFill rotWithShape="1">
          <a:blip r:embed="rId2"/>
          <a:srcRect t="4323"/>
          <a:stretch/>
        </p:blipFill>
        <p:spPr>
          <a:xfrm>
            <a:off x="1963964" y="2029326"/>
            <a:ext cx="5063672" cy="4447674"/>
          </a:xfrm>
          <a:prstGeom prst="rect">
            <a:avLst/>
          </a:prstGeom>
        </p:spPr>
      </p:pic>
    </p:spTree>
    <p:extLst>
      <p:ext uri="{BB962C8B-B14F-4D97-AF65-F5344CB8AC3E}">
        <p14:creationId xmlns:p14="http://schemas.microsoft.com/office/powerpoint/2010/main" val="261003861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19100" y="1295400"/>
            <a:ext cx="8305800" cy="4572000"/>
          </a:xfrm>
        </p:spPr>
        <p:txBody>
          <a:bodyPr>
            <a:normAutofit/>
          </a:bodyPr>
          <a:lstStyle/>
          <a:p>
            <a:pPr algn="just">
              <a:lnSpc>
                <a:spcPct val="150000"/>
              </a:lnSpc>
            </a:pPr>
            <a:r>
              <a:rPr lang="en-IN" sz="2400" dirty="0">
                <a:latin typeface="Arial" pitchFamily="34" charset="0"/>
                <a:cs typeface="Arial" pitchFamily="34" charset="0"/>
              </a:rPr>
              <a:t>Comparing Naïve bayes performance with other models</a:t>
            </a:r>
          </a:p>
          <a:p>
            <a:pPr marL="0" indent="0" algn="just">
              <a:lnSpc>
                <a:spcPct val="150000"/>
              </a:lnSpc>
              <a:buNone/>
            </a:pPr>
            <a:endParaRPr lang="en-IN" sz="2800" dirty="0">
              <a:latin typeface="Arial" pitchFamily="34" charset="0"/>
              <a:cs typeface="Arial" pitchFamily="34" charset="0"/>
            </a:endParaRPr>
          </a:p>
          <a:p>
            <a:pPr algn="just">
              <a:lnSpc>
                <a:spcPct val="150000"/>
              </a:lnSpc>
            </a:pPr>
            <a:endParaRPr lang="en-US" sz="2800" dirty="0">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2544EAE7-ED19-4643-B1BD-2606A81A5F8F}"/>
              </a:ext>
            </a:extLst>
          </p:cNvPr>
          <p:cNvGraphicFramePr>
            <a:graphicFrameLocks noGrp="1"/>
          </p:cNvGraphicFramePr>
          <p:nvPr>
            <p:extLst>
              <p:ext uri="{D42A27DB-BD31-4B8C-83A1-F6EECF244321}">
                <p14:modId xmlns:p14="http://schemas.microsoft.com/office/powerpoint/2010/main" val="2339814691"/>
              </p:ext>
            </p:extLst>
          </p:nvPr>
        </p:nvGraphicFramePr>
        <p:xfrm>
          <a:off x="428625" y="2122720"/>
          <a:ext cx="8343900" cy="4233630"/>
        </p:xfrm>
        <a:graphic>
          <a:graphicData uri="http://schemas.openxmlformats.org/drawingml/2006/table">
            <a:tbl>
              <a:tblPr/>
              <a:tblGrid>
                <a:gridCol w="1066800">
                  <a:extLst>
                    <a:ext uri="{9D8B030D-6E8A-4147-A177-3AD203B41FA5}">
                      <a16:colId xmlns:a16="http://schemas.microsoft.com/office/drawing/2014/main" val="917063391"/>
                    </a:ext>
                  </a:extLst>
                </a:gridCol>
                <a:gridCol w="990600">
                  <a:extLst>
                    <a:ext uri="{9D8B030D-6E8A-4147-A177-3AD203B41FA5}">
                      <a16:colId xmlns:a16="http://schemas.microsoft.com/office/drawing/2014/main" val="2245380140"/>
                    </a:ext>
                  </a:extLst>
                </a:gridCol>
                <a:gridCol w="990600">
                  <a:extLst>
                    <a:ext uri="{9D8B030D-6E8A-4147-A177-3AD203B41FA5}">
                      <a16:colId xmlns:a16="http://schemas.microsoft.com/office/drawing/2014/main" val="3749418979"/>
                    </a:ext>
                  </a:extLst>
                </a:gridCol>
                <a:gridCol w="1219200">
                  <a:extLst>
                    <a:ext uri="{9D8B030D-6E8A-4147-A177-3AD203B41FA5}">
                      <a16:colId xmlns:a16="http://schemas.microsoft.com/office/drawing/2014/main" val="1681752539"/>
                    </a:ext>
                  </a:extLst>
                </a:gridCol>
                <a:gridCol w="1143000">
                  <a:extLst>
                    <a:ext uri="{9D8B030D-6E8A-4147-A177-3AD203B41FA5}">
                      <a16:colId xmlns:a16="http://schemas.microsoft.com/office/drawing/2014/main" val="275532154"/>
                    </a:ext>
                  </a:extLst>
                </a:gridCol>
                <a:gridCol w="1524000">
                  <a:extLst>
                    <a:ext uri="{9D8B030D-6E8A-4147-A177-3AD203B41FA5}">
                      <a16:colId xmlns:a16="http://schemas.microsoft.com/office/drawing/2014/main" val="3686599841"/>
                    </a:ext>
                  </a:extLst>
                </a:gridCol>
                <a:gridCol w="1409700">
                  <a:extLst>
                    <a:ext uri="{9D8B030D-6E8A-4147-A177-3AD203B41FA5}">
                      <a16:colId xmlns:a16="http://schemas.microsoft.com/office/drawing/2014/main" val="2486553663"/>
                    </a:ext>
                  </a:extLst>
                </a:gridCol>
              </a:tblGrid>
              <a:tr h="535181">
                <a:tc>
                  <a:txBody>
                    <a:bodyPr/>
                    <a:lstStyle/>
                    <a:p>
                      <a:pPr algn="r" fontAlgn="ctr"/>
                      <a:r>
                        <a:rPr lang="en-IN" sz="1600" b="1" dirty="0">
                          <a:effectLst/>
                        </a:rPr>
                        <a:t>Algorithm</a:t>
                      </a:r>
                    </a:p>
                  </a:txBody>
                  <a:tcPr marL="82290" marR="82290" marT="41145" marB="41145" anchor="ctr">
                    <a:lnL>
                      <a:noFill/>
                    </a:lnL>
                    <a:lnR>
                      <a:noFill/>
                    </a:lnR>
                    <a:lnT>
                      <a:noFill/>
                    </a:lnT>
                    <a:lnB>
                      <a:noFill/>
                    </a:lnB>
                  </a:tcPr>
                </a:tc>
                <a:tc>
                  <a:txBody>
                    <a:bodyPr/>
                    <a:lstStyle/>
                    <a:p>
                      <a:pPr algn="r" fontAlgn="ctr"/>
                      <a:r>
                        <a:rPr lang="en-IN" sz="1600" b="1" dirty="0" err="1">
                          <a:effectLst/>
                        </a:rPr>
                        <a:t>Min_Accuracy</a:t>
                      </a:r>
                      <a:endParaRPr lang="en-IN" sz="1600" b="1" dirty="0">
                        <a:effectLst/>
                      </a:endParaRPr>
                    </a:p>
                  </a:txBody>
                  <a:tcPr marL="82290" marR="82290" marT="41145" marB="41145" anchor="ctr">
                    <a:lnL>
                      <a:noFill/>
                    </a:lnL>
                    <a:lnR>
                      <a:noFill/>
                    </a:lnR>
                    <a:lnT>
                      <a:noFill/>
                    </a:lnT>
                    <a:lnB>
                      <a:noFill/>
                    </a:lnB>
                  </a:tcPr>
                </a:tc>
                <a:tc>
                  <a:txBody>
                    <a:bodyPr/>
                    <a:lstStyle/>
                    <a:p>
                      <a:pPr algn="r" fontAlgn="ctr"/>
                      <a:r>
                        <a:rPr lang="en-IN" sz="1600" b="1" dirty="0" err="1">
                          <a:effectLst/>
                        </a:rPr>
                        <a:t>Max_Accuracy</a:t>
                      </a:r>
                      <a:endParaRPr lang="en-IN" sz="1600" b="1" dirty="0">
                        <a:effectLst/>
                      </a:endParaRPr>
                    </a:p>
                  </a:txBody>
                  <a:tcPr marL="82290" marR="82290" marT="41145" marB="41145" anchor="ctr">
                    <a:lnL>
                      <a:noFill/>
                    </a:lnL>
                    <a:lnR>
                      <a:noFill/>
                    </a:lnR>
                    <a:lnT>
                      <a:noFill/>
                    </a:lnT>
                    <a:lnB>
                      <a:noFill/>
                    </a:lnB>
                  </a:tcPr>
                </a:tc>
                <a:tc>
                  <a:txBody>
                    <a:bodyPr/>
                    <a:lstStyle/>
                    <a:p>
                      <a:pPr algn="r" fontAlgn="ctr"/>
                      <a:r>
                        <a:rPr lang="en-IN" sz="1600" b="1" dirty="0">
                          <a:effectLst/>
                        </a:rPr>
                        <a:t>Min_F1score</a:t>
                      </a:r>
                    </a:p>
                  </a:txBody>
                  <a:tcPr marL="82290" marR="82290" marT="41145" marB="41145" anchor="ctr">
                    <a:lnL>
                      <a:noFill/>
                    </a:lnL>
                    <a:lnR>
                      <a:noFill/>
                    </a:lnR>
                    <a:lnT>
                      <a:noFill/>
                    </a:lnT>
                    <a:lnB>
                      <a:noFill/>
                    </a:lnB>
                  </a:tcPr>
                </a:tc>
                <a:tc>
                  <a:txBody>
                    <a:bodyPr/>
                    <a:lstStyle/>
                    <a:p>
                      <a:pPr algn="r" fontAlgn="ctr"/>
                      <a:r>
                        <a:rPr lang="en-IN" sz="1600" b="1">
                          <a:effectLst/>
                        </a:rPr>
                        <a:t>Max_F1score</a:t>
                      </a:r>
                    </a:p>
                  </a:txBody>
                  <a:tcPr marL="82290" marR="82290" marT="41145" marB="41145" anchor="ctr">
                    <a:lnL>
                      <a:noFill/>
                    </a:lnL>
                    <a:lnR>
                      <a:noFill/>
                    </a:lnR>
                    <a:lnT>
                      <a:noFill/>
                    </a:lnT>
                    <a:lnB>
                      <a:noFill/>
                    </a:lnB>
                  </a:tcPr>
                </a:tc>
                <a:tc>
                  <a:txBody>
                    <a:bodyPr/>
                    <a:lstStyle/>
                    <a:p>
                      <a:pPr algn="r" fontAlgn="ctr"/>
                      <a:r>
                        <a:rPr lang="en-IN" sz="1600" b="1" dirty="0" err="1">
                          <a:effectLst/>
                        </a:rPr>
                        <a:t>KFold_Accuracy</a:t>
                      </a:r>
                      <a:endParaRPr lang="en-IN" sz="1600" b="1" dirty="0">
                        <a:effectLst/>
                      </a:endParaRPr>
                    </a:p>
                  </a:txBody>
                  <a:tcPr marL="82290" marR="82290" marT="41145" marB="41145" anchor="ctr">
                    <a:lnL>
                      <a:noFill/>
                    </a:lnL>
                    <a:lnR>
                      <a:noFill/>
                    </a:lnR>
                    <a:lnT>
                      <a:noFill/>
                    </a:lnT>
                    <a:lnB>
                      <a:noFill/>
                    </a:lnB>
                  </a:tcPr>
                </a:tc>
                <a:tc>
                  <a:txBody>
                    <a:bodyPr/>
                    <a:lstStyle/>
                    <a:p>
                      <a:pPr algn="r" fontAlgn="ctr"/>
                      <a:r>
                        <a:rPr lang="en-IN" sz="1600" b="1">
                          <a:effectLst/>
                        </a:rPr>
                        <a:t>KFold_F1score</a:t>
                      </a:r>
                    </a:p>
                  </a:txBody>
                  <a:tcPr marL="82290" marR="82290" marT="41145" marB="41145" anchor="ctr">
                    <a:lnL>
                      <a:noFill/>
                    </a:lnL>
                    <a:lnR>
                      <a:noFill/>
                    </a:lnR>
                    <a:lnT>
                      <a:noFill/>
                    </a:lnT>
                    <a:lnB>
                      <a:noFill/>
                    </a:lnB>
                  </a:tcPr>
                </a:tc>
                <a:extLst>
                  <a:ext uri="{0D108BD9-81ED-4DB2-BD59-A6C34878D82A}">
                    <a16:rowId xmlns:a16="http://schemas.microsoft.com/office/drawing/2014/main" val="794257677"/>
                  </a:ext>
                </a:extLst>
              </a:tr>
              <a:tr h="306224">
                <a:tc>
                  <a:txBody>
                    <a:bodyPr/>
                    <a:lstStyle/>
                    <a:p>
                      <a:pPr algn="r" fontAlgn="ctr"/>
                      <a:r>
                        <a:rPr lang="en-IN" sz="1600" b="1">
                          <a:effectLst/>
                        </a:rPr>
                        <a:t>&lt;chr&gt;</a:t>
                      </a:r>
                    </a:p>
                  </a:txBody>
                  <a:tcPr marL="82290" marR="82290" marT="41145" marB="41145" anchor="ctr">
                    <a:lnL>
                      <a:noFill/>
                    </a:lnL>
                    <a:lnR>
                      <a:noFill/>
                    </a:lnR>
                    <a:lnT>
                      <a:noFill/>
                    </a:lnT>
                    <a:lnB>
                      <a:noFill/>
                    </a:lnB>
                  </a:tcPr>
                </a:tc>
                <a:tc>
                  <a:txBody>
                    <a:bodyPr/>
                    <a:lstStyle/>
                    <a:p>
                      <a:pPr algn="r" fontAlgn="ctr"/>
                      <a:r>
                        <a:rPr lang="en-IN" sz="1600" b="1" dirty="0">
                          <a:effectLst/>
                        </a:rPr>
                        <a:t>&lt;</a:t>
                      </a:r>
                      <a:r>
                        <a:rPr lang="en-IN" sz="1600" b="1" dirty="0" err="1">
                          <a:effectLst/>
                        </a:rPr>
                        <a:t>dbl</a:t>
                      </a:r>
                      <a:r>
                        <a:rPr lang="en-IN" sz="1600" b="1" dirty="0">
                          <a:effectLst/>
                        </a:rPr>
                        <a:t>&gt;</a:t>
                      </a:r>
                    </a:p>
                  </a:txBody>
                  <a:tcPr marL="82290" marR="82290" marT="41145" marB="41145" anchor="ctr">
                    <a:lnL>
                      <a:noFill/>
                    </a:lnL>
                    <a:lnR>
                      <a:noFill/>
                    </a:lnR>
                    <a:lnT>
                      <a:noFill/>
                    </a:lnT>
                    <a:lnB>
                      <a:noFill/>
                    </a:lnB>
                  </a:tcPr>
                </a:tc>
                <a:tc>
                  <a:txBody>
                    <a:bodyPr/>
                    <a:lstStyle/>
                    <a:p>
                      <a:pPr algn="r" fontAlgn="ctr"/>
                      <a:r>
                        <a:rPr lang="en-IN" sz="1600" b="1">
                          <a:effectLst/>
                        </a:rPr>
                        <a:t>&lt;dbl&gt;</a:t>
                      </a:r>
                    </a:p>
                  </a:txBody>
                  <a:tcPr marL="82290" marR="82290" marT="41145" marB="41145" anchor="ctr">
                    <a:lnL>
                      <a:noFill/>
                    </a:lnL>
                    <a:lnR>
                      <a:noFill/>
                    </a:lnR>
                    <a:lnT>
                      <a:noFill/>
                    </a:lnT>
                    <a:lnB>
                      <a:noFill/>
                    </a:lnB>
                  </a:tcPr>
                </a:tc>
                <a:tc>
                  <a:txBody>
                    <a:bodyPr/>
                    <a:lstStyle/>
                    <a:p>
                      <a:pPr algn="r" fontAlgn="ctr"/>
                      <a:r>
                        <a:rPr lang="en-IN" sz="1600" b="1">
                          <a:effectLst/>
                        </a:rPr>
                        <a:t>&lt;dbl&gt;</a:t>
                      </a:r>
                    </a:p>
                  </a:txBody>
                  <a:tcPr marL="82290" marR="82290" marT="41145" marB="41145" anchor="ctr">
                    <a:lnL>
                      <a:noFill/>
                    </a:lnL>
                    <a:lnR>
                      <a:noFill/>
                    </a:lnR>
                    <a:lnT>
                      <a:noFill/>
                    </a:lnT>
                    <a:lnB>
                      <a:noFill/>
                    </a:lnB>
                  </a:tcPr>
                </a:tc>
                <a:tc>
                  <a:txBody>
                    <a:bodyPr/>
                    <a:lstStyle/>
                    <a:p>
                      <a:pPr algn="r" fontAlgn="ctr"/>
                      <a:r>
                        <a:rPr lang="en-IN" sz="1600" b="1" dirty="0">
                          <a:effectLst/>
                        </a:rPr>
                        <a:t>&lt;</a:t>
                      </a:r>
                      <a:r>
                        <a:rPr lang="en-IN" sz="1600" b="1" dirty="0" err="1">
                          <a:effectLst/>
                        </a:rPr>
                        <a:t>dbl</a:t>
                      </a:r>
                      <a:r>
                        <a:rPr lang="en-IN" sz="1600" b="1" dirty="0">
                          <a:effectLst/>
                        </a:rPr>
                        <a:t>&gt;</a:t>
                      </a:r>
                    </a:p>
                  </a:txBody>
                  <a:tcPr marL="82290" marR="82290" marT="41145" marB="41145" anchor="ctr">
                    <a:lnL>
                      <a:noFill/>
                    </a:lnL>
                    <a:lnR>
                      <a:noFill/>
                    </a:lnR>
                    <a:lnT>
                      <a:noFill/>
                    </a:lnT>
                    <a:lnB>
                      <a:noFill/>
                    </a:lnB>
                  </a:tcPr>
                </a:tc>
                <a:tc>
                  <a:txBody>
                    <a:bodyPr/>
                    <a:lstStyle/>
                    <a:p>
                      <a:pPr algn="r" fontAlgn="ctr"/>
                      <a:r>
                        <a:rPr lang="en-IN" sz="1600" b="1">
                          <a:effectLst/>
                        </a:rPr>
                        <a:t>&lt;dbl&gt;</a:t>
                      </a:r>
                    </a:p>
                  </a:txBody>
                  <a:tcPr marL="82290" marR="82290" marT="41145" marB="41145" anchor="ctr">
                    <a:lnL>
                      <a:noFill/>
                    </a:lnL>
                    <a:lnR>
                      <a:noFill/>
                    </a:lnR>
                    <a:lnT>
                      <a:noFill/>
                    </a:lnT>
                    <a:lnB>
                      <a:noFill/>
                    </a:lnB>
                  </a:tcPr>
                </a:tc>
                <a:tc>
                  <a:txBody>
                    <a:bodyPr/>
                    <a:lstStyle/>
                    <a:p>
                      <a:pPr algn="r" fontAlgn="ctr"/>
                      <a:r>
                        <a:rPr lang="en-IN" sz="1600" b="1" dirty="0">
                          <a:effectLst/>
                        </a:rPr>
                        <a:t>&lt;</a:t>
                      </a:r>
                      <a:r>
                        <a:rPr lang="en-IN" sz="1600" b="1" dirty="0" err="1">
                          <a:effectLst/>
                        </a:rPr>
                        <a:t>dbl</a:t>
                      </a:r>
                      <a:r>
                        <a:rPr lang="en-IN" sz="1600" b="1" dirty="0">
                          <a:effectLst/>
                        </a:rPr>
                        <a:t>&gt;</a:t>
                      </a:r>
                    </a:p>
                  </a:txBody>
                  <a:tcPr marL="82290" marR="82290" marT="41145" marB="41145" anchor="ctr">
                    <a:lnL>
                      <a:noFill/>
                    </a:lnL>
                    <a:lnR>
                      <a:noFill/>
                    </a:lnR>
                    <a:lnT>
                      <a:noFill/>
                    </a:lnT>
                    <a:lnB>
                      <a:noFill/>
                    </a:lnB>
                  </a:tcPr>
                </a:tc>
                <a:extLst>
                  <a:ext uri="{0D108BD9-81ED-4DB2-BD59-A6C34878D82A}">
                    <a16:rowId xmlns:a16="http://schemas.microsoft.com/office/drawing/2014/main" val="605527618"/>
                  </a:ext>
                </a:extLst>
              </a:tr>
              <a:tr h="535181">
                <a:tc>
                  <a:txBody>
                    <a:bodyPr/>
                    <a:lstStyle/>
                    <a:p>
                      <a:pPr algn="r" fontAlgn="ctr"/>
                      <a:r>
                        <a:rPr lang="en-IN" sz="1600">
                          <a:effectLst/>
                        </a:rPr>
                        <a:t>Naive Bayes</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77.27273</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90.32258</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82.75862</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86.36364</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83.22844</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87.71825</a:t>
                      </a:r>
                    </a:p>
                  </a:txBody>
                  <a:tcPr marL="82290" marR="82290" marT="41145" marB="41145" anchor="ctr">
                    <a:lnL>
                      <a:noFill/>
                    </a:lnL>
                    <a:lnR>
                      <a:noFill/>
                    </a:lnR>
                    <a:lnT>
                      <a:noFill/>
                    </a:lnT>
                    <a:lnB>
                      <a:noFill/>
                    </a:lnB>
                    <a:solidFill>
                      <a:srgbClr val="F5F5F5"/>
                    </a:solidFill>
                  </a:tcPr>
                </a:tc>
                <a:extLst>
                  <a:ext uri="{0D108BD9-81ED-4DB2-BD59-A6C34878D82A}">
                    <a16:rowId xmlns:a16="http://schemas.microsoft.com/office/drawing/2014/main" val="1781857636"/>
                  </a:ext>
                </a:extLst>
              </a:tr>
              <a:tr h="535181">
                <a:tc>
                  <a:txBody>
                    <a:bodyPr/>
                    <a:lstStyle/>
                    <a:p>
                      <a:pPr algn="r" fontAlgn="ctr"/>
                      <a:r>
                        <a:rPr lang="en-IN" sz="1600">
                          <a:effectLst/>
                        </a:rPr>
                        <a:t>Logistic Regression</a:t>
                      </a:r>
                    </a:p>
                  </a:txBody>
                  <a:tcPr marL="82290" marR="82290" marT="41145" marB="41145" anchor="ctr">
                    <a:lnL>
                      <a:noFill/>
                    </a:lnL>
                    <a:lnR>
                      <a:noFill/>
                    </a:lnR>
                    <a:lnT>
                      <a:noFill/>
                    </a:lnT>
                    <a:lnB>
                      <a:noFill/>
                    </a:lnB>
                  </a:tcPr>
                </a:tc>
                <a:tc>
                  <a:txBody>
                    <a:bodyPr/>
                    <a:lstStyle/>
                    <a:p>
                      <a:pPr algn="r" fontAlgn="ctr"/>
                      <a:r>
                        <a:rPr lang="en-IN" sz="1600">
                          <a:effectLst/>
                        </a:rPr>
                        <a:t>75.00000</a:t>
                      </a:r>
                    </a:p>
                  </a:txBody>
                  <a:tcPr marL="82290" marR="82290" marT="41145" marB="41145" anchor="ctr">
                    <a:lnL>
                      <a:noFill/>
                    </a:lnL>
                    <a:lnR>
                      <a:noFill/>
                    </a:lnR>
                    <a:lnT>
                      <a:noFill/>
                    </a:lnT>
                    <a:lnB>
                      <a:noFill/>
                    </a:lnB>
                  </a:tcPr>
                </a:tc>
                <a:tc>
                  <a:txBody>
                    <a:bodyPr/>
                    <a:lstStyle/>
                    <a:p>
                      <a:pPr algn="r" fontAlgn="ctr"/>
                      <a:r>
                        <a:rPr lang="en-IN" sz="1600" dirty="0">
                          <a:effectLst/>
                        </a:rPr>
                        <a:t>91.52542</a:t>
                      </a:r>
                    </a:p>
                  </a:txBody>
                  <a:tcPr marL="82290" marR="82290" marT="41145" marB="41145" anchor="ctr">
                    <a:lnL>
                      <a:noFill/>
                    </a:lnL>
                    <a:lnR>
                      <a:noFill/>
                    </a:lnR>
                    <a:lnT>
                      <a:noFill/>
                    </a:lnT>
                    <a:lnB>
                      <a:noFill/>
                    </a:lnB>
                  </a:tcPr>
                </a:tc>
                <a:tc>
                  <a:txBody>
                    <a:bodyPr/>
                    <a:lstStyle/>
                    <a:p>
                      <a:pPr algn="r" fontAlgn="ctr"/>
                      <a:r>
                        <a:rPr lang="en-IN" sz="1600">
                          <a:effectLst/>
                        </a:rPr>
                        <a:t>81.35593</a:t>
                      </a:r>
                    </a:p>
                  </a:txBody>
                  <a:tcPr marL="82290" marR="82290" marT="41145" marB="41145" anchor="ctr">
                    <a:lnL>
                      <a:noFill/>
                    </a:lnL>
                    <a:lnR>
                      <a:noFill/>
                    </a:lnR>
                    <a:lnT>
                      <a:noFill/>
                    </a:lnT>
                    <a:lnB>
                      <a:noFill/>
                    </a:lnB>
                  </a:tcPr>
                </a:tc>
                <a:tc>
                  <a:txBody>
                    <a:bodyPr/>
                    <a:lstStyle/>
                    <a:p>
                      <a:pPr algn="r" fontAlgn="ctr"/>
                      <a:r>
                        <a:rPr lang="en-IN" sz="1600">
                          <a:effectLst/>
                        </a:rPr>
                        <a:t>88.63636</a:t>
                      </a:r>
                    </a:p>
                  </a:txBody>
                  <a:tcPr marL="82290" marR="82290" marT="41145" marB="41145" anchor="ctr">
                    <a:lnL>
                      <a:noFill/>
                    </a:lnL>
                    <a:lnR>
                      <a:noFill/>
                    </a:lnR>
                    <a:lnT>
                      <a:noFill/>
                    </a:lnT>
                    <a:lnB>
                      <a:noFill/>
                    </a:lnB>
                  </a:tcPr>
                </a:tc>
                <a:tc>
                  <a:txBody>
                    <a:bodyPr/>
                    <a:lstStyle/>
                    <a:p>
                      <a:pPr algn="r" fontAlgn="ctr"/>
                      <a:r>
                        <a:rPr lang="en-IN" sz="1600">
                          <a:effectLst/>
                        </a:rPr>
                        <a:t>84.70862</a:t>
                      </a:r>
                    </a:p>
                  </a:txBody>
                  <a:tcPr marL="82290" marR="82290" marT="41145" marB="41145" anchor="ctr">
                    <a:lnL>
                      <a:noFill/>
                    </a:lnL>
                    <a:lnR>
                      <a:noFill/>
                    </a:lnR>
                    <a:lnT>
                      <a:noFill/>
                    </a:lnT>
                    <a:lnB>
                      <a:noFill/>
                    </a:lnB>
                  </a:tcPr>
                </a:tc>
                <a:tc>
                  <a:txBody>
                    <a:bodyPr/>
                    <a:lstStyle/>
                    <a:p>
                      <a:pPr algn="r" fontAlgn="ctr"/>
                      <a:r>
                        <a:rPr lang="en-IN" sz="1600">
                          <a:effectLst/>
                        </a:rPr>
                        <a:t>88.69462</a:t>
                      </a:r>
                    </a:p>
                  </a:txBody>
                  <a:tcPr marL="82290" marR="82290" marT="41145" marB="41145" anchor="ctr">
                    <a:lnL>
                      <a:noFill/>
                    </a:lnL>
                    <a:lnR>
                      <a:noFill/>
                    </a:lnR>
                    <a:lnT>
                      <a:noFill/>
                    </a:lnT>
                    <a:lnB>
                      <a:noFill/>
                    </a:lnB>
                  </a:tcPr>
                </a:tc>
                <a:extLst>
                  <a:ext uri="{0D108BD9-81ED-4DB2-BD59-A6C34878D82A}">
                    <a16:rowId xmlns:a16="http://schemas.microsoft.com/office/drawing/2014/main" val="2881034456"/>
                  </a:ext>
                </a:extLst>
              </a:tr>
              <a:tr h="764137">
                <a:tc>
                  <a:txBody>
                    <a:bodyPr/>
                    <a:lstStyle/>
                    <a:p>
                      <a:pPr algn="r" fontAlgn="ctr"/>
                      <a:r>
                        <a:rPr lang="en-IN" sz="1600">
                          <a:effectLst/>
                        </a:rPr>
                        <a:t>K-Nearest Neighbours</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75.00000</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90.90909</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83.58209</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86.36364</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80.50117</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87.14736</a:t>
                      </a:r>
                    </a:p>
                  </a:txBody>
                  <a:tcPr marL="82290" marR="82290" marT="41145" marB="41145" anchor="ctr">
                    <a:lnL>
                      <a:noFill/>
                    </a:lnL>
                    <a:lnR>
                      <a:noFill/>
                    </a:lnR>
                    <a:lnT>
                      <a:noFill/>
                    </a:lnT>
                    <a:lnB>
                      <a:noFill/>
                    </a:lnB>
                    <a:solidFill>
                      <a:srgbClr val="F5F5F5"/>
                    </a:solidFill>
                  </a:tcPr>
                </a:tc>
                <a:extLst>
                  <a:ext uri="{0D108BD9-81ED-4DB2-BD59-A6C34878D82A}">
                    <a16:rowId xmlns:a16="http://schemas.microsoft.com/office/drawing/2014/main" val="2720551500"/>
                  </a:ext>
                </a:extLst>
              </a:tr>
              <a:tr h="535181">
                <a:tc>
                  <a:txBody>
                    <a:bodyPr/>
                    <a:lstStyle/>
                    <a:p>
                      <a:pPr algn="r" fontAlgn="ctr"/>
                      <a:r>
                        <a:rPr lang="en-IN" sz="1600">
                          <a:effectLst/>
                        </a:rPr>
                        <a:t>Random Forest</a:t>
                      </a:r>
                    </a:p>
                  </a:txBody>
                  <a:tcPr marL="82290" marR="82290" marT="41145" marB="41145" anchor="ctr">
                    <a:lnL>
                      <a:noFill/>
                    </a:lnL>
                    <a:lnR>
                      <a:noFill/>
                    </a:lnR>
                    <a:lnT>
                      <a:noFill/>
                    </a:lnT>
                    <a:lnB>
                      <a:noFill/>
                    </a:lnB>
                  </a:tcPr>
                </a:tc>
                <a:tc>
                  <a:txBody>
                    <a:bodyPr/>
                    <a:lstStyle/>
                    <a:p>
                      <a:pPr algn="r" fontAlgn="ctr"/>
                      <a:r>
                        <a:rPr lang="en-IN" sz="1600">
                          <a:effectLst/>
                        </a:rPr>
                        <a:t>84.09091</a:t>
                      </a:r>
                    </a:p>
                  </a:txBody>
                  <a:tcPr marL="82290" marR="82290" marT="41145" marB="41145" anchor="ctr">
                    <a:lnL>
                      <a:noFill/>
                    </a:lnL>
                    <a:lnR>
                      <a:noFill/>
                    </a:lnR>
                    <a:lnT>
                      <a:noFill/>
                    </a:lnT>
                    <a:lnB>
                      <a:noFill/>
                    </a:lnB>
                  </a:tcPr>
                </a:tc>
                <a:tc>
                  <a:txBody>
                    <a:bodyPr/>
                    <a:lstStyle/>
                    <a:p>
                      <a:pPr algn="r" fontAlgn="ctr"/>
                      <a:r>
                        <a:rPr lang="en-IN" sz="1600">
                          <a:effectLst/>
                        </a:rPr>
                        <a:t>93.75000</a:t>
                      </a:r>
                    </a:p>
                  </a:txBody>
                  <a:tcPr marL="82290" marR="82290" marT="41145" marB="41145" anchor="ctr">
                    <a:lnL>
                      <a:noFill/>
                    </a:lnL>
                    <a:lnR>
                      <a:noFill/>
                    </a:lnR>
                    <a:lnT>
                      <a:noFill/>
                    </a:lnT>
                    <a:lnB>
                      <a:noFill/>
                    </a:lnB>
                  </a:tcPr>
                </a:tc>
                <a:tc>
                  <a:txBody>
                    <a:bodyPr/>
                    <a:lstStyle/>
                    <a:p>
                      <a:pPr algn="r" fontAlgn="ctr"/>
                      <a:r>
                        <a:rPr lang="en-IN" sz="1600">
                          <a:effectLst/>
                        </a:rPr>
                        <a:t>88.88889</a:t>
                      </a:r>
                    </a:p>
                  </a:txBody>
                  <a:tcPr marL="82290" marR="82290" marT="41145" marB="41145" anchor="ctr">
                    <a:lnL>
                      <a:noFill/>
                    </a:lnL>
                    <a:lnR>
                      <a:noFill/>
                    </a:lnR>
                    <a:lnT>
                      <a:noFill/>
                    </a:lnT>
                    <a:lnB>
                      <a:noFill/>
                    </a:lnB>
                  </a:tcPr>
                </a:tc>
                <a:tc>
                  <a:txBody>
                    <a:bodyPr/>
                    <a:lstStyle/>
                    <a:p>
                      <a:pPr algn="r" fontAlgn="ctr"/>
                      <a:r>
                        <a:rPr lang="en-IN" sz="1600">
                          <a:effectLst/>
                        </a:rPr>
                        <a:t>90.90909</a:t>
                      </a:r>
                    </a:p>
                  </a:txBody>
                  <a:tcPr marL="82290" marR="82290" marT="41145" marB="41145" anchor="ctr">
                    <a:lnL>
                      <a:noFill/>
                    </a:lnL>
                    <a:lnR>
                      <a:noFill/>
                    </a:lnR>
                    <a:lnT>
                      <a:noFill/>
                    </a:lnT>
                    <a:lnB>
                      <a:noFill/>
                    </a:lnB>
                  </a:tcPr>
                </a:tc>
                <a:tc>
                  <a:txBody>
                    <a:bodyPr/>
                    <a:lstStyle/>
                    <a:p>
                      <a:pPr algn="r" fontAlgn="ctr"/>
                      <a:r>
                        <a:rPr lang="en-IN" sz="1600">
                          <a:effectLst/>
                        </a:rPr>
                        <a:t>87.43590</a:t>
                      </a:r>
                    </a:p>
                  </a:txBody>
                  <a:tcPr marL="82290" marR="82290" marT="41145" marB="41145" anchor="ctr">
                    <a:lnL>
                      <a:noFill/>
                    </a:lnL>
                    <a:lnR>
                      <a:noFill/>
                    </a:lnR>
                    <a:lnT>
                      <a:noFill/>
                    </a:lnT>
                    <a:lnB>
                      <a:noFill/>
                    </a:lnB>
                  </a:tcPr>
                </a:tc>
                <a:tc>
                  <a:txBody>
                    <a:bodyPr/>
                    <a:lstStyle/>
                    <a:p>
                      <a:pPr algn="r" fontAlgn="ctr"/>
                      <a:r>
                        <a:rPr lang="en-IN" sz="1600">
                          <a:effectLst/>
                        </a:rPr>
                        <a:t>91.30113</a:t>
                      </a:r>
                    </a:p>
                  </a:txBody>
                  <a:tcPr marL="82290" marR="82290" marT="41145" marB="41145" anchor="ctr">
                    <a:lnL>
                      <a:noFill/>
                    </a:lnL>
                    <a:lnR>
                      <a:noFill/>
                    </a:lnR>
                    <a:lnT>
                      <a:noFill/>
                    </a:lnT>
                    <a:lnB>
                      <a:noFill/>
                    </a:lnB>
                  </a:tcPr>
                </a:tc>
                <a:extLst>
                  <a:ext uri="{0D108BD9-81ED-4DB2-BD59-A6C34878D82A}">
                    <a16:rowId xmlns:a16="http://schemas.microsoft.com/office/drawing/2014/main" val="3379819760"/>
                  </a:ext>
                </a:extLst>
              </a:tr>
              <a:tr h="764137">
                <a:tc>
                  <a:txBody>
                    <a:bodyPr/>
                    <a:lstStyle/>
                    <a:p>
                      <a:pPr algn="r" fontAlgn="ctr"/>
                      <a:r>
                        <a:rPr lang="en-IN" sz="1600">
                          <a:effectLst/>
                        </a:rPr>
                        <a:t>Support Vector Machine</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86.36364</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96.66667</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90.00000</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95.45455</a:t>
                      </a:r>
                    </a:p>
                  </a:txBody>
                  <a:tcPr marL="82290" marR="82290" marT="41145" marB="41145" anchor="ctr">
                    <a:lnL>
                      <a:noFill/>
                    </a:lnL>
                    <a:lnR>
                      <a:noFill/>
                    </a:lnR>
                    <a:lnT>
                      <a:noFill/>
                    </a:lnT>
                    <a:lnB>
                      <a:noFill/>
                    </a:lnB>
                    <a:solidFill>
                      <a:srgbClr val="F5F5F5"/>
                    </a:solidFill>
                  </a:tcPr>
                </a:tc>
                <a:tc>
                  <a:txBody>
                    <a:bodyPr/>
                    <a:lstStyle/>
                    <a:p>
                      <a:pPr algn="r" fontAlgn="ctr"/>
                      <a:r>
                        <a:rPr lang="en-IN" sz="1600">
                          <a:effectLst/>
                        </a:rPr>
                        <a:t>90.27972</a:t>
                      </a:r>
                    </a:p>
                  </a:txBody>
                  <a:tcPr marL="82290" marR="82290" marT="41145" marB="41145" anchor="ctr">
                    <a:lnL>
                      <a:noFill/>
                    </a:lnL>
                    <a:lnR>
                      <a:noFill/>
                    </a:lnR>
                    <a:lnT>
                      <a:noFill/>
                    </a:lnT>
                    <a:lnB>
                      <a:noFill/>
                    </a:lnB>
                    <a:solidFill>
                      <a:srgbClr val="F5F5F5"/>
                    </a:solidFill>
                  </a:tcPr>
                </a:tc>
                <a:tc>
                  <a:txBody>
                    <a:bodyPr/>
                    <a:lstStyle/>
                    <a:p>
                      <a:pPr algn="r" fontAlgn="ctr"/>
                      <a:r>
                        <a:rPr lang="en-IN" sz="1600" dirty="0">
                          <a:effectLst/>
                        </a:rPr>
                        <a:t>92.98305</a:t>
                      </a:r>
                    </a:p>
                  </a:txBody>
                  <a:tcPr marL="82290" marR="82290" marT="41145" marB="41145" anchor="ctr">
                    <a:lnL>
                      <a:noFill/>
                    </a:lnL>
                    <a:lnR>
                      <a:noFill/>
                    </a:lnR>
                    <a:lnT>
                      <a:noFill/>
                    </a:lnT>
                    <a:lnB>
                      <a:noFill/>
                    </a:lnB>
                    <a:solidFill>
                      <a:srgbClr val="F5F5F5"/>
                    </a:solidFill>
                  </a:tcPr>
                </a:tc>
                <a:extLst>
                  <a:ext uri="{0D108BD9-81ED-4DB2-BD59-A6C34878D82A}">
                    <a16:rowId xmlns:a16="http://schemas.microsoft.com/office/drawing/2014/main" val="4241487431"/>
                  </a:ext>
                </a:extLst>
              </a:tr>
            </a:tbl>
          </a:graphicData>
        </a:graphic>
      </p:graphicFrame>
    </p:spTree>
    <p:extLst>
      <p:ext uri="{BB962C8B-B14F-4D97-AF65-F5344CB8AC3E}">
        <p14:creationId xmlns:p14="http://schemas.microsoft.com/office/powerpoint/2010/main" val="3047200330"/>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25</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457200" y="1425574"/>
            <a:ext cx="8305800" cy="4930775"/>
          </a:xfrm>
        </p:spPr>
        <p:txBody>
          <a:bodyPr>
            <a:normAutofit fontScale="40000" lnSpcReduction="20000"/>
          </a:bodyPr>
          <a:lstStyle/>
          <a:p>
            <a:pPr marL="0" indent="0" algn="just">
              <a:lnSpc>
                <a:spcPct val="170000"/>
              </a:lnSpc>
              <a:buNone/>
            </a:pPr>
            <a:r>
              <a:rPr lang="en-US" sz="4500" dirty="0">
                <a:latin typeface="Arial" panose="020B0604020202020204" pitchFamily="34" charset="0"/>
                <a:cs typeface="Arial" panose="020B0604020202020204" pitchFamily="34" charset="0"/>
              </a:rPr>
              <a:t>Model complexity is one of the factors that affect performance. The complexity of the model decides the overfitting, underfitting, appropriate fitting decisions made by the model.</a:t>
            </a:r>
          </a:p>
          <a:p>
            <a:pPr algn="just">
              <a:lnSpc>
                <a:spcPct val="170000"/>
              </a:lnSpc>
            </a:pPr>
            <a:r>
              <a:rPr lang="en-US" sz="4500" dirty="0">
                <a:latin typeface="Arial" panose="020B0604020202020204" pitchFamily="34" charset="0"/>
                <a:cs typeface="Arial" panose="020B0604020202020204" pitchFamily="34" charset="0"/>
              </a:rPr>
              <a:t>Overfitting occurs when your model learns the training data too well and incorporates details and noise specific to your dataset. </a:t>
            </a:r>
          </a:p>
          <a:p>
            <a:pPr algn="just">
              <a:lnSpc>
                <a:spcPct val="170000"/>
              </a:lnSpc>
            </a:pPr>
            <a:r>
              <a:rPr lang="en-US" sz="4500" dirty="0">
                <a:latin typeface="Arial" panose="020B0604020202020204" pitchFamily="34" charset="0"/>
                <a:cs typeface="Arial" panose="020B0604020202020204" pitchFamily="34" charset="0"/>
              </a:rPr>
              <a:t>A model is overfitting when it performs great on your training/validation set, but poorly on the test set (or new real-world data).</a:t>
            </a:r>
          </a:p>
          <a:p>
            <a:pPr algn="just">
              <a:lnSpc>
                <a:spcPct val="170000"/>
              </a:lnSpc>
            </a:pPr>
            <a:r>
              <a:rPr lang="en-US" sz="4500" dirty="0">
                <a:latin typeface="Arial" panose="020B0604020202020204" pitchFamily="34" charset="0"/>
                <a:cs typeface="Arial" panose="020B0604020202020204" pitchFamily="34" charset="0"/>
              </a:rPr>
              <a:t>Underfitting occurs when your model over-generalizes and fails to incorporate relevant variations in your data that would give your model more predictive power. </a:t>
            </a:r>
            <a:endParaRPr lang="en-IN" sz="4500" dirty="0">
              <a:latin typeface="Arial" pitchFamily="34" charset="0"/>
              <a:cs typeface="Arial" pitchFamily="34" charset="0"/>
            </a:endParaRPr>
          </a:p>
          <a:p>
            <a:pPr marL="0" indent="0" algn="just">
              <a:lnSpc>
                <a:spcPct val="150000"/>
              </a:lnSpc>
              <a:buNone/>
            </a:pPr>
            <a:endParaRPr lang="en-US" sz="28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253966748"/>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26</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457200" y="1425574"/>
            <a:ext cx="8305800" cy="4930775"/>
          </a:xfrm>
        </p:spPr>
        <p:txBody>
          <a:bodyPr>
            <a:normAutofit/>
          </a:bodyPr>
          <a:lstStyle/>
          <a:p>
            <a:pPr algn="just">
              <a:lnSpc>
                <a:spcPct val="170000"/>
              </a:lnSpc>
            </a:pPr>
            <a:r>
              <a:rPr lang="en-US" sz="1800" dirty="0">
                <a:latin typeface="Arial" panose="020B0604020202020204" pitchFamily="34" charset="0"/>
                <a:cs typeface="Arial" pitchFamily="34" charset="0"/>
              </a:rPr>
              <a:t>A model is underfitting when it performs poorly on both training and test sets.</a:t>
            </a:r>
          </a:p>
          <a:p>
            <a:pPr algn="just">
              <a:lnSpc>
                <a:spcPct val="170000"/>
              </a:lnSpc>
            </a:pPr>
            <a:r>
              <a:rPr lang="en-US" sz="1800" dirty="0">
                <a:latin typeface="Arial" panose="020B0604020202020204" pitchFamily="34" charset="0"/>
                <a:cs typeface="Arial" pitchFamily="34" charset="0"/>
              </a:rPr>
              <a:t>Best Fit /Appropriate fit occurs when your model actualizes and learns the patterns of data to incorporate relevant variations in your data that would give your model more predictive power. </a:t>
            </a:r>
          </a:p>
          <a:p>
            <a:pPr algn="just">
              <a:lnSpc>
                <a:spcPct val="170000"/>
              </a:lnSpc>
            </a:pPr>
            <a:r>
              <a:rPr lang="en-US" sz="1800" dirty="0">
                <a:latin typeface="Arial" panose="020B0604020202020204" pitchFamily="34" charset="0"/>
                <a:cs typeface="Arial" pitchFamily="34" charset="0"/>
              </a:rPr>
              <a:t>A model is Best /Appropriate fitting when the model performs great in both training and testing datasets.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C7BE004-C014-4459-BF8D-144F2440F168}"/>
                  </a:ext>
                </a:extLst>
              </p14:cNvPr>
              <p14:cNvContentPartPr/>
              <p14:nvPr/>
            </p14:nvContentPartPr>
            <p14:xfrm>
              <a:off x="3920229" y="4330933"/>
              <a:ext cx="2520" cy="2520"/>
            </p14:xfrm>
          </p:contentPart>
        </mc:Choice>
        <mc:Fallback xmlns="">
          <p:pic>
            <p:nvPicPr>
              <p:cNvPr id="2" name="Ink 1">
                <a:extLst>
                  <a:ext uri="{FF2B5EF4-FFF2-40B4-BE49-F238E27FC236}">
                    <a16:creationId xmlns:a16="http://schemas.microsoft.com/office/drawing/2014/main" id="{DC7BE004-C014-4459-BF8D-144F2440F168}"/>
                  </a:ext>
                </a:extLst>
              </p:cNvPr>
              <p:cNvPicPr/>
              <p:nvPr/>
            </p:nvPicPr>
            <p:blipFill>
              <a:blip r:embed="rId3"/>
              <a:stretch>
                <a:fillRect/>
              </a:stretch>
            </p:blipFill>
            <p:spPr>
              <a:xfrm>
                <a:off x="3902229" y="4313293"/>
                <a:ext cx="38160" cy="38160"/>
              </a:xfrm>
              <a:prstGeom prst="rect">
                <a:avLst/>
              </a:prstGeom>
            </p:spPr>
          </p:pic>
        </mc:Fallback>
      </mc:AlternateContent>
      <p:grpSp>
        <p:nvGrpSpPr>
          <p:cNvPr id="12" name="Group 11">
            <a:extLst>
              <a:ext uri="{FF2B5EF4-FFF2-40B4-BE49-F238E27FC236}">
                <a16:creationId xmlns:a16="http://schemas.microsoft.com/office/drawing/2014/main" id="{6631B959-AB92-4053-A7FB-6BD33CB6DBB4}"/>
              </a:ext>
            </a:extLst>
          </p:cNvPr>
          <p:cNvGrpSpPr/>
          <p:nvPr/>
        </p:nvGrpSpPr>
        <p:grpSpPr>
          <a:xfrm>
            <a:off x="3910149" y="4186573"/>
            <a:ext cx="360" cy="12960"/>
            <a:chOff x="3910149" y="4186573"/>
            <a:chExt cx="360" cy="1296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735652-A0C4-480A-8E7F-3E2A6C585B11}"/>
                    </a:ext>
                  </a:extLst>
                </p14:cNvPr>
                <p14:cNvContentPartPr/>
                <p14:nvPr/>
              </p14:nvContentPartPr>
              <p14:xfrm>
                <a:off x="3910149" y="4199173"/>
                <a:ext cx="360" cy="360"/>
              </p14:xfrm>
            </p:contentPart>
          </mc:Choice>
          <mc:Fallback xmlns="">
            <p:pic>
              <p:nvPicPr>
                <p:cNvPr id="3" name="Ink 2">
                  <a:extLst>
                    <a:ext uri="{FF2B5EF4-FFF2-40B4-BE49-F238E27FC236}">
                      <a16:creationId xmlns:a16="http://schemas.microsoft.com/office/drawing/2014/main" id="{AF735652-A0C4-480A-8E7F-3E2A6C585B11}"/>
                    </a:ext>
                  </a:extLst>
                </p:cNvPr>
                <p:cNvPicPr/>
                <p:nvPr/>
              </p:nvPicPr>
              <p:blipFill>
                <a:blip r:embed="rId5"/>
                <a:stretch>
                  <a:fillRect/>
                </a:stretch>
              </p:blipFill>
              <p:spPr>
                <a:xfrm>
                  <a:off x="3892509" y="41811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EE51497-A01D-4E75-91A2-5BCFC90D584E}"/>
                    </a:ext>
                  </a:extLst>
                </p14:cNvPr>
                <p14:cNvContentPartPr/>
                <p14:nvPr/>
              </p14:nvContentPartPr>
              <p14:xfrm>
                <a:off x="3910149" y="4186573"/>
                <a:ext cx="360" cy="360"/>
              </p14:xfrm>
            </p:contentPart>
          </mc:Choice>
          <mc:Fallback xmlns="">
            <p:pic>
              <p:nvPicPr>
                <p:cNvPr id="9" name="Ink 8">
                  <a:extLst>
                    <a:ext uri="{FF2B5EF4-FFF2-40B4-BE49-F238E27FC236}">
                      <a16:creationId xmlns:a16="http://schemas.microsoft.com/office/drawing/2014/main" id="{CEE51497-A01D-4E75-91A2-5BCFC90D584E}"/>
                    </a:ext>
                  </a:extLst>
                </p:cNvPr>
                <p:cNvPicPr/>
                <p:nvPr/>
              </p:nvPicPr>
              <p:blipFill>
                <a:blip r:embed="rId7"/>
                <a:stretch>
                  <a:fillRect/>
                </a:stretch>
              </p:blipFill>
              <p:spPr>
                <a:xfrm>
                  <a:off x="3892509" y="4168933"/>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17B8839-E121-431A-8AAA-9F69ADFF909D}"/>
                  </a:ext>
                </a:extLst>
              </p14:cNvPr>
              <p14:cNvContentPartPr/>
              <p14:nvPr/>
            </p14:nvContentPartPr>
            <p14:xfrm>
              <a:off x="3500829" y="3464773"/>
              <a:ext cx="360" cy="360"/>
            </p14:xfrm>
          </p:contentPart>
        </mc:Choice>
        <mc:Fallback xmlns="">
          <p:pic>
            <p:nvPicPr>
              <p:cNvPr id="10" name="Ink 9">
                <a:extLst>
                  <a:ext uri="{FF2B5EF4-FFF2-40B4-BE49-F238E27FC236}">
                    <a16:creationId xmlns:a16="http://schemas.microsoft.com/office/drawing/2014/main" id="{917B8839-E121-431A-8AAA-9F69ADFF909D}"/>
                  </a:ext>
                </a:extLst>
              </p:cNvPr>
              <p:cNvPicPr/>
              <p:nvPr/>
            </p:nvPicPr>
            <p:blipFill>
              <a:blip r:embed="rId5"/>
              <a:stretch>
                <a:fillRect/>
              </a:stretch>
            </p:blipFill>
            <p:spPr>
              <a:xfrm>
                <a:off x="3483189" y="344677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683F2025-2B30-4433-BDC4-757B61BC6D81}"/>
                  </a:ext>
                </a:extLst>
              </p14:cNvPr>
              <p14:cNvContentPartPr/>
              <p14:nvPr/>
            </p14:nvContentPartPr>
            <p14:xfrm>
              <a:off x="3019869" y="2622733"/>
              <a:ext cx="360" cy="360"/>
            </p14:xfrm>
          </p:contentPart>
        </mc:Choice>
        <mc:Fallback xmlns="">
          <p:pic>
            <p:nvPicPr>
              <p:cNvPr id="11" name="Ink 10">
                <a:extLst>
                  <a:ext uri="{FF2B5EF4-FFF2-40B4-BE49-F238E27FC236}">
                    <a16:creationId xmlns:a16="http://schemas.microsoft.com/office/drawing/2014/main" id="{683F2025-2B30-4433-BDC4-757B61BC6D81}"/>
                  </a:ext>
                </a:extLst>
              </p:cNvPr>
              <p:cNvPicPr/>
              <p:nvPr/>
            </p:nvPicPr>
            <p:blipFill>
              <a:blip r:embed="rId5"/>
              <a:stretch>
                <a:fillRect/>
              </a:stretch>
            </p:blipFill>
            <p:spPr>
              <a:xfrm>
                <a:off x="3002229" y="260509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87C1F6FA-AE64-49B0-9A0E-E959EC439735}"/>
                  </a:ext>
                </a:extLst>
              </p14:cNvPr>
              <p14:cNvContentPartPr/>
              <p14:nvPr/>
            </p14:nvContentPartPr>
            <p14:xfrm>
              <a:off x="3956229" y="4247053"/>
              <a:ext cx="2520" cy="360"/>
            </p14:xfrm>
          </p:contentPart>
        </mc:Choice>
        <mc:Fallback xmlns="">
          <p:pic>
            <p:nvPicPr>
              <p:cNvPr id="13" name="Ink 12">
                <a:extLst>
                  <a:ext uri="{FF2B5EF4-FFF2-40B4-BE49-F238E27FC236}">
                    <a16:creationId xmlns:a16="http://schemas.microsoft.com/office/drawing/2014/main" id="{87C1F6FA-AE64-49B0-9A0E-E959EC439735}"/>
                  </a:ext>
                </a:extLst>
              </p:cNvPr>
              <p:cNvPicPr/>
              <p:nvPr/>
            </p:nvPicPr>
            <p:blipFill>
              <a:blip r:embed="rId11"/>
              <a:stretch>
                <a:fillRect/>
              </a:stretch>
            </p:blipFill>
            <p:spPr>
              <a:xfrm>
                <a:off x="3938589" y="4229053"/>
                <a:ext cx="38160" cy="36000"/>
              </a:xfrm>
              <a:prstGeom prst="rect">
                <a:avLst/>
              </a:prstGeom>
            </p:spPr>
          </p:pic>
        </mc:Fallback>
      </mc:AlternateContent>
      <p:grpSp>
        <p:nvGrpSpPr>
          <p:cNvPr id="16" name="Group 15">
            <a:extLst>
              <a:ext uri="{FF2B5EF4-FFF2-40B4-BE49-F238E27FC236}">
                <a16:creationId xmlns:a16="http://schemas.microsoft.com/office/drawing/2014/main" id="{F3FF6D7A-8FD4-493A-AA05-BB5064371AA4}"/>
              </a:ext>
            </a:extLst>
          </p:cNvPr>
          <p:cNvGrpSpPr/>
          <p:nvPr/>
        </p:nvGrpSpPr>
        <p:grpSpPr>
          <a:xfrm>
            <a:off x="4198869" y="4355413"/>
            <a:ext cx="60840" cy="360"/>
            <a:chOff x="4198869" y="4355413"/>
            <a:chExt cx="60840" cy="360"/>
          </a:xfrm>
        </p:grpSpPr>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FE7F947-E469-400B-83FA-A0C9382506C7}"/>
                    </a:ext>
                  </a:extLst>
                </p14:cNvPr>
                <p14:cNvContentPartPr/>
                <p14:nvPr/>
              </p14:nvContentPartPr>
              <p14:xfrm>
                <a:off x="4198869" y="4355413"/>
                <a:ext cx="2520" cy="360"/>
              </p14:xfrm>
            </p:contentPart>
          </mc:Choice>
          <mc:Fallback xmlns="">
            <p:pic>
              <p:nvPicPr>
                <p:cNvPr id="14" name="Ink 13">
                  <a:extLst>
                    <a:ext uri="{FF2B5EF4-FFF2-40B4-BE49-F238E27FC236}">
                      <a16:creationId xmlns:a16="http://schemas.microsoft.com/office/drawing/2014/main" id="{DFE7F947-E469-400B-83FA-A0C9382506C7}"/>
                    </a:ext>
                  </a:extLst>
                </p:cNvPr>
                <p:cNvPicPr/>
                <p:nvPr/>
              </p:nvPicPr>
              <p:blipFill>
                <a:blip r:embed="rId11"/>
                <a:stretch>
                  <a:fillRect/>
                </a:stretch>
              </p:blipFill>
              <p:spPr>
                <a:xfrm>
                  <a:off x="4181229" y="4337773"/>
                  <a:ext cx="3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E5CC19FC-009E-4E62-A0B4-EA51D28B23EE}"/>
                    </a:ext>
                  </a:extLst>
                </p14:cNvPr>
                <p14:cNvContentPartPr/>
                <p14:nvPr/>
              </p14:nvContentPartPr>
              <p14:xfrm>
                <a:off x="4259349" y="4355413"/>
                <a:ext cx="360" cy="360"/>
              </p14:xfrm>
            </p:contentPart>
          </mc:Choice>
          <mc:Fallback xmlns="">
            <p:pic>
              <p:nvPicPr>
                <p:cNvPr id="15" name="Ink 14">
                  <a:extLst>
                    <a:ext uri="{FF2B5EF4-FFF2-40B4-BE49-F238E27FC236}">
                      <a16:creationId xmlns:a16="http://schemas.microsoft.com/office/drawing/2014/main" id="{E5CC19FC-009E-4E62-A0B4-EA51D28B23EE}"/>
                    </a:ext>
                  </a:extLst>
                </p:cNvPr>
                <p:cNvPicPr/>
                <p:nvPr/>
              </p:nvPicPr>
              <p:blipFill>
                <a:blip r:embed="rId5"/>
                <a:stretch>
                  <a:fillRect/>
                </a:stretch>
              </p:blipFill>
              <p:spPr>
                <a:xfrm>
                  <a:off x="4241349" y="4337773"/>
                  <a:ext cx="36000" cy="36000"/>
                </a:xfrm>
                <a:prstGeom prst="rect">
                  <a:avLst/>
                </a:prstGeom>
              </p:spPr>
            </p:pic>
          </mc:Fallback>
        </mc:AlternateContent>
      </p:grpSp>
    </p:spTree>
    <p:extLst>
      <p:ext uri="{BB962C8B-B14F-4D97-AF65-F5344CB8AC3E}">
        <p14:creationId xmlns:p14="http://schemas.microsoft.com/office/powerpoint/2010/main" val="1295946000"/>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3" name="TextBox 2">
            <a:extLst>
              <a:ext uri="{FF2B5EF4-FFF2-40B4-BE49-F238E27FC236}">
                <a16:creationId xmlns:a16="http://schemas.microsoft.com/office/drawing/2014/main" id="{C796BA2C-C656-4ECF-90F5-35D59C34004E}"/>
              </a:ext>
            </a:extLst>
          </p:cNvPr>
          <p:cNvSpPr txBox="1"/>
          <p:nvPr/>
        </p:nvSpPr>
        <p:spPr>
          <a:xfrm>
            <a:off x="475247" y="4878225"/>
            <a:ext cx="815340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We need  model to appropriate fit where it can go wrong in some values in prediction but gets the right majority of the part of it. </a:t>
            </a:r>
            <a:endParaRPr lang="en-IN"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A0BC2B0-35B1-419E-874C-B2F6709D6A11}"/>
                  </a:ext>
                </a:extLst>
              </p14:cNvPr>
              <p14:cNvContentPartPr/>
              <p14:nvPr/>
            </p14:nvContentPartPr>
            <p14:xfrm>
              <a:off x="8000109" y="4221133"/>
              <a:ext cx="155160" cy="110520"/>
            </p14:xfrm>
          </p:contentPart>
        </mc:Choice>
        <mc:Fallback xmlns="">
          <p:pic>
            <p:nvPicPr>
              <p:cNvPr id="2" name="Ink 1">
                <a:extLst>
                  <a:ext uri="{FF2B5EF4-FFF2-40B4-BE49-F238E27FC236}">
                    <a16:creationId xmlns:a16="http://schemas.microsoft.com/office/drawing/2014/main" id="{4A0BC2B0-35B1-419E-874C-B2F6709D6A11}"/>
                  </a:ext>
                </a:extLst>
              </p:cNvPr>
              <p:cNvPicPr/>
              <p:nvPr/>
            </p:nvPicPr>
            <p:blipFill>
              <a:blip r:embed="rId4"/>
              <a:stretch>
                <a:fillRect/>
              </a:stretch>
            </p:blipFill>
            <p:spPr>
              <a:xfrm>
                <a:off x="7982109" y="4203133"/>
                <a:ext cx="190800" cy="146160"/>
              </a:xfrm>
              <a:prstGeom prst="rect">
                <a:avLst/>
              </a:prstGeom>
            </p:spPr>
          </p:pic>
        </mc:Fallback>
      </mc:AlternateContent>
      <p:grpSp>
        <p:nvGrpSpPr>
          <p:cNvPr id="13" name="Group 12">
            <a:extLst>
              <a:ext uri="{FF2B5EF4-FFF2-40B4-BE49-F238E27FC236}">
                <a16:creationId xmlns:a16="http://schemas.microsoft.com/office/drawing/2014/main" id="{033112CA-03B9-4CFA-9744-C84B6A3757DA}"/>
              </a:ext>
            </a:extLst>
          </p:cNvPr>
          <p:cNvGrpSpPr/>
          <p:nvPr/>
        </p:nvGrpSpPr>
        <p:grpSpPr>
          <a:xfrm>
            <a:off x="7927389" y="4172533"/>
            <a:ext cx="395280" cy="294120"/>
            <a:chOff x="7927389" y="4172533"/>
            <a:chExt cx="395280" cy="29412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7F77A425-C2B5-426E-B328-48FA3319636E}"/>
                    </a:ext>
                  </a:extLst>
                </p14:cNvPr>
                <p14:cNvContentPartPr/>
                <p14:nvPr/>
              </p14:nvContentPartPr>
              <p14:xfrm>
                <a:off x="7927389" y="4172533"/>
                <a:ext cx="386280" cy="243720"/>
              </p14:xfrm>
            </p:contentPart>
          </mc:Choice>
          <mc:Fallback xmlns="">
            <p:pic>
              <p:nvPicPr>
                <p:cNvPr id="8" name="Ink 7">
                  <a:extLst>
                    <a:ext uri="{FF2B5EF4-FFF2-40B4-BE49-F238E27FC236}">
                      <a16:creationId xmlns:a16="http://schemas.microsoft.com/office/drawing/2014/main" id="{7F77A425-C2B5-426E-B328-48FA3319636E}"/>
                    </a:ext>
                  </a:extLst>
                </p:cNvPr>
                <p:cNvPicPr/>
                <p:nvPr/>
              </p:nvPicPr>
              <p:blipFill>
                <a:blip r:embed="rId6"/>
                <a:stretch>
                  <a:fillRect/>
                </a:stretch>
              </p:blipFill>
              <p:spPr>
                <a:xfrm>
                  <a:off x="7909749" y="4154893"/>
                  <a:ext cx="4219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734BF347-9EBF-4E70-AF5F-E7D2137A8556}"/>
                    </a:ext>
                  </a:extLst>
                </p14:cNvPr>
                <p14:cNvContentPartPr/>
                <p14:nvPr/>
              </p14:nvContentPartPr>
              <p14:xfrm>
                <a:off x="8173269" y="4347493"/>
                <a:ext cx="149400" cy="46080"/>
              </p14:xfrm>
            </p:contentPart>
          </mc:Choice>
          <mc:Fallback xmlns="">
            <p:pic>
              <p:nvPicPr>
                <p:cNvPr id="9" name="Ink 8">
                  <a:extLst>
                    <a:ext uri="{FF2B5EF4-FFF2-40B4-BE49-F238E27FC236}">
                      <a16:creationId xmlns:a16="http://schemas.microsoft.com/office/drawing/2014/main" id="{734BF347-9EBF-4E70-AF5F-E7D2137A8556}"/>
                    </a:ext>
                  </a:extLst>
                </p:cNvPr>
                <p:cNvPicPr/>
                <p:nvPr/>
              </p:nvPicPr>
              <p:blipFill>
                <a:blip r:embed="rId8"/>
                <a:stretch>
                  <a:fillRect/>
                </a:stretch>
              </p:blipFill>
              <p:spPr>
                <a:xfrm>
                  <a:off x="8155269" y="4329493"/>
                  <a:ext cx="1850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1FD7BF2F-F042-42DE-AB68-266D4F849787}"/>
                    </a:ext>
                  </a:extLst>
                </p14:cNvPr>
                <p14:cNvContentPartPr/>
                <p14:nvPr/>
              </p14:nvContentPartPr>
              <p14:xfrm>
                <a:off x="8181189" y="4365853"/>
                <a:ext cx="94680" cy="37800"/>
              </p14:xfrm>
            </p:contentPart>
          </mc:Choice>
          <mc:Fallback xmlns="">
            <p:pic>
              <p:nvPicPr>
                <p:cNvPr id="11" name="Ink 10">
                  <a:extLst>
                    <a:ext uri="{FF2B5EF4-FFF2-40B4-BE49-F238E27FC236}">
                      <a16:creationId xmlns:a16="http://schemas.microsoft.com/office/drawing/2014/main" id="{1FD7BF2F-F042-42DE-AB68-266D4F849787}"/>
                    </a:ext>
                  </a:extLst>
                </p:cNvPr>
                <p:cNvPicPr/>
                <p:nvPr/>
              </p:nvPicPr>
              <p:blipFill>
                <a:blip r:embed="rId10"/>
                <a:stretch>
                  <a:fillRect/>
                </a:stretch>
              </p:blipFill>
              <p:spPr>
                <a:xfrm>
                  <a:off x="8163549" y="4348213"/>
                  <a:ext cx="1303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B5CC3688-368D-469B-96DF-8A83039938B9}"/>
                    </a:ext>
                  </a:extLst>
                </p14:cNvPr>
                <p14:cNvContentPartPr/>
                <p14:nvPr/>
              </p14:nvContentPartPr>
              <p14:xfrm>
                <a:off x="8174709" y="4379173"/>
                <a:ext cx="68400" cy="87480"/>
              </p14:xfrm>
            </p:contentPart>
          </mc:Choice>
          <mc:Fallback xmlns="">
            <p:pic>
              <p:nvPicPr>
                <p:cNvPr id="12" name="Ink 11">
                  <a:extLst>
                    <a:ext uri="{FF2B5EF4-FFF2-40B4-BE49-F238E27FC236}">
                      <a16:creationId xmlns:a16="http://schemas.microsoft.com/office/drawing/2014/main" id="{B5CC3688-368D-469B-96DF-8A83039938B9}"/>
                    </a:ext>
                  </a:extLst>
                </p:cNvPr>
                <p:cNvPicPr/>
                <p:nvPr/>
              </p:nvPicPr>
              <p:blipFill>
                <a:blip r:embed="rId12"/>
                <a:stretch>
                  <a:fillRect/>
                </a:stretch>
              </p:blipFill>
              <p:spPr>
                <a:xfrm>
                  <a:off x="8157069" y="4361533"/>
                  <a:ext cx="104040" cy="123120"/>
                </a:xfrm>
                <a:prstGeom prst="rect">
                  <a:avLst/>
                </a:prstGeom>
              </p:spPr>
            </p:pic>
          </mc:Fallback>
        </mc:AlternateContent>
      </p:grpSp>
      <p:pic>
        <p:nvPicPr>
          <p:cNvPr id="14" name="Picture 2" descr="Why should we care about overfitting and underfitting in machine learning?  - Quora">
            <a:extLst>
              <a:ext uri="{FF2B5EF4-FFF2-40B4-BE49-F238E27FC236}">
                <a16:creationId xmlns:a16="http://schemas.microsoft.com/office/drawing/2014/main" id="{5E7729A7-21C9-43F3-A7F0-8040E377E12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7978" y="1455179"/>
            <a:ext cx="7687937" cy="342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66539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Discussion(cont.)</a:t>
            </a:r>
          </a:p>
        </p:txBody>
      </p:sp>
      <p:sp>
        <p:nvSpPr>
          <p:cNvPr id="8" name="Content Placeholder 2"/>
          <p:cNvSpPr>
            <a:spLocks noGrp="1"/>
          </p:cNvSpPr>
          <p:nvPr>
            <p:ph idx="1"/>
          </p:nvPr>
        </p:nvSpPr>
        <p:spPr>
          <a:xfrm>
            <a:off x="457200" y="1600200"/>
            <a:ext cx="8305800" cy="4572000"/>
          </a:xfrm>
        </p:spPr>
        <p:txBody>
          <a:bodyPr>
            <a:normAutofit/>
          </a:bodyPr>
          <a:lstStyle/>
          <a:p>
            <a:pPr marL="0" indent="0" algn="just">
              <a:lnSpc>
                <a:spcPct val="150000"/>
              </a:lnSpc>
              <a:buNone/>
            </a:pPr>
            <a:r>
              <a:rPr lang="en-US" sz="2800" b="1" dirty="0">
                <a:latin typeface="Arial" pitchFamily="34" charset="0"/>
                <a:cs typeface="Arial" pitchFamily="34" charset="0"/>
              </a:rPr>
              <a:t>Model features building</a:t>
            </a:r>
          </a:p>
          <a:p>
            <a:pPr marL="0" indent="0" algn="just">
              <a:lnSpc>
                <a:spcPct val="150000"/>
              </a:lnSpc>
              <a:buNone/>
            </a:pPr>
            <a:r>
              <a:rPr lang="en-US" sz="2800" dirty="0">
                <a:latin typeface="Arial" pitchFamily="34" charset="0"/>
                <a:cs typeface="Arial" pitchFamily="34" charset="0"/>
              </a:rPr>
              <a:t>we build the model with </a:t>
            </a:r>
            <a:r>
              <a:rPr lang="en-IN" sz="2800" dirty="0">
                <a:latin typeface="Arial" pitchFamily="34" charset="0"/>
                <a:cs typeface="Arial" pitchFamily="34" charset="0"/>
              </a:rPr>
              <a:t>three</a:t>
            </a:r>
            <a:r>
              <a:rPr lang="en-US" sz="2800" dirty="0">
                <a:latin typeface="Arial" pitchFamily="34" charset="0"/>
                <a:cs typeface="Arial" pitchFamily="34" charset="0"/>
              </a:rPr>
              <a:t> hyperparameter and 80-20% ratio of data split :</a:t>
            </a:r>
          </a:p>
          <a:p>
            <a:pPr algn="just">
              <a:lnSpc>
                <a:spcPct val="150000"/>
              </a:lnSpc>
            </a:pPr>
            <a:r>
              <a:rPr lang="en-US" sz="2800" dirty="0" err="1">
                <a:latin typeface="Arial" pitchFamily="34" charset="0"/>
                <a:cs typeface="Arial" pitchFamily="34" charset="0"/>
              </a:rPr>
              <a:t>fL</a:t>
            </a:r>
            <a:r>
              <a:rPr lang="en-US" sz="2800" dirty="0">
                <a:latin typeface="Arial" pitchFamily="34" charset="0"/>
                <a:cs typeface="Arial" pitchFamily="34" charset="0"/>
              </a:rPr>
              <a:t>=c(0,0.5,1.0), </a:t>
            </a:r>
          </a:p>
          <a:p>
            <a:pPr algn="just">
              <a:lnSpc>
                <a:spcPct val="150000"/>
              </a:lnSpc>
            </a:pPr>
            <a:r>
              <a:rPr lang="en-US" sz="2800" dirty="0" err="1">
                <a:latin typeface="Arial" pitchFamily="34" charset="0"/>
                <a:cs typeface="Arial" pitchFamily="34" charset="0"/>
              </a:rPr>
              <a:t>usekernel</a:t>
            </a:r>
            <a:r>
              <a:rPr lang="en-US" sz="2800" dirty="0">
                <a:latin typeface="Arial" pitchFamily="34" charset="0"/>
                <a:cs typeface="Arial" pitchFamily="34" charset="0"/>
              </a:rPr>
              <a:t> = TRUE </a:t>
            </a:r>
          </a:p>
          <a:p>
            <a:pPr algn="just">
              <a:lnSpc>
                <a:spcPct val="150000"/>
              </a:lnSpc>
            </a:pPr>
            <a:r>
              <a:rPr lang="en-US" sz="2800" dirty="0">
                <a:latin typeface="Arial" pitchFamily="34" charset="0"/>
                <a:cs typeface="Arial" pitchFamily="34" charset="0"/>
              </a:rPr>
              <a:t>adjust=c(0,0.5,1.0)</a:t>
            </a:r>
          </a:p>
        </p:txBody>
      </p:sp>
    </p:spTree>
    <p:extLst>
      <p:ext uri="{BB962C8B-B14F-4D97-AF65-F5344CB8AC3E}">
        <p14:creationId xmlns:p14="http://schemas.microsoft.com/office/powerpoint/2010/main" val="225862697"/>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29</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8" name="Content Placeholder 2"/>
          <p:cNvSpPr>
            <a:spLocks noGrp="1"/>
          </p:cNvSpPr>
          <p:nvPr>
            <p:ph idx="1"/>
          </p:nvPr>
        </p:nvSpPr>
        <p:spPr>
          <a:xfrm>
            <a:off x="381000" y="1363245"/>
            <a:ext cx="8305800" cy="5029200"/>
          </a:xfrm>
        </p:spPr>
        <p:txBody>
          <a:bodyPr>
            <a:normAutofit/>
          </a:bodyPr>
          <a:lstStyle/>
          <a:p>
            <a:r>
              <a:rPr lang="en-IN" sz="2800" b="1" dirty="0">
                <a:latin typeface="Arial" panose="020B0604020202020204" pitchFamily="34" charset="0"/>
                <a:cs typeface="Arial" panose="020B0604020202020204" pitchFamily="34" charset="0"/>
              </a:rPr>
              <a:t>Performance Metrics</a:t>
            </a:r>
          </a:p>
          <a:p>
            <a:pPr lvl="1"/>
            <a:r>
              <a:rPr lang="en-IN" sz="2400" dirty="0">
                <a:solidFill>
                  <a:srgbClr val="000000"/>
                </a:solidFill>
                <a:latin typeface="Arial" panose="020B0604020202020204" pitchFamily="34" charset="0"/>
                <a:cs typeface="Arial" panose="020B0604020202020204" pitchFamily="34" charset="0"/>
              </a:rPr>
              <a:t>Possible Performance metrics for classification problem are</a:t>
            </a:r>
          </a:p>
          <a:p>
            <a:pPr lvl="2"/>
            <a:r>
              <a:rPr lang="en-IN" dirty="0">
                <a:latin typeface="Arial" panose="020B0604020202020204" pitchFamily="34" charset="0"/>
                <a:cs typeface="Arial" panose="020B0604020202020204" pitchFamily="34" charset="0"/>
              </a:rPr>
              <a:t>Confusion Matrix</a:t>
            </a:r>
          </a:p>
          <a:p>
            <a:pPr lvl="2"/>
            <a:r>
              <a:rPr lang="en-IN" dirty="0">
                <a:latin typeface="Arial" panose="020B0604020202020204" pitchFamily="34" charset="0"/>
                <a:cs typeface="Arial" panose="020B0604020202020204" pitchFamily="34" charset="0"/>
              </a:rPr>
              <a:t>Accuracy score</a:t>
            </a:r>
          </a:p>
          <a:p>
            <a:pPr lvl="2"/>
            <a:r>
              <a:rPr lang="en-IN" dirty="0">
                <a:latin typeface="Arial" panose="020B0604020202020204" pitchFamily="34" charset="0"/>
                <a:cs typeface="Arial" panose="020B0604020202020204" pitchFamily="34" charset="0"/>
              </a:rPr>
              <a:t>F1score (balances the precision and recall)</a:t>
            </a:r>
          </a:p>
          <a:p>
            <a:pPr lvl="2"/>
            <a:r>
              <a:rPr lang="en-IN" dirty="0">
                <a:latin typeface="Arial" panose="020B0604020202020204" pitchFamily="34" charset="0"/>
                <a:cs typeface="Arial" panose="020B0604020202020204" pitchFamily="34" charset="0"/>
              </a:rPr>
              <a:t>ROC curve</a:t>
            </a:r>
          </a:p>
          <a:p>
            <a:pPr lvl="2"/>
            <a:r>
              <a:rPr lang="en-IN" dirty="0">
                <a:latin typeface="Arial" panose="020B0604020202020204" pitchFamily="34" charset="0"/>
                <a:cs typeface="Arial" panose="020B0604020202020204" pitchFamily="34" charset="0"/>
              </a:rPr>
              <a:t>ROC-AUC score(Area Under Curve in ROC Graph)</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78913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5" name="Picture 4">
            <a:extLst>
              <a:ext uri="{FF2B5EF4-FFF2-40B4-BE49-F238E27FC236}">
                <a16:creationId xmlns:a16="http://schemas.microsoft.com/office/drawing/2014/main" id="{F2679613-9252-4AC4-AD60-649AA6B54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550987"/>
            <a:ext cx="7696200" cy="4329113"/>
          </a:xfrm>
          <a:prstGeom prst="rect">
            <a:avLst/>
          </a:prstGeom>
        </p:spPr>
      </p:pic>
    </p:spTree>
    <p:extLst>
      <p:ext uri="{BB962C8B-B14F-4D97-AF65-F5344CB8AC3E}">
        <p14:creationId xmlns:p14="http://schemas.microsoft.com/office/powerpoint/2010/main" val="390525257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30</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2" name="TextBox 1">
            <a:extLst>
              <a:ext uri="{FF2B5EF4-FFF2-40B4-BE49-F238E27FC236}">
                <a16:creationId xmlns:a16="http://schemas.microsoft.com/office/drawing/2014/main" id="{E8C111FE-B5C1-4996-ADF5-DE40D6FC1833}"/>
              </a:ext>
            </a:extLst>
          </p:cNvPr>
          <p:cNvSpPr txBox="1"/>
          <p:nvPr/>
        </p:nvSpPr>
        <p:spPr>
          <a:xfrm>
            <a:off x="457200" y="1371600"/>
            <a:ext cx="426720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Confusion matrix result of model</a:t>
            </a:r>
          </a:p>
        </p:txBody>
      </p:sp>
      <p:pic>
        <p:nvPicPr>
          <p:cNvPr id="8" name="Picture 7">
            <a:extLst>
              <a:ext uri="{FF2B5EF4-FFF2-40B4-BE49-F238E27FC236}">
                <a16:creationId xmlns:a16="http://schemas.microsoft.com/office/drawing/2014/main" id="{1F68857C-CDFA-43D0-AD79-5352D9CC6044}"/>
              </a:ext>
            </a:extLst>
          </p:cNvPr>
          <p:cNvPicPr>
            <a:picLocks noChangeAspect="1"/>
          </p:cNvPicPr>
          <p:nvPr/>
        </p:nvPicPr>
        <p:blipFill rotWithShape="1">
          <a:blip r:embed="rId2"/>
          <a:srcRect l="7510" t="2600"/>
          <a:stretch/>
        </p:blipFill>
        <p:spPr>
          <a:xfrm>
            <a:off x="2564842" y="1822184"/>
            <a:ext cx="4140754" cy="4452913"/>
          </a:xfrm>
          <a:prstGeom prst="rect">
            <a:avLst/>
          </a:prstGeom>
        </p:spPr>
      </p:pic>
    </p:spTree>
    <p:extLst>
      <p:ext uri="{BB962C8B-B14F-4D97-AF65-F5344CB8AC3E}">
        <p14:creationId xmlns:p14="http://schemas.microsoft.com/office/powerpoint/2010/main" val="143085313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31</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4773989"/>
          </a:xfrm>
        </p:spPr>
        <p:txBody>
          <a:bodyPr>
            <a:normAutofit/>
          </a:bodyPr>
          <a:lstStyle/>
          <a:p>
            <a:r>
              <a:rPr lang="en-IN" sz="2000" dirty="0">
                <a:solidFill>
                  <a:srgbClr val="000000"/>
                </a:solidFill>
                <a:latin typeface="Arial" panose="020B0604020202020204" pitchFamily="34" charset="0"/>
                <a:cs typeface="Arial" panose="020B0604020202020204" pitchFamily="34" charset="0"/>
              </a:rPr>
              <a:t>ROC curve for Sensitivity VS Specificity</a:t>
            </a:r>
          </a:p>
          <a:p>
            <a:pPr marL="0" indent="0">
              <a:buNone/>
            </a:pPr>
            <a:endParaRPr lang="en-IN" sz="2000"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AE328BE-9E41-44BD-B3B2-778B4CD5A05A}"/>
              </a:ext>
            </a:extLst>
          </p:cNvPr>
          <p:cNvPicPr>
            <a:picLocks noChangeAspect="1"/>
          </p:cNvPicPr>
          <p:nvPr/>
        </p:nvPicPr>
        <p:blipFill rotWithShape="1">
          <a:blip r:embed="rId2"/>
          <a:srcRect t="4445"/>
          <a:stretch/>
        </p:blipFill>
        <p:spPr>
          <a:xfrm>
            <a:off x="2286000" y="1988387"/>
            <a:ext cx="4419600" cy="4362822"/>
          </a:xfrm>
          <a:prstGeom prst="rect">
            <a:avLst/>
          </a:prstGeom>
        </p:spPr>
      </p:pic>
    </p:spTree>
    <p:extLst>
      <p:ext uri="{BB962C8B-B14F-4D97-AF65-F5344CB8AC3E}">
        <p14:creationId xmlns:p14="http://schemas.microsoft.com/office/powerpoint/2010/main" val="254073634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32</a:t>
            </a:fld>
            <a:endParaRPr lang="en-US">
              <a:latin typeface="Arial" panose="020B0604020202020204" pitchFamily="34" charset="0"/>
              <a:cs typeface="Arial" panose="020B0604020202020204" pitchFamily="34" charset="0"/>
            </a:endParaRPr>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anose="020B0604020202020204" pitchFamily="34" charset="0"/>
                <a:cs typeface="Arial" pitchFamily="34" charset="0"/>
              </a:rPr>
              <a:t>Results and Discussion(cont.)</a:t>
            </a:r>
          </a:p>
        </p:txBody>
      </p:sp>
      <p:sp>
        <p:nvSpPr>
          <p:cNvPr id="3" name="Content Placeholder 2">
            <a:extLst>
              <a:ext uri="{FF2B5EF4-FFF2-40B4-BE49-F238E27FC236}">
                <a16:creationId xmlns:a16="http://schemas.microsoft.com/office/drawing/2014/main" id="{E28628D1-A48D-4523-95C7-DAF2524DCA01}"/>
              </a:ext>
            </a:extLst>
          </p:cNvPr>
          <p:cNvSpPr>
            <a:spLocks noGrp="1"/>
          </p:cNvSpPr>
          <p:nvPr>
            <p:ph idx="1"/>
          </p:nvPr>
        </p:nvSpPr>
        <p:spPr>
          <a:xfrm>
            <a:off x="457200" y="1322010"/>
            <a:ext cx="8229600" cy="4773989"/>
          </a:xfrm>
        </p:spPr>
        <p:txBody>
          <a:bodyPr>
            <a:normAutofit/>
          </a:bodyPr>
          <a:lstStyle/>
          <a:p>
            <a:pPr marL="0" indent="0">
              <a:buNone/>
            </a:pPr>
            <a:r>
              <a:rPr lang="en-IN" sz="2000" b="1" dirty="0">
                <a:solidFill>
                  <a:srgbClr val="000000"/>
                </a:solidFill>
                <a:latin typeface="Arial" panose="020B0604020202020204" pitchFamily="34" charset="0"/>
                <a:cs typeface="Arial" panose="020B0604020202020204" pitchFamily="34" charset="0"/>
              </a:rPr>
              <a:t>Final Result</a:t>
            </a:r>
          </a:p>
          <a:p>
            <a:r>
              <a:rPr lang="en-IN" sz="2000" dirty="0">
                <a:solidFill>
                  <a:srgbClr val="000000"/>
                </a:solidFill>
                <a:latin typeface="Arial" panose="020B0604020202020204" pitchFamily="34" charset="0"/>
                <a:cs typeface="Arial" panose="020B0604020202020204" pitchFamily="34" charset="0"/>
              </a:rPr>
              <a:t>Model parameters</a:t>
            </a:r>
          </a:p>
          <a:p>
            <a:endParaRPr lang="en-IN" sz="2000" dirty="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a:p>
            <a:endParaRPr lang="en-IN" sz="2000" dirty="0">
              <a:solidFill>
                <a:srgbClr val="000000"/>
              </a:solidFill>
              <a:latin typeface="Arial" panose="020B0604020202020204" pitchFamily="34" charset="0"/>
              <a:cs typeface="Arial" panose="020B0604020202020204" pitchFamily="34" charset="0"/>
            </a:endParaRPr>
          </a:p>
          <a:p>
            <a:pPr marL="0" indent="0">
              <a:buNone/>
            </a:pPr>
            <a:endParaRPr lang="en-IN" sz="2000" dirty="0">
              <a:solidFill>
                <a:srgbClr val="000000"/>
              </a:solidFill>
              <a:latin typeface="Arial" panose="020B0604020202020204" pitchFamily="34" charset="0"/>
              <a:cs typeface="Arial" panose="020B0604020202020204" pitchFamily="34" charset="0"/>
            </a:endParaRPr>
          </a:p>
          <a:p>
            <a:r>
              <a:rPr lang="en-IN" sz="2000" dirty="0">
                <a:solidFill>
                  <a:srgbClr val="000000"/>
                </a:solidFill>
                <a:latin typeface="Arial" panose="020B0604020202020204" pitchFamily="34" charset="0"/>
                <a:cs typeface="Arial" panose="020B0604020202020204" pitchFamily="34" charset="0"/>
              </a:rPr>
              <a:t>Performance Metrics </a:t>
            </a:r>
          </a:p>
        </p:txBody>
      </p:sp>
      <p:graphicFrame>
        <p:nvGraphicFramePr>
          <p:cNvPr id="11" name="Table 11">
            <a:extLst>
              <a:ext uri="{FF2B5EF4-FFF2-40B4-BE49-F238E27FC236}">
                <a16:creationId xmlns:a16="http://schemas.microsoft.com/office/drawing/2014/main" id="{FB39CD2C-DE0D-42B2-9423-FD48515333E6}"/>
              </a:ext>
            </a:extLst>
          </p:cNvPr>
          <p:cNvGraphicFramePr>
            <a:graphicFrameLocks noGrp="1"/>
          </p:cNvGraphicFramePr>
          <p:nvPr>
            <p:extLst>
              <p:ext uri="{D42A27DB-BD31-4B8C-83A1-F6EECF244321}">
                <p14:modId xmlns:p14="http://schemas.microsoft.com/office/powerpoint/2010/main" val="3202100892"/>
              </p:ext>
            </p:extLst>
          </p:nvPr>
        </p:nvGraphicFramePr>
        <p:xfrm>
          <a:off x="381000" y="2210240"/>
          <a:ext cx="8382000" cy="914400"/>
        </p:xfrm>
        <a:graphic>
          <a:graphicData uri="http://schemas.openxmlformats.org/drawingml/2006/table">
            <a:tbl>
              <a:tblPr firstRow="1" bandRow="1">
                <a:tableStyleId>{5C22544A-7EE6-4342-B048-85BDC9FD1C3A}</a:tableStyleId>
              </a:tblPr>
              <a:tblGrid>
                <a:gridCol w="2867526">
                  <a:extLst>
                    <a:ext uri="{9D8B030D-6E8A-4147-A177-3AD203B41FA5}">
                      <a16:colId xmlns:a16="http://schemas.microsoft.com/office/drawing/2014/main" val="1597907858"/>
                    </a:ext>
                  </a:extLst>
                </a:gridCol>
                <a:gridCol w="2618874">
                  <a:extLst>
                    <a:ext uri="{9D8B030D-6E8A-4147-A177-3AD203B41FA5}">
                      <a16:colId xmlns:a16="http://schemas.microsoft.com/office/drawing/2014/main" val="863629152"/>
                    </a:ext>
                  </a:extLst>
                </a:gridCol>
                <a:gridCol w="2895600">
                  <a:extLst>
                    <a:ext uri="{9D8B030D-6E8A-4147-A177-3AD203B41FA5}">
                      <a16:colId xmlns:a16="http://schemas.microsoft.com/office/drawing/2014/main" val="3411855999"/>
                    </a:ext>
                  </a:extLst>
                </a:gridCol>
              </a:tblGrid>
              <a:tr h="149215">
                <a:tc>
                  <a:txBody>
                    <a:bodyPr/>
                    <a:lstStyle/>
                    <a:p>
                      <a:pPr algn="ctr"/>
                      <a:r>
                        <a:rPr lang="en-IN" sz="2400" dirty="0"/>
                        <a:t>Validation metric</a:t>
                      </a:r>
                    </a:p>
                  </a:txBody>
                  <a:tcPr/>
                </a:tc>
                <a:tc>
                  <a:txBody>
                    <a:bodyPr/>
                    <a:lstStyle/>
                    <a:p>
                      <a:pPr algn="ctr"/>
                      <a:r>
                        <a:rPr lang="en-IN" sz="2400" dirty="0"/>
                        <a:t>Train size</a:t>
                      </a:r>
                    </a:p>
                  </a:txBody>
                  <a:tcPr/>
                </a:tc>
                <a:tc>
                  <a:txBody>
                    <a:bodyPr/>
                    <a:lstStyle/>
                    <a:p>
                      <a:pPr algn="ctr"/>
                      <a:r>
                        <a:rPr lang="en-IN" sz="2400" dirty="0"/>
                        <a:t>Test size</a:t>
                      </a:r>
                    </a:p>
                  </a:txBody>
                  <a:tcPr/>
                </a:tc>
                <a:extLst>
                  <a:ext uri="{0D108BD9-81ED-4DB2-BD59-A6C34878D82A}">
                    <a16:rowId xmlns:a16="http://schemas.microsoft.com/office/drawing/2014/main" val="2238392491"/>
                  </a:ext>
                </a:extLst>
              </a:tr>
              <a:tr h="218591">
                <a:tc>
                  <a:txBody>
                    <a:bodyPr/>
                    <a:lstStyle/>
                    <a:p>
                      <a:pPr algn="ctr"/>
                      <a:r>
                        <a:rPr lang="en-IN" sz="2400" dirty="0" err="1"/>
                        <a:t>LogLoss</a:t>
                      </a:r>
                      <a:endParaRPr lang="en-IN" sz="2400" dirty="0"/>
                    </a:p>
                  </a:txBody>
                  <a:tcPr/>
                </a:tc>
                <a:tc>
                  <a:txBody>
                    <a:bodyPr/>
                    <a:lstStyle/>
                    <a:p>
                      <a:pPr algn="ctr"/>
                      <a:r>
                        <a:rPr lang="en-IN" sz="2400" dirty="0"/>
                        <a:t>0.8</a:t>
                      </a:r>
                    </a:p>
                  </a:txBody>
                  <a:tcPr/>
                </a:tc>
                <a:tc>
                  <a:txBody>
                    <a:bodyPr/>
                    <a:lstStyle/>
                    <a:p>
                      <a:pPr algn="ctr"/>
                      <a:r>
                        <a:rPr lang="en-IN" sz="2400" dirty="0"/>
                        <a:t>0.2</a:t>
                      </a:r>
                    </a:p>
                  </a:txBody>
                  <a:tcPr/>
                </a:tc>
                <a:extLst>
                  <a:ext uri="{0D108BD9-81ED-4DB2-BD59-A6C34878D82A}">
                    <a16:rowId xmlns:a16="http://schemas.microsoft.com/office/drawing/2014/main" val="1227099680"/>
                  </a:ext>
                </a:extLst>
              </a:tr>
            </a:tbl>
          </a:graphicData>
        </a:graphic>
      </p:graphicFrame>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94CBC94C-4ED7-45DD-95CD-E0F0DF309869}"/>
                  </a:ext>
                </a:extLst>
              </p:cNvPr>
              <p:cNvGraphicFramePr>
                <a:graphicFrameLocks noGrp="1"/>
              </p:cNvGraphicFramePr>
              <p:nvPr>
                <p:extLst>
                  <p:ext uri="{D42A27DB-BD31-4B8C-83A1-F6EECF244321}">
                    <p14:modId xmlns:p14="http://schemas.microsoft.com/office/powerpoint/2010/main" val="3461795834"/>
                  </p:ext>
                </p:extLst>
              </p:nvPr>
            </p:nvGraphicFramePr>
            <p:xfrm>
              <a:off x="457200" y="4048965"/>
              <a:ext cx="8382000" cy="178450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19034167"/>
                        </a:ext>
                      </a:extLst>
                    </a:gridCol>
                    <a:gridCol w="1219200">
                      <a:extLst>
                        <a:ext uri="{9D8B030D-6E8A-4147-A177-3AD203B41FA5}">
                          <a16:colId xmlns:a16="http://schemas.microsoft.com/office/drawing/2014/main" val="3177801588"/>
                        </a:ext>
                      </a:extLst>
                    </a:gridCol>
                    <a:gridCol w="1295400">
                      <a:extLst>
                        <a:ext uri="{9D8B030D-6E8A-4147-A177-3AD203B41FA5}">
                          <a16:colId xmlns:a16="http://schemas.microsoft.com/office/drawing/2014/main" val="1695993174"/>
                        </a:ext>
                      </a:extLst>
                    </a:gridCol>
                    <a:gridCol w="1981200">
                      <a:extLst>
                        <a:ext uri="{9D8B030D-6E8A-4147-A177-3AD203B41FA5}">
                          <a16:colId xmlns:a16="http://schemas.microsoft.com/office/drawing/2014/main" val="1633707213"/>
                        </a:ext>
                      </a:extLst>
                    </a:gridCol>
                    <a:gridCol w="1371600">
                      <a:extLst>
                        <a:ext uri="{9D8B030D-6E8A-4147-A177-3AD203B41FA5}">
                          <a16:colId xmlns:a16="http://schemas.microsoft.com/office/drawing/2014/main" val="1873740951"/>
                        </a:ext>
                      </a:extLst>
                    </a:gridCol>
                  </a:tblGrid>
                  <a:tr h="668739">
                    <a:tc>
                      <a:txBody>
                        <a:bodyPr/>
                        <a:lstStyle/>
                        <a:p>
                          <a:pPr algn="ctr"/>
                          <a:r>
                            <a:rPr lang="en-IN" sz="2400" dirty="0"/>
                            <a:t>Confusion matrix</a:t>
                          </a:r>
                        </a:p>
                      </a:txBody>
                      <a:tcPr/>
                    </a:tc>
                    <a:tc>
                      <a:txBody>
                        <a:bodyPr/>
                        <a:lstStyle/>
                        <a:p>
                          <a:pPr algn="ctr"/>
                          <a:r>
                            <a:rPr lang="en-IN" sz="2400" dirty="0"/>
                            <a:t>F1score</a:t>
                          </a:r>
                        </a:p>
                      </a:txBody>
                      <a:tcPr/>
                    </a:tc>
                    <a:tc>
                      <a:txBody>
                        <a:bodyPr/>
                        <a:lstStyle/>
                        <a:p>
                          <a:pPr algn="ctr"/>
                          <a:r>
                            <a:rPr lang="en-IN" sz="2400" dirty="0"/>
                            <a:t>Log loss</a:t>
                          </a:r>
                        </a:p>
                      </a:txBody>
                      <a:tcPr/>
                    </a:tc>
                    <a:tc>
                      <a:txBody>
                        <a:bodyPr/>
                        <a:lstStyle/>
                        <a:p>
                          <a:pPr algn="ctr"/>
                          <a:r>
                            <a:rPr lang="en-IN" sz="2400" dirty="0"/>
                            <a:t>Roc </a:t>
                          </a:r>
                          <a:r>
                            <a:rPr lang="en-IN" sz="2400" dirty="0" err="1"/>
                            <a:t>Auc</a:t>
                          </a:r>
                          <a:r>
                            <a:rPr lang="en-IN" sz="2400" dirty="0"/>
                            <a:t> score</a:t>
                          </a:r>
                        </a:p>
                      </a:txBody>
                      <a:tcPr/>
                    </a:tc>
                    <a:tc>
                      <a:txBody>
                        <a:bodyPr/>
                        <a:lstStyle/>
                        <a:p>
                          <a:pPr algn="ctr"/>
                          <a:r>
                            <a:rPr lang="en-IN" sz="2400" dirty="0"/>
                            <a:t>Accuracy</a:t>
                          </a:r>
                        </a:p>
                      </a:txBody>
                      <a:tcPr/>
                    </a:tc>
                    <a:extLst>
                      <a:ext uri="{0D108BD9-81ED-4DB2-BD59-A6C34878D82A}">
                        <a16:rowId xmlns:a16="http://schemas.microsoft.com/office/drawing/2014/main" val="2878314399"/>
                      </a:ext>
                    </a:extLst>
                  </a:tr>
                  <a:tr h="1115764">
                    <a:tc>
                      <a:txBody>
                        <a:bodyPr/>
                        <a:lstStyle/>
                        <a:p>
                          <a:pPr algn="ctr"/>
                          <a14:m>
                            <m:oMathPara xmlns:m="http://schemas.openxmlformats.org/officeDocument/2006/math">
                              <m:oMathParaPr>
                                <m:jc m:val="centerGroup"/>
                              </m:oMathParaPr>
                              <m:oMath xmlns:m="http://schemas.openxmlformats.org/officeDocument/2006/math">
                                <m:m>
                                  <m:mPr>
                                    <m:mcs>
                                      <m:mc>
                                        <m:mcPr>
                                          <m:count m:val="2"/>
                                          <m:mcJc m:val="center"/>
                                        </m:mcPr>
                                      </m:mc>
                                    </m:mcs>
                                    <m:ctrlPr>
                                      <a:rPr lang="en-IN" sz="2400" i="1" smtClean="0">
                                        <a:latin typeface="Cambria Math" panose="02040503050406030204" pitchFamily="18" charset="0"/>
                                      </a:rPr>
                                    </m:ctrlPr>
                                  </m:mPr>
                                  <m:mr>
                                    <m:e/>
                                    <m:e/>
                                  </m:mr>
                                  <m:mr>
                                    <m:e>
                                      <m:r>
                                        <a:rPr lang="en-IN" sz="2400" b="0" i="1" smtClean="0">
                                          <a:latin typeface="Cambria Math" panose="02040503050406030204" pitchFamily="18" charset="0"/>
                                        </a:rPr>
                                        <m:t>24</m:t>
                                      </m:r>
                                    </m:e>
                                    <m:e>
                                      <m:r>
                                        <a:rPr lang="en-IN" sz="2400" b="0" i="1" smtClean="0">
                                          <a:latin typeface="Cambria Math" panose="02040503050406030204" pitchFamily="18" charset="0"/>
                                        </a:rPr>
                                        <m:t>427</m:t>
                                      </m:r>
                                    </m:e>
                                  </m:mr>
                                </m:m>
                              </m:oMath>
                            </m:oMathPara>
                          </a14:m>
                          <a:endParaRPr lang="en-IN" sz="2400" dirty="0"/>
                        </a:p>
                      </a:txBody>
                      <a:tcPr/>
                    </a:tc>
                    <a:tc>
                      <a:txBody>
                        <a:bodyPr/>
                        <a:lstStyle/>
                        <a:p>
                          <a:pPr algn="ctr"/>
                          <a:endParaRPr lang="en-IN" sz="2400" dirty="0"/>
                        </a:p>
                        <a:p>
                          <a:pPr algn="ctr"/>
                          <a:r>
                            <a:rPr lang="en-IN" sz="2400" dirty="0"/>
                            <a:t>0.98360</a:t>
                          </a:r>
                        </a:p>
                      </a:txBody>
                      <a:tcPr/>
                    </a:tc>
                    <a:tc>
                      <a:txBody>
                        <a:bodyPr/>
                        <a:lstStyle/>
                        <a:p>
                          <a:pPr algn="ctr"/>
                          <a:endParaRPr lang="en-IN" sz="2400" dirty="0"/>
                        </a:p>
                        <a:p>
                          <a:pPr algn="ctr"/>
                          <a:r>
                            <a:rPr lang="en-IN" sz="2400" dirty="0"/>
                            <a:t>0.12246</a:t>
                          </a:r>
                        </a:p>
                      </a:txBody>
                      <a:tcPr/>
                    </a:tc>
                    <a:tc>
                      <a:txBody>
                        <a:bodyPr/>
                        <a:lstStyle/>
                        <a:p>
                          <a:pPr algn="ctr"/>
                          <a:endParaRPr lang="en-IN" sz="2400" dirty="0"/>
                        </a:p>
                        <a:p>
                          <a:pPr algn="ctr"/>
                          <a:r>
                            <a:rPr lang="en-IN" sz="2400" dirty="0"/>
                            <a:t>0.96428</a:t>
                          </a:r>
                        </a:p>
                      </a:txBody>
                      <a:tcPr/>
                    </a:tc>
                    <a:tc>
                      <a:txBody>
                        <a:bodyPr/>
                        <a:lstStyle/>
                        <a:p>
                          <a:pPr algn="ctr"/>
                          <a:endParaRPr lang="en-IN" sz="2400" dirty="0"/>
                        </a:p>
                        <a:p>
                          <a:pPr algn="ctr"/>
                          <a:r>
                            <a:rPr lang="en-IN" sz="2400" b="1" dirty="0"/>
                            <a:t>97.72%</a:t>
                          </a:r>
                        </a:p>
                      </a:txBody>
                      <a:tcPr/>
                    </a:tc>
                    <a:extLst>
                      <a:ext uri="{0D108BD9-81ED-4DB2-BD59-A6C34878D82A}">
                        <a16:rowId xmlns:a16="http://schemas.microsoft.com/office/drawing/2014/main" val="1514819290"/>
                      </a:ext>
                    </a:extLst>
                  </a:tr>
                </a:tbl>
              </a:graphicData>
            </a:graphic>
          </p:graphicFrame>
        </mc:Choice>
        <mc:Fallback xmlns="">
          <p:graphicFrame>
            <p:nvGraphicFramePr>
              <p:cNvPr id="13" name="Table 13">
                <a:extLst>
                  <a:ext uri="{FF2B5EF4-FFF2-40B4-BE49-F238E27FC236}">
                    <a16:creationId xmlns:a16="http://schemas.microsoft.com/office/drawing/2014/main" id="{94CBC94C-4ED7-45DD-95CD-E0F0DF309869}"/>
                  </a:ext>
                </a:extLst>
              </p:cNvPr>
              <p:cNvGraphicFramePr>
                <a:graphicFrameLocks noGrp="1"/>
              </p:cNvGraphicFramePr>
              <p:nvPr>
                <p:extLst>
                  <p:ext uri="{D42A27DB-BD31-4B8C-83A1-F6EECF244321}">
                    <p14:modId xmlns:p14="http://schemas.microsoft.com/office/powerpoint/2010/main" val="3461795834"/>
                  </p:ext>
                </p:extLst>
              </p:nvPr>
            </p:nvGraphicFramePr>
            <p:xfrm>
              <a:off x="457200" y="4048965"/>
              <a:ext cx="8382000" cy="178450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319034167"/>
                        </a:ext>
                      </a:extLst>
                    </a:gridCol>
                    <a:gridCol w="1219200">
                      <a:extLst>
                        <a:ext uri="{9D8B030D-6E8A-4147-A177-3AD203B41FA5}">
                          <a16:colId xmlns:a16="http://schemas.microsoft.com/office/drawing/2014/main" val="3177801588"/>
                        </a:ext>
                      </a:extLst>
                    </a:gridCol>
                    <a:gridCol w="1295400">
                      <a:extLst>
                        <a:ext uri="{9D8B030D-6E8A-4147-A177-3AD203B41FA5}">
                          <a16:colId xmlns:a16="http://schemas.microsoft.com/office/drawing/2014/main" val="1695993174"/>
                        </a:ext>
                      </a:extLst>
                    </a:gridCol>
                    <a:gridCol w="1981200">
                      <a:extLst>
                        <a:ext uri="{9D8B030D-6E8A-4147-A177-3AD203B41FA5}">
                          <a16:colId xmlns:a16="http://schemas.microsoft.com/office/drawing/2014/main" val="1633707213"/>
                        </a:ext>
                      </a:extLst>
                    </a:gridCol>
                    <a:gridCol w="1371600">
                      <a:extLst>
                        <a:ext uri="{9D8B030D-6E8A-4147-A177-3AD203B41FA5}">
                          <a16:colId xmlns:a16="http://schemas.microsoft.com/office/drawing/2014/main" val="1873740951"/>
                        </a:ext>
                      </a:extLst>
                    </a:gridCol>
                  </a:tblGrid>
                  <a:tr h="668739">
                    <a:tc>
                      <a:txBody>
                        <a:bodyPr/>
                        <a:lstStyle/>
                        <a:p>
                          <a:pPr algn="ctr"/>
                          <a:r>
                            <a:rPr lang="en-IN" sz="2400" dirty="0"/>
                            <a:t>Confusion matrix</a:t>
                          </a:r>
                        </a:p>
                      </a:txBody>
                      <a:tcPr/>
                    </a:tc>
                    <a:tc>
                      <a:txBody>
                        <a:bodyPr/>
                        <a:lstStyle/>
                        <a:p>
                          <a:pPr algn="ctr"/>
                          <a:r>
                            <a:rPr lang="en-IN" sz="2400" dirty="0"/>
                            <a:t>F1score</a:t>
                          </a:r>
                        </a:p>
                      </a:txBody>
                      <a:tcPr/>
                    </a:tc>
                    <a:tc>
                      <a:txBody>
                        <a:bodyPr/>
                        <a:lstStyle/>
                        <a:p>
                          <a:pPr algn="ctr"/>
                          <a:r>
                            <a:rPr lang="en-IN" sz="2400" dirty="0"/>
                            <a:t>Log loss</a:t>
                          </a:r>
                        </a:p>
                      </a:txBody>
                      <a:tcPr/>
                    </a:tc>
                    <a:tc>
                      <a:txBody>
                        <a:bodyPr/>
                        <a:lstStyle/>
                        <a:p>
                          <a:pPr algn="ctr"/>
                          <a:r>
                            <a:rPr lang="en-IN" sz="2400" dirty="0"/>
                            <a:t>Roc </a:t>
                          </a:r>
                          <a:r>
                            <a:rPr lang="en-IN" sz="2400" dirty="0" err="1"/>
                            <a:t>Auc</a:t>
                          </a:r>
                          <a:r>
                            <a:rPr lang="en-IN" sz="2400" dirty="0"/>
                            <a:t> score</a:t>
                          </a:r>
                        </a:p>
                      </a:txBody>
                      <a:tcPr/>
                    </a:tc>
                    <a:tc>
                      <a:txBody>
                        <a:bodyPr/>
                        <a:lstStyle/>
                        <a:p>
                          <a:pPr algn="ctr"/>
                          <a:r>
                            <a:rPr lang="en-IN" sz="2400" dirty="0"/>
                            <a:t>Accuracy</a:t>
                          </a:r>
                        </a:p>
                      </a:txBody>
                      <a:tcPr/>
                    </a:tc>
                    <a:extLst>
                      <a:ext uri="{0D108BD9-81ED-4DB2-BD59-A6C34878D82A}">
                        <a16:rowId xmlns:a16="http://schemas.microsoft.com/office/drawing/2014/main" val="2878314399"/>
                      </a:ext>
                    </a:extLst>
                  </a:tr>
                  <a:tr h="1115764">
                    <a:tc>
                      <a:txBody>
                        <a:bodyPr/>
                        <a:lstStyle/>
                        <a:p>
                          <a:endParaRPr lang="en-US"/>
                        </a:p>
                      </a:txBody>
                      <a:tcPr>
                        <a:blipFill>
                          <a:blip r:embed="rId2"/>
                          <a:stretch>
                            <a:fillRect l="-484" t="-64481" r="-234140" b="-1639"/>
                          </a:stretch>
                        </a:blipFill>
                      </a:tcPr>
                    </a:tc>
                    <a:tc>
                      <a:txBody>
                        <a:bodyPr/>
                        <a:lstStyle/>
                        <a:p>
                          <a:pPr algn="ctr"/>
                          <a:endParaRPr lang="en-IN" sz="2400" dirty="0"/>
                        </a:p>
                        <a:p>
                          <a:pPr algn="ctr"/>
                          <a:r>
                            <a:rPr lang="en-IN" sz="2400" dirty="0"/>
                            <a:t>0.98360</a:t>
                          </a:r>
                        </a:p>
                      </a:txBody>
                      <a:tcPr/>
                    </a:tc>
                    <a:tc>
                      <a:txBody>
                        <a:bodyPr/>
                        <a:lstStyle/>
                        <a:p>
                          <a:pPr algn="ctr"/>
                          <a:endParaRPr lang="en-IN" sz="2400" dirty="0"/>
                        </a:p>
                        <a:p>
                          <a:pPr algn="ctr"/>
                          <a:r>
                            <a:rPr lang="en-IN" sz="2400" dirty="0"/>
                            <a:t>0.12246</a:t>
                          </a:r>
                        </a:p>
                      </a:txBody>
                      <a:tcPr/>
                    </a:tc>
                    <a:tc>
                      <a:txBody>
                        <a:bodyPr/>
                        <a:lstStyle/>
                        <a:p>
                          <a:pPr algn="ctr"/>
                          <a:endParaRPr lang="en-IN" sz="2400" dirty="0"/>
                        </a:p>
                        <a:p>
                          <a:pPr algn="ctr"/>
                          <a:r>
                            <a:rPr lang="en-IN" sz="2400" dirty="0"/>
                            <a:t>0.96428</a:t>
                          </a:r>
                        </a:p>
                      </a:txBody>
                      <a:tcPr/>
                    </a:tc>
                    <a:tc>
                      <a:txBody>
                        <a:bodyPr/>
                        <a:lstStyle/>
                        <a:p>
                          <a:pPr algn="ctr"/>
                          <a:endParaRPr lang="en-IN" sz="2400" dirty="0"/>
                        </a:p>
                        <a:p>
                          <a:pPr algn="ctr"/>
                          <a:r>
                            <a:rPr lang="en-IN" sz="2400" b="1" dirty="0"/>
                            <a:t>97.72%</a:t>
                          </a:r>
                        </a:p>
                      </a:txBody>
                      <a:tcPr/>
                    </a:tc>
                    <a:extLst>
                      <a:ext uri="{0D108BD9-81ED-4DB2-BD59-A6C34878D82A}">
                        <a16:rowId xmlns:a16="http://schemas.microsoft.com/office/drawing/2014/main" val="1514819290"/>
                      </a:ext>
                    </a:extLst>
                  </a:tr>
                </a:tbl>
              </a:graphicData>
            </a:graphic>
          </p:graphicFrame>
        </mc:Fallback>
      </mc:AlternateContent>
      <p:graphicFrame>
        <p:nvGraphicFramePr>
          <p:cNvPr id="15" name="Table 15">
            <a:extLst>
              <a:ext uri="{FF2B5EF4-FFF2-40B4-BE49-F238E27FC236}">
                <a16:creationId xmlns:a16="http://schemas.microsoft.com/office/drawing/2014/main" id="{E3A2A202-0A01-4FD4-A203-D72336F5E4B2}"/>
              </a:ext>
            </a:extLst>
          </p:cNvPr>
          <p:cNvGraphicFramePr>
            <a:graphicFrameLocks noGrp="1"/>
          </p:cNvGraphicFramePr>
          <p:nvPr>
            <p:extLst>
              <p:ext uri="{D42A27DB-BD31-4B8C-83A1-F6EECF244321}">
                <p14:modId xmlns:p14="http://schemas.microsoft.com/office/powerpoint/2010/main" val="2703551492"/>
              </p:ext>
            </p:extLst>
          </p:nvPr>
        </p:nvGraphicFramePr>
        <p:xfrm>
          <a:off x="457200" y="4724400"/>
          <a:ext cx="2490538" cy="1109068"/>
        </p:xfrm>
        <a:graphic>
          <a:graphicData uri="http://schemas.openxmlformats.org/drawingml/2006/table">
            <a:tbl>
              <a:tblPr firstRow="1" bandRow="1">
                <a:tableStyleId>{69CF1AB2-1976-4502-BF36-3FF5EA218861}</a:tableStyleId>
              </a:tblPr>
              <a:tblGrid>
                <a:gridCol w="1245269">
                  <a:extLst>
                    <a:ext uri="{9D8B030D-6E8A-4147-A177-3AD203B41FA5}">
                      <a16:colId xmlns:a16="http://schemas.microsoft.com/office/drawing/2014/main" val="3262213431"/>
                    </a:ext>
                  </a:extLst>
                </a:gridCol>
                <a:gridCol w="1245269">
                  <a:extLst>
                    <a:ext uri="{9D8B030D-6E8A-4147-A177-3AD203B41FA5}">
                      <a16:colId xmlns:a16="http://schemas.microsoft.com/office/drawing/2014/main" val="2880376989"/>
                    </a:ext>
                  </a:extLst>
                </a:gridCol>
              </a:tblGrid>
              <a:tr h="554534">
                <a:tc>
                  <a:txBody>
                    <a:bodyPr/>
                    <a:lstStyle/>
                    <a:p>
                      <a:pPr algn="ctr"/>
                      <a:r>
                        <a:rPr lang="en-IN" sz="2400" b="0" dirty="0"/>
                        <a:t>13</a:t>
                      </a:r>
                    </a:p>
                  </a:txBody>
                  <a:tcPr/>
                </a:tc>
                <a:tc>
                  <a:txBody>
                    <a:bodyPr/>
                    <a:lstStyle/>
                    <a:p>
                      <a:pPr algn="ctr"/>
                      <a:r>
                        <a:rPr lang="en-IN" sz="2400" b="0" dirty="0"/>
                        <a:t>1</a:t>
                      </a:r>
                    </a:p>
                  </a:txBody>
                  <a:tcPr/>
                </a:tc>
                <a:extLst>
                  <a:ext uri="{0D108BD9-81ED-4DB2-BD59-A6C34878D82A}">
                    <a16:rowId xmlns:a16="http://schemas.microsoft.com/office/drawing/2014/main" val="3382789934"/>
                  </a:ext>
                </a:extLst>
              </a:tr>
              <a:tr h="554534">
                <a:tc>
                  <a:txBody>
                    <a:bodyPr/>
                    <a:lstStyle/>
                    <a:p>
                      <a:pPr algn="ctr"/>
                      <a:r>
                        <a:rPr lang="en-IN" sz="2400" dirty="0"/>
                        <a:t>0</a:t>
                      </a:r>
                    </a:p>
                  </a:txBody>
                  <a:tcPr/>
                </a:tc>
                <a:tc>
                  <a:txBody>
                    <a:bodyPr/>
                    <a:lstStyle/>
                    <a:p>
                      <a:pPr algn="ctr"/>
                      <a:r>
                        <a:rPr lang="en-IN" sz="2400" dirty="0"/>
                        <a:t>13</a:t>
                      </a:r>
                    </a:p>
                  </a:txBody>
                  <a:tcPr/>
                </a:tc>
                <a:extLst>
                  <a:ext uri="{0D108BD9-81ED-4DB2-BD59-A6C34878D82A}">
                    <a16:rowId xmlns:a16="http://schemas.microsoft.com/office/drawing/2014/main" val="3975593299"/>
                  </a:ext>
                </a:extLst>
              </a:tr>
            </a:tbl>
          </a:graphicData>
        </a:graphic>
      </p:graphicFrame>
    </p:spTree>
    <p:extLst>
      <p:ext uri="{BB962C8B-B14F-4D97-AF65-F5344CB8AC3E}">
        <p14:creationId xmlns:p14="http://schemas.microsoft.com/office/powerpoint/2010/main" val="1595408389"/>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33</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466725" y="1486693"/>
            <a:ext cx="8229600" cy="4525963"/>
          </a:xfrm>
        </p:spPr>
        <p:txBody>
          <a:bodyPr>
            <a:normAutofit fontScale="70000" lnSpcReduction="20000"/>
          </a:bodyPr>
          <a:lstStyle/>
          <a:p>
            <a:pPr marL="0" indent="0" algn="just">
              <a:lnSpc>
                <a:spcPct val="150000"/>
              </a:lnSpc>
              <a:buNone/>
            </a:pPr>
            <a:r>
              <a:rPr lang="en-US" sz="2800" dirty="0">
                <a:latin typeface="Arial" panose="020B0604020202020204" pitchFamily="34" charset="0"/>
                <a:cs typeface="Arial" panose="020B0604020202020204" pitchFamily="34" charset="0"/>
              </a:rPr>
              <a:t>This project presents a recommendation system that uses Data Science algorithm for  predicting, the student placement. The Naive Bayes Data Science algorithm is used for predicting the placement of students in a company. The students in pre-final and final years of their course can also use this system to know their individual placement status that they are most likely to achieve. This application endows the targeted group of students to boost their placement probability. Thus, this project concludes, Naive Bayes Algorithm performs better and faster when compared to other statistical techniques.  This project can be further extended using some more data science algorithm and deep learning algorithms to improve the performance of prediction system.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845883"/>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34</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454189" cy="4525963"/>
          </a:xfrm>
        </p:spPr>
        <p:txBody>
          <a:bodyPr>
            <a:noAutofit/>
          </a:bodyPr>
          <a:lstStyle/>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[1] </a:t>
            </a:r>
            <a:r>
              <a:rPr lang="en-US" sz="1600" dirty="0">
                <a:effectLst/>
                <a:latin typeface="Arial" panose="020B0604020202020204" pitchFamily="34" charset="0"/>
                <a:ea typeface="Arial" panose="020B0604020202020204" pitchFamily="34" charset="0"/>
              </a:rPr>
              <a:t>Wikimedia Foundation. (2022, March 22). </a:t>
            </a:r>
            <a:r>
              <a:rPr lang="en-US" sz="1600" i="1" dirty="0">
                <a:effectLst/>
                <a:latin typeface="Arial" panose="020B0604020202020204" pitchFamily="34" charset="0"/>
                <a:ea typeface="Arial" panose="020B0604020202020204" pitchFamily="34" charset="0"/>
              </a:rPr>
              <a:t>Bayes' theorem</a:t>
            </a:r>
            <a:r>
              <a:rPr lang="en-US" sz="1600" dirty="0">
                <a:effectLst/>
                <a:latin typeface="Arial" panose="020B0604020202020204" pitchFamily="34" charset="0"/>
                <a:ea typeface="Arial" panose="020B0604020202020204" pitchFamily="34" charset="0"/>
              </a:rPr>
              <a:t>. Wikipedia. Retrieved April 11, 2022, from </a:t>
            </a:r>
            <a:r>
              <a:rPr lang="en-US" sz="1600" u="sng" dirty="0">
                <a:solidFill>
                  <a:srgbClr val="0000FF"/>
                </a:solidFill>
                <a:effectLst/>
                <a:latin typeface="Arial" panose="020B0604020202020204" pitchFamily="34" charset="0"/>
                <a:ea typeface="Arial" panose="020B0604020202020204" pitchFamily="34" charset="0"/>
                <a:hlinkClick r:id="rId2"/>
              </a:rPr>
              <a:t>https://en.wikipedia.org/wiki/Bayes%27_theorem</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[2]  </a:t>
            </a:r>
            <a:r>
              <a:rPr lang="en-IN" sz="1600" i="1" dirty="0">
                <a:effectLst/>
                <a:latin typeface="Arial" panose="020B0604020202020204" pitchFamily="34" charset="0"/>
                <a:ea typeface="Arial" panose="020B0604020202020204" pitchFamily="34" charset="0"/>
              </a:rPr>
              <a:t>Random sampling</a:t>
            </a:r>
            <a:r>
              <a:rPr lang="en-IN" sz="1600" dirty="0">
                <a:effectLst/>
                <a:latin typeface="Arial" panose="020B0604020202020204" pitchFamily="34" charset="0"/>
                <a:ea typeface="Arial" panose="020B0604020202020204" pitchFamily="34" charset="0"/>
              </a:rPr>
              <a:t>. Corporate Finance Institute. (2021, July 29). Retrieved April 11, 2022, from </a:t>
            </a:r>
            <a:r>
              <a:rPr lang="en-IN" sz="1600" u="sng" dirty="0">
                <a:solidFill>
                  <a:srgbClr val="0000FF"/>
                </a:solidFill>
                <a:effectLst/>
                <a:latin typeface="Arial" panose="020B0604020202020204" pitchFamily="34" charset="0"/>
                <a:ea typeface="Arial" panose="020B0604020202020204" pitchFamily="34" charset="0"/>
                <a:hlinkClick r:id="rId3"/>
              </a:rPr>
              <a:t>https://corporatefinanceinstitute.com/resources/knowledge/other/random-sampling/</a:t>
            </a:r>
            <a:r>
              <a:rPr lang="en-IN" sz="1600" dirty="0">
                <a:effectLst/>
                <a:latin typeface="Arial" panose="020B0604020202020204" pitchFamily="34" charset="0"/>
                <a:ea typeface="Arial" panose="020B0604020202020204" pitchFamily="34" charset="0"/>
              </a:rPr>
              <a:t>  </a:t>
            </a:r>
          </a:p>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[3] Comprehensive R Archive Network (CRAN). (n.d.). </a:t>
            </a:r>
            <a:r>
              <a:rPr lang="en-IN" sz="1600" i="1" dirty="0">
                <a:effectLst/>
                <a:latin typeface="Arial" panose="020B0604020202020204" pitchFamily="34" charset="0"/>
                <a:ea typeface="Arial" panose="020B0604020202020204" pitchFamily="34" charset="0"/>
              </a:rPr>
              <a:t>Package </a:t>
            </a:r>
            <a:r>
              <a:rPr lang="en-IN" sz="1600" i="1" dirty="0" err="1">
                <a:effectLst/>
                <a:latin typeface="Arial" panose="020B0604020202020204" pitchFamily="34" charset="0"/>
                <a:ea typeface="Arial" panose="020B0604020202020204" pitchFamily="34" charset="0"/>
              </a:rPr>
              <a:t>naivebayes</a:t>
            </a:r>
            <a:r>
              <a:rPr lang="en-IN" sz="1600" dirty="0">
                <a:effectLst/>
                <a:latin typeface="Arial" panose="020B0604020202020204" pitchFamily="34" charset="0"/>
                <a:ea typeface="Arial" panose="020B0604020202020204" pitchFamily="34" charset="0"/>
              </a:rPr>
              <a:t>. CRAN. Retrieved April 11, 2022, from </a:t>
            </a:r>
            <a:r>
              <a:rPr lang="en-IN" sz="1600" u="sng" dirty="0">
                <a:solidFill>
                  <a:srgbClr val="0000FF"/>
                </a:solidFill>
                <a:effectLst/>
                <a:latin typeface="Arial" panose="020B0604020202020204" pitchFamily="34" charset="0"/>
                <a:ea typeface="Arial" panose="020B0604020202020204" pitchFamily="34" charset="0"/>
                <a:hlinkClick r:id="rId4"/>
              </a:rPr>
              <a:t>https://cran.r-project.org/web/packages/naivebayes/</a:t>
            </a:r>
            <a:r>
              <a:rPr lang="en-IN" sz="1600" dirty="0">
                <a:effectLst/>
                <a:latin typeface="Arial" panose="020B0604020202020204" pitchFamily="34" charset="0"/>
                <a:ea typeface="Arial" panose="020B0604020202020204" pitchFamily="34" charset="0"/>
              </a:rPr>
              <a:t> </a:t>
            </a:r>
          </a:p>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[4] </a:t>
            </a:r>
            <a:r>
              <a:rPr lang="en-US" sz="1600" dirty="0" err="1">
                <a:effectLst/>
                <a:latin typeface="Arial" panose="020B0604020202020204" pitchFamily="34" charset="0"/>
                <a:ea typeface="Arial" panose="020B0604020202020204" pitchFamily="34" charset="0"/>
              </a:rPr>
              <a:t>Vidiyala</a:t>
            </a:r>
            <a:r>
              <a:rPr lang="en-US" sz="1600" dirty="0">
                <a:effectLst/>
                <a:latin typeface="Arial" panose="020B0604020202020204" pitchFamily="34" charset="0"/>
                <a:ea typeface="Arial" panose="020B0604020202020204" pitchFamily="34" charset="0"/>
              </a:rPr>
              <a:t>, R. (2020, July 26). Performance metrics for classification machine learning problems. Medium. Retrieved November 2, 2021, from </a:t>
            </a:r>
            <a:r>
              <a:rPr lang="en-US" sz="1600" u="sng" dirty="0">
                <a:solidFill>
                  <a:srgbClr val="0000FF"/>
                </a:solidFill>
                <a:effectLst/>
                <a:latin typeface="Arial" panose="020B0604020202020204" pitchFamily="34" charset="0"/>
                <a:ea typeface="Arial" panose="020B0604020202020204" pitchFamily="34" charset="0"/>
                <a:hlinkClick r:id="rId5"/>
              </a:rPr>
              <a:t>https://towardsdatascience.com/performance-metrics-for-classification-machine-learning-problems-97e7e774a007</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7919457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35</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454189" cy="4525963"/>
          </a:xfrm>
        </p:spPr>
        <p:txBody>
          <a:bodyPr>
            <a:noAutofit/>
          </a:bodyPr>
          <a:lstStyle/>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[5] </a:t>
            </a:r>
            <a:r>
              <a:rPr lang="en-IN" sz="1600" dirty="0" err="1">
                <a:effectLst/>
                <a:latin typeface="Arial" panose="020B0604020202020204" pitchFamily="34" charset="0"/>
                <a:ea typeface="Arial" panose="020B0604020202020204" pitchFamily="34" charset="0"/>
              </a:rPr>
              <a:t>Narkhede</a:t>
            </a:r>
            <a:r>
              <a:rPr lang="en-IN" sz="1600" dirty="0">
                <a:effectLst/>
                <a:latin typeface="Arial" panose="020B0604020202020204" pitchFamily="34" charset="0"/>
                <a:ea typeface="Arial" panose="020B0604020202020204" pitchFamily="34" charset="0"/>
              </a:rPr>
              <a:t>, S. (2021, June 15). Understanding confusion matrix. Medium. Retrieved November 2, 2021, from </a:t>
            </a:r>
            <a:r>
              <a:rPr lang="en-IN" sz="1600" u="sng" dirty="0">
                <a:solidFill>
                  <a:srgbClr val="0000FF"/>
                </a:solidFill>
                <a:effectLst/>
                <a:latin typeface="Arial" panose="020B0604020202020204" pitchFamily="34" charset="0"/>
                <a:ea typeface="Arial" panose="020B0604020202020204" pitchFamily="34" charset="0"/>
                <a:hlinkClick r:id="rId2"/>
              </a:rPr>
              <a:t>https://towardsdatascience.com/understanding-confusion-matrix-a9ad42dcfd62</a:t>
            </a:r>
            <a:r>
              <a:rPr lang="en-IN" sz="1600" dirty="0">
                <a:effectLst/>
                <a:latin typeface="Arial" panose="020B0604020202020204" pitchFamily="34" charset="0"/>
                <a:ea typeface="Arial" panose="020B0604020202020204" pitchFamily="34" charset="0"/>
              </a:rPr>
              <a:t> </a:t>
            </a:r>
          </a:p>
          <a:p>
            <a:pPr marL="0" indent="0">
              <a:lnSpc>
                <a:spcPct val="150000"/>
              </a:lnSpc>
              <a:buNone/>
              <a:tabLst>
                <a:tab pos="2535555" algn="l"/>
              </a:tabLst>
            </a:pPr>
            <a:r>
              <a:rPr lang="en-IN" sz="1600" dirty="0">
                <a:effectLst/>
                <a:latin typeface="Arial" panose="020B0604020202020204" pitchFamily="34" charset="0"/>
                <a:ea typeface="Arial" panose="020B0604020202020204" pitchFamily="34" charset="0"/>
              </a:rPr>
              <a:t>[6] </a:t>
            </a:r>
            <a:r>
              <a:rPr lang="en-US" sz="1600" i="1" dirty="0" err="1">
                <a:effectLst/>
                <a:latin typeface="Arial" panose="020B0604020202020204" pitchFamily="34" charset="0"/>
                <a:ea typeface="Arial" panose="020B0604020202020204" pitchFamily="34" charset="0"/>
              </a:rPr>
              <a:t>LabelEncoder</a:t>
            </a:r>
            <a:r>
              <a:rPr lang="en-US" sz="1600" i="1" dirty="0">
                <a:effectLst/>
                <a:latin typeface="Arial" panose="020B0604020202020204" pitchFamily="34" charset="0"/>
                <a:ea typeface="Arial" panose="020B0604020202020204" pitchFamily="34" charset="0"/>
              </a:rPr>
              <a:t>: Label encoder</a:t>
            </a:r>
            <a:r>
              <a:rPr lang="en-US" sz="1600" dirty="0">
                <a:effectLst/>
                <a:latin typeface="Arial" panose="020B0604020202020204" pitchFamily="34" charset="0"/>
                <a:ea typeface="Arial" panose="020B0604020202020204" pitchFamily="34" charset="0"/>
              </a:rPr>
              <a:t>. </a:t>
            </a:r>
            <a:r>
              <a:rPr lang="en-US" sz="1600" dirty="0" err="1">
                <a:effectLst/>
                <a:latin typeface="Arial" panose="020B0604020202020204" pitchFamily="34" charset="0"/>
                <a:ea typeface="Arial" panose="020B0604020202020204" pitchFamily="34" charset="0"/>
              </a:rPr>
              <a:t>RDocumentation</a:t>
            </a:r>
            <a:r>
              <a:rPr lang="en-US" sz="1600" dirty="0">
                <a:effectLst/>
                <a:latin typeface="Arial" panose="020B0604020202020204" pitchFamily="34" charset="0"/>
                <a:ea typeface="Arial" panose="020B0604020202020204" pitchFamily="34" charset="0"/>
              </a:rPr>
              <a:t>. (n.d.). Retrieved April 14, 2022, from </a:t>
            </a:r>
            <a:r>
              <a:rPr lang="en-US" sz="1600" u="sng" dirty="0">
                <a:solidFill>
                  <a:srgbClr val="0000FF"/>
                </a:solidFill>
                <a:effectLst/>
                <a:latin typeface="Arial" panose="020B0604020202020204" pitchFamily="34" charset="0"/>
                <a:ea typeface="Arial" panose="020B0604020202020204" pitchFamily="34" charset="0"/>
                <a:hlinkClick r:id="rId3"/>
              </a:rPr>
              <a:t>https://www.rdocumentation.org/packages/superml/versions/0.5.3/topics/LabelEncoder</a:t>
            </a:r>
            <a:r>
              <a:rPr lang="en-US" sz="1600" dirty="0">
                <a:effectLst/>
                <a:latin typeface="Arial" panose="020B0604020202020204" pitchFamily="34" charset="0"/>
                <a:ea typeface="Arial" panose="020B0604020202020204" pitchFamily="34" charset="0"/>
              </a:rPr>
              <a:t> </a:t>
            </a:r>
          </a:p>
          <a:p>
            <a:pPr marL="0" indent="0">
              <a:lnSpc>
                <a:spcPct val="150000"/>
              </a:lnSpc>
              <a:buNone/>
              <a:tabLst>
                <a:tab pos="2535555" algn="l"/>
              </a:tabLst>
            </a:pPr>
            <a:r>
              <a:rPr lang="en-US" sz="1600" dirty="0">
                <a:effectLst/>
                <a:latin typeface="Arial" panose="020B0604020202020204" pitchFamily="34" charset="0"/>
                <a:ea typeface="Arial" panose="020B0604020202020204" pitchFamily="34" charset="0"/>
              </a:rPr>
              <a:t>[7] </a:t>
            </a:r>
            <a:r>
              <a:rPr lang="en-US" sz="1600" i="1" dirty="0">
                <a:effectLst/>
                <a:latin typeface="Arial" panose="020B0604020202020204" pitchFamily="34" charset="0"/>
                <a:ea typeface="Arial" panose="020B0604020202020204" pitchFamily="34" charset="0"/>
              </a:rPr>
              <a:t>Correlation matrix : A quick start guide to analyze, format and visualize a correlation matrix using R software</a:t>
            </a:r>
            <a:r>
              <a:rPr lang="en-US" sz="1600" dirty="0">
                <a:effectLst/>
                <a:latin typeface="Arial" panose="020B0604020202020204" pitchFamily="34" charset="0"/>
                <a:ea typeface="Arial" panose="020B0604020202020204" pitchFamily="34" charset="0"/>
              </a:rPr>
              <a:t>. STHDA. (n.d.). Retrieved April 15, 2022, from </a:t>
            </a:r>
            <a:r>
              <a:rPr lang="en-US" sz="1600" u="sng" dirty="0">
                <a:solidFill>
                  <a:srgbClr val="0000FF"/>
                </a:solidFill>
                <a:effectLst/>
                <a:latin typeface="Arial" panose="020B0604020202020204" pitchFamily="34" charset="0"/>
                <a:ea typeface="Arial" panose="020B0604020202020204" pitchFamily="34" charset="0"/>
                <a:hlinkClick r:id="rId4"/>
              </a:rPr>
              <a:t>http://www.sthda.com/english/wiki/correlation-matrix-a-quick-start-guide-to-analyze-format-and-visualize-a-correlation-matrix-using-r-software</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0" indent="0">
              <a:lnSpc>
                <a:spcPct val="150000"/>
              </a:lnSpc>
              <a:buNone/>
              <a:tabLst>
                <a:tab pos="2535555" algn="l"/>
              </a:tabLst>
            </a:pPr>
            <a:r>
              <a:rPr lang="en-US" sz="1600" dirty="0">
                <a:effectLst/>
                <a:latin typeface="Arial" panose="020B0604020202020204" pitchFamily="34" charset="0"/>
                <a:ea typeface="Arial" panose="020B0604020202020204" pitchFamily="34" charset="0"/>
              </a:rPr>
              <a:t>[8] </a:t>
            </a:r>
            <a:r>
              <a:rPr lang="en-US" sz="1600" dirty="0" err="1">
                <a:effectLst/>
                <a:latin typeface="Arial" panose="020B0604020202020204" pitchFamily="34" charset="0"/>
                <a:ea typeface="Arial" panose="020B0604020202020204" pitchFamily="34" charset="0"/>
              </a:rPr>
              <a:t>Taiyun</a:t>
            </a:r>
            <a:r>
              <a:rPr lang="en-US" sz="1600" dirty="0">
                <a:effectLst/>
                <a:latin typeface="Arial" panose="020B0604020202020204" pitchFamily="34" charset="0"/>
                <a:ea typeface="Arial" panose="020B0604020202020204" pitchFamily="34" charset="0"/>
              </a:rPr>
              <a:t> Wei, V. S. (2021, November 18). An introduction to </a:t>
            </a:r>
            <a:r>
              <a:rPr lang="en-US" sz="1600" dirty="0" err="1">
                <a:effectLst/>
                <a:latin typeface="Arial" panose="020B0604020202020204" pitchFamily="34" charset="0"/>
                <a:ea typeface="Arial" panose="020B0604020202020204" pitchFamily="34" charset="0"/>
              </a:rPr>
              <a:t>corrplot</a:t>
            </a:r>
            <a:r>
              <a:rPr lang="en-US" sz="1600" dirty="0">
                <a:effectLst/>
                <a:latin typeface="Arial" panose="020B0604020202020204" pitchFamily="34" charset="0"/>
                <a:ea typeface="Arial" panose="020B0604020202020204" pitchFamily="34" charset="0"/>
              </a:rPr>
              <a:t> package. Retrieved April 15, 2022, from </a:t>
            </a:r>
            <a:r>
              <a:rPr lang="en-IN" sz="1600" dirty="0">
                <a:latin typeface="Arial" panose="020B0604020202020204" pitchFamily="34" charset="0"/>
                <a:ea typeface="Arial" panose="020B0604020202020204" pitchFamily="34" charset="0"/>
              </a:rPr>
              <a:t> </a:t>
            </a:r>
            <a:r>
              <a:rPr lang="en-US" sz="1600" u="sng" dirty="0">
                <a:solidFill>
                  <a:srgbClr val="0000FF"/>
                </a:solidFill>
                <a:effectLst/>
                <a:latin typeface="Arial" panose="020B0604020202020204" pitchFamily="34" charset="0"/>
                <a:ea typeface="Arial" panose="020B0604020202020204" pitchFamily="34" charset="0"/>
                <a:hlinkClick r:id="rId5"/>
              </a:rPr>
              <a:t>https://cran.r-project.org/web/packages/corrplot/vignettes/corrplot-intro.html</a:t>
            </a:r>
            <a:r>
              <a:rPr lang="en-US" sz="1600"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2638418640"/>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36</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
        <p:nvSpPr>
          <p:cNvPr id="3" name="Content Placeholder 2">
            <a:extLst>
              <a:ext uri="{FF2B5EF4-FFF2-40B4-BE49-F238E27FC236}">
                <a16:creationId xmlns:a16="http://schemas.microsoft.com/office/drawing/2014/main" id="{61F808ED-4D37-4817-A24C-6AB31CB6AE22}"/>
              </a:ext>
            </a:extLst>
          </p:cNvPr>
          <p:cNvSpPr>
            <a:spLocks noGrp="1"/>
          </p:cNvSpPr>
          <p:nvPr>
            <p:ph idx="1"/>
          </p:nvPr>
        </p:nvSpPr>
        <p:spPr>
          <a:xfrm>
            <a:off x="461210" y="1295400"/>
            <a:ext cx="8454189" cy="4525963"/>
          </a:xfrm>
        </p:spPr>
        <p:txBody>
          <a:bodyPr>
            <a:noAutofit/>
          </a:bodyPr>
          <a:lstStyle/>
          <a:p>
            <a:pPr marL="0" indent="0">
              <a:lnSpc>
                <a:spcPct val="150000"/>
              </a:lnSpc>
              <a:buNone/>
              <a:tabLst>
                <a:tab pos="2535555" algn="l"/>
              </a:tabLst>
            </a:pPr>
            <a:r>
              <a:rPr lang="en-US" sz="1600" dirty="0">
                <a:effectLst/>
                <a:latin typeface="Arial" panose="020B0604020202020204" pitchFamily="34" charset="0"/>
                <a:ea typeface="Arial" panose="020B0604020202020204" pitchFamily="34" charset="0"/>
              </a:rPr>
              <a:t>[9] </a:t>
            </a:r>
            <a:r>
              <a:rPr lang="en-US" sz="1600" dirty="0" err="1">
                <a:effectLst/>
                <a:latin typeface="Arial" panose="020B0604020202020204" pitchFamily="34" charset="0"/>
                <a:ea typeface="Arial" panose="020B0604020202020204" pitchFamily="34" charset="0"/>
              </a:rPr>
              <a:t>Khintibidze</a:t>
            </a:r>
            <a:r>
              <a:rPr lang="en-US" sz="1600" dirty="0">
                <a:effectLst/>
                <a:latin typeface="Arial" panose="020B0604020202020204" pitchFamily="34" charset="0"/>
                <a:ea typeface="Arial" panose="020B0604020202020204" pitchFamily="34" charset="0"/>
              </a:rPr>
              <a:t>, L. (2021, May 16). </a:t>
            </a:r>
            <a:r>
              <a:rPr lang="en-US" sz="1600" i="1" dirty="0">
                <a:effectLst/>
                <a:latin typeface="Arial" panose="020B0604020202020204" pitchFamily="34" charset="0"/>
                <a:ea typeface="Arial" panose="020B0604020202020204" pitchFamily="34" charset="0"/>
              </a:rPr>
              <a:t>Visualize confusion matrix using caret package in R</a:t>
            </a:r>
            <a:r>
              <a:rPr lang="en-US" sz="1600" dirty="0">
                <a:effectLst/>
                <a:latin typeface="Arial" panose="020B0604020202020204" pitchFamily="34" charset="0"/>
                <a:ea typeface="Arial" panose="020B0604020202020204" pitchFamily="34" charset="0"/>
              </a:rPr>
              <a:t>. Delft Stack. Retrieved April 15, 2022, from </a:t>
            </a:r>
            <a:r>
              <a:rPr lang="en-IN" sz="1600" dirty="0">
                <a:latin typeface="Arial" panose="020B0604020202020204" pitchFamily="34" charset="0"/>
                <a:ea typeface="Arial" panose="020B0604020202020204" pitchFamily="34" charset="0"/>
              </a:rPr>
              <a:t> </a:t>
            </a:r>
            <a:r>
              <a:rPr lang="en-US" sz="1600" u="sng" dirty="0">
                <a:solidFill>
                  <a:srgbClr val="0000FF"/>
                </a:solidFill>
                <a:effectLst/>
                <a:latin typeface="Arial" panose="020B0604020202020204" pitchFamily="34" charset="0"/>
                <a:ea typeface="Arial" panose="020B0604020202020204" pitchFamily="34" charset="0"/>
                <a:hlinkClick r:id="rId2"/>
              </a:rPr>
              <a:t>https://www.delftstack.com/howto/r/visualize-confusion-matrix-in-r/</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0" indent="0">
              <a:lnSpc>
                <a:spcPct val="150000"/>
              </a:lnSpc>
              <a:buNone/>
              <a:tabLst>
                <a:tab pos="2535555" algn="l"/>
              </a:tabLst>
            </a:pPr>
            <a:r>
              <a:rPr lang="en-US" sz="1600" dirty="0">
                <a:effectLst/>
                <a:latin typeface="Arial" panose="020B0604020202020204" pitchFamily="34" charset="0"/>
                <a:ea typeface="Arial" panose="020B0604020202020204" pitchFamily="34" charset="0"/>
              </a:rPr>
              <a:t>[10] Views, R. (2019, March 1). </a:t>
            </a:r>
            <a:r>
              <a:rPr lang="en-US" sz="1600" i="1" dirty="0">
                <a:effectLst/>
                <a:latin typeface="Arial" panose="020B0604020202020204" pitchFamily="34" charset="0"/>
                <a:ea typeface="Arial" panose="020B0604020202020204" pitchFamily="34" charset="0"/>
              </a:rPr>
              <a:t>Some R packages for ROC curves</a:t>
            </a:r>
            <a:r>
              <a:rPr lang="en-US" sz="1600" dirty="0">
                <a:effectLst/>
                <a:latin typeface="Arial" panose="020B0604020202020204" pitchFamily="34" charset="0"/>
                <a:ea typeface="Arial" panose="020B0604020202020204" pitchFamily="34" charset="0"/>
              </a:rPr>
              <a:t>. · R Views. Retrieved April 15, 2022, from </a:t>
            </a:r>
            <a:r>
              <a:rPr lang="en-US" sz="1600" u="sng" dirty="0">
                <a:solidFill>
                  <a:srgbClr val="0000FF"/>
                </a:solidFill>
                <a:effectLst/>
                <a:latin typeface="Arial" panose="020B0604020202020204" pitchFamily="34" charset="0"/>
                <a:ea typeface="Arial" panose="020B0604020202020204" pitchFamily="34" charset="0"/>
                <a:hlinkClick r:id="rId3"/>
              </a:rPr>
              <a:t>https://rviews.rstudio.com/2019/03/01/some-r-packages-for-roc-curves/</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a:p>
            <a:pPr marL="0" indent="0">
              <a:lnSpc>
                <a:spcPct val="150000"/>
              </a:lnSpc>
              <a:buNone/>
              <a:tabLst>
                <a:tab pos="2535555" algn="l"/>
              </a:tabLst>
            </a:pPr>
            <a:r>
              <a:rPr lang="en-US" sz="1600" dirty="0">
                <a:effectLst/>
                <a:latin typeface="Arial" panose="020B0604020202020204" pitchFamily="34" charset="0"/>
                <a:ea typeface="Arial" panose="020B0604020202020204" pitchFamily="34" charset="0"/>
              </a:rPr>
              <a:t>[11] </a:t>
            </a:r>
            <a:r>
              <a:rPr lang="en-US" sz="1600" i="1" dirty="0" err="1">
                <a:effectLst/>
                <a:latin typeface="Arial" panose="020B0604020202020204" pitchFamily="34" charset="0"/>
                <a:ea typeface="Arial" panose="020B0604020202020204" pitchFamily="34" charset="0"/>
              </a:rPr>
              <a:t>Logloss</a:t>
            </a:r>
            <a:r>
              <a:rPr lang="en-US" sz="1600" i="1" dirty="0">
                <a:effectLst/>
                <a:latin typeface="Arial" panose="020B0604020202020204" pitchFamily="34" charset="0"/>
                <a:ea typeface="Arial" panose="020B0604020202020204" pitchFamily="34" charset="0"/>
              </a:rPr>
              <a:t>: Log loss / cross-entropy loss</a:t>
            </a:r>
            <a:r>
              <a:rPr lang="en-US" sz="1600" dirty="0">
                <a:effectLst/>
                <a:latin typeface="Arial" panose="020B0604020202020204" pitchFamily="34" charset="0"/>
                <a:ea typeface="Arial" panose="020B0604020202020204" pitchFamily="34" charset="0"/>
              </a:rPr>
              <a:t>. </a:t>
            </a:r>
            <a:r>
              <a:rPr lang="en-US" sz="1600" dirty="0" err="1">
                <a:effectLst/>
                <a:latin typeface="Arial" panose="020B0604020202020204" pitchFamily="34" charset="0"/>
                <a:ea typeface="Arial" panose="020B0604020202020204" pitchFamily="34" charset="0"/>
              </a:rPr>
              <a:t>RDocumentation</a:t>
            </a:r>
            <a:r>
              <a:rPr lang="en-US" sz="1600" dirty="0">
                <a:effectLst/>
                <a:latin typeface="Arial" panose="020B0604020202020204" pitchFamily="34" charset="0"/>
                <a:ea typeface="Arial" panose="020B0604020202020204" pitchFamily="34" charset="0"/>
              </a:rPr>
              <a:t>. (n.d.). Retrieved April 15, 2022, from </a:t>
            </a:r>
            <a:r>
              <a:rPr lang="en-US" sz="1600" u="sng" dirty="0">
                <a:solidFill>
                  <a:srgbClr val="0000FF"/>
                </a:solidFill>
                <a:effectLst/>
                <a:latin typeface="Arial" panose="020B0604020202020204" pitchFamily="34" charset="0"/>
                <a:ea typeface="Arial" panose="020B0604020202020204" pitchFamily="34" charset="0"/>
                <a:hlinkClick r:id="rId4"/>
              </a:rPr>
              <a:t>https://www.rdocumentation.org/packages/MLmetrics/versions/1.1.1/topics/LogLoss</a:t>
            </a:r>
            <a:r>
              <a:rPr lang="en-US" sz="1600" dirty="0">
                <a:effectLst/>
                <a:latin typeface="Arial" panose="020B0604020202020204" pitchFamily="34" charset="0"/>
                <a:ea typeface="Arial" panose="020B0604020202020204" pitchFamily="34" charset="0"/>
              </a:rPr>
              <a:t>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4979974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00050" y="1359904"/>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Majority of students in higher education join a course for securing a good job. Therefore, taking a wise career decision regarding the placement after completing a particular course is crucial in a student’s life. It is a well-known fact all around the world that admission of students in an educational institution depends on the placements. Placement is one of the factors considered for determining the quality of the institution. Hence every institution strives hard to provide better placements to their students.  </a:t>
            </a:r>
          </a:p>
          <a:p>
            <a:pPr marL="0" indent="0" algn="just">
              <a:buNone/>
            </a:pPr>
            <a:endParaRPr lang="en-US" sz="1200" dirty="0"/>
          </a:p>
        </p:txBody>
      </p:sp>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39934896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Introduction(cont.)</a:t>
            </a:r>
          </a:p>
        </p:txBody>
      </p:sp>
      <p:sp>
        <p:nvSpPr>
          <p:cNvPr id="6" name="Content Placeholder 2"/>
          <p:cNvSpPr txBox="1">
            <a:spLocks/>
          </p:cNvSpPr>
          <p:nvPr/>
        </p:nvSpPr>
        <p:spPr>
          <a:xfrm>
            <a:off x="342900" y="1433848"/>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Campus placement performs an essential position in each academic group in supporting college students to achieve their goals. Managing placement and education information in any large corporation is tough because the scholar quantity is high; in such a situation differentiation and classification on different categories will become tedious. All college students dream to get employment to provide by their hands earlier than they depart their college. </a:t>
            </a:r>
          </a:p>
          <a:p>
            <a:pPr indent="0" algn="just">
              <a:lnSpc>
                <a:spcPct val="150000"/>
              </a:lnSpc>
              <a:buNone/>
            </a:pPr>
            <a:r>
              <a:rPr lang="en-US" sz="2000" dirty="0">
                <a:effectLst/>
                <a:latin typeface="Arial" panose="020B0604020202020204" pitchFamily="34" charset="0"/>
                <a:ea typeface="Calibri" panose="020F0502020204030204" pitchFamily="34" charset="0"/>
                <a:cs typeface="Arial" panose="020B0604020202020204" pitchFamily="34" charset="0"/>
              </a:rPr>
              <a:t> </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75184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anose="020B0604020202020204" pitchFamily="34" charset="0"/>
                <a:cs typeface="Arial" pitchFamily="34" charset="0"/>
              </a:rPr>
              <a:t>Introduction(cont.)</a:t>
            </a:r>
          </a:p>
        </p:txBody>
      </p:sp>
      <p:sp>
        <p:nvSpPr>
          <p:cNvPr id="6" name="Content Placeholder 2"/>
          <p:cNvSpPr txBox="1">
            <a:spLocks/>
          </p:cNvSpPr>
          <p:nvPr/>
        </p:nvSpPr>
        <p:spPr>
          <a:xfrm>
            <a:off x="400050" y="1371936"/>
            <a:ext cx="8343900" cy="51050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50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In this project, Naive Bayes algorithms is used to predict the student placement using  factors, such as gender, </a:t>
            </a:r>
            <a:r>
              <a:rPr lang="en-IN" sz="2000" dirty="0" err="1">
                <a:effectLst/>
                <a:latin typeface="Arial" panose="020B0604020202020204" pitchFamily="34" charset="0"/>
                <a:ea typeface="Calibri" panose="020F0502020204030204" pitchFamily="34" charset="0"/>
                <a:cs typeface="Arial" panose="020B0604020202020204" pitchFamily="34" charset="0"/>
              </a:rPr>
              <a:t>ssc_p</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ssc_b</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hsc_p</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hsc_b</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hsc_s</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degree_p</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degree_t</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workex</a:t>
            </a:r>
            <a:r>
              <a:rPr lang="en-IN"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err="1">
                <a:effectLst/>
                <a:latin typeface="Arial" panose="020B0604020202020204" pitchFamily="34" charset="0"/>
                <a:ea typeface="Calibri" panose="020F0502020204030204" pitchFamily="34" charset="0"/>
                <a:cs typeface="Arial" panose="020B0604020202020204" pitchFamily="34" charset="0"/>
              </a:rPr>
              <a:t>etest_p</a:t>
            </a:r>
            <a:r>
              <a:rPr lang="en-IN" sz="2000" dirty="0">
                <a:effectLst/>
                <a:latin typeface="Arial" panose="020B0604020202020204" pitchFamily="34" charset="0"/>
                <a:ea typeface="Calibri" panose="020F0502020204030204" pitchFamily="34" charset="0"/>
                <a:cs typeface="Arial" panose="020B0604020202020204" pitchFamily="34" charset="0"/>
              </a:rPr>
              <a:t>, specialisation, </a:t>
            </a:r>
            <a:r>
              <a:rPr lang="en-IN" sz="2000" dirty="0" err="1">
                <a:effectLst/>
                <a:latin typeface="Arial" panose="020B0604020202020204" pitchFamily="34" charset="0"/>
                <a:ea typeface="Calibri" panose="020F0502020204030204" pitchFamily="34" charset="0"/>
                <a:cs typeface="Arial" panose="020B0604020202020204" pitchFamily="34" charset="0"/>
              </a:rPr>
              <a:t>mba_p</a:t>
            </a:r>
            <a:r>
              <a:rPr lang="en-IN" sz="2000" dirty="0">
                <a:effectLst/>
                <a:latin typeface="Arial" panose="020B0604020202020204" pitchFamily="34" charset="0"/>
                <a:ea typeface="Calibri" panose="020F0502020204030204" pitchFamily="34" charset="0"/>
                <a:cs typeface="Arial" panose="020B0604020202020204" pitchFamily="34" charset="0"/>
              </a:rPr>
              <a:t>, status etc.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IN" sz="2000" dirty="0">
                <a:effectLst/>
                <a:latin typeface="Arial" panose="020B0604020202020204" pitchFamily="34" charset="0"/>
                <a:ea typeface="Calibri" panose="020F0502020204030204" pitchFamily="34" charset="0"/>
                <a:cs typeface="Arial" panose="020B0604020202020204" pitchFamily="34" charset="0"/>
              </a:rPr>
              <a:t>A placement probability predictor allows college students to possess a thought regarding wherever they stand and what to be performed to obtain a decent placement. </a:t>
            </a:r>
            <a:r>
              <a:rPr lang="en-US" sz="2000" dirty="0">
                <a:effectLst/>
                <a:latin typeface="Arial" panose="020B0604020202020204" pitchFamily="34" charset="0"/>
                <a:ea typeface="Calibri" panose="020F0502020204030204" pitchFamily="34" charset="0"/>
                <a:cs typeface="Arial" panose="020B0604020202020204" pitchFamily="34" charset="0"/>
              </a:rPr>
              <a:t>The result acquired from this can assist the students to better understand their weak regions to work upon. Working in those regions will permit college students to obtain a better number of placements in a college institution.</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r>
              <a:rPr lang="en-IN" dirty="0">
                <a:latin typeface="Arial" panose="020B0604020202020204" pitchFamily="34" charset="0"/>
                <a:cs typeface="Arial" panose="020B0604020202020204" pitchFamily="34" charset="0"/>
              </a:rPr>
              <a:t>November 2021</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latin typeface="Arial" panose="020B0604020202020204" pitchFamily="34" charset="0"/>
                <a:cs typeface="Arial" panose="020B0604020202020204" pitchFamily="34" charset="0"/>
              </a:rPr>
              <a:pPr/>
              <a:t>6</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912868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IN" dirty="0"/>
              <a:t>November 2021</a:t>
            </a:r>
            <a:endParaRPr lang="en-US" dirty="0"/>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457200" y="1487738"/>
            <a:ext cx="8229600" cy="4868612"/>
          </a:xfrm>
        </p:spPr>
        <p:txBody>
          <a:bodyPr>
            <a:normAutofit fontScale="70000" lnSpcReduction="20000"/>
          </a:bodyPr>
          <a:lstStyle/>
          <a:p>
            <a:pPr algn="just">
              <a:lnSpc>
                <a:spcPct val="170000"/>
              </a:lnSpc>
            </a:pPr>
            <a:r>
              <a:rPr lang="en-US" sz="2800" dirty="0">
                <a:latin typeface="Arial" pitchFamily="34" charset="0"/>
                <a:cs typeface="Arial" pitchFamily="34" charset="0"/>
              </a:rPr>
              <a:t>To perform a Data Analysis using data science techniques on the selected dataset and train Naive Bayes </a:t>
            </a:r>
            <a:r>
              <a:rPr lang="en-IN" sz="2800" dirty="0">
                <a:latin typeface="Arial" pitchFamily="34" charset="0"/>
                <a:cs typeface="Arial" pitchFamily="34" charset="0"/>
              </a:rPr>
              <a:t>Machine learning model</a:t>
            </a:r>
            <a:r>
              <a:rPr lang="en-US" sz="2800" dirty="0">
                <a:latin typeface="Arial" pitchFamily="34" charset="0"/>
                <a:cs typeface="Arial" pitchFamily="34" charset="0"/>
              </a:rPr>
              <a:t> to </a:t>
            </a:r>
            <a:r>
              <a:rPr lang="en-IN" sz="2800" dirty="0">
                <a:latin typeface="Arial" pitchFamily="34" charset="0"/>
                <a:cs typeface="Arial" pitchFamily="34" charset="0"/>
              </a:rPr>
              <a:t>predict the </a:t>
            </a:r>
            <a:r>
              <a:rPr lang="en-US" sz="2800" dirty="0">
                <a:latin typeface="Arial" pitchFamily="34" charset="0"/>
                <a:cs typeface="Arial" pitchFamily="34" charset="0"/>
              </a:rPr>
              <a:t> placement of student.</a:t>
            </a:r>
          </a:p>
          <a:p>
            <a:pPr algn="just">
              <a:lnSpc>
                <a:spcPct val="170000"/>
              </a:lnSpc>
            </a:pPr>
            <a:r>
              <a:rPr lang="en-US" sz="2800" dirty="0">
                <a:latin typeface="Arial" pitchFamily="34" charset="0"/>
                <a:cs typeface="Arial" pitchFamily="34" charset="0"/>
              </a:rPr>
              <a:t>This project helps </a:t>
            </a:r>
            <a:r>
              <a:rPr lang="en-IN" sz="2800" dirty="0">
                <a:latin typeface="Arial" pitchFamily="34" charset="0"/>
                <a:cs typeface="Arial" pitchFamily="34" charset="0"/>
              </a:rPr>
              <a:t>understand Data Analytics statistical methods used to understand and train Machine learning model</a:t>
            </a:r>
            <a:r>
              <a:rPr lang="en-US" sz="2800" dirty="0">
                <a:latin typeface="Arial" pitchFamily="34" charset="0"/>
                <a:cs typeface="Arial" pitchFamily="34" charset="0"/>
              </a:rPr>
              <a:t>.</a:t>
            </a:r>
          </a:p>
          <a:p>
            <a:pPr algn="just">
              <a:lnSpc>
                <a:spcPct val="170000"/>
              </a:lnSpc>
            </a:pPr>
            <a:r>
              <a:rPr lang="en-US" sz="2800" dirty="0">
                <a:latin typeface="Arial" pitchFamily="34" charset="0"/>
                <a:cs typeface="Arial" pitchFamily="34" charset="0"/>
              </a:rPr>
              <a:t>By understanding the dataset's features, extracting useful features of student </a:t>
            </a:r>
            <a:r>
              <a:rPr lang="en-IN" sz="2800" dirty="0">
                <a:latin typeface="Arial" pitchFamily="34" charset="0"/>
                <a:cs typeface="Arial" pitchFamily="34" charset="0"/>
              </a:rPr>
              <a:t>placement dataset</a:t>
            </a:r>
            <a:r>
              <a:rPr lang="en-US" sz="2800" dirty="0">
                <a:latin typeface="Arial" pitchFamily="34" charset="0"/>
                <a:cs typeface="Arial" pitchFamily="34" charset="0"/>
              </a:rPr>
              <a:t>, </a:t>
            </a:r>
            <a:r>
              <a:rPr lang="en-IN" sz="2800" dirty="0">
                <a:latin typeface="Arial" pitchFamily="34" charset="0"/>
                <a:cs typeface="Arial" pitchFamily="34" charset="0"/>
              </a:rPr>
              <a:t>preforming data pre-processing</a:t>
            </a:r>
            <a:r>
              <a:rPr lang="en-US" sz="2800" dirty="0">
                <a:latin typeface="Arial" pitchFamily="34" charset="0"/>
                <a:cs typeface="Arial" pitchFamily="34" charset="0"/>
              </a:rPr>
              <a:t>, finding necessary features that helps for the prediction, training model using different parameters of the model, testing model using performance metrics can bring the model to maximum accuracy.</a:t>
            </a:r>
          </a:p>
        </p:txBody>
      </p:sp>
    </p:spTree>
    <p:extLst>
      <p:ext uri="{BB962C8B-B14F-4D97-AF65-F5344CB8AC3E}">
        <p14:creationId xmlns:p14="http://schemas.microsoft.com/office/powerpoint/2010/main" val="318597223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Map</a:t>
            </a:r>
            <a:endParaRPr lang="en-US" dirty="0">
              <a:solidFill>
                <a:srgbClr val="C00000"/>
              </a:solidFill>
            </a:endParaRPr>
          </a:p>
        </p:txBody>
      </p:sp>
      <p:sp>
        <p:nvSpPr>
          <p:cNvPr id="24" name="Flowchart: Process 23">
            <a:extLst>
              <a:ext uri="{FF2B5EF4-FFF2-40B4-BE49-F238E27FC236}">
                <a16:creationId xmlns:a16="http://schemas.microsoft.com/office/drawing/2014/main" id="{968A220B-C43B-44CA-B5E7-49FB6E798F6B}"/>
              </a:ext>
            </a:extLst>
          </p:cNvPr>
          <p:cNvSpPr/>
          <p:nvPr/>
        </p:nvSpPr>
        <p:spPr>
          <a:xfrm>
            <a:off x="2728843" y="1578291"/>
            <a:ext cx="1635610" cy="966656"/>
          </a:xfrm>
          <a:prstGeom prst="flowChartProcess">
            <a:avLst/>
          </a:prstGeom>
          <a:solidFill>
            <a:schemeClr val="accent1">
              <a:lumMod val="40000"/>
              <a:lumOff val="6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Import packages and dataset</a:t>
            </a:r>
          </a:p>
        </p:txBody>
      </p:sp>
      <p:sp>
        <p:nvSpPr>
          <p:cNvPr id="26" name="Flowchart: Process 25">
            <a:extLst>
              <a:ext uri="{FF2B5EF4-FFF2-40B4-BE49-F238E27FC236}">
                <a16:creationId xmlns:a16="http://schemas.microsoft.com/office/drawing/2014/main" id="{AE02350E-217A-4052-9B4F-CF44B6C4408E}"/>
              </a:ext>
            </a:extLst>
          </p:cNvPr>
          <p:cNvSpPr/>
          <p:nvPr/>
        </p:nvSpPr>
        <p:spPr>
          <a:xfrm>
            <a:off x="4875515" y="1578292"/>
            <a:ext cx="1476744" cy="966655"/>
          </a:xfrm>
          <a:prstGeom prst="flowChartProcess">
            <a:avLst/>
          </a:prstGeom>
          <a:solidFill>
            <a:schemeClr val="accent2">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Data pre-processing</a:t>
            </a:r>
          </a:p>
        </p:txBody>
      </p:sp>
      <p:sp>
        <p:nvSpPr>
          <p:cNvPr id="27" name="Flowchart: Process 26">
            <a:extLst>
              <a:ext uri="{FF2B5EF4-FFF2-40B4-BE49-F238E27FC236}">
                <a16:creationId xmlns:a16="http://schemas.microsoft.com/office/drawing/2014/main" id="{E5F5CB3F-D08B-4CBF-B849-AABA7C64FD92}"/>
              </a:ext>
            </a:extLst>
          </p:cNvPr>
          <p:cNvSpPr/>
          <p:nvPr/>
        </p:nvSpPr>
        <p:spPr>
          <a:xfrm>
            <a:off x="6713506" y="1573821"/>
            <a:ext cx="1812987" cy="966657"/>
          </a:xfrm>
          <a:prstGeom prst="flowChartProcess">
            <a:avLst/>
          </a:prstGeom>
          <a:solidFill>
            <a:schemeClr val="accent2">
              <a:lumMod val="40000"/>
              <a:lumOff val="6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Exploratory</a:t>
            </a:r>
          </a:p>
          <a:p>
            <a:pPr algn="ctr"/>
            <a:r>
              <a:rPr lang="en-IN" dirty="0">
                <a:ln w="0"/>
                <a:solidFill>
                  <a:schemeClr val="tx1"/>
                </a:solidFill>
                <a:effectLst>
                  <a:outerShdw blurRad="38100" dist="19050" dir="2700000" algn="tl" rotWithShape="0">
                    <a:schemeClr val="dk1">
                      <a:alpha val="40000"/>
                    </a:schemeClr>
                  </a:outerShdw>
                </a:effectLst>
              </a:rPr>
              <a:t>Data analysis</a:t>
            </a:r>
          </a:p>
        </p:txBody>
      </p:sp>
      <p:sp>
        <p:nvSpPr>
          <p:cNvPr id="29" name="Flowchart: Predefined Process 28">
            <a:extLst>
              <a:ext uri="{FF2B5EF4-FFF2-40B4-BE49-F238E27FC236}">
                <a16:creationId xmlns:a16="http://schemas.microsoft.com/office/drawing/2014/main" id="{B89724D1-CE61-4345-BE41-CA4A7CE368DA}"/>
              </a:ext>
            </a:extLst>
          </p:cNvPr>
          <p:cNvSpPr/>
          <p:nvPr/>
        </p:nvSpPr>
        <p:spPr>
          <a:xfrm>
            <a:off x="6499493" y="3106648"/>
            <a:ext cx="1812987" cy="1000759"/>
          </a:xfrm>
          <a:prstGeom prst="flowChartPredefinedProcess">
            <a:avLst/>
          </a:prstGeom>
          <a:solidFill>
            <a:srgbClr val="6DA8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Model Initialization</a:t>
            </a:r>
          </a:p>
        </p:txBody>
      </p:sp>
      <p:sp>
        <p:nvSpPr>
          <p:cNvPr id="30" name="Flowchart: Data 29">
            <a:extLst>
              <a:ext uri="{FF2B5EF4-FFF2-40B4-BE49-F238E27FC236}">
                <a16:creationId xmlns:a16="http://schemas.microsoft.com/office/drawing/2014/main" id="{6AE62252-C0FB-46B6-9A1B-566F7A750326}"/>
              </a:ext>
            </a:extLst>
          </p:cNvPr>
          <p:cNvSpPr/>
          <p:nvPr/>
        </p:nvSpPr>
        <p:spPr>
          <a:xfrm>
            <a:off x="435183" y="1578292"/>
            <a:ext cx="1996751" cy="962186"/>
          </a:xfrm>
          <a:prstGeom prst="flowChartInputOutput">
            <a:avLst/>
          </a:prstGeom>
          <a:solidFill>
            <a:schemeClr val="accent1">
              <a:lumMod val="60000"/>
              <a:lumOff val="4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Selection of dataset</a:t>
            </a:r>
          </a:p>
        </p:txBody>
      </p:sp>
      <p:sp>
        <p:nvSpPr>
          <p:cNvPr id="31" name="Flowchart: Data 30">
            <a:extLst>
              <a:ext uri="{FF2B5EF4-FFF2-40B4-BE49-F238E27FC236}">
                <a16:creationId xmlns:a16="http://schemas.microsoft.com/office/drawing/2014/main" id="{B2E3255C-BEB1-44DA-B325-ACCE607DDB0F}"/>
              </a:ext>
            </a:extLst>
          </p:cNvPr>
          <p:cNvSpPr/>
          <p:nvPr/>
        </p:nvSpPr>
        <p:spPr>
          <a:xfrm>
            <a:off x="1169138" y="3085602"/>
            <a:ext cx="1955062" cy="1042850"/>
          </a:xfrm>
          <a:prstGeom prst="flowChartInputOutput">
            <a:avLst/>
          </a:prstGeom>
          <a:solidFill>
            <a:srgbClr val="CCFFCC"/>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Training the model</a:t>
            </a:r>
          </a:p>
        </p:txBody>
      </p:sp>
      <p:sp>
        <p:nvSpPr>
          <p:cNvPr id="32" name="Flowchart: Process 31">
            <a:extLst>
              <a:ext uri="{FF2B5EF4-FFF2-40B4-BE49-F238E27FC236}">
                <a16:creationId xmlns:a16="http://schemas.microsoft.com/office/drawing/2014/main" id="{FF7DCE27-BA87-410E-983C-9931715012BB}"/>
              </a:ext>
            </a:extLst>
          </p:cNvPr>
          <p:cNvSpPr/>
          <p:nvPr/>
        </p:nvSpPr>
        <p:spPr>
          <a:xfrm>
            <a:off x="3611852" y="3106647"/>
            <a:ext cx="2126331" cy="1000760"/>
          </a:xfrm>
          <a:prstGeom prst="flowChartProcess">
            <a:avLst/>
          </a:prstGeom>
          <a:solidFill>
            <a:srgbClr val="A7CB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Parameter tuning</a:t>
            </a:r>
          </a:p>
        </p:txBody>
      </p:sp>
      <p:sp>
        <p:nvSpPr>
          <p:cNvPr id="33" name="Flowchart: Data 32">
            <a:extLst>
              <a:ext uri="{FF2B5EF4-FFF2-40B4-BE49-F238E27FC236}">
                <a16:creationId xmlns:a16="http://schemas.microsoft.com/office/drawing/2014/main" id="{193C4DDE-E23C-49CA-8E21-70994639536F}"/>
              </a:ext>
            </a:extLst>
          </p:cNvPr>
          <p:cNvSpPr/>
          <p:nvPr/>
        </p:nvSpPr>
        <p:spPr>
          <a:xfrm>
            <a:off x="706781" y="4656275"/>
            <a:ext cx="2090056" cy="1071320"/>
          </a:xfrm>
          <a:prstGeom prst="flowChartInputOutput">
            <a:avLst/>
          </a:prstGeom>
          <a:solidFill>
            <a:srgbClr val="85DF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Testing the model</a:t>
            </a:r>
          </a:p>
        </p:txBody>
      </p:sp>
      <p:cxnSp>
        <p:nvCxnSpPr>
          <p:cNvPr id="35" name="Straight Arrow Connector 34">
            <a:extLst>
              <a:ext uri="{FF2B5EF4-FFF2-40B4-BE49-F238E27FC236}">
                <a16:creationId xmlns:a16="http://schemas.microsoft.com/office/drawing/2014/main" id="{DE7AAAA3-FD93-4722-8EDC-CDE0C82B7437}"/>
              </a:ext>
            </a:extLst>
          </p:cNvPr>
          <p:cNvCxnSpPr>
            <a:cxnSpLocks/>
            <a:stCxn id="30" idx="5"/>
            <a:endCxn id="24" idx="1"/>
          </p:cNvCxnSpPr>
          <p:nvPr/>
        </p:nvCxnSpPr>
        <p:spPr>
          <a:xfrm>
            <a:off x="2232259" y="2059385"/>
            <a:ext cx="496584" cy="22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0A40822A-70C7-404A-8B15-F7F462358E72}"/>
              </a:ext>
            </a:extLst>
          </p:cNvPr>
          <p:cNvCxnSpPr>
            <a:cxnSpLocks/>
            <a:stCxn id="24" idx="3"/>
            <a:endCxn id="26" idx="1"/>
          </p:cNvCxnSpPr>
          <p:nvPr/>
        </p:nvCxnSpPr>
        <p:spPr>
          <a:xfrm>
            <a:off x="4364453" y="2061619"/>
            <a:ext cx="51106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5F937FB-4A01-48E6-BAEC-65F873341F61}"/>
              </a:ext>
            </a:extLst>
          </p:cNvPr>
          <p:cNvCxnSpPr>
            <a:cxnSpLocks/>
            <a:stCxn id="26" idx="3"/>
            <a:endCxn id="27" idx="1"/>
          </p:cNvCxnSpPr>
          <p:nvPr/>
        </p:nvCxnSpPr>
        <p:spPr>
          <a:xfrm flipV="1">
            <a:off x="6352259" y="2057150"/>
            <a:ext cx="361247" cy="44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58A42216-1555-4D12-B584-0B9706E44C0D}"/>
              </a:ext>
            </a:extLst>
          </p:cNvPr>
          <p:cNvCxnSpPr>
            <a:cxnSpLocks/>
            <a:stCxn id="29" idx="1"/>
            <a:endCxn id="32" idx="3"/>
          </p:cNvCxnSpPr>
          <p:nvPr/>
        </p:nvCxnSpPr>
        <p:spPr>
          <a:xfrm flipH="1" flipV="1">
            <a:off x="5738183" y="3607027"/>
            <a:ext cx="76131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9" name="Flowchart: Terminator 38">
            <a:extLst>
              <a:ext uri="{FF2B5EF4-FFF2-40B4-BE49-F238E27FC236}">
                <a16:creationId xmlns:a16="http://schemas.microsoft.com/office/drawing/2014/main" id="{4CD36199-9411-446D-85A3-122B9C39162D}"/>
              </a:ext>
            </a:extLst>
          </p:cNvPr>
          <p:cNvSpPr/>
          <p:nvPr/>
        </p:nvSpPr>
        <p:spPr>
          <a:xfrm>
            <a:off x="6553200" y="4867504"/>
            <a:ext cx="2210810" cy="605405"/>
          </a:xfrm>
          <a:prstGeom prst="flowChartTerminator">
            <a:avLst/>
          </a:prstGeom>
          <a:solidFill>
            <a:srgbClr val="92D05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tx1"/>
                </a:solidFill>
                <a:effectLst>
                  <a:outerShdw blurRad="38100" dist="19050" dir="2700000" algn="tl" rotWithShape="0">
                    <a:schemeClr val="dk1">
                      <a:alpha val="40000"/>
                    </a:schemeClr>
                  </a:outerShdw>
                </a:effectLst>
              </a:rPr>
              <a:t>Final model</a:t>
            </a:r>
          </a:p>
        </p:txBody>
      </p:sp>
      <p:cxnSp>
        <p:nvCxnSpPr>
          <p:cNvPr id="40" name="Connector: Elbow 39">
            <a:extLst>
              <a:ext uri="{FF2B5EF4-FFF2-40B4-BE49-F238E27FC236}">
                <a16:creationId xmlns:a16="http://schemas.microsoft.com/office/drawing/2014/main" id="{A20E7F4B-B90D-42C9-B10E-15F2FD5CBFD3}"/>
              </a:ext>
            </a:extLst>
          </p:cNvPr>
          <p:cNvCxnSpPr>
            <a:cxnSpLocks/>
            <a:stCxn id="27" idx="3"/>
            <a:endCxn id="29" idx="3"/>
          </p:cNvCxnSpPr>
          <p:nvPr/>
        </p:nvCxnSpPr>
        <p:spPr>
          <a:xfrm flipH="1">
            <a:off x="8312480" y="2057150"/>
            <a:ext cx="214013" cy="1549878"/>
          </a:xfrm>
          <a:prstGeom prst="bentConnector3">
            <a:avLst>
              <a:gd name="adj1" fmla="val -106816"/>
            </a:avLst>
          </a:prstGeom>
          <a:ln>
            <a:tailEnd type="triangle"/>
          </a:ln>
        </p:spPr>
        <p:style>
          <a:lnRef idx="2">
            <a:schemeClr val="dk1"/>
          </a:lnRef>
          <a:fillRef idx="0">
            <a:schemeClr val="dk1"/>
          </a:fillRef>
          <a:effectRef idx="1">
            <a:schemeClr val="dk1"/>
          </a:effectRef>
          <a:fontRef idx="minor">
            <a:schemeClr val="tx1"/>
          </a:fontRef>
        </p:style>
      </p:cxnSp>
      <p:sp>
        <p:nvSpPr>
          <p:cNvPr id="41" name="Flowchart: Decision 40">
            <a:extLst>
              <a:ext uri="{FF2B5EF4-FFF2-40B4-BE49-F238E27FC236}">
                <a16:creationId xmlns:a16="http://schemas.microsoft.com/office/drawing/2014/main" id="{D6D90CE9-A5F5-4C91-BEB7-31E664AE900F}"/>
              </a:ext>
            </a:extLst>
          </p:cNvPr>
          <p:cNvSpPr/>
          <p:nvPr/>
        </p:nvSpPr>
        <p:spPr>
          <a:xfrm>
            <a:off x="3425473" y="4736024"/>
            <a:ext cx="2499091" cy="868367"/>
          </a:xfrm>
          <a:prstGeom prst="flowChartDecision">
            <a:avLst/>
          </a:prstGeom>
          <a:solidFill>
            <a:schemeClr val="accent1">
              <a:lumMod val="5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dirty="0">
                <a:ln w="0"/>
                <a:solidFill>
                  <a:schemeClr val="bg1"/>
                </a:solidFill>
                <a:effectLst>
                  <a:outerShdw blurRad="38100" dist="19050" dir="2700000" algn="tl" rotWithShape="0">
                    <a:schemeClr val="dk1">
                      <a:alpha val="40000"/>
                    </a:schemeClr>
                  </a:outerShdw>
                </a:effectLst>
              </a:rPr>
              <a:t>Evaluating the model</a:t>
            </a:r>
          </a:p>
        </p:txBody>
      </p:sp>
      <p:cxnSp>
        <p:nvCxnSpPr>
          <p:cNvPr id="42" name="Straight Arrow Connector 41">
            <a:extLst>
              <a:ext uri="{FF2B5EF4-FFF2-40B4-BE49-F238E27FC236}">
                <a16:creationId xmlns:a16="http://schemas.microsoft.com/office/drawing/2014/main" id="{65801A44-1142-4E06-A0FF-CA3A2A6014BE}"/>
              </a:ext>
            </a:extLst>
          </p:cNvPr>
          <p:cNvCxnSpPr>
            <a:cxnSpLocks/>
            <a:stCxn id="32" idx="1"/>
            <a:endCxn id="31" idx="5"/>
          </p:cNvCxnSpPr>
          <p:nvPr/>
        </p:nvCxnSpPr>
        <p:spPr>
          <a:xfrm flipH="1">
            <a:off x="2928694" y="3607027"/>
            <a:ext cx="6831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A2743CD-EF3D-4C3F-950E-98F09CC78789}"/>
              </a:ext>
            </a:extLst>
          </p:cNvPr>
          <p:cNvCxnSpPr>
            <a:cxnSpLocks/>
            <a:stCxn id="33" idx="5"/>
            <a:endCxn id="41" idx="1"/>
          </p:cNvCxnSpPr>
          <p:nvPr/>
        </p:nvCxnSpPr>
        <p:spPr>
          <a:xfrm flipV="1">
            <a:off x="2587831" y="5170208"/>
            <a:ext cx="837642" cy="217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7E1D349-0DB9-49AC-86F8-986CAA397CE0}"/>
              </a:ext>
            </a:extLst>
          </p:cNvPr>
          <p:cNvCxnSpPr>
            <a:cxnSpLocks/>
            <a:stCxn id="41" idx="0"/>
            <a:endCxn id="32" idx="2"/>
          </p:cNvCxnSpPr>
          <p:nvPr/>
        </p:nvCxnSpPr>
        <p:spPr>
          <a:xfrm flipH="1" flipV="1">
            <a:off x="4675018" y="4107407"/>
            <a:ext cx="1" cy="628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BD72A54B-6C79-45E8-BD1D-5BF3EC191D7A}"/>
              </a:ext>
            </a:extLst>
          </p:cNvPr>
          <p:cNvCxnSpPr>
            <a:cxnSpLocks/>
            <a:stCxn id="41" idx="3"/>
            <a:endCxn id="39" idx="1"/>
          </p:cNvCxnSpPr>
          <p:nvPr/>
        </p:nvCxnSpPr>
        <p:spPr>
          <a:xfrm flipV="1">
            <a:off x="5924564" y="5170207"/>
            <a:ext cx="6286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a:extLst>
              <a:ext uri="{FF2B5EF4-FFF2-40B4-BE49-F238E27FC236}">
                <a16:creationId xmlns:a16="http://schemas.microsoft.com/office/drawing/2014/main" id="{BFC263B4-78A9-49C1-8981-0EDBC93D6FAC}"/>
              </a:ext>
            </a:extLst>
          </p:cNvPr>
          <p:cNvCxnSpPr>
            <a:cxnSpLocks/>
            <a:stCxn id="31" idx="2"/>
            <a:endCxn id="33" idx="2"/>
          </p:cNvCxnSpPr>
          <p:nvPr/>
        </p:nvCxnSpPr>
        <p:spPr>
          <a:xfrm rot="10800000" flipV="1">
            <a:off x="915788" y="3607027"/>
            <a:ext cx="448857" cy="1584908"/>
          </a:xfrm>
          <a:prstGeom prst="bentConnector3">
            <a:avLst>
              <a:gd name="adj1" fmla="val 14656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7855250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November 2021</a:t>
            </a:r>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98797"/>
            <a:ext cx="8382000" cy="5022056"/>
          </a:xfrm>
        </p:spPr>
        <p:txBody>
          <a:bodyPr>
            <a:normAutofit fontScale="85000" lnSpcReduction="10000"/>
          </a:bodyPr>
          <a:lstStyle/>
          <a:p>
            <a:pPr algn="just">
              <a:lnSpc>
                <a:spcPct val="150000"/>
              </a:lnSpc>
            </a:pPr>
            <a:r>
              <a:rPr lang="en-IN" sz="2800" dirty="0">
                <a:latin typeface="Arial" panose="020B0604020202020204" pitchFamily="34" charset="0"/>
                <a:cs typeface="Arial" pitchFamily="34" charset="0"/>
              </a:rPr>
              <a:t>Selection of dataset with large data and proper labelled values</a:t>
            </a:r>
          </a:p>
          <a:p>
            <a:pPr algn="just">
              <a:lnSpc>
                <a:spcPct val="150000"/>
              </a:lnSpc>
            </a:pPr>
            <a:r>
              <a:rPr lang="en-US" sz="2800" b="1" dirty="0">
                <a:latin typeface="Arial" panose="020B0604020202020204" pitchFamily="34" charset="0"/>
                <a:cs typeface="Arial" pitchFamily="34" charset="0"/>
              </a:rPr>
              <a:t>Software Requirements</a:t>
            </a:r>
            <a:r>
              <a:rPr lang="en-US" sz="2800" dirty="0">
                <a:latin typeface="Arial" panose="020B0604020202020204" pitchFamily="34" charset="0"/>
                <a:cs typeface="Arial" pitchFamily="34" charset="0"/>
              </a:rPr>
              <a:t>:</a:t>
            </a:r>
          </a:p>
          <a:p>
            <a:pPr lvl="1" algn="just">
              <a:lnSpc>
                <a:spcPct val="150000"/>
              </a:lnSpc>
            </a:pPr>
            <a:r>
              <a:rPr lang="en-IN" sz="2900" dirty="0">
                <a:latin typeface="Arial" panose="020B0604020202020204" pitchFamily="34" charset="0"/>
                <a:cs typeface="Arial" pitchFamily="34" charset="0"/>
              </a:rPr>
              <a:t>Installing Anaconda Individual edition 64-bit(</a:t>
            </a:r>
            <a:r>
              <a:rPr lang="en-US" sz="3200" dirty="0">
                <a:effectLst/>
                <a:latin typeface="Arial" panose="020B0604020202020204" pitchFamily="34" charset="0"/>
                <a:ea typeface="Calibri" panose="020F0502020204030204" pitchFamily="34" charset="0"/>
                <a:cs typeface="Arial" panose="020B0604020202020204" pitchFamily="34" charset="0"/>
              </a:rPr>
              <a:t>R-4.1.3</a:t>
            </a:r>
            <a:r>
              <a:rPr lang="en-IN" sz="2900" dirty="0">
                <a:latin typeface="Arial" panose="020B0604020202020204" pitchFamily="34" charset="0"/>
                <a:cs typeface="Arial" pitchFamily="34" charset="0"/>
              </a:rPr>
              <a:t>) </a:t>
            </a:r>
          </a:p>
          <a:p>
            <a:pPr lvl="1" algn="just">
              <a:lnSpc>
                <a:spcPct val="150000"/>
              </a:lnSpc>
            </a:pPr>
            <a:r>
              <a:rPr lang="en-US" sz="2900" dirty="0">
                <a:latin typeface="Arial" panose="020B0604020202020204" pitchFamily="34" charset="0"/>
                <a:cs typeface="Arial" pitchFamily="34" charset="0"/>
              </a:rPr>
              <a:t>Use </a:t>
            </a:r>
            <a:r>
              <a:rPr lang="en-US" sz="2900" dirty="0" err="1">
                <a:latin typeface="Arial" panose="020B0604020202020204" pitchFamily="34" charset="0"/>
                <a:cs typeface="Arial" pitchFamily="34" charset="0"/>
              </a:rPr>
              <a:t>Jupyter</a:t>
            </a:r>
            <a:r>
              <a:rPr lang="en-US" sz="2900" dirty="0">
                <a:latin typeface="Arial" panose="020B0604020202020204" pitchFamily="34" charset="0"/>
                <a:cs typeface="Arial" pitchFamily="34" charset="0"/>
              </a:rPr>
              <a:t> notebook in Anaconda Navigator for running project R notebook.</a:t>
            </a:r>
          </a:p>
          <a:p>
            <a:pPr lvl="1" algn="just">
              <a:lnSpc>
                <a:spcPct val="150000"/>
              </a:lnSpc>
            </a:pPr>
            <a:r>
              <a:rPr lang="en-US" sz="2900" dirty="0">
                <a:latin typeface="Arial" panose="020B0604020202020204" pitchFamily="34" charset="0"/>
                <a:cs typeface="Arial" pitchFamily="34" charset="0"/>
              </a:rPr>
              <a:t>R Notebook also works in </a:t>
            </a:r>
            <a:r>
              <a:rPr lang="en-US" sz="2900" dirty="0" err="1">
                <a:latin typeface="Arial" pitchFamily="34" charset="0"/>
                <a:cs typeface="Arial" pitchFamily="34" charset="0"/>
              </a:rPr>
              <a:t>Rstudio</a:t>
            </a:r>
            <a:r>
              <a:rPr lang="en-US" sz="2900" dirty="0">
                <a:latin typeface="Arial" pitchFamily="34" charset="0"/>
                <a:cs typeface="Arial" pitchFamily="34" charset="0"/>
              </a:rPr>
              <a:t>, Kaggle Notebook editor.</a:t>
            </a:r>
          </a:p>
        </p:txBody>
      </p:sp>
    </p:spTree>
    <p:extLst>
      <p:ext uri="{BB962C8B-B14F-4D97-AF65-F5344CB8AC3E}">
        <p14:creationId xmlns:p14="http://schemas.microsoft.com/office/powerpoint/2010/main" val="3436924083"/>
      </p:ext>
    </p:extLst>
  </p:cSld>
  <p:clrMapOvr>
    <a:masterClrMapping/>
  </p:clrMapOvr>
  <p:transition spd="slow">
    <p:push/>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7770</TotalTime>
  <Words>2435</Words>
  <Application>Microsoft Office PowerPoint</Application>
  <PresentationFormat>On-screen Show (4:3)</PresentationFormat>
  <Paragraphs>360</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Courier New</vt:lpstr>
      <vt:lpstr>Wingdings</vt:lpstr>
      <vt:lpstr>Custom Design</vt:lpstr>
      <vt:lpstr> </vt:lpstr>
      <vt:lpstr>Presentation Outline</vt:lpstr>
      <vt:lpstr>PowerPoint Presentation</vt:lpstr>
      <vt:lpstr>PowerPoint Presentation</vt:lpstr>
      <vt:lpstr>PowerPoint Presentation</vt:lpstr>
      <vt:lpstr>PowerPoint Presentation</vt:lpstr>
      <vt:lpstr>Objectives</vt:lpstr>
      <vt:lpstr>System Architecture Map</vt:lpstr>
      <vt:lpstr>Project Implementation</vt:lpstr>
      <vt:lpstr>Project Implementation(cont.)</vt:lpstr>
      <vt:lpstr>Project Implementation(cont.)</vt:lpstr>
      <vt:lpstr>Project Implementation(cont.)</vt:lpstr>
      <vt:lpstr>Project Implementation(cont.)</vt:lpstr>
      <vt:lpstr>Application Snapshots</vt:lpstr>
      <vt:lpstr>Methodology</vt:lpstr>
      <vt:lpstr>Methodology(cont.)</vt:lpstr>
      <vt:lpstr>Results and Discussion</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Results and Discussion(cont.)</vt:lpstr>
      <vt:lpstr> Conclusion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Ganga Dhar</cp:lastModifiedBy>
  <cp:revision>150</cp:revision>
  <dcterms:created xsi:type="dcterms:W3CDTF">2019-11-06T07:48:53Z</dcterms:created>
  <dcterms:modified xsi:type="dcterms:W3CDTF">2022-04-28T14:21:52Z</dcterms:modified>
</cp:coreProperties>
</file>