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58" r:id="rId4"/>
    <p:sldId id="270" r:id="rId5"/>
    <p:sldId id="260" r:id="rId6"/>
    <p:sldId id="261" r:id="rId7"/>
    <p:sldId id="262" r:id="rId8"/>
    <p:sldId id="269" r:id="rId9"/>
    <p:sldId id="263" r:id="rId10"/>
    <p:sldId id="264" r:id="rId11"/>
    <p:sldId id="265" r:id="rId12"/>
    <p:sldId id="266" r:id="rId13"/>
    <p:sldId id="267" r:id="rId14"/>
    <p:sldId id="268"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685CDB-D093-4DCD-AF74-4CDBEC0B3026}"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IN"/>
        </a:p>
      </dgm:t>
    </dgm:pt>
    <dgm:pt modelId="{CF93DF7A-5753-4753-B316-1441A90DD3EB}">
      <dgm:prSet/>
      <dgm:spPr/>
      <dgm:t>
        <a:bodyPr/>
        <a:lstStyle/>
        <a:p>
          <a:pPr rtl="0"/>
          <a:r>
            <a:rPr lang="en-US"/>
            <a:t>Introduction</a:t>
          </a:r>
          <a:endParaRPr lang="en-IN"/>
        </a:p>
      </dgm:t>
    </dgm:pt>
    <dgm:pt modelId="{8A6332A5-F5CB-4681-AA5B-F38BE7955AA7}" type="parTrans" cxnId="{8FDBE1CA-B2B8-4931-A0BD-AAFDD78CDA22}">
      <dgm:prSet/>
      <dgm:spPr/>
      <dgm:t>
        <a:bodyPr/>
        <a:lstStyle/>
        <a:p>
          <a:endParaRPr lang="en-IN"/>
        </a:p>
      </dgm:t>
    </dgm:pt>
    <dgm:pt modelId="{0F3FE5C0-08C9-4C85-A012-5DD2AA9A8846}" type="sibTrans" cxnId="{8FDBE1CA-B2B8-4931-A0BD-AAFDD78CDA22}">
      <dgm:prSet/>
      <dgm:spPr/>
      <dgm:t>
        <a:bodyPr/>
        <a:lstStyle/>
        <a:p>
          <a:endParaRPr lang="en-IN"/>
        </a:p>
      </dgm:t>
    </dgm:pt>
    <dgm:pt modelId="{DC293DF6-142B-4041-ACEF-0574FA951F72}">
      <dgm:prSet/>
      <dgm:spPr/>
      <dgm:t>
        <a:bodyPr/>
        <a:lstStyle/>
        <a:p>
          <a:pPr rtl="0"/>
          <a:r>
            <a:rPr lang="en-US"/>
            <a:t>Objective</a:t>
          </a:r>
          <a:endParaRPr lang="en-IN"/>
        </a:p>
      </dgm:t>
    </dgm:pt>
    <dgm:pt modelId="{54FE5622-54A5-4648-AF21-CAFF247D9765}" type="parTrans" cxnId="{EEEE178E-6E0D-4A68-9EA1-B72E2D65CA54}">
      <dgm:prSet/>
      <dgm:spPr/>
      <dgm:t>
        <a:bodyPr/>
        <a:lstStyle/>
        <a:p>
          <a:endParaRPr lang="en-IN"/>
        </a:p>
      </dgm:t>
    </dgm:pt>
    <dgm:pt modelId="{384FC313-830B-4845-95CB-AED412BEA1FF}" type="sibTrans" cxnId="{EEEE178E-6E0D-4A68-9EA1-B72E2D65CA54}">
      <dgm:prSet/>
      <dgm:spPr/>
      <dgm:t>
        <a:bodyPr/>
        <a:lstStyle/>
        <a:p>
          <a:endParaRPr lang="en-IN"/>
        </a:p>
      </dgm:t>
    </dgm:pt>
    <dgm:pt modelId="{64AA3426-D0E5-4EA1-88EE-4AAF4D6C19DE}">
      <dgm:prSet/>
      <dgm:spPr/>
      <dgm:t>
        <a:bodyPr/>
        <a:lstStyle/>
        <a:p>
          <a:pPr rtl="0"/>
          <a:r>
            <a:rPr lang="en-US"/>
            <a:t>Data Gathering</a:t>
          </a:r>
          <a:endParaRPr lang="en-IN"/>
        </a:p>
      </dgm:t>
    </dgm:pt>
    <dgm:pt modelId="{838EE4F4-5C96-4E95-AC18-BE274F726713}" type="parTrans" cxnId="{FF4D0336-F10C-4CF8-8B09-9BACDE7DEADB}">
      <dgm:prSet/>
      <dgm:spPr/>
      <dgm:t>
        <a:bodyPr/>
        <a:lstStyle/>
        <a:p>
          <a:endParaRPr lang="en-IN"/>
        </a:p>
      </dgm:t>
    </dgm:pt>
    <dgm:pt modelId="{F48AA81F-F534-44E3-B83D-9C442A1DCACB}" type="sibTrans" cxnId="{FF4D0336-F10C-4CF8-8B09-9BACDE7DEADB}">
      <dgm:prSet/>
      <dgm:spPr/>
      <dgm:t>
        <a:bodyPr/>
        <a:lstStyle/>
        <a:p>
          <a:endParaRPr lang="en-IN"/>
        </a:p>
      </dgm:t>
    </dgm:pt>
    <dgm:pt modelId="{DF68F36C-756C-4B55-9920-DB9936A71A78}">
      <dgm:prSet/>
      <dgm:spPr/>
      <dgm:t>
        <a:bodyPr/>
        <a:lstStyle/>
        <a:p>
          <a:pPr rtl="0"/>
          <a:r>
            <a:rPr lang="en-US"/>
            <a:t>Insight</a:t>
          </a:r>
          <a:endParaRPr lang="en-IN"/>
        </a:p>
      </dgm:t>
    </dgm:pt>
    <dgm:pt modelId="{32C4DC22-23C5-432E-A1AF-2FE57AC436E3}" type="parTrans" cxnId="{B8C56B1E-D9DD-4E57-A231-8592BCBFF07B}">
      <dgm:prSet/>
      <dgm:spPr/>
      <dgm:t>
        <a:bodyPr/>
        <a:lstStyle/>
        <a:p>
          <a:endParaRPr lang="en-IN"/>
        </a:p>
      </dgm:t>
    </dgm:pt>
    <dgm:pt modelId="{EACA3021-3779-4E1D-86AF-9720528080D7}" type="sibTrans" cxnId="{B8C56B1E-D9DD-4E57-A231-8592BCBFF07B}">
      <dgm:prSet/>
      <dgm:spPr/>
      <dgm:t>
        <a:bodyPr/>
        <a:lstStyle/>
        <a:p>
          <a:endParaRPr lang="en-IN"/>
        </a:p>
      </dgm:t>
    </dgm:pt>
    <dgm:pt modelId="{EAF9A2AA-FD57-4A88-BCB9-CB33BE6BF7A2}">
      <dgm:prSet/>
      <dgm:spPr/>
      <dgm:t>
        <a:bodyPr/>
        <a:lstStyle/>
        <a:p>
          <a:pPr rtl="0"/>
          <a:r>
            <a:rPr lang="en-US"/>
            <a:t>Conclusion</a:t>
          </a:r>
          <a:endParaRPr lang="en-IN"/>
        </a:p>
      </dgm:t>
    </dgm:pt>
    <dgm:pt modelId="{0454D57C-C52B-47F3-AFBA-D10532C2E8EA}" type="parTrans" cxnId="{966A3A19-84DE-45D7-87EF-B3AB6AF1A4EA}">
      <dgm:prSet/>
      <dgm:spPr/>
      <dgm:t>
        <a:bodyPr/>
        <a:lstStyle/>
        <a:p>
          <a:endParaRPr lang="en-IN"/>
        </a:p>
      </dgm:t>
    </dgm:pt>
    <dgm:pt modelId="{145B45A8-799D-472F-B31B-1F82819C5A76}" type="sibTrans" cxnId="{966A3A19-84DE-45D7-87EF-B3AB6AF1A4EA}">
      <dgm:prSet/>
      <dgm:spPr/>
      <dgm:t>
        <a:bodyPr/>
        <a:lstStyle/>
        <a:p>
          <a:endParaRPr lang="en-IN"/>
        </a:p>
      </dgm:t>
    </dgm:pt>
    <dgm:pt modelId="{82969DA9-E613-488A-86E0-4E6D0CA67FE3}" type="pres">
      <dgm:prSet presAssocID="{A2685CDB-D093-4DCD-AF74-4CDBEC0B3026}" presName="linear" presStyleCnt="0">
        <dgm:presLayoutVars>
          <dgm:dir/>
          <dgm:animLvl val="lvl"/>
          <dgm:resizeHandles val="exact"/>
        </dgm:presLayoutVars>
      </dgm:prSet>
      <dgm:spPr/>
    </dgm:pt>
    <dgm:pt modelId="{67D50130-21D9-4A10-9D2B-AC0ED50D8DF8}" type="pres">
      <dgm:prSet presAssocID="{CF93DF7A-5753-4753-B316-1441A90DD3EB}" presName="parentLin" presStyleCnt="0"/>
      <dgm:spPr/>
    </dgm:pt>
    <dgm:pt modelId="{4F2D1170-05B6-4562-97A3-B887A21D6815}" type="pres">
      <dgm:prSet presAssocID="{CF93DF7A-5753-4753-B316-1441A90DD3EB}" presName="parentLeftMargin" presStyleLbl="node1" presStyleIdx="0" presStyleCnt="5"/>
      <dgm:spPr/>
    </dgm:pt>
    <dgm:pt modelId="{F7A0B30B-5E3C-4A55-A578-0BF605C3409B}" type="pres">
      <dgm:prSet presAssocID="{CF93DF7A-5753-4753-B316-1441A90DD3EB}" presName="parentText" presStyleLbl="node1" presStyleIdx="0" presStyleCnt="5">
        <dgm:presLayoutVars>
          <dgm:chMax val="0"/>
          <dgm:bulletEnabled val="1"/>
        </dgm:presLayoutVars>
      </dgm:prSet>
      <dgm:spPr/>
    </dgm:pt>
    <dgm:pt modelId="{17FD79DA-0C4C-4A5B-9BA0-08DEC4A3127E}" type="pres">
      <dgm:prSet presAssocID="{CF93DF7A-5753-4753-B316-1441A90DD3EB}" presName="negativeSpace" presStyleCnt="0"/>
      <dgm:spPr/>
    </dgm:pt>
    <dgm:pt modelId="{B307E35C-F9F0-44DF-832A-364C404DC2CD}" type="pres">
      <dgm:prSet presAssocID="{CF93DF7A-5753-4753-B316-1441A90DD3EB}" presName="childText" presStyleLbl="conFgAcc1" presStyleIdx="0" presStyleCnt="5">
        <dgm:presLayoutVars>
          <dgm:bulletEnabled val="1"/>
        </dgm:presLayoutVars>
      </dgm:prSet>
      <dgm:spPr/>
    </dgm:pt>
    <dgm:pt modelId="{0E8858A9-4D20-4A8E-8F97-F2AB9175D4BA}" type="pres">
      <dgm:prSet presAssocID="{0F3FE5C0-08C9-4C85-A012-5DD2AA9A8846}" presName="spaceBetweenRectangles" presStyleCnt="0"/>
      <dgm:spPr/>
    </dgm:pt>
    <dgm:pt modelId="{DBBA7379-66B0-4382-B4BE-112D0D21E40A}" type="pres">
      <dgm:prSet presAssocID="{DC293DF6-142B-4041-ACEF-0574FA951F72}" presName="parentLin" presStyleCnt="0"/>
      <dgm:spPr/>
    </dgm:pt>
    <dgm:pt modelId="{252968B2-3C77-4C86-AE8B-DE1DC00DB8CD}" type="pres">
      <dgm:prSet presAssocID="{DC293DF6-142B-4041-ACEF-0574FA951F72}" presName="parentLeftMargin" presStyleLbl="node1" presStyleIdx="0" presStyleCnt="5"/>
      <dgm:spPr/>
    </dgm:pt>
    <dgm:pt modelId="{B0424F1F-9C4E-4FD4-BC84-8D01356F31FF}" type="pres">
      <dgm:prSet presAssocID="{DC293DF6-142B-4041-ACEF-0574FA951F72}" presName="parentText" presStyleLbl="node1" presStyleIdx="1" presStyleCnt="5">
        <dgm:presLayoutVars>
          <dgm:chMax val="0"/>
          <dgm:bulletEnabled val="1"/>
        </dgm:presLayoutVars>
      </dgm:prSet>
      <dgm:spPr/>
    </dgm:pt>
    <dgm:pt modelId="{6EB4FEA4-2E8E-4DB5-BA98-0D7C9259C407}" type="pres">
      <dgm:prSet presAssocID="{DC293DF6-142B-4041-ACEF-0574FA951F72}" presName="negativeSpace" presStyleCnt="0"/>
      <dgm:spPr/>
    </dgm:pt>
    <dgm:pt modelId="{2D0FE358-AA83-4CDF-AB5D-39E21824D3BF}" type="pres">
      <dgm:prSet presAssocID="{DC293DF6-142B-4041-ACEF-0574FA951F72}" presName="childText" presStyleLbl="conFgAcc1" presStyleIdx="1" presStyleCnt="5">
        <dgm:presLayoutVars>
          <dgm:bulletEnabled val="1"/>
        </dgm:presLayoutVars>
      </dgm:prSet>
      <dgm:spPr/>
    </dgm:pt>
    <dgm:pt modelId="{20ABD9E3-6130-4A22-B669-025D0AEF46BF}" type="pres">
      <dgm:prSet presAssocID="{384FC313-830B-4845-95CB-AED412BEA1FF}" presName="spaceBetweenRectangles" presStyleCnt="0"/>
      <dgm:spPr/>
    </dgm:pt>
    <dgm:pt modelId="{C3FE6A46-6A94-4B2B-A21C-1CAAC8545581}" type="pres">
      <dgm:prSet presAssocID="{64AA3426-D0E5-4EA1-88EE-4AAF4D6C19DE}" presName="parentLin" presStyleCnt="0"/>
      <dgm:spPr/>
    </dgm:pt>
    <dgm:pt modelId="{427E9FE0-9490-45FF-9AF3-55144C3EBD5B}" type="pres">
      <dgm:prSet presAssocID="{64AA3426-D0E5-4EA1-88EE-4AAF4D6C19DE}" presName="parentLeftMargin" presStyleLbl="node1" presStyleIdx="1" presStyleCnt="5"/>
      <dgm:spPr/>
    </dgm:pt>
    <dgm:pt modelId="{AADDE606-74B2-4C75-A89C-03CCC3B017F6}" type="pres">
      <dgm:prSet presAssocID="{64AA3426-D0E5-4EA1-88EE-4AAF4D6C19DE}" presName="parentText" presStyleLbl="node1" presStyleIdx="2" presStyleCnt="5">
        <dgm:presLayoutVars>
          <dgm:chMax val="0"/>
          <dgm:bulletEnabled val="1"/>
        </dgm:presLayoutVars>
      </dgm:prSet>
      <dgm:spPr/>
    </dgm:pt>
    <dgm:pt modelId="{233FD440-AC34-4A85-BA5F-894D88EB48EE}" type="pres">
      <dgm:prSet presAssocID="{64AA3426-D0E5-4EA1-88EE-4AAF4D6C19DE}" presName="negativeSpace" presStyleCnt="0"/>
      <dgm:spPr/>
    </dgm:pt>
    <dgm:pt modelId="{13B89DE8-CAEF-4082-A7D1-7EF23C9E9FE2}" type="pres">
      <dgm:prSet presAssocID="{64AA3426-D0E5-4EA1-88EE-4AAF4D6C19DE}" presName="childText" presStyleLbl="conFgAcc1" presStyleIdx="2" presStyleCnt="5">
        <dgm:presLayoutVars>
          <dgm:bulletEnabled val="1"/>
        </dgm:presLayoutVars>
      </dgm:prSet>
      <dgm:spPr/>
    </dgm:pt>
    <dgm:pt modelId="{0511939D-CE74-4506-9643-18DC98DD59A5}" type="pres">
      <dgm:prSet presAssocID="{F48AA81F-F534-44E3-B83D-9C442A1DCACB}" presName="spaceBetweenRectangles" presStyleCnt="0"/>
      <dgm:spPr/>
    </dgm:pt>
    <dgm:pt modelId="{2C38CA98-1A92-4095-9A11-7E028D471358}" type="pres">
      <dgm:prSet presAssocID="{DF68F36C-756C-4B55-9920-DB9936A71A78}" presName="parentLin" presStyleCnt="0"/>
      <dgm:spPr/>
    </dgm:pt>
    <dgm:pt modelId="{BBFC8307-722B-4B3D-B9E9-C4FDE96C5556}" type="pres">
      <dgm:prSet presAssocID="{DF68F36C-756C-4B55-9920-DB9936A71A78}" presName="parentLeftMargin" presStyleLbl="node1" presStyleIdx="2" presStyleCnt="5"/>
      <dgm:spPr/>
    </dgm:pt>
    <dgm:pt modelId="{E522526E-923B-4B96-97C0-5C2280A90A41}" type="pres">
      <dgm:prSet presAssocID="{DF68F36C-756C-4B55-9920-DB9936A71A78}" presName="parentText" presStyleLbl="node1" presStyleIdx="3" presStyleCnt="5">
        <dgm:presLayoutVars>
          <dgm:chMax val="0"/>
          <dgm:bulletEnabled val="1"/>
        </dgm:presLayoutVars>
      </dgm:prSet>
      <dgm:spPr/>
    </dgm:pt>
    <dgm:pt modelId="{A51C7092-FD05-4AA3-92F2-ABC73E75B862}" type="pres">
      <dgm:prSet presAssocID="{DF68F36C-756C-4B55-9920-DB9936A71A78}" presName="negativeSpace" presStyleCnt="0"/>
      <dgm:spPr/>
    </dgm:pt>
    <dgm:pt modelId="{F4D105A3-F8C5-41B0-B548-AF133D758E5E}" type="pres">
      <dgm:prSet presAssocID="{DF68F36C-756C-4B55-9920-DB9936A71A78}" presName="childText" presStyleLbl="conFgAcc1" presStyleIdx="3" presStyleCnt="5">
        <dgm:presLayoutVars>
          <dgm:bulletEnabled val="1"/>
        </dgm:presLayoutVars>
      </dgm:prSet>
      <dgm:spPr/>
    </dgm:pt>
    <dgm:pt modelId="{F5C42887-D36D-4432-A480-305AEC2B223A}" type="pres">
      <dgm:prSet presAssocID="{EACA3021-3779-4E1D-86AF-9720528080D7}" presName="spaceBetweenRectangles" presStyleCnt="0"/>
      <dgm:spPr/>
    </dgm:pt>
    <dgm:pt modelId="{1B888E78-71DE-42B4-A731-09C36A4086BA}" type="pres">
      <dgm:prSet presAssocID="{EAF9A2AA-FD57-4A88-BCB9-CB33BE6BF7A2}" presName="parentLin" presStyleCnt="0"/>
      <dgm:spPr/>
    </dgm:pt>
    <dgm:pt modelId="{567454EB-5EF5-4681-9D4C-DF95663742AD}" type="pres">
      <dgm:prSet presAssocID="{EAF9A2AA-FD57-4A88-BCB9-CB33BE6BF7A2}" presName="parentLeftMargin" presStyleLbl="node1" presStyleIdx="3" presStyleCnt="5"/>
      <dgm:spPr/>
    </dgm:pt>
    <dgm:pt modelId="{8ACFB2F0-750B-486D-9ADB-1DD0ABE1E75F}" type="pres">
      <dgm:prSet presAssocID="{EAF9A2AA-FD57-4A88-BCB9-CB33BE6BF7A2}" presName="parentText" presStyleLbl="node1" presStyleIdx="4" presStyleCnt="5">
        <dgm:presLayoutVars>
          <dgm:chMax val="0"/>
          <dgm:bulletEnabled val="1"/>
        </dgm:presLayoutVars>
      </dgm:prSet>
      <dgm:spPr/>
    </dgm:pt>
    <dgm:pt modelId="{73FA4A4E-FA86-4702-9F4C-FD061D780132}" type="pres">
      <dgm:prSet presAssocID="{EAF9A2AA-FD57-4A88-BCB9-CB33BE6BF7A2}" presName="negativeSpace" presStyleCnt="0"/>
      <dgm:spPr/>
    </dgm:pt>
    <dgm:pt modelId="{DF7295C5-24C5-453D-94D9-D9358B497C58}" type="pres">
      <dgm:prSet presAssocID="{EAF9A2AA-FD57-4A88-BCB9-CB33BE6BF7A2}" presName="childText" presStyleLbl="conFgAcc1" presStyleIdx="4" presStyleCnt="5">
        <dgm:presLayoutVars>
          <dgm:bulletEnabled val="1"/>
        </dgm:presLayoutVars>
      </dgm:prSet>
      <dgm:spPr/>
    </dgm:pt>
  </dgm:ptLst>
  <dgm:cxnLst>
    <dgm:cxn modelId="{966A3A19-84DE-45D7-87EF-B3AB6AF1A4EA}" srcId="{A2685CDB-D093-4DCD-AF74-4CDBEC0B3026}" destId="{EAF9A2AA-FD57-4A88-BCB9-CB33BE6BF7A2}" srcOrd="4" destOrd="0" parTransId="{0454D57C-C52B-47F3-AFBA-D10532C2E8EA}" sibTransId="{145B45A8-799D-472F-B31B-1F82819C5A76}"/>
    <dgm:cxn modelId="{B8C56B1E-D9DD-4E57-A231-8592BCBFF07B}" srcId="{A2685CDB-D093-4DCD-AF74-4CDBEC0B3026}" destId="{DF68F36C-756C-4B55-9920-DB9936A71A78}" srcOrd="3" destOrd="0" parTransId="{32C4DC22-23C5-432E-A1AF-2FE57AC436E3}" sibTransId="{EACA3021-3779-4E1D-86AF-9720528080D7}"/>
    <dgm:cxn modelId="{2842F329-4885-4F10-A888-7F174F390F2A}" type="presOf" srcId="{EAF9A2AA-FD57-4A88-BCB9-CB33BE6BF7A2}" destId="{8ACFB2F0-750B-486D-9ADB-1DD0ABE1E75F}" srcOrd="1" destOrd="0" presId="urn:microsoft.com/office/officeart/2005/8/layout/list1"/>
    <dgm:cxn modelId="{FF4D0336-F10C-4CF8-8B09-9BACDE7DEADB}" srcId="{A2685CDB-D093-4DCD-AF74-4CDBEC0B3026}" destId="{64AA3426-D0E5-4EA1-88EE-4AAF4D6C19DE}" srcOrd="2" destOrd="0" parTransId="{838EE4F4-5C96-4E95-AC18-BE274F726713}" sibTransId="{F48AA81F-F534-44E3-B83D-9C442A1DCACB}"/>
    <dgm:cxn modelId="{6E990F5C-84C7-4D8D-B075-96365C7B256C}" type="presOf" srcId="{EAF9A2AA-FD57-4A88-BCB9-CB33BE6BF7A2}" destId="{567454EB-5EF5-4681-9D4C-DF95663742AD}" srcOrd="0" destOrd="0" presId="urn:microsoft.com/office/officeart/2005/8/layout/list1"/>
    <dgm:cxn modelId="{287B2F46-0D1A-47DB-8703-88BA2908629B}" type="presOf" srcId="{64AA3426-D0E5-4EA1-88EE-4AAF4D6C19DE}" destId="{427E9FE0-9490-45FF-9AF3-55144C3EBD5B}" srcOrd="0" destOrd="0" presId="urn:microsoft.com/office/officeart/2005/8/layout/list1"/>
    <dgm:cxn modelId="{6CC10B4E-F080-4830-9B44-861B20C299DD}" type="presOf" srcId="{DF68F36C-756C-4B55-9920-DB9936A71A78}" destId="{E522526E-923B-4B96-97C0-5C2280A90A41}" srcOrd="1" destOrd="0" presId="urn:microsoft.com/office/officeart/2005/8/layout/list1"/>
    <dgm:cxn modelId="{F060F77F-530E-46BB-B897-D2BBBEB8E0EA}" type="presOf" srcId="{CF93DF7A-5753-4753-B316-1441A90DD3EB}" destId="{4F2D1170-05B6-4562-97A3-B887A21D6815}" srcOrd="0" destOrd="0" presId="urn:microsoft.com/office/officeart/2005/8/layout/list1"/>
    <dgm:cxn modelId="{DBB64F82-CD40-4910-8F87-354ED403DDC3}" type="presOf" srcId="{A2685CDB-D093-4DCD-AF74-4CDBEC0B3026}" destId="{82969DA9-E613-488A-86E0-4E6D0CA67FE3}" srcOrd="0" destOrd="0" presId="urn:microsoft.com/office/officeart/2005/8/layout/list1"/>
    <dgm:cxn modelId="{19123E84-2D5D-425A-B397-8505855666E8}" type="presOf" srcId="{DC293DF6-142B-4041-ACEF-0574FA951F72}" destId="{B0424F1F-9C4E-4FD4-BC84-8D01356F31FF}" srcOrd="1" destOrd="0" presId="urn:microsoft.com/office/officeart/2005/8/layout/list1"/>
    <dgm:cxn modelId="{EEEE178E-6E0D-4A68-9EA1-B72E2D65CA54}" srcId="{A2685CDB-D093-4DCD-AF74-4CDBEC0B3026}" destId="{DC293DF6-142B-4041-ACEF-0574FA951F72}" srcOrd="1" destOrd="0" parTransId="{54FE5622-54A5-4648-AF21-CAFF247D9765}" sibTransId="{384FC313-830B-4845-95CB-AED412BEA1FF}"/>
    <dgm:cxn modelId="{20681B92-A282-4B63-AC2B-99F3466BD41D}" type="presOf" srcId="{DC293DF6-142B-4041-ACEF-0574FA951F72}" destId="{252968B2-3C77-4C86-AE8B-DE1DC00DB8CD}" srcOrd="0" destOrd="0" presId="urn:microsoft.com/office/officeart/2005/8/layout/list1"/>
    <dgm:cxn modelId="{C88B8994-4B41-4214-9607-0799E62143AA}" type="presOf" srcId="{CF93DF7A-5753-4753-B316-1441A90DD3EB}" destId="{F7A0B30B-5E3C-4A55-A578-0BF605C3409B}" srcOrd="1" destOrd="0" presId="urn:microsoft.com/office/officeart/2005/8/layout/list1"/>
    <dgm:cxn modelId="{E48AB0A0-D8D7-45AA-B905-7A0B245B24AB}" type="presOf" srcId="{DF68F36C-756C-4B55-9920-DB9936A71A78}" destId="{BBFC8307-722B-4B3D-B9E9-C4FDE96C5556}" srcOrd="0" destOrd="0" presId="urn:microsoft.com/office/officeart/2005/8/layout/list1"/>
    <dgm:cxn modelId="{793259A5-1A98-451A-AA78-D95C2115D7C8}" type="presOf" srcId="{64AA3426-D0E5-4EA1-88EE-4AAF4D6C19DE}" destId="{AADDE606-74B2-4C75-A89C-03CCC3B017F6}" srcOrd="1" destOrd="0" presId="urn:microsoft.com/office/officeart/2005/8/layout/list1"/>
    <dgm:cxn modelId="{8FDBE1CA-B2B8-4931-A0BD-AAFDD78CDA22}" srcId="{A2685CDB-D093-4DCD-AF74-4CDBEC0B3026}" destId="{CF93DF7A-5753-4753-B316-1441A90DD3EB}" srcOrd="0" destOrd="0" parTransId="{8A6332A5-F5CB-4681-AA5B-F38BE7955AA7}" sibTransId="{0F3FE5C0-08C9-4C85-A012-5DD2AA9A8846}"/>
    <dgm:cxn modelId="{DABFBB5D-CC91-4176-B47B-3B2BB31F70E2}" type="presParOf" srcId="{82969DA9-E613-488A-86E0-4E6D0CA67FE3}" destId="{67D50130-21D9-4A10-9D2B-AC0ED50D8DF8}" srcOrd="0" destOrd="0" presId="urn:microsoft.com/office/officeart/2005/8/layout/list1"/>
    <dgm:cxn modelId="{18DE3E6F-511E-4CF3-99AC-806AA31087E6}" type="presParOf" srcId="{67D50130-21D9-4A10-9D2B-AC0ED50D8DF8}" destId="{4F2D1170-05B6-4562-97A3-B887A21D6815}" srcOrd="0" destOrd="0" presId="urn:microsoft.com/office/officeart/2005/8/layout/list1"/>
    <dgm:cxn modelId="{5B7380E5-A839-491D-82EB-9538987C37B6}" type="presParOf" srcId="{67D50130-21D9-4A10-9D2B-AC0ED50D8DF8}" destId="{F7A0B30B-5E3C-4A55-A578-0BF605C3409B}" srcOrd="1" destOrd="0" presId="urn:microsoft.com/office/officeart/2005/8/layout/list1"/>
    <dgm:cxn modelId="{6634A6AF-65B1-4640-AEE8-9D56A3D58516}" type="presParOf" srcId="{82969DA9-E613-488A-86E0-4E6D0CA67FE3}" destId="{17FD79DA-0C4C-4A5B-9BA0-08DEC4A3127E}" srcOrd="1" destOrd="0" presId="urn:microsoft.com/office/officeart/2005/8/layout/list1"/>
    <dgm:cxn modelId="{C76283AB-F0DC-473D-94F9-2CB4BCC90107}" type="presParOf" srcId="{82969DA9-E613-488A-86E0-4E6D0CA67FE3}" destId="{B307E35C-F9F0-44DF-832A-364C404DC2CD}" srcOrd="2" destOrd="0" presId="urn:microsoft.com/office/officeart/2005/8/layout/list1"/>
    <dgm:cxn modelId="{40B2FF3A-B97D-443A-9AB4-5F93CB14721D}" type="presParOf" srcId="{82969DA9-E613-488A-86E0-4E6D0CA67FE3}" destId="{0E8858A9-4D20-4A8E-8F97-F2AB9175D4BA}" srcOrd="3" destOrd="0" presId="urn:microsoft.com/office/officeart/2005/8/layout/list1"/>
    <dgm:cxn modelId="{A78538E4-2FC9-4559-B46A-A0B4F7EB3403}" type="presParOf" srcId="{82969DA9-E613-488A-86E0-4E6D0CA67FE3}" destId="{DBBA7379-66B0-4382-B4BE-112D0D21E40A}" srcOrd="4" destOrd="0" presId="urn:microsoft.com/office/officeart/2005/8/layout/list1"/>
    <dgm:cxn modelId="{27AF625B-80D5-418E-980A-78F269B0B3B0}" type="presParOf" srcId="{DBBA7379-66B0-4382-B4BE-112D0D21E40A}" destId="{252968B2-3C77-4C86-AE8B-DE1DC00DB8CD}" srcOrd="0" destOrd="0" presId="urn:microsoft.com/office/officeart/2005/8/layout/list1"/>
    <dgm:cxn modelId="{8ED014F1-41FE-46F9-AD4C-77E55A308A4B}" type="presParOf" srcId="{DBBA7379-66B0-4382-B4BE-112D0D21E40A}" destId="{B0424F1F-9C4E-4FD4-BC84-8D01356F31FF}" srcOrd="1" destOrd="0" presId="urn:microsoft.com/office/officeart/2005/8/layout/list1"/>
    <dgm:cxn modelId="{5F8860BA-EE45-47C7-BEE0-EC801415A8D3}" type="presParOf" srcId="{82969DA9-E613-488A-86E0-4E6D0CA67FE3}" destId="{6EB4FEA4-2E8E-4DB5-BA98-0D7C9259C407}" srcOrd="5" destOrd="0" presId="urn:microsoft.com/office/officeart/2005/8/layout/list1"/>
    <dgm:cxn modelId="{43734FB9-B310-4DBB-9F28-F309831B5D35}" type="presParOf" srcId="{82969DA9-E613-488A-86E0-4E6D0CA67FE3}" destId="{2D0FE358-AA83-4CDF-AB5D-39E21824D3BF}" srcOrd="6" destOrd="0" presId="urn:microsoft.com/office/officeart/2005/8/layout/list1"/>
    <dgm:cxn modelId="{5E96E54F-441D-4013-ACF2-70B3CCEAECF0}" type="presParOf" srcId="{82969DA9-E613-488A-86E0-4E6D0CA67FE3}" destId="{20ABD9E3-6130-4A22-B669-025D0AEF46BF}" srcOrd="7" destOrd="0" presId="urn:microsoft.com/office/officeart/2005/8/layout/list1"/>
    <dgm:cxn modelId="{24DC884F-0726-4034-AD99-9056EECF12CB}" type="presParOf" srcId="{82969DA9-E613-488A-86E0-4E6D0CA67FE3}" destId="{C3FE6A46-6A94-4B2B-A21C-1CAAC8545581}" srcOrd="8" destOrd="0" presId="urn:microsoft.com/office/officeart/2005/8/layout/list1"/>
    <dgm:cxn modelId="{2A1BF421-4D13-4442-86F9-F5AAA1066D69}" type="presParOf" srcId="{C3FE6A46-6A94-4B2B-A21C-1CAAC8545581}" destId="{427E9FE0-9490-45FF-9AF3-55144C3EBD5B}" srcOrd="0" destOrd="0" presId="urn:microsoft.com/office/officeart/2005/8/layout/list1"/>
    <dgm:cxn modelId="{51A08664-8C73-4D1B-A1C8-8B6973FA584F}" type="presParOf" srcId="{C3FE6A46-6A94-4B2B-A21C-1CAAC8545581}" destId="{AADDE606-74B2-4C75-A89C-03CCC3B017F6}" srcOrd="1" destOrd="0" presId="urn:microsoft.com/office/officeart/2005/8/layout/list1"/>
    <dgm:cxn modelId="{73794FAD-8792-48B7-AD6F-E49893E38D3F}" type="presParOf" srcId="{82969DA9-E613-488A-86E0-4E6D0CA67FE3}" destId="{233FD440-AC34-4A85-BA5F-894D88EB48EE}" srcOrd="9" destOrd="0" presId="urn:microsoft.com/office/officeart/2005/8/layout/list1"/>
    <dgm:cxn modelId="{5E05B2CB-699D-4584-B0E1-F7ECF803C284}" type="presParOf" srcId="{82969DA9-E613-488A-86E0-4E6D0CA67FE3}" destId="{13B89DE8-CAEF-4082-A7D1-7EF23C9E9FE2}" srcOrd="10" destOrd="0" presId="urn:microsoft.com/office/officeart/2005/8/layout/list1"/>
    <dgm:cxn modelId="{6D82EF11-A6D9-4FFD-B546-AEE3B4BBD8B0}" type="presParOf" srcId="{82969DA9-E613-488A-86E0-4E6D0CA67FE3}" destId="{0511939D-CE74-4506-9643-18DC98DD59A5}" srcOrd="11" destOrd="0" presId="urn:microsoft.com/office/officeart/2005/8/layout/list1"/>
    <dgm:cxn modelId="{E7C7879D-C6F2-4E92-951C-257EA6F8B218}" type="presParOf" srcId="{82969DA9-E613-488A-86E0-4E6D0CA67FE3}" destId="{2C38CA98-1A92-4095-9A11-7E028D471358}" srcOrd="12" destOrd="0" presId="urn:microsoft.com/office/officeart/2005/8/layout/list1"/>
    <dgm:cxn modelId="{27C94217-FDEB-4F13-867D-2E1A5DD84DE8}" type="presParOf" srcId="{2C38CA98-1A92-4095-9A11-7E028D471358}" destId="{BBFC8307-722B-4B3D-B9E9-C4FDE96C5556}" srcOrd="0" destOrd="0" presId="urn:microsoft.com/office/officeart/2005/8/layout/list1"/>
    <dgm:cxn modelId="{CE526817-B478-42E7-B6D6-DB34293C4480}" type="presParOf" srcId="{2C38CA98-1A92-4095-9A11-7E028D471358}" destId="{E522526E-923B-4B96-97C0-5C2280A90A41}" srcOrd="1" destOrd="0" presId="urn:microsoft.com/office/officeart/2005/8/layout/list1"/>
    <dgm:cxn modelId="{FA335977-F097-4985-BA2A-3E26155645C7}" type="presParOf" srcId="{82969DA9-E613-488A-86E0-4E6D0CA67FE3}" destId="{A51C7092-FD05-4AA3-92F2-ABC73E75B862}" srcOrd="13" destOrd="0" presId="urn:microsoft.com/office/officeart/2005/8/layout/list1"/>
    <dgm:cxn modelId="{F9E86B90-4264-48CB-A081-DADDE5C502A8}" type="presParOf" srcId="{82969DA9-E613-488A-86E0-4E6D0CA67FE3}" destId="{F4D105A3-F8C5-41B0-B548-AF133D758E5E}" srcOrd="14" destOrd="0" presId="urn:microsoft.com/office/officeart/2005/8/layout/list1"/>
    <dgm:cxn modelId="{670FD746-6215-4738-B173-CD770A0A11E8}" type="presParOf" srcId="{82969DA9-E613-488A-86E0-4E6D0CA67FE3}" destId="{F5C42887-D36D-4432-A480-305AEC2B223A}" srcOrd="15" destOrd="0" presId="urn:microsoft.com/office/officeart/2005/8/layout/list1"/>
    <dgm:cxn modelId="{E88D996C-0BFC-4E9E-9A8E-76766AB2590A}" type="presParOf" srcId="{82969DA9-E613-488A-86E0-4E6D0CA67FE3}" destId="{1B888E78-71DE-42B4-A731-09C36A4086BA}" srcOrd="16" destOrd="0" presId="urn:microsoft.com/office/officeart/2005/8/layout/list1"/>
    <dgm:cxn modelId="{2037C3B8-5CBA-4484-B1A5-5DB12A1E71B7}" type="presParOf" srcId="{1B888E78-71DE-42B4-A731-09C36A4086BA}" destId="{567454EB-5EF5-4681-9D4C-DF95663742AD}" srcOrd="0" destOrd="0" presId="urn:microsoft.com/office/officeart/2005/8/layout/list1"/>
    <dgm:cxn modelId="{C739DDCA-8DC4-4CAA-8B54-D363A3709BCE}" type="presParOf" srcId="{1B888E78-71DE-42B4-A731-09C36A4086BA}" destId="{8ACFB2F0-750B-486D-9ADB-1DD0ABE1E75F}" srcOrd="1" destOrd="0" presId="urn:microsoft.com/office/officeart/2005/8/layout/list1"/>
    <dgm:cxn modelId="{84B3BF1A-BE3E-4181-8809-621E47B4E3A1}" type="presParOf" srcId="{82969DA9-E613-488A-86E0-4E6D0CA67FE3}" destId="{73FA4A4E-FA86-4702-9F4C-FD061D780132}" srcOrd="17" destOrd="0" presId="urn:microsoft.com/office/officeart/2005/8/layout/list1"/>
    <dgm:cxn modelId="{139686B1-23AB-481D-A07E-EB87991F612E}" type="presParOf" srcId="{82969DA9-E613-488A-86E0-4E6D0CA67FE3}" destId="{DF7295C5-24C5-453D-94D9-D9358B497C58}"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7E35C-F9F0-44DF-832A-364C404DC2CD}">
      <dsp:nvSpPr>
        <dsp:cNvPr id="0" name=""/>
        <dsp:cNvSpPr/>
      </dsp:nvSpPr>
      <dsp:spPr>
        <a:xfrm>
          <a:off x="0" y="340693"/>
          <a:ext cx="100187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A0B30B-5E3C-4A55-A578-0BF605C3409B}">
      <dsp:nvSpPr>
        <dsp:cNvPr id="0" name=""/>
        <dsp:cNvSpPr/>
      </dsp:nvSpPr>
      <dsp:spPr>
        <a:xfrm>
          <a:off x="500935" y="89773"/>
          <a:ext cx="701309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755650" rtl="0">
            <a:lnSpc>
              <a:spcPct val="90000"/>
            </a:lnSpc>
            <a:spcBef>
              <a:spcPct val="0"/>
            </a:spcBef>
            <a:spcAft>
              <a:spcPct val="35000"/>
            </a:spcAft>
            <a:buNone/>
          </a:pPr>
          <a:r>
            <a:rPr lang="en-US" sz="1700" kern="1200"/>
            <a:t>Introduction</a:t>
          </a:r>
          <a:endParaRPr lang="en-IN" sz="1700" kern="1200"/>
        </a:p>
      </dsp:txBody>
      <dsp:txXfrm>
        <a:off x="525433" y="114271"/>
        <a:ext cx="6964102" cy="452844"/>
      </dsp:txXfrm>
    </dsp:sp>
    <dsp:sp modelId="{2D0FE358-AA83-4CDF-AB5D-39E21824D3BF}">
      <dsp:nvSpPr>
        <dsp:cNvPr id="0" name=""/>
        <dsp:cNvSpPr/>
      </dsp:nvSpPr>
      <dsp:spPr>
        <a:xfrm>
          <a:off x="0" y="1111813"/>
          <a:ext cx="100187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424F1F-9C4E-4FD4-BC84-8D01356F31FF}">
      <dsp:nvSpPr>
        <dsp:cNvPr id="0" name=""/>
        <dsp:cNvSpPr/>
      </dsp:nvSpPr>
      <dsp:spPr>
        <a:xfrm>
          <a:off x="500935" y="860893"/>
          <a:ext cx="701309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755650" rtl="0">
            <a:lnSpc>
              <a:spcPct val="90000"/>
            </a:lnSpc>
            <a:spcBef>
              <a:spcPct val="0"/>
            </a:spcBef>
            <a:spcAft>
              <a:spcPct val="35000"/>
            </a:spcAft>
            <a:buNone/>
          </a:pPr>
          <a:r>
            <a:rPr lang="en-US" sz="1700" kern="1200"/>
            <a:t>Objective</a:t>
          </a:r>
          <a:endParaRPr lang="en-IN" sz="1700" kern="1200"/>
        </a:p>
      </dsp:txBody>
      <dsp:txXfrm>
        <a:off x="525433" y="885391"/>
        <a:ext cx="6964102" cy="452844"/>
      </dsp:txXfrm>
    </dsp:sp>
    <dsp:sp modelId="{13B89DE8-CAEF-4082-A7D1-7EF23C9E9FE2}">
      <dsp:nvSpPr>
        <dsp:cNvPr id="0" name=""/>
        <dsp:cNvSpPr/>
      </dsp:nvSpPr>
      <dsp:spPr>
        <a:xfrm>
          <a:off x="0" y="1882934"/>
          <a:ext cx="100187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DDE606-74B2-4C75-A89C-03CCC3B017F6}">
      <dsp:nvSpPr>
        <dsp:cNvPr id="0" name=""/>
        <dsp:cNvSpPr/>
      </dsp:nvSpPr>
      <dsp:spPr>
        <a:xfrm>
          <a:off x="500935" y="1632013"/>
          <a:ext cx="701309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755650" rtl="0">
            <a:lnSpc>
              <a:spcPct val="90000"/>
            </a:lnSpc>
            <a:spcBef>
              <a:spcPct val="0"/>
            </a:spcBef>
            <a:spcAft>
              <a:spcPct val="35000"/>
            </a:spcAft>
            <a:buNone/>
          </a:pPr>
          <a:r>
            <a:rPr lang="en-US" sz="1700" kern="1200"/>
            <a:t>Data Gathering</a:t>
          </a:r>
          <a:endParaRPr lang="en-IN" sz="1700" kern="1200"/>
        </a:p>
      </dsp:txBody>
      <dsp:txXfrm>
        <a:off x="525433" y="1656511"/>
        <a:ext cx="6964102" cy="452844"/>
      </dsp:txXfrm>
    </dsp:sp>
    <dsp:sp modelId="{F4D105A3-F8C5-41B0-B548-AF133D758E5E}">
      <dsp:nvSpPr>
        <dsp:cNvPr id="0" name=""/>
        <dsp:cNvSpPr/>
      </dsp:nvSpPr>
      <dsp:spPr>
        <a:xfrm>
          <a:off x="0" y="2654054"/>
          <a:ext cx="100187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22526E-923B-4B96-97C0-5C2280A90A41}">
      <dsp:nvSpPr>
        <dsp:cNvPr id="0" name=""/>
        <dsp:cNvSpPr/>
      </dsp:nvSpPr>
      <dsp:spPr>
        <a:xfrm>
          <a:off x="500935" y="2403134"/>
          <a:ext cx="701309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755650" rtl="0">
            <a:lnSpc>
              <a:spcPct val="90000"/>
            </a:lnSpc>
            <a:spcBef>
              <a:spcPct val="0"/>
            </a:spcBef>
            <a:spcAft>
              <a:spcPct val="35000"/>
            </a:spcAft>
            <a:buNone/>
          </a:pPr>
          <a:r>
            <a:rPr lang="en-US" sz="1700" kern="1200"/>
            <a:t>Insight</a:t>
          </a:r>
          <a:endParaRPr lang="en-IN" sz="1700" kern="1200"/>
        </a:p>
      </dsp:txBody>
      <dsp:txXfrm>
        <a:off x="525433" y="2427632"/>
        <a:ext cx="6964102" cy="452844"/>
      </dsp:txXfrm>
    </dsp:sp>
    <dsp:sp modelId="{DF7295C5-24C5-453D-94D9-D9358B497C58}">
      <dsp:nvSpPr>
        <dsp:cNvPr id="0" name=""/>
        <dsp:cNvSpPr/>
      </dsp:nvSpPr>
      <dsp:spPr>
        <a:xfrm>
          <a:off x="0" y="3425174"/>
          <a:ext cx="100187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CFB2F0-750B-486D-9ADB-1DD0ABE1E75F}">
      <dsp:nvSpPr>
        <dsp:cNvPr id="0" name=""/>
        <dsp:cNvSpPr/>
      </dsp:nvSpPr>
      <dsp:spPr>
        <a:xfrm>
          <a:off x="500935" y="3174254"/>
          <a:ext cx="701309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755650" rtl="0">
            <a:lnSpc>
              <a:spcPct val="90000"/>
            </a:lnSpc>
            <a:spcBef>
              <a:spcPct val="0"/>
            </a:spcBef>
            <a:spcAft>
              <a:spcPct val="35000"/>
            </a:spcAft>
            <a:buNone/>
          </a:pPr>
          <a:r>
            <a:rPr lang="en-US" sz="1700" kern="1200"/>
            <a:t>Conclusion</a:t>
          </a:r>
          <a:endParaRPr lang="en-IN" sz="1700" kern="1200"/>
        </a:p>
      </dsp:txBody>
      <dsp:txXfrm>
        <a:off x="525433" y="3198752"/>
        <a:ext cx="6964102"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B4E006A-1D61-42FB-8B14-8F1D0C46C1EB}" type="datetimeFigureOut">
              <a:rPr lang="en-US" smtClean="0"/>
              <a:t>07/17/2025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123DAE2-FF3F-4420-A91B-833FD38B17D4}" type="slidenum">
              <a:rPr lang="en-US" smtClean="0"/>
              <a:t>‹#›</a:t>
            </a:fld>
            <a:endParaRPr lang="en-US"/>
          </a:p>
        </p:txBody>
      </p:sp>
    </p:spTree>
    <p:extLst>
      <p:ext uri="{BB962C8B-B14F-4D97-AF65-F5344CB8AC3E}">
        <p14:creationId xmlns:p14="http://schemas.microsoft.com/office/powerpoint/2010/main" val="903605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4E006A-1D61-42FB-8B14-8F1D0C46C1EB}" type="datetimeFigureOut">
              <a:rPr lang="en-US" smtClean="0"/>
              <a:t>07/17/2025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123DAE2-FF3F-4420-A91B-833FD38B17D4}" type="slidenum">
              <a:rPr lang="en-US" smtClean="0"/>
              <a:t>‹#›</a:t>
            </a:fld>
            <a:endParaRPr lang="en-US"/>
          </a:p>
        </p:txBody>
      </p:sp>
    </p:spTree>
    <p:extLst>
      <p:ext uri="{BB962C8B-B14F-4D97-AF65-F5344CB8AC3E}">
        <p14:creationId xmlns:p14="http://schemas.microsoft.com/office/powerpoint/2010/main" val="2921934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B4E006A-1D61-42FB-8B14-8F1D0C46C1EB}" type="datetimeFigureOut">
              <a:rPr lang="en-US" smtClean="0"/>
              <a:t>07/17/2025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23DAE2-FF3F-4420-A91B-833FD38B17D4}" type="slidenum">
              <a:rPr lang="en-US" smtClean="0"/>
              <a:t>‹#›</a:t>
            </a:fld>
            <a:endParaRPr lang="en-US"/>
          </a:p>
        </p:txBody>
      </p:sp>
    </p:spTree>
    <p:extLst>
      <p:ext uri="{BB962C8B-B14F-4D97-AF65-F5344CB8AC3E}">
        <p14:creationId xmlns:p14="http://schemas.microsoft.com/office/powerpoint/2010/main" val="730233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B4E006A-1D61-42FB-8B14-8F1D0C46C1EB}" type="datetimeFigureOut">
              <a:rPr lang="en-US" smtClean="0"/>
              <a:t>07/17/2025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23DAE2-FF3F-4420-A91B-833FD38B17D4}" type="slidenum">
              <a:rPr lang="en-US" smtClean="0"/>
              <a:t>‹#›</a:t>
            </a:fld>
            <a:endParaRPr lang="en-US"/>
          </a:p>
        </p:txBody>
      </p:sp>
    </p:spTree>
    <p:extLst>
      <p:ext uri="{BB962C8B-B14F-4D97-AF65-F5344CB8AC3E}">
        <p14:creationId xmlns:p14="http://schemas.microsoft.com/office/powerpoint/2010/main" val="3880090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E006A-1D61-42FB-8B14-8F1D0C46C1EB}" type="datetimeFigureOut">
              <a:rPr lang="en-US" smtClean="0"/>
              <a:t>07/17/2025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23DAE2-FF3F-4420-A91B-833FD38B17D4}" type="slidenum">
              <a:rPr lang="en-US" smtClean="0"/>
              <a:t>‹#›</a:t>
            </a:fld>
            <a:endParaRPr lang="en-US"/>
          </a:p>
        </p:txBody>
      </p:sp>
    </p:spTree>
    <p:extLst>
      <p:ext uri="{BB962C8B-B14F-4D97-AF65-F5344CB8AC3E}">
        <p14:creationId xmlns:p14="http://schemas.microsoft.com/office/powerpoint/2010/main" val="3150719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B4E006A-1D61-42FB-8B14-8F1D0C46C1EB}" type="datetimeFigureOut">
              <a:rPr lang="en-US" smtClean="0"/>
              <a:t>07/17/2025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23DAE2-FF3F-4420-A91B-833FD38B17D4}" type="slidenum">
              <a:rPr lang="en-US" smtClean="0"/>
              <a:t>‹#›</a:t>
            </a:fld>
            <a:endParaRPr lang="en-US"/>
          </a:p>
        </p:txBody>
      </p:sp>
    </p:spTree>
    <p:extLst>
      <p:ext uri="{BB962C8B-B14F-4D97-AF65-F5344CB8AC3E}">
        <p14:creationId xmlns:p14="http://schemas.microsoft.com/office/powerpoint/2010/main" val="2783808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B4E006A-1D61-42FB-8B14-8F1D0C46C1EB}" type="datetimeFigureOut">
              <a:rPr lang="en-US" smtClean="0"/>
              <a:t>07/17/2025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123DAE2-FF3F-4420-A91B-833FD38B17D4}" type="slidenum">
              <a:rPr lang="en-US" smtClean="0"/>
              <a:t>‹#›</a:t>
            </a:fld>
            <a:endParaRPr lang="en-US"/>
          </a:p>
        </p:txBody>
      </p:sp>
    </p:spTree>
    <p:extLst>
      <p:ext uri="{BB962C8B-B14F-4D97-AF65-F5344CB8AC3E}">
        <p14:creationId xmlns:p14="http://schemas.microsoft.com/office/powerpoint/2010/main" val="1875367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B4E006A-1D61-42FB-8B14-8F1D0C46C1EB}" type="datetimeFigureOut">
              <a:rPr lang="en-US" smtClean="0"/>
              <a:t>07/17/2025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3DAE2-FF3F-4420-A91B-833FD38B17D4}" type="slidenum">
              <a:rPr lang="en-US" smtClean="0"/>
              <a:t>‹#›</a:t>
            </a:fld>
            <a:endParaRPr lang="en-US"/>
          </a:p>
        </p:txBody>
      </p:sp>
    </p:spTree>
    <p:extLst>
      <p:ext uri="{BB962C8B-B14F-4D97-AF65-F5344CB8AC3E}">
        <p14:creationId xmlns:p14="http://schemas.microsoft.com/office/powerpoint/2010/main" val="4211774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B4E006A-1D61-42FB-8B14-8F1D0C46C1EB}" type="datetimeFigureOut">
              <a:rPr lang="en-US" smtClean="0"/>
              <a:t>07/17/2025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23DAE2-FF3F-4420-A91B-833FD38B17D4}" type="slidenum">
              <a:rPr lang="en-US" smtClean="0"/>
              <a:t>‹#›</a:t>
            </a:fld>
            <a:endParaRPr lang="en-US"/>
          </a:p>
        </p:txBody>
      </p:sp>
    </p:spTree>
    <p:extLst>
      <p:ext uri="{BB962C8B-B14F-4D97-AF65-F5344CB8AC3E}">
        <p14:creationId xmlns:p14="http://schemas.microsoft.com/office/powerpoint/2010/main" val="1220927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E006A-1D61-42FB-8B14-8F1D0C46C1EB}" type="datetimeFigureOut">
              <a:rPr lang="en-US" smtClean="0"/>
              <a:t>07/17/2025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3DAE2-FF3F-4420-A91B-833FD38B17D4}" type="slidenum">
              <a:rPr lang="en-US" smtClean="0"/>
              <a:t>‹#›</a:t>
            </a:fld>
            <a:endParaRPr lang="en-US"/>
          </a:p>
        </p:txBody>
      </p:sp>
    </p:spTree>
    <p:extLst>
      <p:ext uri="{BB962C8B-B14F-4D97-AF65-F5344CB8AC3E}">
        <p14:creationId xmlns:p14="http://schemas.microsoft.com/office/powerpoint/2010/main" val="2730515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E006A-1D61-42FB-8B14-8F1D0C46C1EB}" type="datetimeFigureOut">
              <a:rPr lang="en-US" smtClean="0"/>
              <a:t>07/17/2025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23DAE2-FF3F-4420-A91B-833FD38B17D4}" type="slidenum">
              <a:rPr lang="en-US" smtClean="0"/>
              <a:t>‹#›</a:t>
            </a:fld>
            <a:endParaRPr lang="en-US"/>
          </a:p>
        </p:txBody>
      </p:sp>
    </p:spTree>
    <p:extLst>
      <p:ext uri="{BB962C8B-B14F-4D97-AF65-F5344CB8AC3E}">
        <p14:creationId xmlns:p14="http://schemas.microsoft.com/office/powerpoint/2010/main" val="3756211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4E006A-1D61-42FB-8B14-8F1D0C46C1EB}" type="datetimeFigureOut">
              <a:rPr lang="en-US" smtClean="0"/>
              <a:t>07/17/2025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3DAE2-FF3F-4420-A91B-833FD38B17D4}" type="slidenum">
              <a:rPr lang="en-US" smtClean="0"/>
              <a:t>‹#›</a:t>
            </a:fld>
            <a:endParaRPr lang="en-US"/>
          </a:p>
        </p:txBody>
      </p:sp>
    </p:spTree>
    <p:extLst>
      <p:ext uri="{BB962C8B-B14F-4D97-AF65-F5344CB8AC3E}">
        <p14:creationId xmlns:p14="http://schemas.microsoft.com/office/powerpoint/2010/main" val="3747478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4E006A-1D61-42FB-8B14-8F1D0C46C1EB}" type="datetimeFigureOut">
              <a:rPr lang="en-US" smtClean="0"/>
              <a:t>07/17/2025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23DAE2-FF3F-4420-A91B-833FD38B17D4}" type="slidenum">
              <a:rPr lang="en-US" smtClean="0"/>
              <a:t>‹#›</a:t>
            </a:fld>
            <a:endParaRPr lang="en-US"/>
          </a:p>
        </p:txBody>
      </p:sp>
    </p:spTree>
    <p:extLst>
      <p:ext uri="{BB962C8B-B14F-4D97-AF65-F5344CB8AC3E}">
        <p14:creationId xmlns:p14="http://schemas.microsoft.com/office/powerpoint/2010/main" val="4027420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4E006A-1D61-42FB-8B14-8F1D0C46C1EB}" type="datetimeFigureOut">
              <a:rPr lang="en-US" smtClean="0"/>
              <a:t>07/17/2025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23DAE2-FF3F-4420-A91B-833FD38B17D4}" type="slidenum">
              <a:rPr lang="en-US" smtClean="0"/>
              <a:t>‹#›</a:t>
            </a:fld>
            <a:endParaRPr lang="en-US"/>
          </a:p>
        </p:txBody>
      </p:sp>
    </p:spTree>
    <p:extLst>
      <p:ext uri="{BB962C8B-B14F-4D97-AF65-F5344CB8AC3E}">
        <p14:creationId xmlns:p14="http://schemas.microsoft.com/office/powerpoint/2010/main" val="4242320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E006A-1D61-42FB-8B14-8F1D0C46C1EB}" type="datetimeFigureOut">
              <a:rPr lang="en-US" smtClean="0"/>
              <a:t>07/17/2025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123DAE2-FF3F-4420-A91B-833FD38B17D4}" type="slidenum">
              <a:rPr lang="en-US" smtClean="0"/>
              <a:t>‹#›</a:t>
            </a:fld>
            <a:endParaRPr lang="en-US"/>
          </a:p>
        </p:txBody>
      </p:sp>
    </p:spTree>
    <p:extLst>
      <p:ext uri="{BB962C8B-B14F-4D97-AF65-F5344CB8AC3E}">
        <p14:creationId xmlns:p14="http://schemas.microsoft.com/office/powerpoint/2010/main" val="3248318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4E006A-1D61-42FB-8B14-8F1D0C46C1EB}" type="datetimeFigureOut">
              <a:rPr lang="en-US" smtClean="0"/>
              <a:t>07/17/2025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123DAE2-FF3F-4420-A91B-833FD38B17D4}" type="slidenum">
              <a:rPr lang="en-US" smtClean="0"/>
              <a:t>‹#›</a:t>
            </a:fld>
            <a:endParaRPr lang="en-US"/>
          </a:p>
        </p:txBody>
      </p:sp>
    </p:spTree>
    <p:extLst>
      <p:ext uri="{BB962C8B-B14F-4D97-AF65-F5344CB8AC3E}">
        <p14:creationId xmlns:p14="http://schemas.microsoft.com/office/powerpoint/2010/main" val="1907800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4E006A-1D61-42FB-8B14-8F1D0C46C1EB}" type="datetimeFigureOut">
              <a:rPr lang="en-US" smtClean="0"/>
              <a:t>07/17/2025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123DAE2-FF3F-4420-A91B-833FD38B17D4}" type="slidenum">
              <a:rPr lang="en-US" smtClean="0"/>
              <a:t>‹#›</a:t>
            </a:fld>
            <a:endParaRPr lang="en-US"/>
          </a:p>
        </p:txBody>
      </p:sp>
    </p:spTree>
    <p:extLst>
      <p:ext uri="{BB962C8B-B14F-4D97-AF65-F5344CB8AC3E}">
        <p14:creationId xmlns:p14="http://schemas.microsoft.com/office/powerpoint/2010/main" val="303587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B4E006A-1D61-42FB-8B14-8F1D0C46C1EB}" type="datetimeFigureOut">
              <a:rPr lang="en-US" smtClean="0"/>
              <a:t>07/17/2025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123DAE2-FF3F-4420-A91B-833FD38B17D4}" type="slidenum">
              <a:rPr lang="en-US" smtClean="0"/>
              <a:t>‹#›</a:t>
            </a:fld>
            <a:endParaRPr lang="en-US"/>
          </a:p>
        </p:txBody>
      </p:sp>
    </p:spTree>
    <p:extLst>
      <p:ext uri="{BB962C8B-B14F-4D97-AF65-F5344CB8AC3E}">
        <p14:creationId xmlns:p14="http://schemas.microsoft.com/office/powerpoint/2010/main" val="677438390"/>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gangadhartiwari" TargetMode="External"/><Relationship Id="rId7" Type="http://schemas.openxmlformats.org/officeDocument/2006/relationships/image" Target="../media/image5.png"/><Relationship Id="rId2" Type="http://schemas.openxmlformats.org/officeDocument/2006/relationships/hyperlink" Target="https://www.linkedin.com/in/gangadhartiwari01/"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webp"/></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khushikyad001/india-road-accident-dataset-predictive-analysi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7284-C054-AE7D-4234-CA79A851F135}"/>
              </a:ext>
            </a:extLst>
          </p:cNvPr>
          <p:cNvSpPr>
            <a:spLocks noGrp="1"/>
          </p:cNvSpPr>
          <p:nvPr>
            <p:ph type="ctrTitle"/>
          </p:nvPr>
        </p:nvSpPr>
        <p:spPr>
          <a:xfrm>
            <a:off x="1557338" y="557213"/>
            <a:ext cx="5157787" cy="2443162"/>
          </a:xfrm>
        </p:spPr>
        <p:txBody>
          <a:bodyPr>
            <a:normAutofit/>
          </a:bodyPr>
          <a:lstStyle/>
          <a:p>
            <a:pPr algn="l"/>
            <a:r>
              <a:rPr lang="en-US" sz="4000" dirty="0">
                <a:solidFill>
                  <a:schemeClr val="tx2">
                    <a:lumMod val="40000"/>
                    <a:lumOff val="60000"/>
                  </a:schemeClr>
                </a:solidFill>
              </a:rPr>
              <a:t>Presentation On   </a:t>
            </a:r>
            <a:br>
              <a:rPr lang="en-US" sz="4400" b="1" dirty="0"/>
            </a:br>
            <a:r>
              <a:rPr lang="en-US" sz="4400" b="1" dirty="0">
                <a:solidFill>
                  <a:schemeClr val="accent1">
                    <a:lumMod val="40000"/>
                    <a:lumOff val="60000"/>
                  </a:schemeClr>
                </a:solidFill>
                <a:latin typeface="Algerian" panose="04020705040A02060702" pitchFamily="82" charset="0"/>
              </a:rPr>
              <a:t>Road Accidents in India.</a:t>
            </a:r>
            <a:endParaRPr lang="en-US" sz="11500" b="1" dirty="0">
              <a:solidFill>
                <a:schemeClr val="accent1">
                  <a:lumMod val="40000"/>
                  <a:lumOff val="60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8A14FD3E-7A15-6888-ED8D-3FDE12646A84}"/>
              </a:ext>
            </a:extLst>
          </p:cNvPr>
          <p:cNvSpPr>
            <a:spLocks noGrp="1"/>
          </p:cNvSpPr>
          <p:nvPr>
            <p:ph type="subTitle" idx="1"/>
          </p:nvPr>
        </p:nvSpPr>
        <p:spPr>
          <a:xfrm>
            <a:off x="642937" y="3857626"/>
            <a:ext cx="3743326" cy="2443162"/>
          </a:xfrm>
        </p:spPr>
        <p:txBody>
          <a:bodyPr>
            <a:normAutofit lnSpcReduction="10000"/>
          </a:bodyPr>
          <a:lstStyle/>
          <a:p>
            <a:pPr algn="l"/>
            <a:r>
              <a:rPr lang="en-US" dirty="0">
                <a:solidFill>
                  <a:schemeClr val="accent4">
                    <a:lumMod val="75000"/>
                  </a:schemeClr>
                </a:solidFill>
              </a:rPr>
              <a:t>Presented   By : </a:t>
            </a:r>
          </a:p>
          <a:p>
            <a:pPr algn="ctr"/>
            <a:r>
              <a:rPr lang="en-US" sz="2000" b="1" dirty="0">
                <a:solidFill>
                  <a:schemeClr val="accent6">
                    <a:lumMod val="40000"/>
                    <a:lumOff val="60000"/>
                  </a:schemeClr>
                </a:solidFill>
                <a:latin typeface="Aparajita" panose="02020603050405020304" pitchFamily="18" charset="0"/>
                <a:cs typeface="Aparajita" panose="02020603050405020304" pitchFamily="18" charset="0"/>
              </a:rPr>
              <a:t>Gangadhar Tiwari </a:t>
            </a:r>
          </a:p>
          <a:p>
            <a:r>
              <a:rPr lang="en-US" sz="2400" dirty="0">
                <a:solidFill>
                  <a:schemeClr val="accent4">
                    <a:lumMod val="75000"/>
                  </a:schemeClr>
                </a:solidFill>
                <a:latin typeface="Aparajita" panose="02020603050405020304" pitchFamily="18" charset="0"/>
                <a:cs typeface="Aparajita" panose="02020603050405020304" pitchFamily="18" charset="0"/>
              </a:rPr>
              <a:t>Date </a:t>
            </a:r>
            <a:r>
              <a:rPr lang="en-US" sz="2000" b="1" dirty="0">
                <a:solidFill>
                  <a:schemeClr val="accent4">
                    <a:lumMod val="75000"/>
                  </a:schemeClr>
                </a:solidFill>
                <a:latin typeface="Aparajita" panose="02020603050405020304" pitchFamily="18" charset="0"/>
                <a:cs typeface="Aparajita" panose="02020603050405020304" pitchFamily="18" charset="0"/>
              </a:rPr>
              <a:t>:          </a:t>
            </a:r>
            <a:r>
              <a:rPr lang="en-US" sz="2000" b="1" dirty="0">
                <a:solidFill>
                  <a:schemeClr val="accent6">
                    <a:lumMod val="40000"/>
                    <a:lumOff val="60000"/>
                  </a:schemeClr>
                </a:solidFill>
                <a:latin typeface="Aparajita" panose="02020603050405020304" pitchFamily="18" charset="0"/>
                <a:cs typeface="Aparajita" panose="02020603050405020304" pitchFamily="18" charset="0"/>
              </a:rPr>
              <a:t>27-03-2025</a:t>
            </a:r>
            <a:r>
              <a:rPr lang="en-US" sz="2000" dirty="0">
                <a:solidFill>
                  <a:schemeClr val="accent6">
                    <a:lumMod val="40000"/>
                    <a:lumOff val="60000"/>
                  </a:schemeClr>
                </a:solidFill>
                <a:latin typeface="Aparajita" panose="02020603050405020304" pitchFamily="18" charset="0"/>
                <a:cs typeface="Aparajita" panose="02020603050405020304" pitchFamily="18" charset="0"/>
              </a:rPr>
              <a:t>  </a:t>
            </a:r>
          </a:p>
          <a:p>
            <a:endParaRPr lang="en-US" sz="2000" dirty="0">
              <a:solidFill>
                <a:schemeClr val="accent6">
                  <a:lumMod val="40000"/>
                  <a:lumOff val="60000"/>
                </a:schemeClr>
              </a:solidFill>
              <a:latin typeface="Aparajita" panose="02020603050405020304" pitchFamily="18" charset="0"/>
              <a:cs typeface="Aparajita" panose="02020603050405020304" pitchFamily="18" charset="0"/>
            </a:endParaRPr>
          </a:p>
          <a:p>
            <a:r>
              <a:rPr lang="en-US" sz="2000" dirty="0">
                <a:solidFill>
                  <a:schemeClr val="accent6">
                    <a:lumMod val="40000"/>
                    <a:lumOff val="60000"/>
                  </a:schemeClr>
                </a:solidFill>
                <a:latin typeface="Calibri" panose="020F0502020204030204" pitchFamily="34" charset="0"/>
                <a:ea typeface="Calibri" panose="020F0502020204030204" pitchFamily="34" charset="0"/>
                <a:cs typeface="Calibri" panose="020F0502020204030204" pitchFamily="34" charset="0"/>
              </a:rPr>
              <a:t>          </a:t>
            </a:r>
            <a:r>
              <a:rPr lang="en-US" sz="1400" dirty="0">
                <a:solidFill>
                  <a:schemeClr val="accent6">
                    <a:lumMod val="40000"/>
                    <a:lumOff val="60000"/>
                  </a:schemeClr>
                </a:solidFill>
                <a:latin typeface="Calibri" panose="020F0502020204030204" pitchFamily="34" charset="0"/>
                <a:ea typeface="Calibri" panose="020F0502020204030204" pitchFamily="34" charset="0"/>
                <a:cs typeface="Calibri" panose="020F0502020204030204" pitchFamily="34" charset="0"/>
                <a:hlinkClick r:id="rId2"/>
              </a:rPr>
              <a:t>@Gangadahr Tiwari </a:t>
            </a:r>
            <a:endParaRPr lang="en-US" sz="1400" dirty="0">
              <a:solidFill>
                <a:schemeClr val="accent6">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r>
              <a:rPr lang="en-US" sz="1400" dirty="0">
                <a:solidFill>
                  <a:schemeClr val="accent6">
                    <a:lumMod val="40000"/>
                    <a:lumOff val="60000"/>
                  </a:schemeClr>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chemeClr val="accent6">
                    <a:lumMod val="40000"/>
                    <a:lumOff val="60000"/>
                  </a:schemeClr>
                </a:solidFill>
                <a:latin typeface="Calibri" panose="020F0502020204030204" pitchFamily="34" charset="0"/>
                <a:ea typeface="Calibri" panose="020F0502020204030204" pitchFamily="34" charset="0"/>
                <a:cs typeface="Calibri" panose="020F0502020204030204" pitchFamily="34" charset="0"/>
                <a:hlinkClick r:id="rId3"/>
              </a:rPr>
              <a:t>GitHub/Gangadhar Tiwari</a:t>
            </a:r>
            <a:endParaRPr lang="en-US" sz="2000" dirty="0">
              <a:solidFill>
                <a:schemeClr val="accent6">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978D477-5D94-2890-CC62-93F521E278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2311" y="3343272"/>
            <a:ext cx="4476752" cy="28717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3BD11E8F-2067-D29B-0E01-DF910D0950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8113" y="828678"/>
            <a:ext cx="3790950" cy="22860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F4BB34EC-E844-1A42-F032-D764D79CC540}"/>
              </a:ext>
            </a:extLst>
          </p:cNvPr>
          <p:cNvPicPr/>
          <p:nvPr/>
        </p:nvPicPr>
        <p:blipFill>
          <a:blip r:embed="rId6"/>
          <a:stretch>
            <a:fillRect/>
          </a:stretch>
        </p:blipFill>
        <p:spPr>
          <a:xfrm>
            <a:off x="747711" y="5435436"/>
            <a:ext cx="366713" cy="347662"/>
          </a:xfrm>
          <a:prstGeom prst="rect">
            <a:avLst/>
          </a:prstGeom>
        </p:spPr>
      </p:pic>
      <p:pic>
        <p:nvPicPr>
          <p:cNvPr id="13" name="Picture 12">
            <a:extLst>
              <a:ext uri="{FF2B5EF4-FFF2-40B4-BE49-F238E27FC236}">
                <a16:creationId xmlns:a16="http://schemas.microsoft.com/office/drawing/2014/main" id="{B1454B7C-42FB-BE76-1F0C-D7FFF35466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7711" y="5860255"/>
            <a:ext cx="409574" cy="409574"/>
          </a:xfrm>
          <a:prstGeom prst="rect">
            <a:avLst/>
          </a:prstGeom>
        </p:spPr>
      </p:pic>
    </p:spTree>
    <p:extLst>
      <p:ext uri="{BB962C8B-B14F-4D97-AF65-F5344CB8AC3E}">
        <p14:creationId xmlns:p14="http://schemas.microsoft.com/office/powerpoint/2010/main" val="1236461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4266-5BE4-6EE7-AD90-796AB974C3ED}"/>
              </a:ext>
            </a:extLst>
          </p:cNvPr>
          <p:cNvSpPr>
            <a:spLocks noGrp="1"/>
          </p:cNvSpPr>
          <p:nvPr>
            <p:ph type="title"/>
          </p:nvPr>
        </p:nvSpPr>
        <p:spPr>
          <a:xfrm>
            <a:off x="842963" y="973668"/>
            <a:ext cx="9758361" cy="706964"/>
          </a:xfrm>
        </p:spPr>
        <p:txBody>
          <a:bodyPr/>
          <a:lstStyle/>
          <a:p>
            <a:r>
              <a:rPr lang="en-US" sz="4000" b="1" dirty="0">
                <a:solidFill>
                  <a:schemeClr val="accent1">
                    <a:lumMod val="60000"/>
                    <a:lumOff val="40000"/>
                  </a:schemeClr>
                </a:solidFill>
                <a:ea typeface="+mj-lt"/>
                <a:cs typeface="+mj-lt"/>
              </a:rPr>
              <a:t>Insights</a:t>
            </a:r>
            <a:r>
              <a:rPr lang="en-US" sz="4000" dirty="0">
                <a:solidFill>
                  <a:schemeClr val="accent1">
                    <a:lumMod val="60000"/>
                    <a:lumOff val="40000"/>
                  </a:schemeClr>
                </a:solidFill>
                <a:ea typeface="+mj-lt"/>
                <a:cs typeface="+mj-lt"/>
              </a:rPr>
              <a:t>:   </a:t>
            </a:r>
            <a:r>
              <a:rPr lang="en-US" sz="3600" b="1" kern="100" dirty="0">
                <a:solidFill>
                  <a:schemeClr val="accent6">
                    <a:lumMod val="60000"/>
                    <a:lumOff val="40000"/>
                  </a:schemeClr>
                </a:solidFill>
                <a:effectLst/>
                <a:latin typeface="Calibri" panose="020F0502020204030204" pitchFamily="34" charset="0"/>
                <a:ea typeface="Calibri" panose="020F0502020204030204" pitchFamily="34" charset="0"/>
                <a:cs typeface="Mangal" panose="02040503050203030202" pitchFamily="18" charset="0"/>
              </a:rPr>
              <a:t>Accident Counts by Accident Severity</a:t>
            </a:r>
            <a:endParaRPr lang="en-US" dirty="0"/>
          </a:p>
        </p:txBody>
      </p:sp>
      <p:sp>
        <p:nvSpPr>
          <p:cNvPr id="3" name="Content Placeholder 2">
            <a:extLst>
              <a:ext uri="{FF2B5EF4-FFF2-40B4-BE49-F238E27FC236}">
                <a16:creationId xmlns:a16="http://schemas.microsoft.com/office/drawing/2014/main" id="{07EF7E13-D00B-4045-2F16-94F9362ACA01}"/>
              </a:ext>
            </a:extLst>
          </p:cNvPr>
          <p:cNvSpPr>
            <a:spLocks noGrp="1"/>
          </p:cNvSpPr>
          <p:nvPr>
            <p:ph idx="1"/>
          </p:nvPr>
        </p:nvSpPr>
        <p:spPr>
          <a:xfrm>
            <a:off x="7658099" y="3138485"/>
            <a:ext cx="3743325" cy="2290765"/>
          </a:xfrm>
        </p:spPr>
        <p:txBody>
          <a:bodyPr>
            <a:normAutofit lnSpcReduction="10000"/>
          </a:bodyPr>
          <a:lstStyle/>
          <a:p>
            <a:r>
              <a:rPr lang="en-US" sz="1600" b="1" dirty="0"/>
              <a:t>Minor accidents</a:t>
            </a:r>
            <a:r>
              <a:rPr lang="en-US" sz="1600" dirty="0"/>
              <a:t> are the highest, with </a:t>
            </a:r>
            <a:r>
              <a:rPr lang="en-US" sz="1600" b="1" dirty="0"/>
              <a:t>10,286 cases (34.29%)</a:t>
            </a:r>
            <a:r>
              <a:rPr lang="en-US" sz="1600" dirty="0"/>
              <a:t>.</a:t>
            </a:r>
          </a:p>
          <a:p>
            <a:r>
              <a:rPr lang="en-US" sz="1600" b="1" dirty="0"/>
              <a:t>Serious (9,877, 32.92%)</a:t>
            </a:r>
            <a:r>
              <a:rPr lang="en-US" sz="1600" dirty="0"/>
              <a:t> and </a:t>
            </a:r>
            <a:r>
              <a:rPr lang="en-US" sz="1600" b="1" dirty="0"/>
              <a:t>Fatal (9,837, 32.79%)</a:t>
            </a:r>
            <a:r>
              <a:rPr lang="en-US" sz="1600" dirty="0"/>
              <a:t> cases are nearly equal.</a:t>
            </a:r>
          </a:p>
          <a:p>
            <a:r>
              <a:rPr lang="en-US" sz="1600" dirty="0"/>
              <a:t>All three severity types have a similar share, requiring safety measures.</a:t>
            </a:r>
          </a:p>
        </p:txBody>
      </p:sp>
      <p:pic>
        <p:nvPicPr>
          <p:cNvPr id="5" name="Picture 4">
            <a:extLst>
              <a:ext uri="{FF2B5EF4-FFF2-40B4-BE49-F238E27FC236}">
                <a16:creationId xmlns:a16="http://schemas.microsoft.com/office/drawing/2014/main" id="{CDA00457-4A1A-98C7-A9B5-0A825191CAF8}"/>
              </a:ext>
            </a:extLst>
          </p:cNvPr>
          <p:cNvPicPr>
            <a:picLocks noChangeAspect="1"/>
          </p:cNvPicPr>
          <p:nvPr/>
        </p:nvPicPr>
        <p:blipFill>
          <a:blip r:embed="rId2"/>
          <a:stretch>
            <a:fillRect/>
          </a:stretch>
        </p:blipFill>
        <p:spPr>
          <a:xfrm>
            <a:off x="1542793" y="2928939"/>
            <a:ext cx="4815145" cy="2781298"/>
          </a:xfrm>
          <a:prstGeom prst="rect">
            <a:avLst/>
          </a:prstGeom>
        </p:spPr>
      </p:pic>
    </p:spTree>
    <p:extLst>
      <p:ext uri="{BB962C8B-B14F-4D97-AF65-F5344CB8AC3E}">
        <p14:creationId xmlns:p14="http://schemas.microsoft.com/office/powerpoint/2010/main" val="54967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029C-AE08-B4A6-D99F-3188F4B3F801}"/>
              </a:ext>
            </a:extLst>
          </p:cNvPr>
          <p:cNvSpPr>
            <a:spLocks noGrp="1"/>
          </p:cNvSpPr>
          <p:nvPr>
            <p:ph type="title"/>
          </p:nvPr>
        </p:nvSpPr>
        <p:spPr/>
        <p:txBody>
          <a:bodyPr/>
          <a:lstStyle/>
          <a:p>
            <a:r>
              <a:rPr lang="en-US" sz="4000" b="1" dirty="0">
                <a:solidFill>
                  <a:schemeClr val="accent1">
                    <a:lumMod val="60000"/>
                    <a:lumOff val="40000"/>
                  </a:schemeClr>
                </a:solidFill>
                <a:ea typeface="+mj-lt"/>
                <a:cs typeface="+mj-lt"/>
              </a:rPr>
              <a:t>Insights</a:t>
            </a:r>
            <a:r>
              <a:rPr lang="en-US" sz="4000" dirty="0">
                <a:solidFill>
                  <a:schemeClr val="accent1">
                    <a:lumMod val="60000"/>
                    <a:lumOff val="40000"/>
                  </a:schemeClr>
                </a:solidFill>
                <a:ea typeface="+mj-lt"/>
                <a:cs typeface="+mj-lt"/>
              </a:rPr>
              <a:t>:   </a:t>
            </a:r>
            <a:r>
              <a:rPr lang="en-US" sz="3600" b="1" kern="100" dirty="0">
                <a:solidFill>
                  <a:schemeClr val="accent6">
                    <a:lumMod val="60000"/>
                    <a:lumOff val="40000"/>
                  </a:schemeClr>
                </a:solidFill>
                <a:effectLst/>
                <a:latin typeface="Calibri" panose="020F0502020204030204" pitchFamily="34" charset="0"/>
                <a:ea typeface="Calibri" panose="020F0502020204030204" pitchFamily="34" charset="0"/>
                <a:cs typeface="Mangal" panose="02040503050203030202" pitchFamily="18" charset="0"/>
              </a:rPr>
              <a:t>Accident Counts by Days</a:t>
            </a:r>
            <a:endParaRPr lang="en-US" dirty="0"/>
          </a:p>
        </p:txBody>
      </p:sp>
      <p:sp>
        <p:nvSpPr>
          <p:cNvPr id="3" name="Content Placeholder 2">
            <a:extLst>
              <a:ext uri="{FF2B5EF4-FFF2-40B4-BE49-F238E27FC236}">
                <a16:creationId xmlns:a16="http://schemas.microsoft.com/office/drawing/2014/main" id="{5A2CCEE9-B329-BCD6-F9AC-2B0422CDA09B}"/>
              </a:ext>
            </a:extLst>
          </p:cNvPr>
          <p:cNvSpPr>
            <a:spLocks noGrp="1"/>
          </p:cNvSpPr>
          <p:nvPr>
            <p:ph idx="1"/>
          </p:nvPr>
        </p:nvSpPr>
        <p:spPr>
          <a:xfrm>
            <a:off x="7586663" y="3107268"/>
            <a:ext cx="4014787" cy="2250545"/>
          </a:xfrm>
        </p:spPr>
        <p:txBody>
          <a:bodyPr>
            <a:normAutofit fontScale="92500" lnSpcReduction="10000"/>
          </a:bodyPr>
          <a:lstStyle/>
          <a:p>
            <a:r>
              <a:rPr lang="en-US" b="1" dirty="0"/>
              <a:t>Sunday</a:t>
            </a:r>
            <a:r>
              <a:rPr lang="en-US" dirty="0"/>
              <a:t> recorded the highest number of accidents (</a:t>
            </a:r>
            <a:r>
              <a:rPr lang="en-US" b="1" dirty="0"/>
              <a:t>4,369 cases</a:t>
            </a:r>
            <a:r>
              <a:rPr lang="en-US" dirty="0"/>
              <a:t>).</a:t>
            </a:r>
          </a:p>
          <a:p>
            <a:r>
              <a:rPr lang="en-US" b="1" dirty="0"/>
              <a:t>Friday</a:t>
            </a:r>
            <a:r>
              <a:rPr lang="en-US" dirty="0"/>
              <a:t> had the lowest number of accidents (</a:t>
            </a:r>
            <a:r>
              <a:rPr lang="en-US" b="1" dirty="0"/>
              <a:t>4,186 cases</a:t>
            </a:r>
            <a:r>
              <a:rPr lang="en-US" dirty="0"/>
              <a:t>).</a:t>
            </a:r>
          </a:p>
          <a:p>
            <a:r>
              <a:rPr lang="en-US" b="1" dirty="0"/>
              <a:t>Steady Distribution:</a:t>
            </a:r>
            <a:r>
              <a:rPr lang="en-US" dirty="0"/>
              <a:t> Accident counts remain fairly consistent across all days</a:t>
            </a:r>
            <a:r>
              <a:rPr lang="en-US" sz="2000" dirty="0"/>
              <a:t>.</a:t>
            </a:r>
          </a:p>
        </p:txBody>
      </p:sp>
      <p:pic>
        <p:nvPicPr>
          <p:cNvPr id="5" name="Picture 4">
            <a:extLst>
              <a:ext uri="{FF2B5EF4-FFF2-40B4-BE49-F238E27FC236}">
                <a16:creationId xmlns:a16="http://schemas.microsoft.com/office/drawing/2014/main" id="{C964969E-AC52-9598-027A-704087B75C1C}"/>
              </a:ext>
            </a:extLst>
          </p:cNvPr>
          <p:cNvPicPr>
            <a:picLocks noChangeAspect="1"/>
          </p:cNvPicPr>
          <p:nvPr/>
        </p:nvPicPr>
        <p:blipFill>
          <a:blip r:embed="rId2"/>
          <a:stretch>
            <a:fillRect/>
          </a:stretch>
        </p:blipFill>
        <p:spPr>
          <a:xfrm>
            <a:off x="1487309" y="2855385"/>
            <a:ext cx="4608691" cy="3131078"/>
          </a:xfrm>
          <a:prstGeom prst="rect">
            <a:avLst/>
          </a:prstGeom>
        </p:spPr>
      </p:pic>
    </p:spTree>
    <p:extLst>
      <p:ext uri="{BB962C8B-B14F-4D97-AF65-F5344CB8AC3E}">
        <p14:creationId xmlns:p14="http://schemas.microsoft.com/office/powerpoint/2010/main" val="3079523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03BE0-700B-CCE1-77FB-58E921041EB3}"/>
              </a:ext>
            </a:extLst>
          </p:cNvPr>
          <p:cNvSpPr>
            <a:spLocks noGrp="1"/>
          </p:cNvSpPr>
          <p:nvPr>
            <p:ph type="title"/>
          </p:nvPr>
        </p:nvSpPr>
        <p:spPr/>
        <p:txBody>
          <a:bodyPr/>
          <a:lstStyle/>
          <a:p>
            <a:r>
              <a:rPr lang="en-US" sz="4000" b="1" dirty="0">
                <a:solidFill>
                  <a:schemeClr val="accent1">
                    <a:lumMod val="60000"/>
                    <a:lumOff val="40000"/>
                  </a:schemeClr>
                </a:solidFill>
                <a:ea typeface="+mj-lt"/>
                <a:cs typeface="+mj-lt"/>
              </a:rPr>
              <a:t>Insights</a:t>
            </a:r>
            <a:r>
              <a:rPr lang="en-US" sz="4000" dirty="0">
                <a:solidFill>
                  <a:schemeClr val="accent1">
                    <a:lumMod val="60000"/>
                    <a:lumOff val="40000"/>
                  </a:schemeClr>
                </a:solidFill>
                <a:ea typeface="+mj-lt"/>
                <a:cs typeface="+mj-lt"/>
              </a:rPr>
              <a:t>:   </a:t>
            </a:r>
            <a:r>
              <a:rPr lang="en-US" sz="3600" b="1" kern="100" dirty="0">
                <a:solidFill>
                  <a:schemeClr val="accent6">
                    <a:lumMod val="60000"/>
                    <a:lumOff val="40000"/>
                  </a:schemeClr>
                </a:solidFill>
                <a:effectLst/>
                <a:latin typeface="Calibri" panose="020F0502020204030204" pitchFamily="34" charset="0"/>
                <a:ea typeface="Calibri" panose="020F0502020204030204" pitchFamily="34" charset="0"/>
                <a:cs typeface="Mangal" panose="02040503050203030202" pitchFamily="18" charset="0"/>
              </a:rPr>
              <a:t>Accidents Over The Year</a:t>
            </a:r>
            <a:endParaRPr lang="en-US" dirty="0"/>
          </a:p>
        </p:txBody>
      </p:sp>
      <p:sp>
        <p:nvSpPr>
          <p:cNvPr id="3" name="Content Placeholder 2">
            <a:extLst>
              <a:ext uri="{FF2B5EF4-FFF2-40B4-BE49-F238E27FC236}">
                <a16:creationId xmlns:a16="http://schemas.microsoft.com/office/drawing/2014/main" id="{63FB776F-DD97-D822-EF4F-031253987E32}"/>
              </a:ext>
            </a:extLst>
          </p:cNvPr>
          <p:cNvSpPr>
            <a:spLocks noGrp="1"/>
          </p:cNvSpPr>
          <p:nvPr>
            <p:ph idx="1"/>
          </p:nvPr>
        </p:nvSpPr>
        <p:spPr>
          <a:xfrm>
            <a:off x="7458075" y="3128962"/>
            <a:ext cx="3900488" cy="2300289"/>
          </a:xfrm>
        </p:spPr>
        <p:txBody>
          <a:bodyPr>
            <a:normAutofit fontScale="92500" lnSpcReduction="10000"/>
          </a:bodyPr>
          <a:lstStyle/>
          <a:p>
            <a:r>
              <a:rPr lang="en-US" b="1" dirty="0"/>
              <a:t>Peak in 2020:</a:t>
            </a:r>
            <a:r>
              <a:rPr lang="en-US" dirty="0"/>
              <a:t> The highest accidents occurred in </a:t>
            </a:r>
            <a:r>
              <a:rPr lang="en-US" b="1" dirty="0"/>
              <a:t>2020 (5,104 cases)</a:t>
            </a:r>
            <a:r>
              <a:rPr lang="en-US" dirty="0"/>
              <a:t>.</a:t>
            </a:r>
          </a:p>
          <a:p>
            <a:r>
              <a:rPr lang="en-US" b="1" dirty="0"/>
              <a:t>Lowest in 2023:</a:t>
            </a:r>
            <a:r>
              <a:rPr lang="en-US" dirty="0"/>
              <a:t> </a:t>
            </a:r>
            <a:r>
              <a:rPr lang="en-US" b="1" dirty="0"/>
              <a:t>2023 recorded the lowest</a:t>
            </a:r>
            <a:r>
              <a:rPr lang="en-US" dirty="0"/>
              <a:t> at </a:t>
            </a:r>
            <a:r>
              <a:rPr lang="en-US" b="1" dirty="0"/>
              <a:t>4,932 cases</a:t>
            </a:r>
            <a:r>
              <a:rPr lang="en-US" dirty="0"/>
              <a:t>.</a:t>
            </a:r>
          </a:p>
          <a:p>
            <a:r>
              <a:rPr lang="en-US" b="1" dirty="0"/>
              <a:t>Fluctuating Trend:</a:t>
            </a:r>
            <a:r>
              <a:rPr lang="en-US" dirty="0"/>
              <a:t> Accidents varied yearly, with notable drops in </a:t>
            </a:r>
            <a:r>
              <a:rPr lang="en-US" b="1" dirty="0"/>
              <a:t>2019 and 2023</a:t>
            </a:r>
            <a:r>
              <a:rPr lang="en-US" dirty="0"/>
              <a:t>.</a:t>
            </a:r>
          </a:p>
        </p:txBody>
      </p:sp>
      <p:pic>
        <p:nvPicPr>
          <p:cNvPr id="5" name="Picture 4">
            <a:extLst>
              <a:ext uri="{FF2B5EF4-FFF2-40B4-BE49-F238E27FC236}">
                <a16:creationId xmlns:a16="http://schemas.microsoft.com/office/drawing/2014/main" id="{FF265DBD-9682-DFEB-4721-49975F6DE251}"/>
              </a:ext>
            </a:extLst>
          </p:cNvPr>
          <p:cNvPicPr>
            <a:picLocks noChangeAspect="1"/>
          </p:cNvPicPr>
          <p:nvPr/>
        </p:nvPicPr>
        <p:blipFill>
          <a:blip r:embed="rId2"/>
          <a:stretch>
            <a:fillRect/>
          </a:stretch>
        </p:blipFill>
        <p:spPr>
          <a:xfrm>
            <a:off x="1339897" y="2971799"/>
            <a:ext cx="4918028" cy="2457451"/>
          </a:xfrm>
          <a:prstGeom prst="rect">
            <a:avLst/>
          </a:prstGeom>
        </p:spPr>
      </p:pic>
    </p:spTree>
    <p:extLst>
      <p:ext uri="{BB962C8B-B14F-4D97-AF65-F5344CB8AC3E}">
        <p14:creationId xmlns:p14="http://schemas.microsoft.com/office/powerpoint/2010/main" val="2298607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04CC-802E-CB55-73AE-4E60CAE5279A}"/>
              </a:ext>
            </a:extLst>
          </p:cNvPr>
          <p:cNvSpPr>
            <a:spLocks noGrp="1"/>
          </p:cNvSpPr>
          <p:nvPr>
            <p:ph type="title"/>
          </p:nvPr>
        </p:nvSpPr>
        <p:spPr>
          <a:xfrm>
            <a:off x="785812" y="973668"/>
            <a:ext cx="10315576" cy="706964"/>
          </a:xfrm>
        </p:spPr>
        <p:txBody>
          <a:bodyPr/>
          <a:lstStyle/>
          <a:p>
            <a:r>
              <a:rPr lang="en-US" sz="4000" b="1" dirty="0">
                <a:solidFill>
                  <a:schemeClr val="accent1">
                    <a:lumMod val="60000"/>
                    <a:lumOff val="40000"/>
                  </a:schemeClr>
                </a:solidFill>
                <a:ea typeface="+mj-lt"/>
                <a:cs typeface="+mj-lt"/>
              </a:rPr>
              <a:t>Insights</a:t>
            </a:r>
            <a:r>
              <a:rPr lang="en-US" sz="4000" dirty="0">
                <a:solidFill>
                  <a:schemeClr val="accent1">
                    <a:lumMod val="60000"/>
                    <a:lumOff val="40000"/>
                  </a:schemeClr>
                </a:solidFill>
                <a:ea typeface="+mj-lt"/>
                <a:cs typeface="+mj-lt"/>
              </a:rPr>
              <a:t>:   </a:t>
            </a:r>
            <a:r>
              <a:rPr lang="en-US" sz="3600" b="1" kern="100"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Accident Counts by Weather Condition </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2D48B40-4A01-F9E4-5AA7-E185A5C1C62A}"/>
              </a:ext>
            </a:extLst>
          </p:cNvPr>
          <p:cNvSpPr>
            <a:spLocks noGrp="1"/>
          </p:cNvSpPr>
          <p:nvPr>
            <p:ph idx="1"/>
          </p:nvPr>
        </p:nvSpPr>
        <p:spPr>
          <a:xfrm>
            <a:off x="6958012" y="2981854"/>
            <a:ext cx="4314826" cy="3037946"/>
          </a:xfrm>
        </p:spPr>
        <p:txBody>
          <a:bodyPr>
            <a:normAutofit/>
          </a:bodyPr>
          <a:lstStyle/>
          <a:p>
            <a:r>
              <a:rPr lang="en-US" sz="1600" b="1" dirty="0"/>
              <a:t>Rainy Conditions:</a:t>
            </a:r>
            <a:r>
              <a:rPr lang="en-US" sz="1600" dirty="0"/>
              <a:t> The highest number of accidents occurred in </a:t>
            </a:r>
            <a:r>
              <a:rPr lang="en-US" sz="1600" b="1" dirty="0"/>
              <a:t>rainy weather (6.6K cases)</a:t>
            </a:r>
            <a:r>
              <a:rPr lang="en-US" sz="1600" dirty="0"/>
              <a:t>.</a:t>
            </a:r>
          </a:p>
          <a:p>
            <a:r>
              <a:rPr lang="en-US" sz="1600" b="1" dirty="0"/>
              <a:t>Foggy Conditions:</a:t>
            </a:r>
            <a:r>
              <a:rPr lang="en-US" sz="1600" dirty="0"/>
              <a:t> The lowest accidents were recorded in </a:t>
            </a:r>
            <a:r>
              <a:rPr lang="en-US" sz="1600" b="1" dirty="0"/>
              <a:t>foggy weather (5.7K cases)</a:t>
            </a:r>
            <a:r>
              <a:rPr lang="en-US" sz="1600" dirty="0"/>
              <a:t>.</a:t>
            </a:r>
          </a:p>
          <a:p>
            <a:r>
              <a:rPr lang="en-US" sz="1600" b="1" dirty="0"/>
              <a:t>Clear Weather Risks:</a:t>
            </a:r>
            <a:r>
              <a:rPr lang="en-US" sz="1600" dirty="0"/>
              <a:t> Even in clear weather, </a:t>
            </a:r>
            <a:r>
              <a:rPr lang="en-US" sz="1600" b="1" dirty="0"/>
              <a:t>6K accidents</a:t>
            </a:r>
            <a:r>
              <a:rPr lang="en-US" sz="1600" dirty="0"/>
              <a:t> were reported, indicating other influencing factors.</a:t>
            </a:r>
          </a:p>
        </p:txBody>
      </p:sp>
      <p:pic>
        <p:nvPicPr>
          <p:cNvPr id="5" name="Picture 4">
            <a:extLst>
              <a:ext uri="{FF2B5EF4-FFF2-40B4-BE49-F238E27FC236}">
                <a16:creationId xmlns:a16="http://schemas.microsoft.com/office/drawing/2014/main" id="{B24A68FF-2496-936C-E14A-40A53AD81732}"/>
              </a:ext>
            </a:extLst>
          </p:cNvPr>
          <p:cNvPicPr>
            <a:picLocks noChangeAspect="1"/>
          </p:cNvPicPr>
          <p:nvPr/>
        </p:nvPicPr>
        <p:blipFill>
          <a:blip r:embed="rId2"/>
          <a:stretch>
            <a:fillRect/>
          </a:stretch>
        </p:blipFill>
        <p:spPr>
          <a:xfrm>
            <a:off x="1228723" y="2846386"/>
            <a:ext cx="4457701" cy="3037946"/>
          </a:xfrm>
          <a:prstGeom prst="rect">
            <a:avLst/>
          </a:prstGeom>
        </p:spPr>
      </p:pic>
    </p:spTree>
    <p:extLst>
      <p:ext uri="{BB962C8B-B14F-4D97-AF65-F5344CB8AC3E}">
        <p14:creationId xmlns:p14="http://schemas.microsoft.com/office/powerpoint/2010/main" val="715291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0D97A-1BE9-12B9-611C-0156879A7651}"/>
              </a:ext>
            </a:extLst>
          </p:cNvPr>
          <p:cNvSpPr>
            <a:spLocks noGrp="1"/>
          </p:cNvSpPr>
          <p:nvPr>
            <p:ph type="title"/>
          </p:nvPr>
        </p:nvSpPr>
        <p:spPr/>
        <p:txBody>
          <a:bodyPr/>
          <a:lstStyle/>
          <a:p>
            <a:r>
              <a:rPr lang="en-US" sz="4000" b="1" dirty="0">
                <a:solidFill>
                  <a:schemeClr val="accent1">
                    <a:lumMod val="60000"/>
                    <a:lumOff val="40000"/>
                  </a:schemeClr>
                </a:solidFill>
              </a:rPr>
              <a:t>Conclusion</a:t>
            </a:r>
            <a:r>
              <a:rPr lang="en-US" dirty="0"/>
              <a:t> :  </a:t>
            </a:r>
            <a:endParaRPr lang="en-US" b="1"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0CBCBDE0-8069-5752-E775-14FAFA30C5C7}"/>
              </a:ext>
            </a:extLst>
          </p:cNvPr>
          <p:cNvSpPr>
            <a:spLocks noGrp="1"/>
          </p:cNvSpPr>
          <p:nvPr>
            <p:ph idx="1"/>
          </p:nvPr>
        </p:nvSpPr>
        <p:spPr>
          <a:xfrm>
            <a:off x="1457325" y="2443163"/>
            <a:ext cx="9501188" cy="4157662"/>
          </a:xfrm>
        </p:spPr>
        <p:txBody>
          <a:bodyPr>
            <a:normAutofit/>
          </a:bodyPr>
          <a:lstStyle/>
          <a:p>
            <a:r>
              <a:rPr lang="en-US" sz="1800" b="1" dirty="0">
                <a:effectLst/>
                <a:latin typeface="Cambria" panose="02040503050406030204" pitchFamily="18" charset="0"/>
                <a:ea typeface="MS Mincho" panose="02020609040205080304" pitchFamily="49" charset="-128"/>
                <a:cs typeface="Mangal" panose="02040503050203030202" pitchFamily="18" charset="0"/>
              </a:rPr>
              <a:t>Improved Traffic Management:</a:t>
            </a:r>
            <a:br>
              <a:rPr lang="en-US" sz="1800" b="1"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   - Implement stricter traffic monitoring, especially in high-accident zones.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   - Increase the number of traffic police checkpoints.</a:t>
            </a:r>
          </a:p>
          <a:p>
            <a:r>
              <a:rPr lang="en-US" sz="1800" b="1" dirty="0">
                <a:effectLst/>
                <a:latin typeface="Cambria" panose="02040503050406030204" pitchFamily="18" charset="0"/>
                <a:ea typeface="MS Mincho" panose="02020609040205080304" pitchFamily="49" charset="-128"/>
                <a:cs typeface="Mangal" panose="02040503050203030202" pitchFamily="18" charset="0"/>
              </a:rPr>
              <a:t>Road Safety Awareness Programs: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   - Conduct campaigns to educate drivers about safe driving habits.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   - Special focus on two-wheeler and auto-rickshaw drivers.</a:t>
            </a:r>
          </a:p>
          <a:p>
            <a:r>
              <a:rPr lang="en-US" sz="1800" b="1" dirty="0">
                <a:effectLst/>
                <a:latin typeface="Cambria" panose="02040503050406030204" pitchFamily="18" charset="0"/>
                <a:ea typeface="MS Mincho" panose="02020609040205080304" pitchFamily="49" charset="-128"/>
                <a:cs typeface="Mangal" panose="02040503050203030202" pitchFamily="18" charset="0"/>
              </a:rPr>
              <a:t>Enhanced Road Infrastructure:</a:t>
            </a:r>
          </a:p>
          <a:p>
            <a:pPr marL="0" indent="0">
              <a:buNone/>
            </a:pPr>
            <a:r>
              <a:rPr lang="en-US" dirty="0">
                <a:latin typeface="Cambria" panose="02040503050406030204" pitchFamily="18" charset="0"/>
                <a:ea typeface="MS Mincho" panose="02020609040205080304" pitchFamily="49" charset="-128"/>
                <a:cs typeface="Mangal" panose="02040503050203030202" pitchFamily="18" charset="0"/>
              </a:rPr>
              <a:t>         </a:t>
            </a:r>
            <a:r>
              <a:rPr lang="en-US" sz="1800" dirty="0">
                <a:effectLst/>
                <a:latin typeface="Cambria" panose="02040503050406030204" pitchFamily="18" charset="0"/>
                <a:ea typeface="MS Mincho" panose="02020609040205080304" pitchFamily="49" charset="-128"/>
                <a:cs typeface="Mangal" panose="02040503050203030202" pitchFamily="18" charset="0"/>
              </a:rPr>
              <a:t> - Repair damaged roads and ensure proper maintenance of highways.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           - Improve road lighting in accident-prone areas.</a:t>
            </a:r>
          </a:p>
          <a:p>
            <a:r>
              <a:rPr lang="en-US" sz="1800" b="1" dirty="0">
                <a:effectLst/>
                <a:latin typeface="Cambria" panose="02040503050406030204" pitchFamily="18" charset="0"/>
                <a:ea typeface="MS Mincho" panose="02020609040205080304" pitchFamily="49" charset="-128"/>
                <a:cs typeface="Mangal" panose="02040503050203030202" pitchFamily="18" charset="0"/>
              </a:rPr>
              <a:t>Weather-Based Safety Measures:</a:t>
            </a:r>
          </a:p>
          <a:p>
            <a:pPr marL="0" indent="0">
              <a:buNone/>
            </a:pPr>
            <a:r>
              <a:rPr lang="en-US" sz="1800" dirty="0">
                <a:effectLst/>
                <a:latin typeface="Cambria" panose="02040503050406030204" pitchFamily="18" charset="0"/>
                <a:ea typeface="MS Mincho" panose="02020609040205080304" pitchFamily="49" charset="-128"/>
                <a:cs typeface="Mangal" panose="02040503050203030202" pitchFamily="18" charset="0"/>
              </a:rPr>
              <a:t>         - Introduce precautionary measures for driving in bad weather conditions.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         - Encourage the use of fog lights and speed restrictions during foggy conditions.</a:t>
            </a:r>
            <a:endParaRPr lang="en-US" dirty="0"/>
          </a:p>
        </p:txBody>
      </p:sp>
    </p:spTree>
    <p:extLst>
      <p:ext uri="{BB962C8B-B14F-4D97-AF65-F5344CB8AC3E}">
        <p14:creationId xmlns:p14="http://schemas.microsoft.com/office/powerpoint/2010/main" val="3308401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54FD-A25B-B72C-A0C9-BEA18DF338C5}"/>
              </a:ext>
            </a:extLst>
          </p:cNvPr>
          <p:cNvSpPr>
            <a:spLocks noGrp="1"/>
          </p:cNvSpPr>
          <p:nvPr>
            <p:ph type="title"/>
          </p:nvPr>
        </p:nvSpPr>
        <p:spPr/>
        <p:txBody>
          <a:bodyPr/>
          <a:lstStyle/>
          <a:p>
            <a:r>
              <a:rPr lang="en-US" sz="4000" b="1" dirty="0">
                <a:solidFill>
                  <a:schemeClr val="accent1">
                    <a:lumMod val="60000"/>
                    <a:lumOff val="40000"/>
                  </a:schemeClr>
                </a:solidFill>
              </a:rPr>
              <a:t>Conclusion</a:t>
            </a:r>
            <a:r>
              <a:rPr lang="en-US" dirty="0"/>
              <a:t> :   </a:t>
            </a:r>
            <a:r>
              <a:rPr lang="en-US" b="1" dirty="0">
                <a:solidFill>
                  <a:schemeClr val="accent6">
                    <a:lumMod val="60000"/>
                    <a:lumOff val="40000"/>
                  </a:schemeClr>
                </a:solidFill>
                <a:latin typeface="Algerian" panose="04020705040A02060702" pitchFamily="82" charset="0"/>
              </a:rPr>
              <a:t>Part</a:t>
            </a:r>
            <a:r>
              <a:rPr lang="en-US" b="1" dirty="0">
                <a:solidFill>
                  <a:schemeClr val="accent6">
                    <a:lumMod val="60000"/>
                    <a:lumOff val="40000"/>
                  </a:schemeClr>
                </a:solidFill>
              </a:rPr>
              <a:t> – </a:t>
            </a:r>
            <a:r>
              <a:rPr lang="en-US" b="1" dirty="0">
                <a:solidFill>
                  <a:schemeClr val="accent6">
                    <a:lumMod val="60000"/>
                    <a:lumOff val="40000"/>
                  </a:schemeClr>
                </a:solidFill>
                <a:latin typeface="Algerian" panose="04020705040A02060702" pitchFamily="82" charset="0"/>
              </a:rPr>
              <a:t>2nd</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673B529D-7B67-1A59-046F-3A36016A5A94}"/>
              </a:ext>
            </a:extLst>
          </p:cNvPr>
          <p:cNvSpPr>
            <a:spLocks noGrp="1"/>
          </p:cNvSpPr>
          <p:nvPr>
            <p:ph idx="1"/>
          </p:nvPr>
        </p:nvSpPr>
        <p:spPr>
          <a:xfrm>
            <a:off x="1154954" y="2603500"/>
            <a:ext cx="8825659" cy="3740150"/>
          </a:xfrm>
        </p:spPr>
        <p:txBody>
          <a:bodyPr>
            <a:normAutofit/>
          </a:bodyPr>
          <a:lstStyle/>
          <a:p>
            <a:r>
              <a:rPr lang="en-US" sz="1800" b="1" dirty="0">
                <a:effectLst/>
                <a:latin typeface="Cambria" panose="02040503050406030204" pitchFamily="18" charset="0"/>
                <a:ea typeface="MS Mincho" panose="02020609040205080304" pitchFamily="49" charset="-128"/>
                <a:cs typeface="Mangal" panose="02040503050203030202" pitchFamily="18" charset="0"/>
              </a:rPr>
              <a:t>Stronger Regulations on Alcohol Consumption:</a:t>
            </a:r>
          </a:p>
          <a:p>
            <a:pPr marL="0" indent="0">
              <a:buNone/>
            </a:pPr>
            <a:r>
              <a:rPr lang="en-US" sz="1800" dirty="0">
                <a:effectLst/>
                <a:latin typeface="Cambria" panose="02040503050406030204" pitchFamily="18" charset="0"/>
                <a:ea typeface="MS Mincho" panose="02020609040205080304" pitchFamily="49" charset="-128"/>
                <a:cs typeface="Mangal" panose="02040503050203030202" pitchFamily="18" charset="0"/>
              </a:rPr>
              <a:t>         - Enforce strict penalties for drunk driving.</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         - Increase alcohol checkpoints at night.</a:t>
            </a:r>
          </a:p>
          <a:p>
            <a:r>
              <a:rPr lang="en-US" sz="1800" b="1" dirty="0">
                <a:effectLst/>
                <a:latin typeface="Cambria" panose="02040503050406030204" pitchFamily="18" charset="0"/>
                <a:ea typeface="MS Mincho" panose="02020609040205080304" pitchFamily="49" charset="-128"/>
                <a:cs typeface="Mangal" panose="02040503050203030202" pitchFamily="18" charset="0"/>
              </a:rPr>
              <a:t>Better Public Transport Planning:</a:t>
            </a:r>
          </a:p>
          <a:p>
            <a:pPr marL="0" indent="0">
              <a:buNone/>
            </a:pPr>
            <a:r>
              <a:rPr lang="en-US" sz="1800" dirty="0">
                <a:effectLst/>
                <a:latin typeface="Cambria" panose="02040503050406030204" pitchFamily="18" charset="0"/>
                <a:ea typeface="MS Mincho" panose="02020609040205080304" pitchFamily="49" charset="-128"/>
                <a:cs typeface="Mangal" panose="02040503050203030202" pitchFamily="18" charset="0"/>
              </a:rPr>
              <a:t>         - Encourage the use of public transport to reduce traffic congestion.</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         - Implement policies to regulate the number of vehicles on the road.</a:t>
            </a:r>
          </a:p>
          <a:p>
            <a:r>
              <a:rPr lang="en-US" sz="1800" b="1" dirty="0">
                <a:effectLst/>
                <a:latin typeface="Cambria" panose="02040503050406030204" pitchFamily="18" charset="0"/>
                <a:ea typeface="MS Mincho" panose="02020609040205080304" pitchFamily="49" charset="-128"/>
                <a:cs typeface="Mangal" panose="02040503050203030202" pitchFamily="18" charset="0"/>
              </a:rPr>
              <a:t>Accident Hotspot Identification and Monitoring:</a:t>
            </a:r>
          </a:p>
          <a:p>
            <a:pPr marL="0" indent="0">
              <a:buNone/>
            </a:pPr>
            <a:r>
              <a:rPr lang="en-US" dirty="0">
                <a:latin typeface="Cambria" panose="02040503050406030204" pitchFamily="18" charset="0"/>
                <a:ea typeface="MS Mincho" panose="02020609040205080304" pitchFamily="49" charset="-128"/>
                <a:cs typeface="Mangal" panose="02040503050203030202" pitchFamily="18" charset="0"/>
              </a:rPr>
              <a:t> </a:t>
            </a:r>
            <a:r>
              <a:rPr lang="en-US" sz="1800" dirty="0">
                <a:effectLst/>
                <a:latin typeface="Cambria" panose="02040503050406030204" pitchFamily="18" charset="0"/>
                <a:ea typeface="MS Mincho" panose="02020609040205080304" pitchFamily="49" charset="-128"/>
                <a:cs typeface="Mangal" panose="02040503050203030202" pitchFamily="18" charset="0"/>
              </a:rPr>
              <a:t>        - Use AI and data analytics to identify high-risk areas.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         - Install CCTV cameras and enforce stricter monitoring in these regions</a:t>
            </a:r>
            <a:endParaRPr lang="en-US" dirty="0"/>
          </a:p>
        </p:txBody>
      </p:sp>
    </p:spTree>
    <p:extLst>
      <p:ext uri="{BB962C8B-B14F-4D97-AF65-F5344CB8AC3E}">
        <p14:creationId xmlns:p14="http://schemas.microsoft.com/office/powerpoint/2010/main" val="714162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B2740-16A3-AC5E-C06E-95D553919DBE}"/>
              </a:ext>
            </a:extLst>
          </p:cNvPr>
          <p:cNvSpPr>
            <a:spLocks noGrp="1"/>
          </p:cNvSpPr>
          <p:nvPr>
            <p:ph type="title"/>
          </p:nvPr>
        </p:nvSpPr>
        <p:spPr>
          <a:xfrm>
            <a:off x="1484311" y="557213"/>
            <a:ext cx="10018713" cy="1500188"/>
          </a:xfrm>
        </p:spPr>
        <p:txBody>
          <a:bodyPr/>
          <a:lstStyle/>
          <a:p>
            <a:r>
              <a:rPr lang="en-US" sz="4000" b="1" dirty="0">
                <a:solidFill>
                  <a:schemeClr val="accent1">
                    <a:lumMod val="60000"/>
                    <a:lumOff val="40000"/>
                  </a:schemeClr>
                </a:solidFill>
              </a:rPr>
              <a:t>AGENDA</a:t>
            </a:r>
            <a:endParaRPr lang="en-US" b="1" dirty="0">
              <a:solidFill>
                <a:schemeClr val="accent1">
                  <a:lumMod val="60000"/>
                  <a:lumOff val="40000"/>
                </a:schemeClr>
              </a:solidFill>
            </a:endParaRPr>
          </a:p>
        </p:txBody>
      </p:sp>
      <p:graphicFrame>
        <p:nvGraphicFramePr>
          <p:cNvPr id="4" name="Content Placeholder 2">
            <a:extLst>
              <a:ext uri="{FF2B5EF4-FFF2-40B4-BE49-F238E27FC236}">
                <a16:creationId xmlns:a16="http://schemas.microsoft.com/office/drawing/2014/main" id="{D71A3CCD-73AC-93A1-BA28-8D078714D616}"/>
              </a:ext>
            </a:extLst>
          </p:cNvPr>
          <p:cNvGraphicFramePr>
            <a:graphicFrameLocks noGrp="1"/>
          </p:cNvGraphicFramePr>
          <p:nvPr>
            <p:ph idx="1"/>
            <p:extLst>
              <p:ext uri="{D42A27DB-BD31-4B8C-83A1-F6EECF244321}">
                <p14:modId xmlns:p14="http://schemas.microsoft.com/office/powerpoint/2010/main" val="4270120077"/>
              </p:ext>
            </p:extLst>
          </p:nvPr>
        </p:nvGraphicFramePr>
        <p:xfrm>
          <a:off x="1484313" y="2357438"/>
          <a:ext cx="10018712" cy="3943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2783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9AAE-5F42-052D-DFC4-BD392B642096}"/>
              </a:ext>
            </a:extLst>
          </p:cNvPr>
          <p:cNvSpPr>
            <a:spLocks noGrp="1"/>
          </p:cNvSpPr>
          <p:nvPr>
            <p:ph type="title"/>
          </p:nvPr>
        </p:nvSpPr>
        <p:spPr>
          <a:xfrm>
            <a:off x="1228725" y="814388"/>
            <a:ext cx="10274299" cy="957262"/>
          </a:xfrm>
        </p:spPr>
        <p:txBody>
          <a:bodyPr/>
          <a:lstStyle/>
          <a:p>
            <a:r>
              <a:rPr lang="en-US" sz="4400" b="1" dirty="0">
                <a:solidFill>
                  <a:schemeClr val="accent1">
                    <a:lumMod val="60000"/>
                    <a:lumOff val="40000"/>
                  </a:schemeClr>
                </a:solidFill>
              </a:rPr>
              <a:t>Introduction :</a:t>
            </a:r>
            <a:endParaRPr lang="en-US" b="1"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A255A80A-C4E4-D143-69C2-4F70A44EC04F}"/>
              </a:ext>
            </a:extLst>
          </p:cNvPr>
          <p:cNvSpPr>
            <a:spLocks noGrp="1"/>
          </p:cNvSpPr>
          <p:nvPr>
            <p:ph idx="1"/>
          </p:nvPr>
        </p:nvSpPr>
        <p:spPr>
          <a:xfrm>
            <a:off x="728664" y="2343149"/>
            <a:ext cx="10929936" cy="4300539"/>
          </a:xfrm>
        </p:spPr>
        <p:txBody>
          <a:bodyPr>
            <a:normAutofit fontScale="25000" lnSpcReduction="20000"/>
          </a:bodyPr>
          <a:lstStyle/>
          <a:p>
            <a:pPr marL="0" marR="0">
              <a:lnSpc>
                <a:spcPct val="107000"/>
              </a:lnSpc>
              <a:spcAft>
                <a:spcPts val="800"/>
              </a:spcAft>
            </a:pPr>
            <a:r>
              <a:rPr lang="en-US" sz="8000" b="1" kern="100" dirty="0">
                <a:effectLst/>
                <a:latin typeface="Aparajita" panose="02020603050405020304" pitchFamily="18" charset="0"/>
                <a:ea typeface="Calibri" panose="020F0502020204030204" pitchFamily="34" charset="0"/>
                <a:cs typeface="Aparajita" panose="02020603050405020304" pitchFamily="18" charset="0"/>
              </a:rPr>
              <a:t>This report presents an analysis of road accidents in India using the dataset containing 30,000 records. The analysis includes accident distribution by location, severity, vehicle type, weather conditions, and other factors.</a:t>
            </a:r>
          </a:p>
          <a:p>
            <a:pPr marL="0" indent="0">
              <a:lnSpc>
                <a:spcPct val="107000"/>
              </a:lnSpc>
              <a:spcAft>
                <a:spcPts val="800"/>
              </a:spcAft>
              <a:buNone/>
            </a:pPr>
            <a:r>
              <a:rPr lang="en-US" sz="6600" i="1" dirty="0"/>
              <a:t>So, in this we are majorly focus on below points:</a:t>
            </a:r>
          </a:p>
          <a:p>
            <a:pPr marL="0" indent="0">
              <a:lnSpc>
                <a:spcPct val="107000"/>
              </a:lnSpc>
              <a:spcAft>
                <a:spcPts val="800"/>
              </a:spcAft>
              <a:buNone/>
            </a:pPr>
            <a:endParaRPr lang="en-US" sz="6400" dirty="0"/>
          </a:p>
          <a:p>
            <a:r>
              <a:rPr lang="en-US" sz="8000" kern="100" dirty="0">
                <a:solidFill>
                  <a:schemeClr val="accent1">
                    <a:lumMod val="60000"/>
                    <a:lumOff val="40000"/>
                  </a:schemeClr>
                </a:solidFill>
                <a:effectLst/>
                <a:latin typeface="Calibri" panose="020F0502020204030204" pitchFamily="34" charset="0"/>
                <a:ea typeface="Calibri" panose="020F0502020204030204" pitchFamily="34" charset="0"/>
                <a:cs typeface="Mangal" panose="02040503050203030202" pitchFamily="18" charset="0"/>
              </a:rPr>
              <a:t>Accident Counts by State</a:t>
            </a:r>
          </a:p>
          <a:p>
            <a:r>
              <a:rPr lang="en-US" sz="8000" kern="100" dirty="0">
                <a:solidFill>
                  <a:schemeClr val="accent1">
                    <a:lumMod val="60000"/>
                    <a:lumOff val="40000"/>
                  </a:schemeClr>
                </a:solidFill>
                <a:effectLst/>
                <a:latin typeface="Calibri" panose="020F0502020204030204" pitchFamily="34" charset="0"/>
                <a:ea typeface="Calibri" panose="020F0502020204030204" pitchFamily="34" charset="0"/>
                <a:cs typeface="Mangal" panose="02040503050203030202" pitchFamily="18" charset="0"/>
              </a:rPr>
              <a:t>Accident Counts by City</a:t>
            </a:r>
          </a:p>
          <a:p>
            <a:r>
              <a:rPr lang="en-US" sz="8000" kern="100" dirty="0">
                <a:solidFill>
                  <a:schemeClr val="accent1">
                    <a:lumMod val="60000"/>
                    <a:lumOff val="40000"/>
                  </a:schemeClr>
                </a:solidFill>
                <a:effectLst/>
                <a:latin typeface="Calibri" panose="020F0502020204030204" pitchFamily="34" charset="0"/>
                <a:ea typeface="Calibri" panose="020F0502020204030204" pitchFamily="34" charset="0"/>
                <a:cs typeface="Mangal" panose="02040503050203030202" pitchFamily="18" charset="0"/>
              </a:rPr>
              <a:t>Accident by Vehicle Type</a:t>
            </a:r>
          </a:p>
          <a:p>
            <a:r>
              <a:rPr lang="en-US" sz="8000" kern="100" dirty="0">
                <a:solidFill>
                  <a:schemeClr val="accent1">
                    <a:lumMod val="60000"/>
                    <a:lumOff val="40000"/>
                  </a:schemeClr>
                </a:solidFill>
                <a:effectLst/>
                <a:latin typeface="Calibri" panose="020F0502020204030204" pitchFamily="34" charset="0"/>
                <a:ea typeface="Calibri" panose="020F0502020204030204" pitchFamily="34" charset="0"/>
                <a:cs typeface="Mangal" panose="02040503050203030202" pitchFamily="18" charset="0"/>
              </a:rPr>
              <a:t>Accident Counts by Severity</a:t>
            </a:r>
          </a:p>
          <a:p>
            <a:r>
              <a:rPr lang="en-US" sz="8000" kern="100" dirty="0">
                <a:solidFill>
                  <a:schemeClr val="accent1">
                    <a:lumMod val="60000"/>
                    <a:lumOff val="40000"/>
                  </a:schemeClr>
                </a:solidFill>
                <a:effectLst/>
                <a:latin typeface="Calibri" panose="020F0502020204030204" pitchFamily="34" charset="0"/>
                <a:ea typeface="Calibri" panose="020F0502020204030204" pitchFamily="34" charset="0"/>
                <a:cs typeface="Mangal" panose="02040503050203030202" pitchFamily="18" charset="0"/>
              </a:rPr>
              <a:t>Accident Counts by Day of the Week</a:t>
            </a:r>
          </a:p>
          <a:p>
            <a:r>
              <a:rPr lang="en-US" sz="8000" kern="100" dirty="0">
                <a:solidFill>
                  <a:schemeClr val="accent1">
                    <a:lumMod val="60000"/>
                    <a:lumOff val="40000"/>
                  </a:schemeClr>
                </a:solidFill>
                <a:effectLst/>
                <a:latin typeface="Calibri" panose="020F0502020204030204" pitchFamily="34" charset="0"/>
                <a:ea typeface="Calibri" panose="020F0502020204030204" pitchFamily="34" charset="0"/>
                <a:cs typeface="Mangal" panose="02040503050203030202" pitchFamily="18" charset="0"/>
              </a:rPr>
              <a:t>Accident Over the Years</a:t>
            </a:r>
          </a:p>
          <a:p>
            <a:r>
              <a:rPr lang="en-US" sz="8000" kern="100" dirty="0">
                <a:solidFill>
                  <a:schemeClr val="accent1">
                    <a:lumMod val="60000"/>
                    <a:lumOff val="40000"/>
                  </a:schemeClr>
                </a:solidFill>
                <a:effectLst/>
                <a:latin typeface="Calibri" panose="020F0502020204030204" pitchFamily="34" charset="0"/>
                <a:ea typeface="Calibri" panose="020F0502020204030204" pitchFamily="34" charset="0"/>
                <a:cs typeface="Mangal" panose="02040503050203030202" pitchFamily="18" charset="0"/>
              </a:rPr>
              <a:t>Accident Counts by Weather Conditions</a:t>
            </a:r>
          </a:p>
          <a:p>
            <a:endParaRPr lang="en-US" sz="6400" b="1" kern="100" dirty="0">
              <a:effectLst/>
              <a:latin typeface="Calibri" panose="020F0502020204030204" pitchFamily="34" charset="0"/>
              <a:ea typeface="Calibri" panose="020F0502020204030204" pitchFamily="34" charset="0"/>
              <a:cs typeface="Mangal" panose="02040503050203030202" pitchFamily="18" charset="0"/>
            </a:endParaRPr>
          </a:p>
          <a:p>
            <a:endParaRPr lang="en-US" sz="64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sz="64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sz="6400" b="1" kern="100" dirty="0">
              <a:effectLst/>
              <a:latin typeface="Calibri" panose="020F0502020204030204" pitchFamily="34" charset="0"/>
              <a:ea typeface="Calibri" panose="020F0502020204030204" pitchFamily="34" charset="0"/>
              <a:cs typeface="Mangal" panose="02040503050203030202" pitchFamily="18" charset="0"/>
            </a:endParaRPr>
          </a:p>
          <a:p>
            <a:endParaRPr lang="en-US" sz="6400" b="1"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sz="5600" dirty="0"/>
          </a:p>
          <a:p>
            <a:pPr marL="0" marR="0" indent="0">
              <a:lnSpc>
                <a:spcPct val="115000"/>
              </a:lnSpc>
              <a:spcAft>
                <a:spcPts val="1000"/>
              </a:spcAft>
              <a:buNone/>
            </a:pPr>
            <a:endParaRPr lang="en-US" sz="1800" dirty="0">
              <a:effectLst/>
              <a:latin typeface="Cambria" panose="02040503050406030204" pitchFamily="18" charset="0"/>
              <a:ea typeface="MS Mincho" panose="02020609040205080304" pitchFamily="49" charset="-128"/>
              <a:cs typeface="Mangal" panose="02040503050203030202" pitchFamily="18" charset="0"/>
            </a:endParaRPr>
          </a:p>
        </p:txBody>
      </p:sp>
    </p:spTree>
    <p:extLst>
      <p:ext uri="{BB962C8B-B14F-4D97-AF65-F5344CB8AC3E}">
        <p14:creationId xmlns:p14="http://schemas.microsoft.com/office/powerpoint/2010/main" val="3498079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A252-B361-127E-58DA-F4AA84981FE0}"/>
              </a:ext>
            </a:extLst>
          </p:cNvPr>
          <p:cNvSpPr>
            <a:spLocks noGrp="1"/>
          </p:cNvSpPr>
          <p:nvPr>
            <p:ph type="title"/>
          </p:nvPr>
        </p:nvSpPr>
        <p:spPr/>
        <p:txBody>
          <a:bodyPr/>
          <a:lstStyle/>
          <a:p>
            <a:r>
              <a:rPr lang="en-US" sz="4400" b="1" dirty="0">
                <a:solidFill>
                  <a:schemeClr val="accent1">
                    <a:lumMod val="60000"/>
                    <a:lumOff val="40000"/>
                  </a:schemeClr>
                </a:solidFill>
              </a:rPr>
              <a:t>Objective :</a:t>
            </a:r>
          </a:p>
        </p:txBody>
      </p:sp>
      <p:sp>
        <p:nvSpPr>
          <p:cNvPr id="3" name="Content Placeholder 2">
            <a:extLst>
              <a:ext uri="{FF2B5EF4-FFF2-40B4-BE49-F238E27FC236}">
                <a16:creationId xmlns:a16="http://schemas.microsoft.com/office/drawing/2014/main" id="{702FFDB1-1AB7-1B4E-774F-8C2DA30A2EED}"/>
              </a:ext>
            </a:extLst>
          </p:cNvPr>
          <p:cNvSpPr>
            <a:spLocks noGrp="1"/>
          </p:cNvSpPr>
          <p:nvPr>
            <p:ph idx="1"/>
          </p:nvPr>
        </p:nvSpPr>
        <p:spPr>
          <a:xfrm>
            <a:off x="1154954" y="2603499"/>
            <a:ext cx="9360646" cy="3840163"/>
          </a:xfrm>
        </p:spPr>
        <p:txBody>
          <a:bodyPr>
            <a:normAutofit/>
          </a:bodyPr>
          <a:lstStyle/>
          <a:p>
            <a:r>
              <a:rPr lang="en-US" dirty="0"/>
              <a:t>Identify High-Risk Areas:</a:t>
            </a:r>
          </a:p>
          <a:p>
            <a:r>
              <a:rPr lang="en-US" dirty="0"/>
              <a:t>Analyze Contributing Factors:</a:t>
            </a:r>
          </a:p>
          <a:p>
            <a:r>
              <a:rPr lang="en-US" dirty="0"/>
              <a:t>Improve Road Safety Measures:</a:t>
            </a:r>
          </a:p>
          <a:p>
            <a:r>
              <a:rPr lang="en-US" dirty="0"/>
              <a:t>Reduce Accident Severity &amp; Fatalities:</a:t>
            </a:r>
          </a:p>
          <a:p>
            <a:r>
              <a:rPr lang="en-US" dirty="0"/>
              <a:t>Support Indian Government’s Road Safety Initiatives:</a:t>
            </a:r>
          </a:p>
          <a:p>
            <a:pPr marL="0" indent="0">
              <a:buNone/>
            </a:pPr>
            <a:endParaRPr lang="en-US" dirty="0"/>
          </a:p>
          <a:p>
            <a:pPr marL="0" indent="0">
              <a:buNone/>
            </a:pPr>
            <a:r>
              <a:rPr lang="en-US" sz="2000" i="1" dirty="0"/>
              <a:t>By analyzing accident data, this study aims to assist policymakers, traffic authorities, urban planners, and the Indian government in making informed decisions to enhance road safety and reduce the overall number of accidents</a:t>
            </a:r>
            <a:r>
              <a:rPr lang="en-US" sz="2000" dirty="0"/>
              <a:t>.</a:t>
            </a:r>
          </a:p>
        </p:txBody>
      </p:sp>
    </p:spTree>
    <p:extLst>
      <p:ext uri="{BB962C8B-B14F-4D97-AF65-F5344CB8AC3E}">
        <p14:creationId xmlns:p14="http://schemas.microsoft.com/office/powerpoint/2010/main" val="32435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D2BD-03B0-B388-AAE1-72573A797A37}"/>
              </a:ext>
            </a:extLst>
          </p:cNvPr>
          <p:cNvSpPr>
            <a:spLocks noGrp="1"/>
          </p:cNvSpPr>
          <p:nvPr>
            <p:ph type="title"/>
          </p:nvPr>
        </p:nvSpPr>
        <p:spPr>
          <a:xfrm>
            <a:off x="1484311" y="685800"/>
            <a:ext cx="10018713" cy="1243013"/>
          </a:xfrm>
        </p:spPr>
        <p:txBody>
          <a:bodyPr/>
          <a:lstStyle/>
          <a:p>
            <a:r>
              <a:rPr lang="en-US" sz="4000" b="1" dirty="0">
                <a:solidFill>
                  <a:schemeClr val="accent1">
                    <a:lumMod val="60000"/>
                    <a:lumOff val="40000"/>
                  </a:schemeClr>
                </a:solidFill>
              </a:rPr>
              <a:t>Data Gathering</a:t>
            </a:r>
            <a:endParaRPr lang="en-US" b="1"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356297EC-FC01-F088-E20D-A56908838C05}"/>
              </a:ext>
            </a:extLst>
          </p:cNvPr>
          <p:cNvSpPr>
            <a:spLocks noGrp="1"/>
          </p:cNvSpPr>
          <p:nvPr>
            <p:ph idx="1"/>
          </p:nvPr>
        </p:nvSpPr>
        <p:spPr>
          <a:xfrm>
            <a:off x="1484310" y="2586037"/>
            <a:ext cx="10018713" cy="3843337"/>
          </a:xfrm>
        </p:spPr>
        <p:txBody>
          <a:bodyPr>
            <a:normAutofit/>
          </a:bodyPr>
          <a:lstStyle/>
          <a:p>
            <a:r>
              <a:rPr lang="en-US" dirty="0"/>
              <a:t>The data has been acquired from </a:t>
            </a:r>
            <a:r>
              <a:rPr lang="en-US" b="1" dirty="0"/>
              <a:t>Kaggle</a:t>
            </a:r>
            <a:r>
              <a:rPr lang="en-US" dirty="0"/>
              <a:t> in CSV format.</a:t>
            </a:r>
          </a:p>
          <a:p>
            <a:pPr marL="0" indent="0">
              <a:buNone/>
            </a:pPr>
            <a:endParaRPr lang="en-US" dirty="0"/>
          </a:p>
          <a:p>
            <a:r>
              <a:rPr lang="en-US" dirty="0"/>
              <a:t>After that, I </a:t>
            </a:r>
            <a:r>
              <a:rPr lang="en-US" b="1" dirty="0"/>
              <a:t>cleaned the data</a:t>
            </a:r>
            <a:r>
              <a:rPr lang="en-US" dirty="0"/>
              <a:t> in </a:t>
            </a:r>
            <a:r>
              <a:rPr lang="en-US" b="1" dirty="0"/>
              <a:t>Power Query Editor</a:t>
            </a:r>
            <a:r>
              <a:rPr lang="en-US" dirty="0"/>
              <a:t> inside Power BI, ensuring the correct format, removing null values, and verifying data types.</a:t>
            </a:r>
          </a:p>
          <a:p>
            <a:pPr marL="0" indent="0">
              <a:buNone/>
            </a:pPr>
            <a:endParaRPr lang="en-US" dirty="0"/>
          </a:p>
          <a:p>
            <a:r>
              <a:rPr lang="en-US" dirty="0"/>
              <a:t>Then, I </a:t>
            </a:r>
            <a:r>
              <a:rPr lang="en-US" b="1" dirty="0"/>
              <a:t>loaded the cleaned data</a:t>
            </a:r>
            <a:r>
              <a:rPr lang="en-US" dirty="0"/>
              <a:t> into Power BI and started creating </a:t>
            </a:r>
            <a:r>
              <a:rPr lang="en-US" b="1" dirty="0"/>
              <a:t>visualizations</a:t>
            </a:r>
            <a:r>
              <a:rPr lang="en-US" dirty="0"/>
              <a:t> to analyze road accidents.</a:t>
            </a:r>
          </a:p>
          <a:p>
            <a:pPr marL="0" indent="0">
              <a:buNone/>
            </a:pPr>
            <a:endParaRPr lang="en-US" dirty="0"/>
          </a:p>
          <a:p>
            <a:pPr marL="0" indent="0">
              <a:buNone/>
            </a:pPr>
            <a:endParaRPr lang="en-US" dirty="0"/>
          </a:p>
          <a:p>
            <a:r>
              <a:rPr lang="en-US" b="1" dirty="0"/>
              <a:t> Data Link:</a:t>
            </a:r>
            <a:r>
              <a:rPr lang="en-US" dirty="0"/>
              <a:t> </a:t>
            </a:r>
            <a:r>
              <a:rPr lang="en-US" dirty="0">
                <a:hlinkClick r:id="rId2"/>
              </a:rPr>
              <a:t>Data by </a:t>
            </a:r>
            <a:r>
              <a:rPr lang="en-US" dirty="0" err="1">
                <a:hlinkClick r:id="rId2"/>
              </a:rPr>
              <a:t>kaggle</a:t>
            </a:r>
            <a:endParaRPr lang="en-US" dirty="0"/>
          </a:p>
          <a:p>
            <a:endParaRPr lang="en-US" dirty="0"/>
          </a:p>
        </p:txBody>
      </p:sp>
    </p:spTree>
    <p:extLst>
      <p:ext uri="{BB962C8B-B14F-4D97-AF65-F5344CB8AC3E}">
        <p14:creationId xmlns:p14="http://schemas.microsoft.com/office/powerpoint/2010/main" val="753499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1888A-A13D-D12D-4ADB-810DA2C2F5CA}"/>
              </a:ext>
            </a:extLst>
          </p:cNvPr>
          <p:cNvSpPr>
            <a:spLocks noGrp="1"/>
          </p:cNvSpPr>
          <p:nvPr>
            <p:ph type="title"/>
          </p:nvPr>
        </p:nvSpPr>
        <p:spPr>
          <a:xfrm>
            <a:off x="1484311" y="685800"/>
            <a:ext cx="10018713" cy="1171575"/>
          </a:xfrm>
        </p:spPr>
        <p:txBody>
          <a:bodyPr/>
          <a:lstStyle/>
          <a:p>
            <a:r>
              <a:rPr lang="en-US" sz="4000" b="1" dirty="0">
                <a:solidFill>
                  <a:schemeClr val="accent1">
                    <a:lumMod val="60000"/>
                    <a:lumOff val="40000"/>
                  </a:schemeClr>
                </a:solidFill>
                <a:ea typeface="+mj-lt"/>
                <a:cs typeface="+mj-lt"/>
              </a:rPr>
              <a:t>Insights</a:t>
            </a:r>
            <a:r>
              <a:rPr lang="en-US" sz="4000" dirty="0">
                <a:solidFill>
                  <a:schemeClr val="accent1">
                    <a:lumMod val="60000"/>
                    <a:lumOff val="40000"/>
                  </a:schemeClr>
                </a:solidFill>
                <a:ea typeface="+mj-lt"/>
                <a:cs typeface="+mj-lt"/>
              </a:rPr>
              <a:t>:   </a:t>
            </a:r>
            <a:r>
              <a:rPr lang="en-US" sz="3600" b="1" kern="100"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Accident Counts by State (In Map)</a:t>
            </a:r>
            <a:endParaRPr lang="en-US"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Content Placeholder 10">
            <a:extLst>
              <a:ext uri="{FF2B5EF4-FFF2-40B4-BE49-F238E27FC236}">
                <a16:creationId xmlns:a16="http://schemas.microsoft.com/office/drawing/2014/main" id="{D87B6913-53C9-408E-4BA5-98DC51904B89}"/>
              </a:ext>
            </a:extLst>
          </p:cNvPr>
          <p:cNvSpPr>
            <a:spLocks noGrp="1"/>
          </p:cNvSpPr>
          <p:nvPr>
            <p:ph idx="1"/>
          </p:nvPr>
        </p:nvSpPr>
        <p:spPr>
          <a:xfrm>
            <a:off x="7858125" y="2846387"/>
            <a:ext cx="4129088" cy="2382838"/>
          </a:xfrm>
        </p:spPr>
        <p:txBody>
          <a:bodyPr/>
          <a:lstStyle/>
          <a:p>
            <a:r>
              <a:rPr lang="en-US" b="1" dirty="0"/>
              <a:t>Total Accidents Recorded:</a:t>
            </a:r>
            <a:r>
              <a:rPr lang="en-US" dirty="0"/>
              <a:t> </a:t>
            </a:r>
            <a:r>
              <a:rPr lang="en-US" b="1" dirty="0"/>
              <a:t>30,000</a:t>
            </a:r>
            <a:r>
              <a:rPr lang="en-US" dirty="0"/>
              <a:t> accidents.</a:t>
            </a:r>
          </a:p>
          <a:p>
            <a:r>
              <a:rPr lang="en-US" b="1" dirty="0"/>
              <a:t>Delhi</a:t>
            </a:r>
            <a:r>
              <a:rPr lang="en-US" dirty="0"/>
              <a:t> recorded the most accidents, with </a:t>
            </a:r>
            <a:r>
              <a:rPr lang="en-US" b="1" dirty="0"/>
              <a:t>2,015</a:t>
            </a:r>
            <a:r>
              <a:rPr lang="en-US" dirty="0"/>
              <a:t> incidents.</a:t>
            </a:r>
          </a:p>
          <a:p>
            <a:r>
              <a:rPr lang="en-US" b="1" dirty="0"/>
              <a:t>Tripura</a:t>
            </a:r>
            <a:r>
              <a:rPr lang="en-US" dirty="0"/>
              <a:t> reported the least accidents, with </a:t>
            </a:r>
            <a:r>
              <a:rPr lang="en-US" b="1" dirty="0"/>
              <a:t>742</a:t>
            </a:r>
            <a:r>
              <a:rPr lang="en-US" dirty="0"/>
              <a:t> incidents.</a:t>
            </a:r>
          </a:p>
        </p:txBody>
      </p:sp>
      <p:pic>
        <p:nvPicPr>
          <p:cNvPr id="15" name="Picture 14">
            <a:extLst>
              <a:ext uri="{FF2B5EF4-FFF2-40B4-BE49-F238E27FC236}">
                <a16:creationId xmlns:a16="http://schemas.microsoft.com/office/drawing/2014/main" id="{B4BC678D-341D-6EE1-0135-BE108A33BF35}"/>
              </a:ext>
            </a:extLst>
          </p:cNvPr>
          <p:cNvPicPr>
            <a:picLocks noChangeAspect="1"/>
          </p:cNvPicPr>
          <p:nvPr/>
        </p:nvPicPr>
        <p:blipFill>
          <a:blip r:embed="rId2"/>
          <a:stretch>
            <a:fillRect/>
          </a:stretch>
        </p:blipFill>
        <p:spPr>
          <a:xfrm>
            <a:off x="1343025" y="2443160"/>
            <a:ext cx="5038725" cy="4171949"/>
          </a:xfrm>
          <a:prstGeom prst="rect">
            <a:avLst/>
          </a:prstGeom>
        </p:spPr>
      </p:pic>
    </p:spTree>
    <p:extLst>
      <p:ext uri="{BB962C8B-B14F-4D97-AF65-F5344CB8AC3E}">
        <p14:creationId xmlns:p14="http://schemas.microsoft.com/office/powerpoint/2010/main" val="320767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8C89-89FA-1903-1D5E-C767ADC06144}"/>
              </a:ext>
            </a:extLst>
          </p:cNvPr>
          <p:cNvSpPr>
            <a:spLocks noGrp="1"/>
          </p:cNvSpPr>
          <p:nvPr>
            <p:ph type="title"/>
          </p:nvPr>
        </p:nvSpPr>
        <p:spPr/>
        <p:txBody>
          <a:bodyPr/>
          <a:lstStyle/>
          <a:p>
            <a:r>
              <a:rPr lang="en-US" sz="4000" b="1" dirty="0">
                <a:solidFill>
                  <a:schemeClr val="accent1">
                    <a:lumMod val="60000"/>
                    <a:lumOff val="40000"/>
                  </a:schemeClr>
                </a:solidFill>
                <a:ea typeface="+mj-lt"/>
                <a:cs typeface="+mj-lt"/>
              </a:rPr>
              <a:t>Insights</a:t>
            </a:r>
            <a:r>
              <a:rPr lang="en-US" sz="4000" dirty="0">
                <a:solidFill>
                  <a:schemeClr val="accent1">
                    <a:lumMod val="60000"/>
                    <a:lumOff val="40000"/>
                  </a:schemeClr>
                </a:solidFill>
                <a:ea typeface="+mj-lt"/>
                <a:cs typeface="+mj-lt"/>
              </a:rPr>
              <a:t>:   </a:t>
            </a:r>
            <a:r>
              <a:rPr lang="en-US" sz="3600" b="1" kern="100" dirty="0">
                <a:solidFill>
                  <a:schemeClr val="accent6">
                    <a:lumMod val="60000"/>
                    <a:lumOff val="40000"/>
                  </a:schemeClr>
                </a:solidFill>
                <a:effectLst/>
                <a:latin typeface="Calibri" panose="020F0502020204030204" pitchFamily="34" charset="0"/>
                <a:ea typeface="Calibri" panose="020F0502020204030204" pitchFamily="34" charset="0"/>
                <a:cs typeface="Mangal" panose="02040503050203030202" pitchFamily="18" charset="0"/>
              </a:rPr>
              <a:t>Accident Counts by State</a:t>
            </a:r>
            <a:endParaRPr lang="en-US" dirty="0"/>
          </a:p>
        </p:txBody>
      </p:sp>
      <p:sp>
        <p:nvSpPr>
          <p:cNvPr id="3" name="Content Placeholder 2">
            <a:extLst>
              <a:ext uri="{FF2B5EF4-FFF2-40B4-BE49-F238E27FC236}">
                <a16:creationId xmlns:a16="http://schemas.microsoft.com/office/drawing/2014/main" id="{E4473F13-5C92-6FB5-63B0-A80670750959}"/>
              </a:ext>
            </a:extLst>
          </p:cNvPr>
          <p:cNvSpPr>
            <a:spLocks noGrp="1"/>
          </p:cNvSpPr>
          <p:nvPr>
            <p:ph idx="1"/>
          </p:nvPr>
        </p:nvSpPr>
        <p:spPr>
          <a:xfrm>
            <a:off x="7672387" y="3128963"/>
            <a:ext cx="3914775" cy="2085976"/>
          </a:xfrm>
        </p:spPr>
        <p:txBody>
          <a:bodyPr>
            <a:normAutofit/>
          </a:bodyPr>
          <a:lstStyle/>
          <a:p>
            <a:r>
              <a:rPr lang="en-US" b="1" dirty="0"/>
              <a:t>Highest Accidents:</a:t>
            </a:r>
            <a:r>
              <a:rPr lang="en-US" dirty="0"/>
              <a:t> Delhi recorded the most accidents, with </a:t>
            </a:r>
            <a:r>
              <a:rPr lang="en-US" b="1" dirty="0"/>
              <a:t>2,015 incidents</a:t>
            </a:r>
            <a:r>
              <a:rPr lang="en-US" dirty="0"/>
              <a:t>.</a:t>
            </a:r>
          </a:p>
          <a:p>
            <a:r>
              <a:rPr lang="en-US" b="1" dirty="0"/>
              <a:t>Lowest Accidents:</a:t>
            </a:r>
            <a:r>
              <a:rPr lang="en-US" dirty="0"/>
              <a:t> Tripura reported the least accidents, with </a:t>
            </a:r>
            <a:r>
              <a:rPr lang="en-US" b="1" dirty="0"/>
              <a:t>770 incidents</a:t>
            </a:r>
            <a:r>
              <a:rPr lang="en-US" dirty="0"/>
              <a:t>.</a:t>
            </a:r>
          </a:p>
        </p:txBody>
      </p:sp>
      <p:pic>
        <p:nvPicPr>
          <p:cNvPr id="7" name="Picture 6">
            <a:extLst>
              <a:ext uri="{FF2B5EF4-FFF2-40B4-BE49-F238E27FC236}">
                <a16:creationId xmlns:a16="http://schemas.microsoft.com/office/drawing/2014/main" id="{0E95161A-628A-B27D-9457-333DEDF46B47}"/>
              </a:ext>
            </a:extLst>
          </p:cNvPr>
          <p:cNvPicPr>
            <a:picLocks noChangeAspect="1"/>
          </p:cNvPicPr>
          <p:nvPr/>
        </p:nvPicPr>
        <p:blipFill>
          <a:blip r:embed="rId2"/>
          <a:stretch>
            <a:fillRect/>
          </a:stretch>
        </p:blipFill>
        <p:spPr>
          <a:xfrm>
            <a:off x="883491" y="2900363"/>
            <a:ext cx="6117385" cy="3128962"/>
          </a:xfrm>
          <a:prstGeom prst="rect">
            <a:avLst/>
          </a:prstGeom>
        </p:spPr>
      </p:pic>
    </p:spTree>
    <p:extLst>
      <p:ext uri="{BB962C8B-B14F-4D97-AF65-F5344CB8AC3E}">
        <p14:creationId xmlns:p14="http://schemas.microsoft.com/office/powerpoint/2010/main" val="46297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1B35-0424-2288-1159-5EB166129DA7}"/>
              </a:ext>
            </a:extLst>
          </p:cNvPr>
          <p:cNvSpPr>
            <a:spLocks noGrp="1"/>
          </p:cNvSpPr>
          <p:nvPr>
            <p:ph type="title"/>
          </p:nvPr>
        </p:nvSpPr>
        <p:spPr/>
        <p:txBody>
          <a:bodyPr/>
          <a:lstStyle/>
          <a:p>
            <a:r>
              <a:rPr lang="en-US" sz="4000" b="1" dirty="0">
                <a:solidFill>
                  <a:schemeClr val="accent1">
                    <a:lumMod val="60000"/>
                    <a:lumOff val="40000"/>
                  </a:schemeClr>
                </a:solidFill>
                <a:ea typeface="+mj-lt"/>
                <a:cs typeface="+mj-lt"/>
              </a:rPr>
              <a:t>Insights</a:t>
            </a:r>
            <a:r>
              <a:rPr lang="en-US" sz="4000" dirty="0">
                <a:solidFill>
                  <a:schemeClr val="accent1">
                    <a:lumMod val="60000"/>
                    <a:lumOff val="40000"/>
                  </a:schemeClr>
                </a:solidFill>
                <a:ea typeface="+mj-lt"/>
                <a:cs typeface="+mj-lt"/>
              </a:rPr>
              <a:t>:   </a:t>
            </a:r>
            <a:r>
              <a:rPr lang="en-US" sz="3600" b="1" kern="100" dirty="0">
                <a:solidFill>
                  <a:schemeClr val="accent6">
                    <a:lumMod val="60000"/>
                    <a:lumOff val="40000"/>
                  </a:schemeClr>
                </a:solidFill>
                <a:effectLst/>
                <a:latin typeface="Calibri" panose="020F0502020204030204" pitchFamily="34" charset="0"/>
                <a:ea typeface="Calibri" panose="020F0502020204030204" pitchFamily="34" charset="0"/>
                <a:cs typeface="Mangal" panose="02040503050203030202" pitchFamily="18" charset="0"/>
              </a:rPr>
              <a:t>Accident Counts by City</a:t>
            </a:r>
            <a:endParaRPr lang="en-US" dirty="0"/>
          </a:p>
        </p:txBody>
      </p:sp>
      <p:sp>
        <p:nvSpPr>
          <p:cNvPr id="3" name="Content Placeholder 2">
            <a:extLst>
              <a:ext uri="{FF2B5EF4-FFF2-40B4-BE49-F238E27FC236}">
                <a16:creationId xmlns:a16="http://schemas.microsoft.com/office/drawing/2014/main" id="{1C18F944-1B11-BF80-CDA0-29037D04D5F0}"/>
              </a:ext>
            </a:extLst>
          </p:cNvPr>
          <p:cNvSpPr>
            <a:spLocks noGrp="1"/>
          </p:cNvSpPr>
          <p:nvPr>
            <p:ph idx="1"/>
          </p:nvPr>
        </p:nvSpPr>
        <p:spPr>
          <a:xfrm>
            <a:off x="7600950" y="3314700"/>
            <a:ext cx="3643312" cy="2293217"/>
          </a:xfrm>
        </p:spPr>
        <p:txBody>
          <a:bodyPr/>
          <a:lstStyle/>
          <a:p>
            <a:r>
              <a:rPr lang="en-US" b="1" dirty="0"/>
              <a:t>Highest Accidents:</a:t>
            </a:r>
            <a:r>
              <a:rPr lang="en-US" dirty="0"/>
              <a:t> </a:t>
            </a:r>
            <a:r>
              <a:rPr lang="en-US" b="1" dirty="0"/>
              <a:t>Chandigarh</a:t>
            </a:r>
            <a:r>
              <a:rPr lang="en-US" dirty="0"/>
              <a:t> recorded the most accidents (</a:t>
            </a:r>
            <a:r>
              <a:rPr lang="en-US" b="1" dirty="0"/>
              <a:t>1,716 cases</a:t>
            </a:r>
            <a:r>
              <a:rPr lang="en-US" dirty="0"/>
              <a:t>).</a:t>
            </a:r>
          </a:p>
          <a:p>
            <a:r>
              <a:rPr lang="en-US" b="1" dirty="0"/>
              <a:t>Lowest Accidents:</a:t>
            </a:r>
            <a:r>
              <a:rPr lang="en-US" dirty="0"/>
              <a:t> </a:t>
            </a:r>
            <a:r>
              <a:rPr lang="en-US" b="1" dirty="0"/>
              <a:t>Mysore</a:t>
            </a:r>
            <a:r>
              <a:rPr lang="en-US" dirty="0"/>
              <a:t> had the least at </a:t>
            </a:r>
            <a:r>
              <a:rPr lang="en-US" b="1" dirty="0"/>
              <a:t>379 cases</a:t>
            </a:r>
            <a:r>
              <a:rPr lang="en-US" dirty="0"/>
              <a:t>.</a:t>
            </a:r>
          </a:p>
        </p:txBody>
      </p:sp>
      <p:pic>
        <p:nvPicPr>
          <p:cNvPr id="5" name="Picture 4">
            <a:extLst>
              <a:ext uri="{FF2B5EF4-FFF2-40B4-BE49-F238E27FC236}">
                <a16:creationId xmlns:a16="http://schemas.microsoft.com/office/drawing/2014/main" id="{F2565EC2-E5EC-79CC-A171-2FF49E99756A}"/>
              </a:ext>
            </a:extLst>
          </p:cNvPr>
          <p:cNvPicPr>
            <a:picLocks noChangeAspect="1"/>
          </p:cNvPicPr>
          <p:nvPr/>
        </p:nvPicPr>
        <p:blipFill>
          <a:blip r:embed="rId2"/>
          <a:stretch>
            <a:fillRect/>
          </a:stretch>
        </p:blipFill>
        <p:spPr>
          <a:xfrm>
            <a:off x="1154954" y="3057525"/>
            <a:ext cx="5360146" cy="3028950"/>
          </a:xfrm>
          <a:prstGeom prst="rect">
            <a:avLst/>
          </a:prstGeom>
        </p:spPr>
      </p:pic>
    </p:spTree>
    <p:extLst>
      <p:ext uri="{BB962C8B-B14F-4D97-AF65-F5344CB8AC3E}">
        <p14:creationId xmlns:p14="http://schemas.microsoft.com/office/powerpoint/2010/main" val="366602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FF20-F1F2-7475-5930-CF46A64507B4}"/>
              </a:ext>
            </a:extLst>
          </p:cNvPr>
          <p:cNvSpPr>
            <a:spLocks noGrp="1"/>
          </p:cNvSpPr>
          <p:nvPr>
            <p:ph type="title"/>
          </p:nvPr>
        </p:nvSpPr>
        <p:spPr/>
        <p:txBody>
          <a:bodyPr/>
          <a:lstStyle/>
          <a:p>
            <a:r>
              <a:rPr lang="en-US" sz="4000" b="1" dirty="0">
                <a:solidFill>
                  <a:schemeClr val="accent1">
                    <a:lumMod val="60000"/>
                    <a:lumOff val="40000"/>
                  </a:schemeClr>
                </a:solidFill>
                <a:ea typeface="+mj-lt"/>
                <a:cs typeface="+mj-lt"/>
              </a:rPr>
              <a:t>Insights</a:t>
            </a:r>
            <a:r>
              <a:rPr lang="en-US" sz="4000" dirty="0">
                <a:solidFill>
                  <a:schemeClr val="accent1">
                    <a:lumMod val="60000"/>
                    <a:lumOff val="40000"/>
                  </a:schemeClr>
                </a:solidFill>
                <a:ea typeface="+mj-lt"/>
                <a:cs typeface="+mj-lt"/>
              </a:rPr>
              <a:t>:   </a:t>
            </a:r>
            <a:r>
              <a:rPr lang="en-US" sz="3600" b="1" kern="100" dirty="0">
                <a:solidFill>
                  <a:schemeClr val="accent6">
                    <a:lumMod val="60000"/>
                    <a:lumOff val="40000"/>
                  </a:schemeClr>
                </a:solidFill>
                <a:effectLst/>
                <a:latin typeface="Calibri" panose="020F0502020204030204" pitchFamily="34" charset="0"/>
                <a:ea typeface="Calibri" panose="020F0502020204030204" pitchFamily="34" charset="0"/>
                <a:cs typeface="Mangal" panose="02040503050203030202" pitchFamily="18" charset="0"/>
              </a:rPr>
              <a:t>Accidents by Vehicle Type</a:t>
            </a:r>
            <a:endParaRPr lang="en-US" dirty="0"/>
          </a:p>
        </p:txBody>
      </p:sp>
      <p:sp>
        <p:nvSpPr>
          <p:cNvPr id="3" name="Content Placeholder 2">
            <a:extLst>
              <a:ext uri="{FF2B5EF4-FFF2-40B4-BE49-F238E27FC236}">
                <a16:creationId xmlns:a16="http://schemas.microsoft.com/office/drawing/2014/main" id="{01FAD57E-FA0A-EB22-D7FA-31A93B2DCD76}"/>
              </a:ext>
            </a:extLst>
          </p:cNvPr>
          <p:cNvSpPr>
            <a:spLocks noGrp="1"/>
          </p:cNvSpPr>
          <p:nvPr>
            <p:ph idx="1"/>
          </p:nvPr>
        </p:nvSpPr>
        <p:spPr>
          <a:xfrm>
            <a:off x="7305413" y="2886074"/>
            <a:ext cx="4367475" cy="3133725"/>
          </a:xfrm>
        </p:spPr>
        <p:txBody>
          <a:bodyPr/>
          <a:lstStyle/>
          <a:p>
            <a:r>
              <a:rPr lang="en-US" b="1" dirty="0"/>
              <a:t>Auto-Rickshaw</a:t>
            </a:r>
            <a:r>
              <a:rPr lang="en-US" dirty="0"/>
              <a:t> was involved in the most accidents, with </a:t>
            </a:r>
            <a:r>
              <a:rPr lang="en-US" b="1" dirty="0"/>
              <a:t>4,749</a:t>
            </a:r>
            <a:r>
              <a:rPr lang="en-US" dirty="0"/>
              <a:t> incidents.</a:t>
            </a:r>
          </a:p>
          <a:p>
            <a:r>
              <a:rPr lang="en-US" b="1" dirty="0"/>
              <a:t>Car</a:t>
            </a:r>
            <a:r>
              <a:rPr lang="en-US" dirty="0"/>
              <a:t> recorded the least accidents among the major vehicle types, with </a:t>
            </a:r>
            <a:r>
              <a:rPr lang="en-US" b="1" dirty="0"/>
              <a:t>3,866</a:t>
            </a:r>
            <a:r>
              <a:rPr lang="en-US" dirty="0"/>
              <a:t> incidents.</a:t>
            </a:r>
          </a:p>
        </p:txBody>
      </p:sp>
      <p:pic>
        <p:nvPicPr>
          <p:cNvPr id="5" name="Picture 4">
            <a:extLst>
              <a:ext uri="{FF2B5EF4-FFF2-40B4-BE49-F238E27FC236}">
                <a16:creationId xmlns:a16="http://schemas.microsoft.com/office/drawing/2014/main" id="{072965E7-A373-8D1E-A187-D729CADA4FDD}"/>
              </a:ext>
            </a:extLst>
          </p:cNvPr>
          <p:cNvPicPr>
            <a:picLocks noChangeAspect="1"/>
          </p:cNvPicPr>
          <p:nvPr/>
        </p:nvPicPr>
        <p:blipFill>
          <a:blip r:embed="rId2"/>
          <a:stretch>
            <a:fillRect/>
          </a:stretch>
        </p:blipFill>
        <p:spPr>
          <a:xfrm>
            <a:off x="1343025" y="2886073"/>
            <a:ext cx="4752975" cy="3133725"/>
          </a:xfrm>
          <a:prstGeom prst="rect">
            <a:avLst/>
          </a:prstGeom>
        </p:spPr>
      </p:pic>
    </p:spTree>
    <p:extLst>
      <p:ext uri="{BB962C8B-B14F-4D97-AF65-F5344CB8AC3E}">
        <p14:creationId xmlns:p14="http://schemas.microsoft.com/office/powerpoint/2010/main" val="1878541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704</TotalTime>
  <Words>784</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Aparajita</vt:lpstr>
      <vt:lpstr>Arial</vt:lpstr>
      <vt:lpstr>Calibri</vt:lpstr>
      <vt:lpstr>Cambria</vt:lpstr>
      <vt:lpstr>Century Gothic</vt:lpstr>
      <vt:lpstr>Wingdings 3</vt:lpstr>
      <vt:lpstr>Ion Boardroom</vt:lpstr>
      <vt:lpstr>Presentation On    Road Accidents in India.</vt:lpstr>
      <vt:lpstr>AGENDA</vt:lpstr>
      <vt:lpstr>Introduction :</vt:lpstr>
      <vt:lpstr>Objective :</vt:lpstr>
      <vt:lpstr>Data Gathering</vt:lpstr>
      <vt:lpstr>Insights:   Accident Counts by State (In Map)</vt:lpstr>
      <vt:lpstr>Insights:   Accident Counts by State</vt:lpstr>
      <vt:lpstr>Insights:   Accident Counts by City</vt:lpstr>
      <vt:lpstr>Insights:   Accidents by Vehicle Type</vt:lpstr>
      <vt:lpstr>Insights:   Accident Counts by Accident Severity</vt:lpstr>
      <vt:lpstr>Insights:   Accident Counts by Days</vt:lpstr>
      <vt:lpstr>Insights:   Accidents Over The Year</vt:lpstr>
      <vt:lpstr>Insights:   Accident Counts by Weather Condition </vt:lpstr>
      <vt:lpstr>Conclusion :  </vt:lpstr>
      <vt:lpstr>Conclusion :   Part – 2nd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Gangadhar Tiwari</dc:creator>
  <cp:lastModifiedBy>Gangadhar Tiwari</cp:lastModifiedBy>
  <cp:revision>2</cp:revision>
  <dcterms:created xsi:type="dcterms:W3CDTF">2025-03-27T08:23:18Z</dcterms:created>
  <dcterms:modified xsi:type="dcterms:W3CDTF">2025-07-17T03:24:09Z</dcterms:modified>
</cp:coreProperties>
</file>