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7" r:id="rId9"/>
    <p:sldId id="264" r:id="rId10"/>
    <p:sldId id="262" r:id="rId11"/>
    <p:sldId id="265" r:id="rId12"/>
    <p:sldId id="287" r:id="rId13"/>
    <p:sldId id="271" r:id="rId14"/>
    <p:sldId id="272" r:id="rId15"/>
    <p:sldId id="273" r:id="rId16"/>
    <p:sldId id="274" r:id="rId17"/>
    <p:sldId id="288" r:id="rId18"/>
    <p:sldId id="276" r:id="rId19"/>
    <p:sldId id="278" r:id="rId20"/>
    <p:sldId id="279" r:id="rId21"/>
    <p:sldId id="280" r:id="rId22"/>
    <p:sldId id="281" r:id="rId23"/>
    <p:sldId id="282" r:id="rId24"/>
    <p:sldId id="283" r:id="rId25"/>
    <p:sldId id="284" r:id="rId26"/>
    <p:sldId id="285" r:id="rId27"/>
    <p:sldId id="286" r:id="rId28"/>
    <p:sldId id="289" r:id="rId29"/>
    <p:sldId id="292" r:id="rId30"/>
    <p:sldId id="296" r:id="rId31"/>
    <p:sldId id="293" r:id="rId32"/>
    <p:sldId id="294" r:id="rId33"/>
    <p:sldId id="298" r:id="rId34"/>
    <p:sldId id="297" r:id="rId35"/>
    <p:sldId id="295" r:id="rId36"/>
    <p:sldId id="299" r:id="rId37"/>
    <p:sldId id="300" r:id="rId38"/>
    <p:sldId id="301" r:id="rId39"/>
    <p:sldId id="302" r:id="rId40"/>
    <p:sldId id="303" r:id="rId41"/>
    <p:sldId id="304" r:id="rId42"/>
    <p:sldId id="305" r:id="rId43"/>
    <p:sldId id="306" r:id="rId44"/>
    <p:sldId id="307" r:id="rId45"/>
    <p:sldId id="308" r:id="rId46"/>
    <p:sldId id="309" r:id="rId47"/>
    <p:sldId id="291" r:id="rId48"/>
    <p:sldId id="29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85" d="100"/>
          <a:sy n="85" d="100"/>
        </p:scale>
        <p:origin x="34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1FE2-3E51-C7D3-9E82-71B9484B9A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1D78BF-848D-3973-4C24-3BB5072850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574DBA-B644-3A09-D441-458A9CB24A56}"/>
              </a:ext>
            </a:extLst>
          </p:cNvPr>
          <p:cNvSpPr>
            <a:spLocks noGrp="1"/>
          </p:cNvSpPr>
          <p:nvPr>
            <p:ph type="dt" sz="half" idx="10"/>
          </p:nvPr>
        </p:nvSpPr>
        <p:spPr/>
        <p:txBody>
          <a:bodyPr/>
          <a:lstStyle/>
          <a:p>
            <a:fld id="{89896F9F-AC55-461B-9381-A09906A733AC}" type="datetimeFigureOut">
              <a:rPr lang="en-IN" smtClean="0"/>
              <a:t>14-02-2024</a:t>
            </a:fld>
            <a:endParaRPr lang="en-IN"/>
          </a:p>
        </p:txBody>
      </p:sp>
      <p:sp>
        <p:nvSpPr>
          <p:cNvPr id="5" name="Footer Placeholder 4">
            <a:extLst>
              <a:ext uri="{FF2B5EF4-FFF2-40B4-BE49-F238E27FC236}">
                <a16:creationId xmlns:a16="http://schemas.microsoft.com/office/drawing/2014/main" id="{3721EFB8-FFA6-C8D8-400F-30DA0A799D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626D51-A642-A1AD-7408-7A70C511F173}"/>
              </a:ext>
            </a:extLst>
          </p:cNvPr>
          <p:cNvSpPr>
            <a:spLocks noGrp="1"/>
          </p:cNvSpPr>
          <p:nvPr>
            <p:ph type="sldNum" sz="quarter" idx="12"/>
          </p:nvPr>
        </p:nvSpPr>
        <p:spPr/>
        <p:txBody>
          <a:bodyPr/>
          <a:lstStyle/>
          <a:p>
            <a:fld id="{6B29A521-A10B-479D-8276-A9990E0878D0}" type="slidenum">
              <a:rPr lang="en-IN" smtClean="0"/>
              <a:t>‹#›</a:t>
            </a:fld>
            <a:endParaRPr lang="en-IN"/>
          </a:p>
        </p:txBody>
      </p:sp>
    </p:spTree>
    <p:extLst>
      <p:ext uri="{BB962C8B-B14F-4D97-AF65-F5344CB8AC3E}">
        <p14:creationId xmlns:p14="http://schemas.microsoft.com/office/powerpoint/2010/main" val="1888941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4811-2BFC-83C6-71C9-EFD65DC0DA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ABC38E-23A4-DE2E-5179-30B37EBF33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2C65B2-21EC-7949-8C29-0131B0A34CAB}"/>
              </a:ext>
            </a:extLst>
          </p:cNvPr>
          <p:cNvSpPr>
            <a:spLocks noGrp="1"/>
          </p:cNvSpPr>
          <p:nvPr>
            <p:ph type="dt" sz="half" idx="10"/>
          </p:nvPr>
        </p:nvSpPr>
        <p:spPr/>
        <p:txBody>
          <a:bodyPr/>
          <a:lstStyle/>
          <a:p>
            <a:fld id="{89896F9F-AC55-461B-9381-A09906A733AC}" type="datetimeFigureOut">
              <a:rPr lang="en-IN" smtClean="0"/>
              <a:t>14-02-2024</a:t>
            </a:fld>
            <a:endParaRPr lang="en-IN"/>
          </a:p>
        </p:txBody>
      </p:sp>
      <p:sp>
        <p:nvSpPr>
          <p:cNvPr id="5" name="Footer Placeholder 4">
            <a:extLst>
              <a:ext uri="{FF2B5EF4-FFF2-40B4-BE49-F238E27FC236}">
                <a16:creationId xmlns:a16="http://schemas.microsoft.com/office/drawing/2014/main" id="{1FB33210-ED2D-FE4E-BB71-0BE289A1D0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711376-D6DE-3A23-D588-8A2BD3A7A3CD}"/>
              </a:ext>
            </a:extLst>
          </p:cNvPr>
          <p:cNvSpPr>
            <a:spLocks noGrp="1"/>
          </p:cNvSpPr>
          <p:nvPr>
            <p:ph type="sldNum" sz="quarter" idx="12"/>
          </p:nvPr>
        </p:nvSpPr>
        <p:spPr/>
        <p:txBody>
          <a:bodyPr/>
          <a:lstStyle/>
          <a:p>
            <a:fld id="{6B29A521-A10B-479D-8276-A9990E0878D0}" type="slidenum">
              <a:rPr lang="en-IN" smtClean="0"/>
              <a:t>‹#›</a:t>
            </a:fld>
            <a:endParaRPr lang="en-IN"/>
          </a:p>
        </p:txBody>
      </p:sp>
    </p:spTree>
    <p:extLst>
      <p:ext uri="{BB962C8B-B14F-4D97-AF65-F5344CB8AC3E}">
        <p14:creationId xmlns:p14="http://schemas.microsoft.com/office/powerpoint/2010/main" val="744549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1CE8D5-7087-CCD8-C9C2-3880401291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1F0400-0F70-CE5C-4663-28A878A46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8FA65B-F7EC-7535-053A-9F165772567A}"/>
              </a:ext>
            </a:extLst>
          </p:cNvPr>
          <p:cNvSpPr>
            <a:spLocks noGrp="1"/>
          </p:cNvSpPr>
          <p:nvPr>
            <p:ph type="dt" sz="half" idx="10"/>
          </p:nvPr>
        </p:nvSpPr>
        <p:spPr/>
        <p:txBody>
          <a:bodyPr/>
          <a:lstStyle/>
          <a:p>
            <a:fld id="{89896F9F-AC55-461B-9381-A09906A733AC}" type="datetimeFigureOut">
              <a:rPr lang="en-IN" smtClean="0"/>
              <a:t>14-02-2024</a:t>
            </a:fld>
            <a:endParaRPr lang="en-IN"/>
          </a:p>
        </p:txBody>
      </p:sp>
      <p:sp>
        <p:nvSpPr>
          <p:cNvPr id="5" name="Footer Placeholder 4">
            <a:extLst>
              <a:ext uri="{FF2B5EF4-FFF2-40B4-BE49-F238E27FC236}">
                <a16:creationId xmlns:a16="http://schemas.microsoft.com/office/drawing/2014/main" id="{2B1F9854-CFEE-8657-1324-B461DB029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9C22C-C9BA-FB64-F3F1-021A1256B549}"/>
              </a:ext>
            </a:extLst>
          </p:cNvPr>
          <p:cNvSpPr>
            <a:spLocks noGrp="1"/>
          </p:cNvSpPr>
          <p:nvPr>
            <p:ph type="sldNum" sz="quarter" idx="12"/>
          </p:nvPr>
        </p:nvSpPr>
        <p:spPr/>
        <p:txBody>
          <a:bodyPr/>
          <a:lstStyle/>
          <a:p>
            <a:fld id="{6B29A521-A10B-479D-8276-A9990E0878D0}" type="slidenum">
              <a:rPr lang="en-IN" smtClean="0"/>
              <a:t>‹#›</a:t>
            </a:fld>
            <a:endParaRPr lang="en-IN"/>
          </a:p>
        </p:txBody>
      </p:sp>
    </p:spTree>
    <p:extLst>
      <p:ext uri="{BB962C8B-B14F-4D97-AF65-F5344CB8AC3E}">
        <p14:creationId xmlns:p14="http://schemas.microsoft.com/office/powerpoint/2010/main" val="318600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D629C-9064-E33C-8398-D4491F8605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848530-67AC-2D8B-37C2-E834F52B4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1CFFAA-A222-44F7-9009-4619C21C5357}"/>
              </a:ext>
            </a:extLst>
          </p:cNvPr>
          <p:cNvSpPr>
            <a:spLocks noGrp="1"/>
          </p:cNvSpPr>
          <p:nvPr>
            <p:ph type="dt" sz="half" idx="10"/>
          </p:nvPr>
        </p:nvSpPr>
        <p:spPr/>
        <p:txBody>
          <a:bodyPr/>
          <a:lstStyle/>
          <a:p>
            <a:fld id="{89896F9F-AC55-461B-9381-A09906A733AC}" type="datetimeFigureOut">
              <a:rPr lang="en-IN" smtClean="0"/>
              <a:t>14-02-2024</a:t>
            </a:fld>
            <a:endParaRPr lang="en-IN"/>
          </a:p>
        </p:txBody>
      </p:sp>
      <p:sp>
        <p:nvSpPr>
          <p:cNvPr id="5" name="Footer Placeholder 4">
            <a:extLst>
              <a:ext uri="{FF2B5EF4-FFF2-40B4-BE49-F238E27FC236}">
                <a16:creationId xmlns:a16="http://schemas.microsoft.com/office/drawing/2014/main" id="{C4A2E94C-23F6-0DD7-7F4E-54B134B32A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2AA4A7-F259-ED7D-9FB7-204EF8EAB43F}"/>
              </a:ext>
            </a:extLst>
          </p:cNvPr>
          <p:cNvSpPr>
            <a:spLocks noGrp="1"/>
          </p:cNvSpPr>
          <p:nvPr>
            <p:ph type="sldNum" sz="quarter" idx="12"/>
          </p:nvPr>
        </p:nvSpPr>
        <p:spPr/>
        <p:txBody>
          <a:bodyPr/>
          <a:lstStyle/>
          <a:p>
            <a:fld id="{6B29A521-A10B-479D-8276-A9990E0878D0}" type="slidenum">
              <a:rPr lang="en-IN" smtClean="0"/>
              <a:t>‹#›</a:t>
            </a:fld>
            <a:endParaRPr lang="en-IN"/>
          </a:p>
        </p:txBody>
      </p:sp>
    </p:spTree>
    <p:extLst>
      <p:ext uri="{BB962C8B-B14F-4D97-AF65-F5344CB8AC3E}">
        <p14:creationId xmlns:p14="http://schemas.microsoft.com/office/powerpoint/2010/main" val="299264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28704-35ED-E435-C91D-6A8E04DDF3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509156-2659-878D-1203-C7A9E02233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CF2AA1-7CB3-CE78-F0E2-74EFD57E6847}"/>
              </a:ext>
            </a:extLst>
          </p:cNvPr>
          <p:cNvSpPr>
            <a:spLocks noGrp="1"/>
          </p:cNvSpPr>
          <p:nvPr>
            <p:ph type="dt" sz="half" idx="10"/>
          </p:nvPr>
        </p:nvSpPr>
        <p:spPr/>
        <p:txBody>
          <a:bodyPr/>
          <a:lstStyle/>
          <a:p>
            <a:fld id="{89896F9F-AC55-461B-9381-A09906A733AC}" type="datetimeFigureOut">
              <a:rPr lang="en-IN" smtClean="0"/>
              <a:t>14-02-2024</a:t>
            </a:fld>
            <a:endParaRPr lang="en-IN"/>
          </a:p>
        </p:txBody>
      </p:sp>
      <p:sp>
        <p:nvSpPr>
          <p:cNvPr id="5" name="Footer Placeholder 4">
            <a:extLst>
              <a:ext uri="{FF2B5EF4-FFF2-40B4-BE49-F238E27FC236}">
                <a16:creationId xmlns:a16="http://schemas.microsoft.com/office/drawing/2014/main" id="{86F44670-87D5-0134-40E9-3DD253C121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FED992-4E79-C357-F31B-3D5931D30754}"/>
              </a:ext>
            </a:extLst>
          </p:cNvPr>
          <p:cNvSpPr>
            <a:spLocks noGrp="1"/>
          </p:cNvSpPr>
          <p:nvPr>
            <p:ph type="sldNum" sz="quarter" idx="12"/>
          </p:nvPr>
        </p:nvSpPr>
        <p:spPr/>
        <p:txBody>
          <a:bodyPr/>
          <a:lstStyle/>
          <a:p>
            <a:fld id="{6B29A521-A10B-479D-8276-A9990E0878D0}" type="slidenum">
              <a:rPr lang="en-IN" smtClean="0"/>
              <a:t>‹#›</a:t>
            </a:fld>
            <a:endParaRPr lang="en-IN"/>
          </a:p>
        </p:txBody>
      </p:sp>
    </p:spTree>
    <p:extLst>
      <p:ext uri="{BB962C8B-B14F-4D97-AF65-F5344CB8AC3E}">
        <p14:creationId xmlns:p14="http://schemas.microsoft.com/office/powerpoint/2010/main" val="1419387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D650-68F9-E429-679C-81963C78D2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8E558C-6A2F-2313-20AF-02FC3D6CD3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E422BF-060C-5823-24A8-FBD3988B29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E0D252-B1E4-245E-06D2-3B452B4613C0}"/>
              </a:ext>
            </a:extLst>
          </p:cNvPr>
          <p:cNvSpPr>
            <a:spLocks noGrp="1"/>
          </p:cNvSpPr>
          <p:nvPr>
            <p:ph type="dt" sz="half" idx="10"/>
          </p:nvPr>
        </p:nvSpPr>
        <p:spPr/>
        <p:txBody>
          <a:bodyPr/>
          <a:lstStyle/>
          <a:p>
            <a:fld id="{89896F9F-AC55-461B-9381-A09906A733AC}" type="datetimeFigureOut">
              <a:rPr lang="en-IN" smtClean="0"/>
              <a:t>14-02-2024</a:t>
            </a:fld>
            <a:endParaRPr lang="en-IN"/>
          </a:p>
        </p:txBody>
      </p:sp>
      <p:sp>
        <p:nvSpPr>
          <p:cNvPr id="6" name="Footer Placeholder 5">
            <a:extLst>
              <a:ext uri="{FF2B5EF4-FFF2-40B4-BE49-F238E27FC236}">
                <a16:creationId xmlns:a16="http://schemas.microsoft.com/office/drawing/2014/main" id="{C75D5785-F166-A717-CC4C-57115A1053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24935D-03B4-A1D7-3D57-79A825AD3019}"/>
              </a:ext>
            </a:extLst>
          </p:cNvPr>
          <p:cNvSpPr>
            <a:spLocks noGrp="1"/>
          </p:cNvSpPr>
          <p:nvPr>
            <p:ph type="sldNum" sz="quarter" idx="12"/>
          </p:nvPr>
        </p:nvSpPr>
        <p:spPr/>
        <p:txBody>
          <a:bodyPr/>
          <a:lstStyle/>
          <a:p>
            <a:fld id="{6B29A521-A10B-479D-8276-A9990E0878D0}" type="slidenum">
              <a:rPr lang="en-IN" smtClean="0"/>
              <a:t>‹#›</a:t>
            </a:fld>
            <a:endParaRPr lang="en-IN"/>
          </a:p>
        </p:txBody>
      </p:sp>
    </p:spTree>
    <p:extLst>
      <p:ext uri="{BB962C8B-B14F-4D97-AF65-F5344CB8AC3E}">
        <p14:creationId xmlns:p14="http://schemas.microsoft.com/office/powerpoint/2010/main" val="2999560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3731-AF19-AAF9-F4B2-DA05E6472FB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42FA33-4C6B-F6CE-FA75-982BA3CFD5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C4BA65-C05D-55DD-AADD-14CC27D1D8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96EA90-5CD6-F157-C1EE-F6F855B2D0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96C439-9BAE-92A5-34CD-E66B1518C9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4988AE-358E-421E-8A12-58604776224D}"/>
              </a:ext>
            </a:extLst>
          </p:cNvPr>
          <p:cNvSpPr>
            <a:spLocks noGrp="1"/>
          </p:cNvSpPr>
          <p:nvPr>
            <p:ph type="dt" sz="half" idx="10"/>
          </p:nvPr>
        </p:nvSpPr>
        <p:spPr/>
        <p:txBody>
          <a:bodyPr/>
          <a:lstStyle/>
          <a:p>
            <a:fld id="{89896F9F-AC55-461B-9381-A09906A733AC}" type="datetimeFigureOut">
              <a:rPr lang="en-IN" smtClean="0"/>
              <a:t>14-02-2024</a:t>
            </a:fld>
            <a:endParaRPr lang="en-IN"/>
          </a:p>
        </p:txBody>
      </p:sp>
      <p:sp>
        <p:nvSpPr>
          <p:cNvPr id="8" name="Footer Placeholder 7">
            <a:extLst>
              <a:ext uri="{FF2B5EF4-FFF2-40B4-BE49-F238E27FC236}">
                <a16:creationId xmlns:a16="http://schemas.microsoft.com/office/drawing/2014/main" id="{99223660-56F3-BAA6-DD9A-688B46AE82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4A07DB-7CA9-CA5B-0E47-2F5595AD62C0}"/>
              </a:ext>
            </a:extLst>
          </p:cNvPr>
          <p:cNvSpPr>
            <a:spLocks noGrp="1"/>
          </p:cNvSpPr>
          <p:nvPr>
            <p:ph type="sldNum" sz="quarter" idx="12"/>
          </p:nvPr>
        </p:nvSpPr>
        <p:spPr/>
        <p:txBody>
          <a:bodyPr/>
          <a:lstStyle/>
          <a:p>
            <a:fld id="{6B29A521-A10B-479D-8276-A9990E0878D0}" type="slidenum">
              <a:rPr lang="en-IN" smtClean="0"/>
              <a:t>‹#›</a:t>
            </a:fld>
            <a:endParaRPr lang="en-IN"/>
          </a:p>
        </p:txBody>
      </p:sp>
    </p:spTree>
    <p:extLst>
      <p:ext uri="{BB962C8B-B14F-4D97-AF65-F5344CB8AC3E}">
        <p14:creationId xmlns:p14="http://schemas.microsoft.com/office/powerpoint/2010/main" val="2173682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979A-1B9F-4FCF-DA49-36E562F128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BE46CD-C867-BD9B-E400-5CAF0768E568}"/>
              </a:ext>
            </a:extLst>
          </p:cNvPr>
          <p:cNvSpPr>
            <a:spLocks noGrp="1"/>
          </p:cNvSpPr>
          <p:nvPr>
            <p:ph type="dt" sz="half" idx="10"/>
          </p:nvPr>
        </p:nvSpPr>
        <p:spPr/>
        <p:txBody>
          <a:bodyPr/>
          <a:lstStyle/>
          <a:p>
            <a:fld id="{89896F9F-AC55-461B-9381-A09906A733AC}" type="datetimeFigureOut">
              <a:rPr lang="en-IN" smtClean="0"/>
              <a:t>14-02-2024</a:t>
            </a:fld>
            <a:endParaRPr lang="en-IN"/>
          </a:p>
        </p:txBody>
      </p:sp>
      <p:sp>
        <p:nvSpPr>
          <p:cNvPr id="4" name="Footer Placeholder 3">
            <a:extLst>
              <a:ext uri="{FF2B5EF4-FFF2-40B4-BE49-F238E27FC236}">
                <a16:creationId xmlns:a16="http://schemas.microsoft.com/office/drawing/2014/main" id="{0072C1D0-E121-3242-E450-12D41BCFDC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2BD8CA-132B-9889-8D2E-A8327D947D1E}"/>
              </a:ext>
            </a:extLst>
          </p:cNvPr>
          <p:cNvSpPr>
            <a:spLocks noGrp="1"/>
          </p:cNvSpPr>
          <p:nvPr>
            <p:ph type="sldNum" sz="quarter" idx="12"/>
          </p:nvPr>
        </p:nvSpPr>
        <p:spPr/>
        <p:txBody>
          <a:bodyPr/>
          <a:lstStyle/>
          <a:p>
            <a:fld id="{6B29A521-A10B-479D-8276-A9990E0878D0}" type="slidenum">
              <a:rPr lang="en-IN" smtClean="0"/>
              <a:t>‹#›</a:t>
            </a:fld>
            <a:endParaRPr lang="en-IN"/>
          </a:p>
        </p:txBody>
      </p:sp>
    </p:spTree>
    <p:extLst>
      <p:ext uri="{BB962C8B-B14F-4D97-AF65-F5344CB8AC3E}">
        <p14:creationId xmlns:p14="http://schemas.microsoft.com/office/powerpoint/2010/main" val="4033148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24EB4-4868-A912-A815-BAEC59052769}"/>
              </a:ext>
            </a:extLst>
          </p:cNvPr>
          <p:cNvSpPr>
            <a:spLocks noGrp="1"/>
          </p:cNvSpPr>
          <p:nvPr>
            <p:ph type="dt" sz="half" idx="10"/>
          </p:nvPr>
        </p:nvSpPr>
        <p:spPr/>
        <p:txBody>
          <a:bodyPr/>
          <a:lstStyle/>
          <a:p>
            <a:fld id="{89896F9F-AC55-461B-9381-A09906A733AC}" type="datetimeFigureOut">
              <a:rPr lang="en-IN" smtClean="0"/>
              <a:t>14-02-2024</a:t>
            </a:fld>
            <a:endParaRPr lang="en-IN"/>
          </a:p>
        </p:txBody>
      </p:sp>
      <p:sp>
        <p:nvSpPr>
          <p:cNvPr id="3" name="Footer Placeholder 2">
            <a:extLst>
              <a:ext uri="{FF2B5EF4-FFF2-40B4-BE49-F238E27FC236}">
                <a16:creationId xmlns:a16="http://schemas.microsoft.com/office/drawing/2014/main" id="{10DE4526-4A6F-CD79-E555-02699DA942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A68472-BA76-FF8B-E744-BB2E2767F2EF}"/>
              </a:ext>
            </a:extLst>
          </p:cNvPr>
          <p:cNvSpPr>
            <a:spLocks noGrp="1"/>
          </p:cNvSpPr>
          <p:nvPr>
            <p:ph type="sldNum" sz="quarter" idx="12"/>
          </p:nvPr>
        </p:nvSpPr>
        <p:spPr/>
        <p:txBody>
          <a:bodyPr/>
          <a:lstStyle/>
          <a:p>
            <a:fld id="{6B29A521-A10B-479D-8276-A9990E0878D0}" type="slidenum">
              <a:rPr lang="en-IN" smtClean="0"/>
              <a:t>‹#›</a:t>
            </a:fld>
            <a:endParaRPr lang="en-IN"/>
          </a:p>
        </p:txBody>
      </p:sp>
    </p:spTree>
    <p:extLst>
      <p:ext uri="{BB962C8B-B14F-4D97-AF65-F5344CB8AC3E}">
        <p14:creationId xmlns:p14="http://schemas.microsoft.com/office/powerpoint/2010/main" val="922952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41C9-00CD-F6C0-5310-659C98DF1A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0CDFE6-4F80-9FAB-9B41-642B5AB450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DAB9B7-5F2A-C8A8-6F56-A062F57F7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3AB5A9-B3EF-D3E1-8F1A-2D90DAA9C0CE}"/>
              </a:ext>
            </a:extLst>
          </p:cNvPr>
          <p:cNvSpPr>
            <a:spLocks noGrp="1"/>
          </p:cNvSpPr>
          <p:nvPr>
            <p:ph type="dt" sz="half" idx="10"/>
          </p:nvPr>
        </p:nvSpPr>
        <p:spPr/>
        <p:txBody>
          <a:bodyPr/>
          <a:lstStyle/>
          <a:p>
            <a:fld id="{89896F9F-AC55-461B-9381-A09906A733AC}" type="datetimeFigureOut">
              <a:rPr lang="en-IN" smtClean="0"/>
              <a:t>14-02-2024</a:t>
            </a:fld>
            <a:endParaRPr lang="en-IN"/>
          </a:p>
        </p:txBody>
      </p:sp>
      <p:sp>
        <p:nvSpPr>
          <p:cNvPr id="6" name="Footer Placeholder 5">
            <a:extLst>
              <a:ext uri="{FF2B5EF4-FFF2-40B4-BE49-F238E27FC236}">
                <a16:creationId xmlns:a16="http://schemas.microsoft.com/office/drawing/2014/main" id="{50D898BF-69D5-F3E3-4659-68FEAC0B3B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54BA8C-4C3B-0E48-ADFB-E3ACECB20296}"/>
              </a:ext>
            </a:extLst>
          </p:cNvPr>
          <p:cNvSpPr>
            <a:spLocks noGrp="1"/>
          </p:cNvSpPr>
          <p:nvPr>
            <p:ph type="sldNum" sz="quarter" idx="12"/>
          </p:nvPr>
        </p:nvSpPr>
        <p:spPr/>
        <p:txBody>
          <a:bodyPr/>
          <a:lstStyle/>
          <a:p>
            <a:fld id="{6B29A521-A10B-479D-8276-A9990E0878D0}" type="slidenum">
              <a:rPr lang="en-IN" smtClean="0"/>
              <a:t>‹#›</a:t>
            </a:fld>
            <a:endParaRPr lang="en-IN"/>
          </a:p>
        </p:txBody>
      </p:sp>
    </p:spTree>
    <p:extLst>
      <p:ext uri="{BB962C8B-B14F-4D97-AF65-F5344CB8AC3E}">
        <p14:creationId xmlns:p14="http://schemas.microsoft.com/office/powerpoint/2010/main" val="1651284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5CF94-32CF-F296-9AD6-99DA9A9C5F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9FF6F4-E312-E79A-FD59-BA5457FBA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FCBE23A-3F1D-F9DA-F273-3CD73355D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28880-F94C-A3E5-2E2F-392F0384E646}"/>
              </a:ext>
            </a:extLst>
          </p:cNvPr>
          <p:cNvSpPr>
            <a:spLocks noGrp="1"/>
          </p:cNvSpPr>
          <p:nvPr>
            <p:ph type="dt" sz="half" idx="10"/>
          </p:nvPr>
        </p:nvSpPr>
        <p:spPr/>
        <p:txBody>
          <a:bodyPr/>
          <a:lstStyle/>
          <a:p>
            <a:fld id="{89896F9F-AC55-461B-9381-A09906A733AC}" type="datetimeFigureOut">
              <a:rPr lang="en-IN" smtClean="0"/>
              <a:t>14-02-2024</a:t>
            </a:fld>
            <a:endParaRPr lang="en-IN"/>
          </a:p>
        </p:txBody>
      </p:sp>
      <p:sp>
        <p:nvSpPr>
          <p:cNvPr id="6" name="Footer Placeholder 5">
            <a:extLst>
              <a:ext uri="{FF2B5EF4-FFF2-40B4-BE49-F238E27FC236}">
                <a16:creationId xmlns:a16="http://schemas.microsoft.com/office/drawing/2014/main" id="{46954134-8CE0-2296-4592-888CB06389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83E414-E18B-D1CE-474B-9FBD82FB1EA5}"/>
              </a:ext>
            </a:extLst>
          </p:cNvPr>
          <p:cNvSpPr>
            <a:spLocks noGrp="1"/>
          </p:cNvSpPr>
          <p:nvPr>
            <p:ph type="sldNum" sz="quarter" idx="12"/>
          </p:nvPr>
        </p:nvSpPr>
        <p:spPr/>
        <p:txBody>
          <a:bodyPr/>
          <a:lstStyle/>
          <a:p>
            <a:fld id="{6B29A521-A10B-479D-8276-A9990E0878D0}" type="slidenum">
              <a:rPr lang="en-IN" smtClean="0"/>
              <a:t>‹#›</a:t>
            </a:fld>
            <a:endParaRPr lang="en-IN"/>
          </a:p>
        </p:txBody>
      </p:sp>
    </p:spTree>
    <p:extLst>
      <p:ext uri="{BB962C8B-B14F-4D97-AF65-F5344CB8AC3E}">
        <p14:creationId xmlns:p14="http://schemas.microsoft.com/office/powerpoint/2010/main" val="4109718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38952F-CB33-3CD1-F931-89EDC5A136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F87547-B5C0-F78B-6829-CFE6D07443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1BD854-4D9A-69B3-BCC6-317D2172A7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96F9F-AC55-461B-9381-A09906A733AC}" type="datetimeFigureOut">
              <a:rPr lang="en-IN" smtClean="0"/>
              <a:t>14-02-2024</a:t>
            </a:fld>
            <a:endParaRPr lang="en-IN"/>
          </a:p>
        </p:txBody>
      </p:sp>
      <p:sp>
        <p:nvSpPr>
          <p:cNvPr id="5" name="Footer Placeholder 4">
            <a:extLst>
              <a:ext uri="{FF2B5EF4-FFF2-40B4-BE49-F238E27FC236}">
                <a16:creationId xmlns:a16="http://schemas.microsoft.com/office/drawing/2014/main" id="{0B85A9A4-4187-0B01-4F81-A5282A2E7A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D6403A-60E8-838C-F00D-4A35CD3AEB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9A521-A10B-479D-8276-A9990E0878D0}" type="slidenum">
              <a:rPr lang="en-IN" smtClean="0"/>
              <a:t>‹#›</a:t>
            </a:fld>
            <a:endParaRPr lang="en-IN"/>
          </a:p>
        </p:txBody>
      </p:sp>
    </p:spTree>
    <p:extLst>
      <p:ext uri="{BB962C8B-B14F-4D97-AF65-F5344CB8AC3E}">
        <p14:creationId xmlns:p14="http://schemas.microsoft.com/office/powerpoint/2010/main" val="1633685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file:///G:\My%20Drive\KSIT\III_Sem_Java\Java_Programs\Notes_multithreading\Thread%20(Java%20Platform%20SE%207%20).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avatpoint.com/register-memor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avatpoint.com/os-tutoria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B828F-BD10-A632-1AE9-613271453353}"/>
              </a:ext>
            </a:extLst>
          </p:cNvPr>
          <p:cNvSpPr>
            <a:spLocks noGrp="1"/>
          </p:cNvSpPr>
          <p:nvPr>
            <p:ph type="ctrTitle"/>
          </p:nvPr>
        </p:nvSpPr>
        <p:spPr/>
        <p:txBody>
          <a:bodyPr/>
          <a:lstStyle/>
          <a:p>
            <a:r>
              <a:rPr lang="en-IN" dirty="0" err="1"/>
              <a:t>Multithreding</a:t>
            </a:r>
            <a:endParaRPr lang="en-IN" dirty="0"/>
          </a:p>
        </p:txBody>
      </p:sp>
      <p:sp>
        <p:nvSpPr>
          <p:cNvPr id="3" name="Subtitle 2">
            <a:extLst>
              <a:ext uri="{FF2B5EF4-FFF2-40B4-BE49-F238E27FC236}">
                <a16:creationId xmlns:a16="http://schemas.microsoft.com/office/drawing/2014/main" id="{5695C905-B68A-CE93-CA6B-B88B4386095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26091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E6029CC-689B-5C1F-F691-6D7D5027B110}"/>
              </a:ext>
            </a:extLst>
          </p:cNvPr>
          <p:cNvSpPr>
            <a:spLocks noGrp="1" noChangeArrowheads="1"/>
          </p:cNvSpPr>
          <p:nvPr>
            <p:ph idx="1"/>
          </p:nvPr>
        </p:nvSpPr>
        <p:spPr bwMode="auto">
          <a:xfrm>
            <a:off x="838199" y="1003894"/>
            <a:ext cx="10000130"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Key Points in Multithreading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Multithreading concepts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Life Cycle of a Thread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Two ways to create a Thread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How to perform multiple tasks by multiple threads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Thread Scheduler, Sleeping a thread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Can we start a thread twice?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What happens if we call the run() method instead of start() 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Joining a thread, Naming a thread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Priority of a thread, Daemon Thread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Garbage collection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Synchronization with synchronized 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Synchronized block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Static synchronization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Deadlock, Inter-thread communication</a:t>
            </a:r>
            <a:endParaRPr kumimoji="0" lang="en-US" altLang="en-US" sz="2400" b="0" i="0" u="none" strike="noStrike" cap="none" normalizeH="0" baseline="0" dirty="0">
              <a:ln>
                <a:noFill/>
              </a:ln>
              <a:solidFill>
                <a:srgbClr val="333333"/>
              </a:solidFill>
              <a:effectLst/>
              <a:latin typeface="inter-regular"/>
            </a:endParaRPr>
          </a:p>
        </p:txBody>
      </p:sp>
    </p:spTree>
    <p:extLst>
      <p:ext uri="{BB962C8B-B14F-4D97-AF65-F5344CB8AC3E}">
        <p14:creationId xmlns:p14="http://schemas.microsoft.com/office/powerpoint/2010/main" val="146093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740D0-45F6-393C-E887-48734D4F7ECA}"/>
              </a:ext>
            </a:extLst>
          </p:cNvPr>
          <p:cNvSpPr>
            <a:spLocks noGrp="1"/>
          </p:cNvSpPr>
          <p:nvPr>
            <p:ph type="title"/>
          </p:nvPr>
        </p:nvSpPr>
        <p:spPr/>
        <p:txBody>
          <a:bodyPr/>
          <a:lstStyle/>
          <a:p>
            <a:r>
              <a:rPr lang="en-IN" b="0" i="0" dirty="0">
                <a:solidFill>
                  <a:srgbClr val="610B38"/>
                </a:solidFill>
                <a:effectLst/>
                <a:latin typeface="erdana"/>
              </a:rPr>
              <a:t>Life cycle of a Thread (Thread States)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EC53B98-A2A5-3A75-F241-D5EC2D397AF4}"/>
              </a:ext>
            </a:extLst>
          </p:cNvPr>
          <p:cNvSpPr>
            <a:spLocks noGrp="1"/>
          </p:cNvSpPr>
          <p:nvPr>
            <p:ph idx="1"/>
          </p:nvPr>
        </p:nvSpPr>
        <p:spPr/>
        <p:txBody>
          <a:bodyPr/>
          <a:lstStyle/>
          <a:p>
            <a:pPr marL="0" indent="0" algn="just">
              <a:buNone/>
            </a:pPr>
            <a:r>
              <a:rPr lang="en-IN" b="0" i="0" dirty="0">
                <a:solidFill>
                  <a:srgbClr val="333333"/>
                </a:solidFill>
                <a:effectLst/>
                <a:latin typeface="inter-regular"/>
              </a:rPr>
              <a:t>In Java, a thread always exists in any one of the following states. These states are:</a:t>
            </a:r>
          </a:p>
          <a:p>
            <a:pPr algn="just">
              <a:buFont typeface="+mj-lt"/>
              <a:buAutoNum type="arabicPeriod"/>
            </a:pPr>
            <a:r>
              <a:rPr lang="en-IN" b="0" i="0" dirty="0">
                <a:solidFill>
                  <a:srgbClr val="000000"/>
                </a:solidFill>
                <a:effectLst/>
                <a:latin typeface="inter-regular"/>
              </a:rPr>
              <a:t>New  - </a:t>
            </a:r>
          </a:p>
          <a:p>
            <a:pPr algn="just">
              <a:buFont typeface="+mj-lt"/>
              <a:buAutoNum type="arabicPeriod"/>
            </a:pPr>
            <a:r>
              <a:rPr lang="en-IN" b="0" i="0" dirty="0">
                <a:solidFill>
                  <a:srgbClr val="000000"/>
                </a:solidFill>
                <a:effectLst/>
                <a:latin typeface="inter-regular"/>
              </a:rPr>
              <a:t>Active state- (Running and Runnable)</a:t>
            </a:r>
          </a:p>
          <a:p>
            <a:pPr algn="just">
              <a:buFont typeface="+mj-lt"/>
              <a:buAutoNum type="arabicPeriod"/>
            </a:pPr>
            <a:r>
              <a:rPr lang="en-IN" b="0" i="0" dirty="0">
                <a:solidFill>
                  <a:srgbClr val="000000"/>
                </a:solidFill>
                <a:effectLst/>
                <a:latin typeface="inter-regular"/>
              </a:rPr>
              <a:t>Blocked / Waiting /Timed Waiting</a:t>
            </a:r>
          </a:p>
          <a:p>
            <a:pPr algn="just">
              <a:buFont typeface="+mj-lt"/>
              <a:buAutoNum type="arabicPeriod"/>
            </a:pPr>
            <a:r>
              <a:rPr lang="en-IN" b="0" i="0" dirty="0">
                <a:solidFill>
                  <a:srgbClr val="000000"/>
                </a:solidFill>
                <a:effectLst/>
                <a:latin typeface="inter-regular"/>
              </a:rPr>
              <a:t>Terminated</a:t>
            </a:r>
          </a:p>
          <a:p>
            <a:endParaRPr lang="en-IN" dirty="0"/>
          </a:p>
        </p:txBody>
      </p:sp>
    </p:spTree>
    <p:extLst>
      <p:ext uri="{BB962C8B-B14F-4D97-AF65-F5344CB8AC3E}">
        <p14:creationId xmlns:p14="http://schemas.microsoft.com/office/powerpoint/2010/main" val="25598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C323-4CDE-B5A4-1B26-B0114BE895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AAFBAA-4ADF-AA90-0CF9-BCEF04626091}"/>
              </a:ext>
            </a:extLst>
          </p:cNvPr>
          <p:cNvSpPr>
            <a:spLocks noGrp="1"/>
          </p:cNvSpPr>
          <p:nvPr>
            <p:ph idx="1"/>
          </p:nvPr>
        </p:nvSpPr>
        <p:spPr/>
        <p:txBody>
          <a:bodyPr/>
          <a:lstStyle/>
          <a:p>
            <a:pPr algn="l"/>
            <a:r>
              <a:rPr lang="en-IN" sz="1800" b="0" i="0" u="none" strike="noStrike" baseline="0" dirty="0">
                <a:latin typeface="NewBaskervilleStd-Roman"/>
              </a:rPr>
              <a:t>Threads exist in several states. Here is a general description. A thread can be </a:t>
            </a:r>
            <a:r>
              <a:rPr lang="en-IN" sz="1800" b="0" i="1" u="none" strike="noStrike" baseline="0" dirty="0">
                <a:latin typeface="NewBaskervilleStd-Italic"/>
              </a:rPr>
              <a:t>running</a:t>
            </a:r>
            <a:r>
              <a:rPr lang="en-IN" sz="1800" b="0" i="0" u="none" strike="noStrike" baseline="0" dirty="0">
                <a:latin typeface="NewBaskervilleStd-Roman"/>
              </a:rPr>
              <a:t>.</a:t>
            </a:r>
          </a:p>
          <a:p>
            <a:pPr algn="l"/>
            <a:r>
              <a:rPr lang="en-IN" sz="1800" b="0" i="0" u="none" strike="noStrike" baseline="0" dirty="0">
                <a:latin typeface="NewBaskervilleStd-Roman"/>
              </a:rPr>
              <a:t>It can be </a:t>
            </a:r>
            <a:r>
              <a:rPr lang="en-IN" sz="1800" b="0" i="1" u="none" strike="noStrike" baseline="0" dirty="0">
                <a:latin typeface="NewBaskervilleStd-Italic"/>
              </a:rPr>
              <a:t>ready to run </a:t>
            </a:r>
            <a:r>
              <a:rPr lang="en-IN" sz="1800" b="0" i="0" u="none" strike="noStrike" baseline="0" dirty="0">
                <a:latin typeface="NewBaskervilleStd-Roman"/>
              </a:rPr>
              <a:t>as soon as it gets CPU time. A running thread can be </a:t>
            </a:r>
            <a:r>
              <a:rPr lang="en-IN" sz="1800" b="0" i="1" u="none" strike="noStrike" baseline="0" dirty="0">
                <a:latin typeface="NewBaskervilleStd-Italic"/>
              </a:rPr>
              <a:t>suspended</a:t>
            </a:r>
            <a:r>
              <a:rPr lang="en-IN" sz="1800" b="0" i="0" u="none" strike="noStrike" baseline="0" dirty="0">
                <a:latin typeface="NewBaskervilleStd-Roman"/>
              </a:rPr>
              <a:t>, which</a:t>
            </a:r>
          </a:p>
          <a:p>
            <a:pPr algn="l"/>
            <a:r>
              <a:rPr lang="en-IN" sz="1800" b="0" i="0" u="none" strike="noStrike" baseline="0" dirty="0">
                <a:latin typeface="NewBaskervilleStd-Roman"/>
              </a:rPr>
              <a:t>temporarily halts its activity. A suspended thread can then be </a:t>
            </a:r>
            <a:r>
              <a:rPr lang="en-IN" sz="1800" b="0" i="1" u="none" strike="noStrike" baseline="0" dirty="0">
                <a:latin typeface="NewBaskervilleStd-Italic"/>
              </a:rPr>
              <a:t>resumed</a:t>
            </a:r>
            <a:r>
              <a:rPr lang="en-IN" sz="1800" b="0" i="0" u="none" strike="noStrike" baseline="0" dirty="0">
                <a:latin typeface="NewBaskervilleStd-Roman"/>
              </a:rPr>
              <a:t>, allowing it to pick up</a:t>
            </a:r>
          </a:p>
          <a:p>
            <a:pPr algn="l"/>
            <a:r>
              <a:rPr lang="en-IN" sz="1800" b="0" i="0" u="none" strike="noStrike" baseline="0" dirty="0">
                <a:latin typeface="NewBaskervilleStd-Roman"/>
              </a:rPr>
              <a:t>where it left off. A thread can be </a:t>
            </a:r>
            <a:r>
              <a:rPr lang="en-IN" sz="1800" b="0" i="1" u="none" strike="noStrike" baseline="0" dirty="0">
                <a:latin typeface="NewBaskervilleStd-Italic"/>
              </a:rPr>
              <a:t>blocked </a:t>
            </a:r>
            <a:r>
              <a:rPr lang="en-IN" sz="1800" b="0" i="0" u="none" strike="noStrike" baseline="0" dirty="0">
                <a:latin typeface="NewBaskervilleStd-Roman"/>
              </a:rPr>
              <a:t>when waiting for a resource. At any time, a thread</a:t>
            </a:r>
          </a:p>
          <a:p>
            <a:pPr algn="l"/>
            <a:r>
              <a:rPr lang="en-IN" sz="1800" b="0" i="0" u="none" strike="noStrike" baseline="0" dirty="0">
                <a:latin typeface="NewBaskervilleStd-Roman"/>
              </a:rPr>
              <a:t>can be terminated, which halts its execution immediately. Once terminated, a thread</a:t>
            </a:r>
          </a:p>
          <a:p>
            <a:pPr algn="l"/>
            <a:r>
              <a:rPr lang="en-IN" sz="1800" b="0" i="0" u="none" strike="noStrike" baseline="0" dirty="0">
                <a:latin typeface="NewBaskervilleStd-Roman"/>
              </a:rPr>
              <a:t>cannot be resumed.</a:t>
            </a:r>
            <a:endParaRPr lang="en-IN" dirty="0"/>
          </a:p>
        </p:txBody>
      </p:sp>
    </p:spTree>
    <p:extLst>
      <p:ext uri="{BB962C8B-B14F-4D97-AF65-F5344CB8AC3E}">
        <p14:creationId xmlns:p14="http://schemas.microsoft.com/office/powerpoint/2010/main" val="1372073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4120-8A0C-6828-FEE7-842BF2F3CB6A}"/>
              </a:ext>
            </a:extLst>
          </p:cNvPr>
          <p:cNvSpPr>
            <a:spLocks noGrp="1"/>
          </p:cNvSpPr>
          <p:nvPr>
            <p:ph type="title"/>
          </p:nvPr>
        </p:nvSpPr>
        <p:spPr/>
        <p:txBody>
          <a:bodyPr/>
          <a:lstStyle/>
          <a:p>
            <a:endParaRPr lang="en-IN"/>
          </a:p>
        </p:txBody>
      </p:sp>
      <p:pic>
        <p:nvPicPr>
          <p:cNvPr id="6146" name="Picture 2" descr="Java thread life cycle">
            <a:extLst>
              <a:ext uri="{FF2B5EF4-FFF2-40B4-BE49-F238E27FC236}">
                <a16:creationId xmlns:a16="http://schemas.microsoft.com/office/drawing/2014/main" id="{80710D94-3A10-1196-9F03-B0A711D5B4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896" y="365125"/>
            <a:ext cx="11552208" cy="5985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949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73F9-46AC-20BD-7DFB-312FEFE497B7}"/>
              </a:ext>
            </a:extLst>
          </p:cNvPr>
          <p:cNvSpPr>
            <a:spLocks noGrp="1"/>
          </p:cNvSpPr>
          <p:nvPr>
            <p:ph type="title"/>
          </p:nvPr>
        </p:nvSpPr>
        <p:spPr>
          <a:xfrm>
            <a:off x="1017494" y="18255"/>
            <a:ext cx="10515600" cy="1325563"/>
          </a:xfrm>
        </p:spPr>
        <p:txBody>
          <a:bodyPr/>
          <a:lstStyle/>
          <a:p>
            <a:r>
              <a:rPr lang="en-IN" dirty="0"/>
              <a:t>The Main Thread</a:t>
            </a:r>
          </a:p>
        </p:txBody>
      </p:sp>
      <p:sp>
        <p:nvSpPr>
          <p:cNvPr id="3" name="Content Placeholder 2">
            <a:extLst>
              <a:ext uri="{FF2B5EF4-FFF2-40B4-BE49-F238E27FC236}">
                <a16:creationId xmlns:a16="http://schemas.microsoft.com/office/drawing/2014/main" id="{9422CB96-CF61-9723-AF98-52620EBF5F93}"/>
              </a:ext>
            </a:extLst>
          </p:cNvPr>
          <p:cNvSpPr>
            <a:spLocks noGrp="1"/>
          </p:cNvSpPr>
          <p:nvPr>
            <p:ph idx="1"/>
          </p:nvPr>
        </p:nvSpPr>
        <p:spPr>
          <a:xfrm>
            <a:off x="1017494" y="1009836"/>
            <a:ext cx="10515600" cy="5848164"/>
          </a:xfrm>
        </p:spPr>
        <p:txBody>
          <a:bodyPr>
            <a:normAutofit fontScale="92500" lnSpcReduction="20000"/>
          </a:bodyPr>
          <a:lstStyle/>
          <a:p>
            <a:pPr marL="0" indent="0">
              <a:buNone/>
            </a:pPr>
            <a:r>
              <a:rPr lang="en-IN" sz="2400" dirty="0"/>
              <a:t>// Controlling the main Thread.</a:t>
            </a:r>
          </a:p>
          <a:p>
            <a:pPr marL="0" indent="0">
              <a:buNone/>
            </a:pPr>
            <a:r>
              <a:rPr lang="en-IN" sz="2400" dirty="0"/>
              <a:t>class </a:t>
            </a:r>
            <a:r>
              <a:rPr lang="en-IN" sz="2400" dirty="0" err="1"/>
              <a:t>CurrentThreadDemo</a:t>
            </a:r>
            <a:r>
              <a:rPr lang="en-IN" sz="2400" dirty="0"/>
              <a:t> </a:t>
            </a:r>
          </a:p>
          <a:p>
            <a:pPr marL="0" indent="0">
              <a:buNone/>
            </a:pPr>
            <a:r>
              <a:rPr lang="en-IN" sz="2400" dirty="0"/>
              <a:t>{     public static void main(String </a:t>
            </a:r>
            <a:r>
              <a:rPr lang="en-IN" sz="2400" dirty="0" err="1"/>
              <a:t>args</a:t>
            </a:r>
            <a:r>
              <a:rPr lang="en-IN" sz="2400" dirty="0"/>
              <a:t>[]) 	</a:t>
            </a:r>
          </a:p>
          <a:p>
            <a:pPr marL="0" indent="0">
              <a:buNone/>
            </a:pPr>
            <a:r>
              <a:rPr lang="en-IN" sz="2400" dirty="0"/>
              <a:t>      {       Thread t = </a:t>
            </a:r>
            <a:r>
              <a:rPr lang="en-IN" sz="2400" dirty="0" err="1"/>
              <a:t>Thread.currentThread</a:t>
            </a:r>
            <a:r>
              <a:rPr lang="en-IN" sz="2400" dirty="0"/>
              <a:t>();</a:t>
            </a:r>
          </a:p>
          <a:p>
            <a:pPr marL="0" indent="0">
              <a:buNone/>
            </a:pPr>
            <a:r>
              <a:rPr lang="en-IN" sz="2400" dirty="0"/>
              <a:t>               </a:t>
            </a:r>
            <a:r>
              <a:rPr lang="en-IN" sz="2400" dirty="0" err="1"/>
              <a:t>System.out.println</a:t>
            </a:r>
            <a:r>
              <a:rPr lang="en-IN" sz="2400" dirty="0"/>
              <a:t>("Current thread: " + t);</a:t>
            </a:r>
          </a:p>
          <a:p>
            <a:pPr marL="0" indent="0">
              <a:buNone/>
            </a:pPr>
            <a:r>
              <a:rPr lang="en-IN" sz="2400" dirty="0"/>
              <a:t>               // change the name of the thread</a:t>
            </a:r>
          </a:p>
          <a:p>
            <a:pPr marL="0" indent="0">
              <a:buNone/>
            </a:pPr>
            <a:r>
              <a:rPr lang="en-IN" sz="2400" dirty="0"/>
              <a:t>               </a:t>
            </a:r>
            <a:r>
              <a:rPr lang="en-IN" sz="2400" dirty="0" err="1"/>
              <a:t>t.setName</a:t>
            </a:r>
            <a:r>
              <a:rPr lang="en-IN" sz="2400" dirty="0"/>
              <a:t>("My Thread");	</a:t>
            </a:r>
          </a:p>
          <a:p>
            <a:pPr marL="0" indent="0">
              <a:buNone/>
            </a:pPr>
            <a:r>
              <a:rPr lang="en-IN" sz="2400" dirty="0"/>
              <a:t>              </a:t>
            </a:r>
            <a:r>
              <a:rPr lang="en-IN" sz="2400" dirty="0" err="1"/>
              <a:t>System.out.println</a:t>
            </a:r>
            <a:r>
              <a:rPr lang="en-IN" sz="2400" dirty="0"/>
              <a:t>("After name change: " + t);</a:t>
            </a:r>
          </a:p>
          <a:p>
            <a:pPr marL="0" indent="0">
              <a:buNone/>
            </a:pPr>
            <a:r>
              <a:rPr lang="en-IN" sz="2400" dirty="0"/>
              <a:t>              try {   for(int n = 5; n &gt; 0; n--) </a:t>
            </a:r>
          </a:p>
          <a:p>
            <a:pPr marL="0" indent="0">
              <a:buNone/>
            </a:pPr>
            <a:r>
              <a:rPr lang="en-IN" sz="2400" dirty="0"/>
              <a:t>	   {        </a:t>
            </a:r>
            <a:r>
              <a:rPr lang="en-IN" sz="2400" dirty="0" err="1"/>
              <a:t>System.out.println</a:t>
            </a:r>
            <a:r>
              <a:rPr lang="en-IN" sz="2400" dirty="0"/>
              <a:t>(n); </a:t>
            </a:r>
          </a:p>
          <a:p>
            <a:pPr marL="0" indent="0">
              <a:buNone/>
            </a:pPr>
            <a:r>
              <a:rPr lang="en-IN" sz="2400" dirty="0"/>
              <a:t>                              </a:t>
            </a:r>
            <a:r>
              <a:rPr lang="en-IN" sz="2400" dirty="0" err="1"/>
              <a:t>Thread.sleep</a:t>
            </a:r>
            <a:r>
              <a:rPr lang="en-IN" sz="2400" dirty="0"/>
              <a:t>(1000);</a:t>
            </a:r>
          </a:p>
          <a:p>
            <a:pPr marL="0" indent="0">
              <a:buNone/>
            </a:pPr>
            <a:r>
              <a:rPr lang="en-IN" sz="2400" dirty="0"/>
              <a:t>	    }</a:t>
            </a:r>
          </a:p>
          <a:p>
            <a:pPr marL="0" indent="0">
              <a:buNone/>
            </a:pPr>
            <a:r>
              <a:rPr lang="en-IN" sz="2400" dirty="0"/>
              <a:t>	} catch (</a:t>
            </a:r>
            <a:r>
              <a:rPr lang="en-IN" sz="2400" dirty="0" err="1"/>
              <a:t>InterruptedException</a:t>
            </a:r>
            <a:r>
              <a:rPr lang="en-IN" sz="2400" dirty="0"/>
              <a:t> e) </a:t>
            </a:r>
            <a:br>
              <a:rPr lang="en-IN" sz="2400" dirty="0"/>
            </a:br>
            <a:r>
              <a:rPr lang="en-IN" sz="2400" dirty="0"/>
              <a:t>	  {              </a:t>
            </a:r>
            <a:r>
              <a:rPr lang="en-IN" sz="2400" dirty="0" err="1"/>
              <a:t>System.out.println</a:t>
            </a:r>
            <a:r>
              <a:rPr lang="en-IN" sz="2400" dirty="0"/>
              <a:t>("Main thread interrupted");   }</a:t>
            </a:r>
          </a:p>
          <a:p>
            <a:pPr marL="0" indent="0">
              <a:buNone/>
            </a:pPr>
            <a:r>
              <a:rPr lang="en-IN" sz="2400" dirty="0"/>
              <a:t>           }</a:t>
            </a:r>
          </a:p>
          <a:p>
            <a:pPr marL="0" indent="0">
              <a:buNone/>
            </a:pPr>
            <a:r>
              <a:rPr lang="en-IN" sz="2400" dirty="0"/>
              <a:t>}</a:t>
            </a:r>
          </a:p>
        </p:txBody>
      </p:sp>
    </p:spTree>
    <p:extLst>
      <p:ext uri="{BB962C8B-B14F-4D97-AF65-F5344CB8AC3E}">
        <p14:creationId xmlns:p14="http://schemas.microsoft.com/office/powerpoint/2010/main" val="2116714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F3EF-38A1-1F8A-005D-D4D0929040DB}"/>
              </a:ext>
            </a:extLst>
          </p:cNvPr>
          <p:cNvSpPr>
            <a:spLocks noGrp="1"/>
          </p:cNvSpPr>
          <p:nvPr>
            <p:ph type="title"/>
          </p:nvPr>
        </p:nvSpPr>
        <p:spPr/>
        <p:txBody>
          <a:bodyPr/>
          <a:lstStyle/>
          <a:p>
            <a:r>
              <a:rPr lang="en-IN" dirty="0"/>
              <a:t>Thread Priorities</a:t>
            </a:r>
          </a:p>
        </p:txBody>
      </p:sp>
      <p:sp>
        <p:nvSpPr>
          <p:cNvPr id="3" name="Content Placeholder 2">
            <a:extLst>
              <a:ext uri="{FF2B5EF4-FFF2-40B4-BE49-F238E27FC236}">
                <a16:creationId xmlns:a16="http://schemas.microsoft.com/office/drawing/2014/main" id="{ED7BC5C4-2790-7477-BE7C-B2FB174F5AED}"/>
              </a:ext>
            </a:extLst>
          </p:cNvPr>
          <p:cNvSpPr>
            <a:spLocks noGrp="1"/>
          </p:cNvSpPr>
          <p:nvPr>
            <p:ph idx="1"/>
          </p:nvPr>
        </p:nvSpPr>
        <p:spPr>
          <a:xfrm>
            <a:off x="838200" y="1556683"/>
            <a:ext cx="10515600" cy="5059269"/>
          </a:xfrm>
        </p:spPr>
        <p:txBody>
          <a:bodyPr>
            <a:normAutofit fontScale="92500" lnSpcReduction="20000"/>
          </a:bodyPr>
          <a:lstStyle/>
          <a:p>
            <a:pPr algn="l"/>
            <a:r>
              <a:rPr lang="en-IN" sz="2400" b="0" i="0" u="none" strike="noStrike" baseline="0" dirty="0">
                <a:latin typeface="NewBaskervilleStd-Roman"/>
              </a:rPr>
              <a:t>Java assigns to each thread a priority that determines how that thread should be treated with respect to the others. </a:t>
            </a:r>
          </a:p>
          <a:p>
            <a:pPr algn="l"/>
            <a:r>
              <a:rPr lang="en-IN" sz="2400" b="0" i="0" u="none" strike="noStrike" baseline="0" dirty="0">
                <a:latin typeface="NewBaskervilleStd-Roman"/>
              </a:rPr>
              <a:t>Thread priorities are integers that specify the relative priority of one thread to another. </a:t>
            </a:r>
          </a:p>
          <a:p>
            <a:pPr algn="l"/>
            <a:r>
              <a:rPr lang="en-IN" sz="2400" b="0" i="0" u="none" strike="noStrike" baseline="0" dirty="0">
                <a:latin typeface="NewBaskervilleStd-Roman"/>
              </a:rPr>
              <a:t>As an absolute value, a priority is meaningless; a higher-priority thread doesn’t run any faster than a lower-priority thread if it is the only thread running. </a:t>
            </a:r>
          </a:p>
          <a:p>
            <a:pPr algn="l"/>
            <a:r>
              <a:rPr lang="en-IN" sz="2400" b="0" i="0" u="none" strike="noStrike" baseline="0" dirty="0">
                <a:latin typeface="NewBaskervilleStd-Roman"/>
              </a:rPr>
              <a:t>Instead, a thread’s priority is used to decide when to switch from one running thread to the next. This is called a </a:t>
            </a:r>
            <a:r>
              <a:rPr lang="en-IN" sz="2400" b="0" i="1" u="none" strike="noStrike" baseline="0" dirty="0">
                <a:latin typeface="NewBaskervilleStd-Italic"/>
              </a:rPr>
              <a:t>context switch</a:t>
            </a:r>
            <a:r>
              <a:rPr lang="en-IN" sz="2400" b="0" i="0" u="none" strike="noStrike" baseline="0" dirty="0">
                <a:latin typeface="NewBaskervilleStd-Roman"/>
              </a:rPr>
              <a:t>. The rules that determine when a context switch takes place are simple: </a:t>
            </a:r>
            <a:endParaRPr lang="en-IN" sz="2400" b="0" i="1" u="none" strike="noStrike" baseline="0" dirty="0">
              <a:latin typeface="NewBaskervilleStd-Italic"/>
            </a:endParaRPr>
          </a:p>
          <a:p>
            <a:pPr lvl="1"/>
            <a:r>
              <a:rPr lang="en-IN" sz="1800" b="0" i="1" u="none" strike="noStrike" baseline="0" dirty="0">
                <a:latin typeface="NewBaskervilleStd-Italic"/>
              </a:rPr>
              <a:t> A thread can voluntarily relinquish control</a:t>
            </a:r>
            <a:r>
              <a:rPr lang="en-IN" sz="1800" b="0" i="0" u="none" strike="noStrike" baseline="0" dirty="0">
                <a:latin typeface="NewBaskervilleStd-Roman"/>
              </a:rPr>
              <a:t>. This is done by explicitly yielding, sleeping, or blocking on pending I/O. In this scenario, all other threads are examined, and the highest-priority thread that is ready to run is given the CPU.</a:t>
            </a:r>
          </a:p>
          <a:p>
            <a:pPr lvl="1"/>
            <a:r>
              <a:rPr lang="en-IN" sz="1800" b="0" i="1" u="none" strike="noStrike" baseline="0" dirty="0">
                <a:latin typeface="NewBaskervilleStd-Italic"/>
              </a:rPr>
              <a:t>• A thread can be </a:t>
            </a:r>
            <a:r>
              <a:rPr lang="en-IN" sz="1800" b="0" i="1" u="none" strike="noStrike" baseline="0" dirty="0" err="1">
                <a:latin typeface="NewBaskervilleStd-Italic"/>
              </a:rPr>
              <a:t>preempted</a:t>
            </a:r>
            <a:r>
              <a:rPr lang="en-IN" sz="1800" b="0" i="1" u="none" strike="noStrike" baseline="0" dirty="0">
                <a:latin typeface="NewBaskervilleStd-Italic"/>
              </a:rPr>
              <a:t> by a higher-priority thread</a:t>
            </a:r>
            <a:r>
              <a:rPr lang="en-IN" sz="1800" b="0" i="0" u="none" strike="noStrike" baseline="0" dirty="0">
                <a:latin typeface="NewBaskervilleStd-Roman"/>
              </a:rPr>
              <a:t>. In this case, a lower-priority thread that does not yield the processor is simply </a:t>
            </a:r>
            <a:r>
              <a:rPr lang="en-IN" sz="1800" b="0" i="0" u="none" strike="noStrike" baseline="0" dirty="0" err="1">
                <a:latin typeface="NewBaskervilleStd-Roman"/>
              </a:rPr>
              <a:t>preempted</a:t>
            </a:r>
            <a:r>
              <a:rPr lang="en-IN" sz="1800" b="0" i="0" u="none" strike="noStrike" baseline="0" dirty="0">
                <a:latin typeface="NewBaskervilleStd-Roman"/>
              </a:rPr>
              <a:t>—no matter what it is doing—by a higher-priority thread. Basically, as soon as a higher-priority thread wants to run, it does. This is called </a:t>
            </a:r>
            <a:r>
              <a:rPr lang="en-IN" sz="1800" b="0" i="1" u="none" strike="noStrike" baseline="0" dirty="0" err="1">
                <a:latin typeface="NewBaskervilleStd-Italic"/>
              </a:rPr>
              <a:t>preemptive</a:t>
            </a:r>
            <a:r>
              <a:rPr lang="en-IN" sz="1800" b="0" i="1" u="none" strike="noStrike" baseline="0" dirty="0">
                <a:latin typeface="NewBaskervilleStd-Italic"/>
              </a:rPr>
              <a:t> multitasking</a:t>
            </a:r>
            <a:r>
              <a:rPr lang="en-IN" sz="1800" b="0" i="0" u="none" strike="noStrike" baseline="0" dirty="0">
                <a:latin typeface="NewBaskervilleStd-Roman"/>
              </a:rPr>
              <a:t>.</a:t>
            </a:r>
          </a:p>
          <a:p>
            <a:pPr algn="l"/>
            <a:r>
              <a:rPr lang="en-IN" sz="2400" b="0" i="0" u="none" strike="noStrike" baseline="0" dirty="0">
                <a:latin typeface="NewBaskervilleStd-Roman"/>
              </a:rPr>
              <a:t>In cases where two threads with the same priority are competing for CPU cycles, the situation is a bit complicated. For operating systems such as Windows, threads of equal priority are time-sliced automatically in </a:t>
            </a:r>
            <a:r>
              <a:rPr lang="en-IN" sz="2400" b="1" i="0" u="none" strike="noStrike" baseline="0" dirty="0">
                <a:latin typeface="NewBaskervilleStd-Roman"/>
              </a:rPr>
              <a:t>round-robin fashion</a:t>
            </a:r>
            <a:r>
              <a:rPr lang="en-IN" sz="2400" b="0" i="0" u="none" strike="noStrike" baseline="0" dirty="0">
                <a:latin typeface="NewBaskervilleStd-Roman"/>
              </a:rPr>
              <a:t>. For other types of operating systems, threads of equal priority must voluntarily yield control to their peers. If they don’t, the other threads will not run.</a:t>
            </a:r>
            <a:endParaRPr lang="en-IN" sz="3600" dirty="0"/>
          </a:p>
        </p:txBody>
      </p:sp>
    </p:spTree>
    <p:extLst>
      <p:ext uri="{BB962C8B-B14F-4D97-AF65-F5344CB8AC3E}">
        <p14:creationId xmlns:p14="http://schemas.microsoft.com/office/powerpoint/2010/main" val="1508150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DF0EA-81D6-5366-6FEB-CDCB97CAF48A}"/>
              </a:ext>
            </a:extLst>
          </p:cNvPr>
          <p:cNvSpPr>
            <a:spLocks noGrp="1"/>
          </p:cNvSpPr>
          <p:nvPr>
            <p:ph type="title"/>
          </p:nvPr>
        </p:nvSpPr>
        <p:spPr/>
        <p:txBody>
          <a:bodyPr/>
          <a:lstStyle/>
          <a:p>
            <a:r>
              <a:rPr lang="en-IN" b="1" dirty="0"/>
              <a:t>Synchronization</a:t>
            </a:r>
          </a:p>
        </p:txBody>
      </p:sp>
      <p:sp>
        <p:nvSpPr>
          <p:cNvPr id="3" name="Content Placeholder 2">
            <a:extLst>
              <a:ext uri="{FF2B5EF4-FFF2-40B4-BE49-F238E27FC236}">
                <a16:creationId xmlns:a16="http://schemas.microsoft.com/office/drawing/2014/main" id="{19D03F70-BE39-3AFA-A206-92E97ECE238A}"/>
              </a:ext>
            </a:extLst>
          </p:cNvPr>
          <p:cNvSpPr>
            <a:spLocks noGrp="1"/>
          </p:cNvSpPr>
          <p:nvPr>
            <p:ph idx="1"/>
          </p:nvPr>
        </p:nvSpPr>
        <p:spPr>
          <a:xfrm>
            <a:off x="838200" y="1434353"/>
            <a:ext cx="10515600" cy="5058522"/>
          </a:xfrm>
        </p:spPr>
        <p:txBody>
          <a:bodyPr>
            <a:normAutofit fontScale="92500" lnSpcReduction="10000"/>
          </a:bodyPr>
          <a:lstStyle/>
          <a:p>
            <a:pPr algn="l"/>
            <a:r>
              <a:rPr lang="en-IN" sz="2400" b="0" i="0" u="none" strike="noStrike" baseline="0" dirty="0">
                <a:latin typeface="NewBaskervilleStd-Roman"/>
              </a:rPr>
              <a:t>Because multithreading introduces an asynchronous behavior to your programs, there must be a way for you to enforce synchronicity when you need it. For example, if you want two threads to communicate and share a complicated data structure, such as a linked list, you need some way to ensure that they don’t conflict with each other. That is, you must prevent one thread from writing data while another thread is in the middle of reading it. </a:t>
            </a:r>
          </a:p>
          <a:p>
            <a:pPr algn="l"/>
            <a:r>
              <a:rPr lang="en-IN" sz="2400" b="0" i="0" u="none" strike="noStrike" baseline="0" dirty="0">
                <a:latin typeface="NewBaskervilleStd-Roman"/>
              </a:rPr>
              <a:t>For this purpose, Java implements an elegant twist on an age-old model of </a:t>
            </a:r>
            <a:r>
              <a:rPr lang="en-IN" sz="2400" b="0" i="0" u="none" strike="noStrike" baseline="0" dirty="0" err="1">
                <a:latin typeface="NewBaskervilleStd-Roman"/>
              </a:rPr>
              <a:t>interprocess</a:t>
            </a:r>
            <a:r>
              <a:rPr lang="en-IN" sz="2400" b="0" i="0" u="none" strike="noStrike" baseline="0" dirty="0">
                <a:latin typeface="NewBaskervilleStd-Roman"/>
              </a:rPr>
              <a:t> synchronization: the </a:t>
            </a:r>
            <a:r>
              <a:rPr lang="en-IN" sz="2400" b="0" i="1" u="none" strike="noStrike" baseline="0" dirty="0">
                <a:latin typeface="NewBaskervilleStd-Italic"/>
              </a:rPr>
              <a:t>monitor</a:t>
            </a:r>
            <a:r>
              <a:rPr lang="en-IN" sz="2400" b="0" i="0" u="none" strike="noStrike" baseline="0" dirty="0">
                <a:latin typeface="NewBaskervilleStd-Roman"/>
              </a:rPr>
              <a:t>. The monitor is a control mechanism first defined by C.A.R. Hoare. You can think of a monitor as a very small box that can hold only one thread. Once a thread enters a monitor, all other threads must wait until that thread exits the monitor. In this way, a monitor can be used to protect a shared asset from being manipulated by more than one thread at a time.</a:t>
            </a:r>
          </a:p>
          <a:p>
            <a:pPr algn="l"/>
            <a:r>
              <a:rPr lang="en-IN" sz="2400" b="0" i="0" u="none" strike="noStrike" baseline="0" dirty="0">
                <a:latin typeface="NewBaskervilleStd-Roman"/>
              </a:rPr>
              <a:t>In Java, there is no class “Monitor”; instead, each object has its own implicit monitor that is automatically entered when one of the object’s synchronized methods is called. Once a thread is inside a synchronized method, no other thread can call any other synchronized method on the same object. This enables you to write very clear and concise multithreaded code, because synchronization support is built into the language.</a:t>
            </a:r>
            <a:endParaRPr lang="en-IN" sz="3600" dirty="0"/>
          </a:p>
        </p:txBody>
      </p:sp>
    </p:spTree>
    <p:extLst>
      <p:ext uri="{BB962C8B-B14F-4D97-AF65-F5344CB8AC3E}">
        <p14:creationId xmlns:p14="http://schemas.microsoft.com/office/powerpoint/2010/main" val="2100468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D6D95-1CCE-5489-10AA-5A5AA25DDE15}"/>
              </a:ext>
            </a:extLst>
          </p:cNvPr>
          <p:cNvSpPr>
            <a:spLocks noGrp="1"/>
          </p:cNvSpPr>
          <p:nvPr>
            <p:ph type="title"/>
          </p:nvPr>
        </p:nvSpPr>
        <p:spPr/>
        <p:txBody>
          <a:bodyPr/>
          <a:lstStyle/>
          <a:p>
            <a:r>
              <a:rPr lang="en-IN" b="1" dirty="0"/>
              <a:t>Synchronization</a:t>
            </a:r>
            <a:endParaRPr lang="en-IN" dirty="0"/>
          </a:p>
        </p:txBody>
      </p:sp>
      <p:sp>
        <p:nvSpPr>
          <p:cNvPr id="3" name="Content Placeholder 2">
            <a:extLst>
              <a:ext uri="{FF2B5EF4-FFF2-40B4-BE49-F238E27FC236}">
                <a16:creationId xmlns:a16="http://schemas.microsoft.com/office/drawing/2014/main" id="{4226D14E-4B88-9750-75F3-9961648AF7C3}"/>
              </a:ext>
            </a:extLst>
          </p:cNvPr>
          <p:cNvSpPr>
            <a:spLocks noGrp="1"/>
          </p:cNvSpPr>
          <p:nvPr>
            <p:ph idx="1"/>
          </p:nvPr>
        </p:nvSpPr>
        <p:spPr/>
        <p:txBody>
          <a:bodyPr/>
          <a:lstStyle/>
          <a:p>
            <a:pPr algn="just"/>
            <a:r>
              <a:rPr lang="en-IN" b="0" i="0" dirty="0">
                <a:solidFill>
                  <a:srgbClr val="333333"/>
                </a:solidFill>
                <a:effectLst/>
                <a:latin typeface="inter-regular"/>
              </a:rPr>
              <a:t>Synchronization in Java is the capability to control the access of multiple threads to any shared resource.</a:t>
            </a:r>
          </a:p>
          <a:p>
            <a:pPr algn="just"/>
            <a:r>
              <a:rPr lang="en-IN" b="0" i="0" dirty="0">
                <a:solidFill>
                  <a:srgbClr val="333333"/>
                </a:solidFill>
                <a:effectLst/>
                <a:latin typeface="inter-regular"/>
              </a:rPr>
              <a:t>Java Synchronization is better option where we want to allow only one thread to access the shared resource</a:t>
            </a:r>
          </a:p>
          <a:p>
            <a:endParaRPr lang="en-IN" dirty="0"/>
          </a:p>
        </p:txBody>
      </p:sp>
    </p:spTree>
    <p:extLst>
      <p:ext uri="{BB962C8B-B14F-4D97-AF65-F5344CB8AC3E}">
        <p14:creationId xmlns:p14="http://schemas.microsoft.com/office/powerpoint/2010/main" val="2574692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2005-56A8-AF3D-4A1E-241DD25FAFFE}"/>
              </a:ext>
            </a:extLst>
          </p:cNvPr>
          <p:cNvSpPr>
            <a:spLocks noGrp="1"/>
          </p:cNvSpPr>
          <p:nvPr>
            <p:ph type="title"/>
          </p:nvPr>
        </p:nvSpPr>
        <p:spPr/>
        <p:txBody>
          <a:bodyPr/>
          <a:lstStyle/>
          <a:p>
            <a:r>
              <a:rPr lang="en-IN" b="0" i="0" dirty="0">
                <a:solidFill>
                  <a:srgbClr val="610B38"/>
                </a:solidFill>
                <a:effectLst/>
                <a:latin typeface="erdana"/>
              </a:rPr>
              <a:t>Why use Synchronization?</a:t>
            </a:r>
            <a:endParaRPr lang="en-IN" dirty="0"/>
          </a:p>
        </p:txBody>
      </p:sp>
      <p:sp>
        <p:nvSpPr>
          <p:cNvPr id="3" name="Content Placeholder 2">
            <a:extLst>
              <a:ext uri="{FF2B5EF4-FFF2-40B4-BE49-F238E27FC236}">
                <a16:creationId xmlns:a16="http://schemas.microsoft.com/office/drawing/2014/main" id="{6E25AD65-774D-D1C8-9AA3-DCB585EF749B}"/>
              </a:ext>
            </a:extLst>
          </p:cNvPr>
          <p:cNvSpPr>
            <a:spLocks noGrp="1"/>
          </p:cNvSpPr>
          <p:nvPr>
            <p:ph idx="1"/>
          </p:nvPr>
        </p:nvSpPr>
        <p:spPr/>
        <p:txBody>
          <a:bodyPr/>
          <a:lstStyle/>
          <a:p>
            <a:pPr marL="0" indent="0" algn="just">
              <a:buNone/>
            </a:pPr>
            <a:r>
              <a:rPr lang="en-IN" b="0" i="0" dirty="0">
                <a:solidFill>
                  <a:srgbClr val="333333"/>
                </a:solidFill>
                <a:effectLst/>
                <a:latin typeface="inter-regular"/>
              </a:rPr>
              <a:t>The synchronization is mainly used to</a:t>
            </a:r>
          </a:p>
          <a:p>
            <a:pPr algn="just">
              <a:buFont typeface="+mj-lt"/>
              <a:buAutoNum type="arabicPeriod"/>
            </a:pPr>
            <a:r>
              <a:rPr lang="en-IN" b="0" i="0" dirty="0">
                <a:solidFill>
                  <a:srgbClr val="000000"/>
                </a:solidFill>
                <a:effectLst/>
                <a:latin typeface="inter-regular"/>
              </a:rPr>
              <a:t>To prevent thread interference.</a:t>
            </a:r>
          </a:p>
          <a:p>
            <a:pPr algn="just">
              <a:buFont typeface="+mj-lt"/>
              <a:buAutoNum type="arabicPeriod"/>
            </a:pPr>
            <a:r>
              <a:rPr lang="en-IN" b="0" i="0" dirty="0">
                <a:solidFill>
                  <a:srgbClr val="000000"/>
                </a:solidFill>
                <a:effectLst/>
                <a:latin typeface="inter-regular"/>
              </a:rPr>
              <a:t>To prevent consistency problem.</a:t>
            </a:r>
          </a:p>
          <a:p>
            <a:endParaRPr lang="en-IN" dirty="0"/>
          </a:p>
        </p:txBody>
      </p:sp>
    </p:spTree>
    <p:extLst>
      <p:ext uri="{BB962C8B-B14F-4D97-AF65-F5344CB8AC3E}">
        <p14:creationId xmlns:p14="http://schemas.microsoft.com/office/powerpoint/2010/main" val="38292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6186-CD37-59FD-7A9B-020A9F4F6826}"/>
              </a:ext>
            </a:extLst>
          </p:cNvPr>
          <p:cNvSpPr>
            <a:spLocks noGrp="1"/>
          </p:cNvSpPr>
          <p:nvPr>
            <p:ph type="title"/>
          </p:nvPr>
        </p:nvSpPr>
        <p:spPr/>
        <p:txBody>
          <a:bodyPr/>
          <a:lstStyle/>
          <a:p>
            <a:r>
              <a:rPr lang="en-IN" dirty="0"/>
              <a:t>Messaging</a:t>
            </a:r>
          </a:p>
        </p:txBody>
      </p:sp>
      <p:sp>
        <p:nvSpPr>
          <p:cNvPr id="3" name="Content Placeholder 2">
            <a:extLst>
              <a:ext uri="{FF2B5EF4-FFF2-40B4-BE49-F238E27FC236}">
                <a16:creationId xmlns:a16="http://schemas.microsoft.com/office/drawing/2014/main" id="{F3B731F1-D032-C9D2-04FA-8C7B192CF0AD}"/>
              </a:ext>
            </a:extLst>
          </p:cNvPr>
          <p:cNvSpPr>
            <a:spLocks noGrp="1"/>
          </p:cNvSpPr>
          <p:nvPr>
            <p:ph idx="1"/>
          </p:nvPr>
        </p:nvSpPr>
        <p:spPr/>
        <p:txBody>
          <a:bodyPr>
            <a:normAutofit lnSpcReduction="10000"/>
          </a:bodyPr>
          <a:lstStyle/>
          <a:p>
            <a:r>
              <a:rPr lang="en-IN" dirty="0"/>
              <a:t>After you divide your program into separate threads, you need to define how they will communicate with each other. </a:t>
            </a:r>
          </a:p>
          <a:p>
            <a:r>
              <a:rPr lang="en-IN" dirty="0"/>
              <a:t>When programming with some other languages, you must depend on the operating system to establish communication between threads. This, of course, adds overhead. </a:t>
            </a:r>
          </a:p>
          <a:p>
            <a:r>
              <a:rPr lang="en-IN" dirty="0"/>
              <a:t>By contrast, Java provides a clean, low-cost way for two or more threads to talk to each other, via calls to predefined methods that all objects have. </a:t>
            </a:r>
          </a:p>
          <a:p>
            <a:r>
              <a:rPr lang="en-IN" dirty="0"/>
              <a:t>Java’s messaging system allows a thread to enter a synchronized method on an object, and then wait there until some other thread explicitly notifies it to come out.</a:t>
            </a:r>
          </a:p>
        </p:txBody>
      </p:sp>
    </p:spTree>
    <p:extLst>
      <p:ext uri="{BB962C8B-B14F-4D97-AF65-F5344CB8AC3E}">
        <p14:creationId xmlns:p14="http://schemas.microsoft.com/office/powerpoint/2010/main" val="3365017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6FA0D-7D6B-6485-B207-78524C81B992}"/>
              </a:ext>
            </a:extLst>
          </p:cNvPr>
          <p:cNvSpPr>
            <a:spLocks noGrp="1"/>
          </p:cNvSpPr>
          <p:nvPr>
            <p:ph type="title"/>
          </p:nvPr>
        </p:nvSpPr>
        <p:spPr/>
        <p:txBody>
          <a:bodyPr/>
          <a:lstStyle/>
          <a:p>
            <a:r>
              <a:rPr lang="en-IN" b="1" i="0" dirty="0">
                <a:solidFill>
                  <a:srgbClr val="333333"/>
                </a:solidFill>
                <a:effectLst/>
                <a:latin typeface="inter-bold"/>
              </a:rPr>
              <a:t>Multithreading in </a:t>
            </a:r>
            <a:r>
              <a:rPr lang="en-IN" b="1" i="0" u="none" strike="noStrike" dirty="0">
                <a:solidFill>
                  <a:srgbClr val="008000"/>
                </a:solidFill>
                <a:effectLst/>
                <a:latin typeface="inter-bold"/>
                <a:hlinkClick r:id="rId2"/>
              </a:rPr>
              <a:t>Java</a:t>
            </a:r>
            <a:r>
              <a:rPr lang="en-IN" b="0" i="0" dirty="0">
                <a:solidFill>
                  <a:srgbClr val="333333"/>
                </a:solidFill>
                <a:effectLst/>
                <a:latin typeface="inter-regular"/>
              </a:rPr>
              <a:t> </a:t>
            </a:r>
            <a:endParaRPr lang="en-IN" dirty="0"/>
          </a:p>
        </p:txBody>
      </p:sp>
      <p:sp>
        <p:nvSpPr>
          <p:cNvPr id="3" name="Content Placeholder 2">
            <a:extLst>
              <a:ext uri="{FF2B5EF4-FFF2-40B4-BE49-F238E27FC236}">
                <a16:creationId xmlns:a16="http://schemas.microsoft.com/office/drawing/2014/main" id="{099B7EBC-BA47-E307-4E18-569E7C330031}"/>
              </a:ext>
            </a:extLst>
          </p:cNvPr>
          <p:cNvSpPr>
            <a:spLocks noGrp="1"/>
          </p:cNvSpPr>
          <p:nvPr>
            <p:ph idx="1"/>
          </p:nvPr>
        </p:nvSpPr>
        <p:spPr/>
        <p:txBody>
          <a:bodyPr/>
          <a:lstStyle/>
          <a:p>
            <a:pPr algn="just"/>
            <a:r>
              <a:rPr lang="en-IN" b="0" i="0" dirty="0">
                <a:solidFill>
                  <a:srgbClr val="333333"/>
                </a:solidFill>
                <a:effectLst/>
                <a:latin typeface="inter-regular"/>
              </a:rPr>
              <a:t>A process of executing multiple threads simultaneously.</a:t>
            </a:r>
          </a:p>
          <a:p>
            <a:pPr algn="just"/>
            <a:r>
              <a:rPr lang="en-IN" b="0" i="0" dirty="0">
                <a:solidFill>
                  <a:srgbClr val="333333"/>
                </a:solidFill>
                <a:effectLst/>
                <a:latin typeface="inter-regular"/>
              </a:rPr>
              <a:t>A thread is a lightweight sub-process, the smallest unit of processing. Multiprocessing and multithreading, both are used to achieve multitasking.</a:t>
            </a:r>
          </a:p>
          <a:p>
            <a:pPr algn="just"/>
            <a:r>
              <a:rPr lang="en-IN" b="0" i="0" dirty="0">
                <a:solidFill>
                  <a:srgbClr val="333333"/>
                </a:solidFill>
                <a:effectLst/>
                <a:latin typeface="inter-regular"/>
              </a:rPr>
              <a:t>However, we use multithreading than multiprocessing because threads use a shared memory area. They don't allocate separate memory area so saves memory, and context-switching between the threads takes less time than process.</a:t>
            </a:r>
          </a:p>
          <a:p>
            <a:endParaRPr lang="en-IN" dirty="0"/>
          </a:p>
        </p:txBody>
      </p:sp>
    </p:spTree>
    <p:extLst>
      <p:ext uri="{BB962C8B-B14F-4D97-AF65-F5344CB8AC3E}">
        <p14:creationId xmlns:p14="http://schemas.microsoft.com/office/powerpoint/2010/main" val="322638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FB8D9-5C22-4365-C986-2ACF98A5385D}"/>
              </a:ext>
            </a:extLst>
          </p:cNvPr>
          <p:cNvSpPr>
            <a:spLocks noGrp="1"/>
          </p:cNvSpPr>
          <p:nvPr>
            <p:ph type="title"/>
          </p:nvPr>
        </p:nvSpPr>
        <p:spPr/>
        <p:txBody>
          <a:bodyPr/>
          <a:lstStyle/>
          <a:p>
            <a:r>
              <a:rPr lang="en-IN" dirty="0"/>
              <a:t>Thread Class and the Runnable Interface</a:t>
            </a:r>
          </a:p>
        </p:txBody>
      </p:sp>
      <p:sp>
        <p:nvSpPr>
          <p:cNvPr id="3" name="Content Placeholder 2">
            <a:extLst>
              <a:ext uri="{FF2B5EF4-FFF2-40B4-BE49-F238E27FC236}">
                <a16:creationId xmlns:a16="http://schemas.microsoft.com/office/drawing/2014/main" id="{FEBA21C7-3EC9-7705-2B92-C9DC56E4030F}"/>
              </a:ext>
            </a:extLst>
          </p:cNvPr>
          <p:cNvSpPr>
            <a:spLocks noGrp="1"/>
          </p:cNvSpPr>
          <p:nvPr>
            <p:ph idx="1"/>
          </p:nvPr>
        </p:nvSpPr>
        <p:spPr/>
        <p:txBody>
          <a:bodyPr/>
          <a:lstStyle/>
          <a:p>
            <a:r>
              <a:rPr lang="en-IN" dirty="0"/>
              <a:t>Java’s multithreading system is built upon the Thread class, its methods, and its companion interface, Runnable. Thread encapsulates a thread of execution. </a:t>
            </a:r>
          </a:p>
          <a:p>
            <a:r>
              <a:rPr lang="en-IN" dirty="0"/>
              <a:t>To create a new thread, your program will either extend Thread or implement the Runnable interface.</a:t>
            </a:r>
          </a:p>
          <a:p>
            <a:endParaRPr lang="en-IN" dirty="0"/>
          </a:p>
        </p:txBody>
      </p:sp>
    </p:spTree>
    <p:extLst>
      <p:ext uri="{BB962C8B-B14F-4D97-AF65-F5344CB8AC3E}">
        <p14:creationId xmlns:p14="http://schemas.microsoft.com/office/powerpoint/2010/main" val="344082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FA8A-7C43-7DFA-D8A4-C68CC5092032}"/>
              </a:ext>
            </a:extLst>
          </p:cNvPr>
          <p:cNvSpPr>
            <a:spLocks noGrp="1"/>
          </p:cNvSpPr>
          <p:nvPr>
            <p:ph type="title"/>
          </p:nvPr>
        </p:nvSpPr>
        <p:spPr/>
        <p:txBody>
          <a:bodyPr/>
          <a:lstStyle/>
          <a:p>
            <a:r>
              <a:rPr lang="en-IN" sz="4400" b="1" i="0" u="none" strike="noStrike" baseline="0" dirty="0">
                <a:latin typeface="NewBaskervilleStd-Bold"/>
              </a:rPr>
              <a:t>Thread </a:t>
            </a:r>
            <a:r>
              <a:rPr lang="en-IN" sz="4400" b="0" i="0" u="none" strike="noStrike" baseline="0" dirty="0">
                <a:latin typeface="NewBaskervilleStd-Roman"/>
              </a:rPr>
              <a:t>class Methods</a:t>
            </a:r>
            <a:endParaRPr lang="en-IN" dirty="0"/>
          </a:p>
        </p:txBody>
      </p:sp>
      <p:graphicFrame>
        <p:nvGraphicFramePr>
          <p:cNvPr id="4" name="Table 3">
            <a:extLst>
              <a:ext uri="{FF2B5EF4-FFF2-40B4-BE49-F238E27FC236}">
                <a16:creationId xmlns:a16="http://schemas.microsoft.com/office/drawing/2014/main" id="{0133C001-5976-9015-8B35-FF7A67F0DEED}"/>
              </a:ext>
            </a:extLst>
          </p:cNvPr>
          <p:cNvGraphicFramePr>
            <a:graphicFrameLocks noGrp="1"/>
          </p:cNvGraphicFramePr>
          <p:nvPr>
            <p:extLst>
              <p:ext uri="{D42A27DB-BD31-4B8C-83A1-F6EECF244321}">
                <p14:modId xmlns:p14="http://schemas.microsoft.com/office/powerpoint/2010/main" val="2106877463"/>
              </p:ext>
            </p:extLst>
          </p:nvPr>
        </p:nvGraphicFramePr>
        <p:xfrm>
          <a:off x="986864" y="2122525"/>
          <a:ext cx="8214659" cy="4023360"/>
        </p:xfrm>
        <a:graphic>
          <a:graphicData uri="http://schemas.openxmlformats.org/drawingml/2006/table">
            <a:tbl>
              <a:tblPr firstRow="1" bandRow="1">
                <a:tableStyleId>{5C22544A-7EE6-4342-B048-85BDC9FD1C3A}</a:tableStyleId>
              </a:tblPr>
              <a:tblGrid>
                <a:gridCol w="1810871">
                  <a:extLst>
                    <a:ext uri="{9D8B030D-6E8A-4147-A177-3AD203B41FA5}">
                      <a16:colId xmlns:a16="http://schemas.microsoft.com/office/drawing/2014/main" val="3611681844"/>
                    </a:ext>
                  </a:extLst>
                </a:gridCol>
                <a:gridCol w="6403788">
                  <a:extLst>
                    <a:ext uri="{9D8B030D-6E8A-4147-A177-3AD203B41FA5}">
                      <a16:colId xmlns:a16="http://schemas.microsoft.com/office/drawing/2014/main" val="155802558"/>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i="0" u="none" strike="noStrike" baseline="0" dirty="0">
                          <a:latin typeface="DINMittelEFOP-Bold"/>
                        </a:rPr>
                        <a:t>Method</a:t>
                      </a:r>
                    </a:p>
                    <a:p>
                      <a:endParaRPr lang="en-IN" sz="2400" dirty="0"/>
                    </a:p>
                  </a:txBody>
                  <a:tcPr/>
                </a:tc>
                <a:tc>
                  <a:txBody>
                    <a:bodyPr/>
                    <a:lstStyle/>
                    <a:p>
                      <a:r>
                        <a:rPr lang="en-IN" sz="2400" b="1" i="0" u="none" strike="noStrike" baseline="0" dirty="0">
                          <a:latin typeface="DINMittelEFOP-Bold"/>
                        </a:rPr>
                        <a:t>  Meaning</a:t>
                      </a:r>
                      <a:endParaRPr lang="en-IN" sz="2400" dirty="0"/>
                    </a:p>
                  </a:txBody>
                  <a:tcPr/>
                </a:tc>
                <a:extLst>
                  <a:ext uri="{0D108BD9-81ED-4DB2-BD59-A6C34878D82A}">
                    <a16:rowId xmlns:a16="http://schemas.microsoft.com/office/drawing/2014/main" val="268803648"/>
                  </a:ext>
                </a:extLst>
              </a:tr>
              <a:tr h="370840">
                <a:tc>
                  <a:txBody>
                    <a:bodyPr/>
                    <a:lstStyle/>
                    <a:p>
                      <a:r>
                        <a:rPr lang="en-IN" sz="2400" b="0" i="0" u="none" strike="noStrike" baseline="0" dirty="0" err="1">
                          <a:latin typeface="NewBaskervilleStd-Roman"/>
                        </a:rPr>
                        <a:t>getName</a:t>
                      </a:r>
                      <a:r>
                        <a:rPr lang="en-IN" sz="2400" b="0" i="0" u="none" strike="noStrike" baseline="0" dirty="0">
                          <a:latin typeface="NewBaskervilleStd-Roman"/>
                        </a:rPr>
                        <a:t>()</a:t>
                      </a:r>
                      <a:endParaRPr lang="en-IN" sz="2400" dirty="0"/>
                    </a:p>
                  </a:txBody>
                  <a:tcPr/>
                </a:tc>
                <a:tc>
                  <a:txBody>
                    <a:bodyPr/>
                    <a:lstStyle/>
                    <a:p>
                      <a:r>
                        <a:rPr lang="en-IN" sz="2400" b="0" i="0" u="none" strike="noStrike" baseline="0" dirty="0">
                          <a:latin typeface="NewBaskervilleStd-Roman"/>
                        </a:rPr>
                        <a:t>Obtain a thread’s name.</a:t>
                      </a:r>
                      <a:endParaRPr lang="en-IN" sz="2400" dirty="0"/>
                    </a:p>
                  </a:txBody>
                  <a:tcPr/>
                </a:tc>
                <a:extLst>
                  <a:ext uri="{0D108BD9-81ED-4DB2-BD59-A6C34878D82A}">
                    <a16:rowId xmlns:a16="http://schemas.microsoft.com/office/drawing/2014/main" val="3422453651"/>
                  </a:ext>
                </a:extLst>
              </a:tr>
              <a:tr h="370840">
                <a:tc>
                  <a:txBody>
                    <a:bodyPr/>
                    <a:lstStyle/>
                    <a:p>
                      <a:r>
                        <a:rPr lang="en-IN" sz="2400" b="0" i="0" u="none" strike="noStrike" baseline="0" dirty="0" err="1">
                          <a:latin typeface="NewBaskervilleStd-Roman"/>
                        </a:rPr>
                        <a:t>getPriority</a:t>
                      </a:r>
                      <a:r>
                        <a:rPr lang="en-IN" sz="2400" b="0" i="0" u="none" strike="noStrike" baseline="0" dirty="0">
                          <a:latin typeface="NewBaskervilleStd-Roman"/>
                        </a:rPr>
                        <a:t>()</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0" i="0" u="none" strike="noStrike" baseline="0" dirty="0">
                          <a:latin typeface="NewBaskervilleStd-Roman"/>
                        </a:rPr>
                        <a:t>Obtain a thread’s priority.</a:t>
                      </a:r>
                    </a:p>
                  </a:txBody>
                  <a:tcPr/>
                </a:tc>
                <a:extLst>
                  <a:ext uri="{0D108BD9-81ED-4DB2-BD59-A6C34878D82A}">
                    <a16:rowId xmlns:a16="http://schemas.microsoft.com/office/drawing/2014/main" val="13121599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0" i="0" u="none" strike="noStrike" baseline="0" dirty="0" err="1">
                          <a:latin typeface="NewBaskervilleStd-Roman"/>
                        </a:rPr>
                        <a:t>isAlive</a:t>
                      </a:r>
                      <a:r>
                        <a:rPr lang="en-IN" sz="2400" b="0" i="0" u="none" strike="noStrike" baseline="0" dirty="0">
                          <a:latin typeface="NewBaskervilleStd-Roman"/>
                        </a:rPr>
                        <a:t>()</a:t>
                      </a:r>
                    </a:p>
                  </a:txBody>
                  <a:tcPr/>
                </a:tc>
                <a:tc>
                  <a:txBody>
                    <a:bodyPr/>
                    <a:lstStyle/>
                    <a:p>
                      <a:r>
                        <a:rPr lang="en-IN" sz="2400" b="0" i="0" u="none" strike="noStrike" baseline="0" dirty="0">
                          <a:latin typeface="NewBaskervilleStd-Roman"/>
                        </a:rPr>
                        <a:t>Determine if a thread is still running.</a:t>
                      </a:r>
                      <a:endParaRPr lang="en-IN" sz="2400" dirty="0"/>
                    </a:p>
                  </a:txBody>
                  <a:tcPr/>
                </a:tc>
                <a:extLst>
                  <a:ext uri="{0D108BD9-81ED-4DB2-BD59-A6C34878D82A}">
                    <a16:rowId xmlns:a16="http://schemas.microsoft.com/office/drawing/2014/main" val="39640914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0" i="0" u="none" strike="noStrike" baseline="0" dirty="0">
                          <a:latin typeface="NewBaskervilleStd-Roman"/>
                        </a:rPr>
                        <a:t>join()</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0" i="0" u="none" strike="noStrike" baseline="0" dirty="0">
                          <a:latin typeface="NewBaskervilleStd-Roman"/>
                        </a:rPr>
                        <a:t>Wait for a thread to terminate.</a:t>
                      </a:r>
                    </a:p>
                  </a:txBody>
                  <a:tcPr/>
                </a:tc>
                <a:extLst>
                  <a:ext uri="{0D108BD9-81ED-4DB2-BD59-A6C34878D82A}">
                    <a16:rowId xmlns:a16="http://schemas.microsoft.com/office/drawing/2014/main" val="3374611538"/>
                  </a:ext>
                </a:extLst>
              </a:tr>
              <a:tr h="0">
                <a:tc>
                  <a:txBody>
                    <a:bodyPr/>
                    <a:lstStyle/>
                    <a:p>
                      <a:pPr algn="l"/>
                      <a:r>
                        <a:rPr lang="en-IN" sz="2400" b="0" i="0" u="none" strike="noStrike" baseline="0" dirty="0">
                          <a:latin typeface="NewBaskervilleStd-Roman"/>
                        </a:rPr>
                        <a:t>run()</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0" i="0" u="none" strike="noStrike" baseline="0" dirty="0">
                          <a:latin typeface="NewBaskervilleStd-Roman"/>
                        </a:rPr>
                        <a:t>Entry point for the thread.</a:t>
                      </a:r>
                    </a:p>
                  </a:txBody>
                  <a:tcPr/>
                </a:tc>
                <a:extLst>
                  <a:ext uri="{0D108BD9-81ED-4DB2-BD59-A6C34878D82A}">
                    <a16:rowId xmlns:a16="http://schemas.microsoft.com/office/drawing/2014/main" val="1236376682"/>
                  </a:ext>
                </a:extLst>
              </a:tr>
              <a:tr h="370840">
                <a:tc>
                  <a:txBody>
                    <a:bodyPr/>
                    <a:lstStyle/>
                    <a:p>
                      <a:pPr algn="l"/>
                      <a:r>
                        <a:rPr lang="en-IN" sz="2400" b="0" i="0" u="none" strike="noStrike" baseline="0" dirty="0">
                          <a:latin typeface="NewBaskervilleStd-Roman"/>
                        </a:rPr>
                        <a:t>sleep(n)</a:t>
                      </a:r>
                    </a:p>
                  </a:txBody>
                  <a:tcPr/>
                </a:tc>
                <a:tc>
                  <a:txBody>
                    <a:bodyPr/>
                    <a:lstStyle/>
                    <a:p>
                      <a:r>
                        <a:rPr lang="en-IN" sz="2400" b="0" i="0" u="none" strike="noStrike" baseline="0" dirty="0">
                          <a:latin typeface="NewBaskervilleStd-Roman"/>
                        </a:rPr>
                        <a:t>Suspend a thread for a period of time.</a:t>
                      </a:r>
                      <a:endParaRPr lang="en-IN" sz="2400" dirty="0"/>
                    </a:p>
                  </a:txBody>
                  <a:tcPr/>
                </a:tc>
                <a:extLst>
                  <a:ext uri="{0D108BD9-81ED-4DB2-BD59-A6C34878D82A}">
                    <a16:rowId xmlns:a16="http://schemas.microsoft.com/office/drawing/2014/main" val="36963710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0" i="0" u="none" strike="noStrike" baseline="0" dirty="0">
                          <a:latin typeface="NewBaskervilleStd-Roman"/>
                        </a:rPr>
                        <a:t>start()</a:t>
                      </a:r>
                      <a:endParaRPr lang="en-IN" sz="2400" dirty="0"/>
                    </a:p>
                  </a:txBody>
                  <a:tcPr/>
                </a:tc>
                <a:tc>
                  <a:txBody>
                    <a:bodyPr/>
                    <a:lstStyle/>
                    <a:p>
                      <a:r>
                        <a:rPr lang="en-IN" sz="2400" b="0" i="0" u="none" strike="noStrike" baseline="0" dirty="0">
                          <a:latin typeface="NewBaskervilleStd-Roman"/>
                        </a:rPr>
                        <a:t>Start a thread by calling its run method</a:t>
                      </a:r>
                      <a:endParaRPr lang="en-IN" sz="2400" dirty="0"/>
                    </a:p>
                  </a:txBody>
                  <a:tcPr/>
                </a:tc>
                <a:extLst>
                  <a:ext uri="{0D108BD9-81ED-4DB2-BD59-A6C34878D82A}">
                    <a16:rowId xmlns:a16="http://schemas.microsoft.com/office/drawing/2014/main" val="1976418478"/>
                  </a:ext>
                </a:extLst>
              </a:tr>
            </a:tbl>
          </a:graphicData>
        </a:graphic>
      </p:graphicFrame>
      <p:sp>
        <p:nvSpPr>
          <p:cNvPr id="6" name="TextBox 5">
            <a:extLst>
              <a:ext uri="{FF2B5EF4-FFF2-40B4-BE49-F238E27FC236}">
                <a16:creationId xmlns:a16="http://schemas.microsoft.com/office/drawing/2014/main" id="{B14DC32A-B261-FE65-8B74-33E2FE97BB53}"/>
              </a:ext>
            </a:extLst>
          </p:cNvPr>
          <p:cNvSpPr txBox="1"/>
          <p:nvPr/>
        </p:nvSpPr>
        <p:spPr>
          <a:xfrm>
            <a:off x="923365" y="1319123"/>
            <a:ext cx="10802469" cy="830997"/>
          </a:xfrm>
          <a:prstGeom prst="rect">
            <a:avLst/>
          </a:prstGeom>
          <a:noFill/>
        </p:spPr>
        <p:txBody>
          <a:bodyPr wrap="square">
            <a:spAutoFit/>
          </a:bodyPr>
          <a:lstStyle/>
          <a:p>
            <a:pPr algn="l"/>
            <a:r>
              <a:rPr lang="en-IN" sz="2400" b="1" i="0" u="none" strike="noStrike" baseline="0" dirty="0">
                <a:latin typeface="NewBaskervilleStd-Bold"/>
              </a:rPr>
              <a:t>Thread </a:t>
            </a:r>
            <a:r>
              <a:rPr lang="en-IN" sz="2400" b="0" i="0" u="none" strike="noStrike" baseline="0" dirty="0">
                <a:latin typeface="NewBaskervilleStd-Roman"/>
              </a:rPr>
              <a:t>class defines several methods that help manage threads. Several of those</a:t>
            </a:r>
          </a:p>
          <a:p>
            <a:pPr algn="l"/>
            <a:r>
              <a:rPr lang="en-IN" sz="2400" b="0" i="0" u="none" strike="noStrike" baseline="0" dirty="0">
                <a:latin typeface="NewBaskervilleStd-Roman"/>
              </a:rPr>
              <a:t>used in this chapter are shown here:</a:t>
            </a:r>
            <a:endParaRPr lang="en-IN" sz="2400" dirty="0"/>
          </a:p>
        </p:txBody>
      </p:sp>
      <p:sp>
        <p:nvSpPr>
          <p:cNvPr id="7" name="TextBox 6">
            <a:extLst>
              <a:ext uri="{FF2B5EF4-FFF2-40B4-BE49-F238E27FC236}">
                <a16:creationId xmlns:a16="http://schemas.microsoft.com/office/drawing/2014/main" id="{0133AA83-35A6-2135-F24F-5A2D8FC5B5A1}"/>
              </a:ext>
            </a:extLst>
          </p:cNvPr>
          <p:cNvSpPr txBox="1"/>
          <p:nvPr/>
        </p:nvSpPr>
        <p:spPr>
          <a:xfrm>
            <a:off x="9341225" y="4580965"/>
            <a:ext cx="2761128" cy="830997"/>
          </a:xfrm>
          <a:prstGeom prst="rect">
            <a:avLst/>
          </a:prstGeom>
          <a:noFill/>
          <a:ln w="19050">
            <a:solidFill>
              <a:schemeClr val="tx1"/>
            </a:solidFill>
          </a:ln>
        </p:spPr>
        <p:txBody>
          <a:bodyPr wrap="square" rtlCol="0">
            <a:spAutoFit/>
          </a:bodyPr>
          <a:lstStyle/>
          <a:p>
            <a:r>
              <a:rPr lang="en-IN" sz="2400" dirty="0">
                <a:hlinkClick r:id="rId2"/>
              </a:rPr>
              <a:t>Link for Thread Class</a:t>
            </a:r>
            <a:r>
              <a:rPr lang="en-IN" sz="2400" dirty="0"/>
              <a:t>    methods </a:t>
            </a:r>
          </a:p>
        </p:txBody>
      </p:sp>
    </p:spTree>
    <p:extLst>
      <p:ext uri="{BB962C8B-B14F-4D97-AF65-F5344CB8AC3E}">
        <p14:creationId xmlns:p14="http://schemas.microsoft.com/office/powerpoint/2010/main" val="3448038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1A1EC-1B89-0C99-1972-8FD5AEE54175}"/>
              </a:ext>
            </a:extLst>
          </p:cNvPr>
          <p:cNvSpPr>
            <a:spLocks noGrp="1"/>
          </p:cNvSpPr>
          <p:nvPr>
            <p:ph type="title"/>
          </p:nvPr>
        </p:nvSpPr>
        <p:spPr/>
        <p:txBody>
          <a:bodyPr/>
          <a:lstStyle/>
          <a:p>
            <a:r>
              <a:rPr lang="en-IN" dirty="0"/>
              <a:t>The Main Thread</a:t>
            </a:r>
          </a:p>
        </p:txBody>
      </p:sp>
      <p:sp>
        <p:nvSpPr>
          <p:cNvPr id="3" name="Content Placeholder 2">
            <a:extLst>
              <a:ext uri="{FF2B5EF4-FFF2-40B4-BE49-F238E27FC236}">
                <a16:creationId xmlns:a16="http://schemas.microsoft.com/office/drawing/2014/main" id="{6E9EDF5D-C0B4-FAA4-B8A5-604277A33B78}"/>
              </a:ext>
            </a:extLst>
          </p:cNvPr>
          <p:cNvSpPr>
            <a:spLocks noGrp="1"/>
          </p:cNvSpPr>
          <p:nvPr>
            <p:ph idx="1"/>
          </p:nvPr>
        </p:nvSpPr>
        <p:spPr/>
        <p:txBody>
          <a:bodyPr>
            <a:normAutofit/>
          </a:bodyPr>
          <a:lstStyle/>
          <a:p>
            <a:pPr marL="0" indent="0">
              <a:buNone/>
            </a:pPr>
            <a:r>
              <a:rPr lang="en-IN" dirty="0"/>
              <a:t>When a Java program starts up, one thread begins running immediately. This is usually called the main thread of your program, because it is the one that is executed when your program begins. The main thread is important for two reasons:</a:t>
            </a:r>
          </a:p>
          <a:p>
            <a:pPr marL="514350" indent="-514350">
              <a:buFont typeface="+mj-lt"/>
              <a:buAutoNum type="arabicPeriod"/>
            </a:pPr>
            <a:r>
              <a:rPr lang="en-IN" dirty="0"/>
              <a:t>It is the thread from which other “child” threads will be spawned.</a:t>
            </a:r>
          </a:p>
          <a:p>
            <a:pPr marL="514350" indent="-514350">
              <a:buFont typeface="+mj-lt"/>
              <a:buAutoNum type="arabicPeriod"/>
            </a:pPr>
            <a:r>
              <a:rPr lang="en-IN" dirty="0"/>
              <a:t>Often, it must be the last thread to finish execution because it performs various shutdown actions.</a:t>
            </a:r>
          </a:p>
        </p:txBody>
      </p:sp>
    </p:spTree>
    <p:extLst>
      <p:ext uri="{BB962C8B-B14F-4D97-AF65-F5344CB8AC3E}">
        <p14:creationId xmlns:p14="http://schemas.microsoft.com/office/powerpoint/2010/main" val="4256760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3DC7D-AA52-EF1C-2F68-470095629636}"/>
              </a:ext>
            </a:extLst>
          </p:cNvPr>
          <p:cNvSpPr>
            <a:spLocks noGrp="1"/>
          </p:cNvSpPr>
          <p:nvPr>
            <p:ph type="title"/>
          </p:nvPr>
        </p:nvSpPr>
        <p:spPr/>
        <p:txBody>
          <a:bodyPr/>
          <a:lstStyle/>
          <a:p>
            <a:r>
              <a:rPr lang="en-IN" dirty="0"/>
              <a:t>The Main Thread</a:t>
            </a:r>
          </a:p>
        </p:txBody>
      </p:sp>
      <p:sp>
        <p:nvSpPr>
          <p:cNvPr id="3" name="Content Placeholder 2">
            <a:extLst>
              <a:ext uri="{FF2B5EF4-FFF2-40B4-BE49-F238E27FC236}">
                <a16:creationId xmlns:a16="http://schemas.microsoft.com/office/drawing/2014/main" id="{B4BADB2A-A6F0-E7CB-2432-0250376FCF70}"/>
              </a:ext>
            </a:extLst>
          </p:cNvPr>
          <p:cNvSpPr>
            <a:spLocks noGrp="1"/>
          </p:cNvSpPr>
          <p:nvPr>
            <p:ph idx="1"/>
          </p:nvPr>
        </p:nvSpPr>
        <p:spPr/>
        <p:txBody>
          <a:bodyPr>
            <a:normAutofit lnSpcReduction="10000"/>
          </a:bodyPr>
          <a:lstStyle/>
          <a:p>
            <a:pPr algn="l"/>
            <a:r>
              <a:rPr lang="en-IN" sz="2400" b="0" i="0" u="none" strike="noStrike" baseline="0" dirty="0">
                <a:latin typeface="NewBaskervilleStd-Roman"/>
              </a:rPr>
              <a:t>The main thread is created automatically when your program is started, </a:t>
            </a:r>
          </a:p>
          <a:p>
            <a:pPr algn="l"/>
            <a:r>
              <a:rPr lang="en-IN" sz="2400" dirty="0">
                <a:latin typeface="NewBaskervilleStd-Roman"/>
              </a:rPr>
              <a:t>It </a:t>
            </a:r>
            <a:r>
              <a:rPr lang="en-IN" sz="2400" b="0" i="0" u="none" strike="noStrike" baseline="0" dirty="0">
                <a:latin typeface="NewBaskervilleStd-Roman"/>
              </a:rPr>
              <a:t>can be controlled through a </a:t>
            </a:r>
            <a:r>
              <a:rPr lang="en-IN" sz="2400" b="1" i="0" u="none" strike="noStrike" baseline="0" dirty="0">
                <a:latin typeface="NewBaskervilleStd-Bold"/>
              </a:rPr>
              <a:t>Thread </a:t>
            </a:r>
            <a:r>
              <a:rPr lang="en-IN" sz="2400" b="0" i="0" u="none" strike="noStrike" baseline="0" dirty="0">
                <a:latin typeface="NewBaskervilleStd-Roman"/>
              </a:rPr>
              <a:t>object. </a:t>
            </a:r>
          </a:p>
          <a:p>
            <a:pPr algn="l"/>
            <a:r>
              <a:rPr lang="en-IN" sz="2400" b="0" i="0" u="none" strike="noStrike" baseline="0" dirty="0">
                <a:latin typeface="NewBaskervilleStd-Roman"/>
              </a:rPr>
              <a:t>We can obtain a reference to </a:t>
            </a:r>
            <a:r>
              <a:rPr lang="en-IN" sz="2400" dirty="0">
                <a:latin typeface="NewBaskervilleStd-Roman"/>
              </a:rPr>
              <a:t>the thread </a:t>
            </a:r>
            <a:r>
              <a:rPr lang="en-IN" sz="2400" b="0" i="0" u="none" strike="noStrike" baseline="0" dirty="0">
                <a:latin typeface="NewBaskervilleStd-Roman"/>
              </a:rPr>
              <a:t> by calling the method </a:t>
            </a:r>
            <a:r>
              <a:rPr lang="en-IN" sz="2400" b="1" i="0" u="none" strike="noStrike" baseline="0" dirty="0" err="1">
                <a:latin typeface="NewBaskervilleStd-Bold"/>
              </a:rPr>
              <a:t>currentThread</a:t>
            </a:r>
            <a:r>
              <a:rPr lang="en-IN" sz="2400" b="1" i="0" u="none" strike="noStrike" baseline="0" dirty="0">
                <a:latin typeface="NewBaskervilleStd-Bold"/>
              </a:rPr>
              <a:t>( )</a:t>
            </a:r>
            <a:r>
              <a:rPr lang="en-IN" sz="2400" b="0" i="0" u="none" strike="noStrike" baseline="0" dirty="0">
                <a:latin typeface="NewBaskervilleStd-Roman"/>
              </a:rPr>
              <a:t>, which is a </a:t>
            </a:r>
            <a:r>
              <a:rPr lang="en-IN" sz="2400" b="1" i="0" u="none" strike="noStrike" baseline="0" dirty="0">
                <a:latin typeface="NewBaskervilleStd-Bold"/>
              </a:rPr>
              <a:t>public static </a:t>
            </a:r>
            <a:r>
              <a:rPr lang="en-IN" sz="2400" b="0" i="0" u="none" strike="noStrike" baseline="0" dirty="0">
                <a:latin typeface="NewBaskervilleStd-Roman"/>
              </a:rPr>
              <a:t>member of </a:t>
            </a:r>
            <a:r>
              <a:rPr lang="en-IN" sz="2400" b="1" i="0" u="none" strike="noStrike" baseline="0" dirty="0">
                <a:latin typeface="NewBaskervilleStd-Bold"/>
              </a:rPr>
              <a:t>Thread</a:t>
            </a:r>
            <a:r>
              <a:rPr lang="en-IN" sz="2400" b="0" i="0" u="none" strike="noStrike" baseline="0" dirty="0">
                <a:latin typeface="NewBaskervilleStd-Roman"/>
              </a:rPr>
              <a:t>. </a:t>
            </a:r>
          </a:p>
          <a:p>
            <a:pPr algn="l"/>
            <a:r>
              <a:rPr lang="en-IN" sz="2400" b="0" i="0" u="none" strike="noStrike" baseline="0" dirty="0">
                <a:latin typeface="NewBaskervilleStd-Roman"/>
              </a:rPr>
              <a:t>Its general  form is shown here:</a:t>
            </a:r>
          </a:p>
          <a:p>
            <a:pPr marL="0" indent="0" algn="l">
              <a:buNone/>
            </a:pPr>
            <a:r>
              <a:rPr lang="en-IN" sz="2400" b="0" i="0" u="none" strike="noStrike" baseline="0" dirty="0">
                <a:latin typeface="NewBaskervilleStd-Roman"/>
              </a:rPr>
              <a:t>	</a:t>
            </a:r>
            <a:r>
              <a:rPr lang="en-IN" sz="2400" b="1" i="0" u="none" strike="noStrike" baseline="0" dirty="0">
                <a:latin typeface="NewBaskervilleStd-Roman"/>
              </a:rPr>
              <a:t>static Thread </a:t>
            </a:r>
            <a:r>
              <a:rPr lang="en-IN" sz="2400" b="1" i="0" u="none" strike="noStrike" baseline="0" dirty="0" err="1">
                <a:latin typeface="NewBaskervilleStd-Roman"/>
              </a:rPr>
              <a:t>currentThread</a:t>
            </a:r>
            <a:r>
              <a:rPr lang="en-IN" sz="2400" b="1" i="0" u="none" strike="noStrike" baseline="0" dirty="0">
                <a:latin typeface="NewBaskervilleStd-Roman"/>
              </a:rPr>
              <a:t>( )</a:t>
            </a:r>
          </a:p>
          <a:p>
            <a:pPr marL="0" indent="0" algn="l">
              <a:buNone/>
            </a:pPr>
            <a:endParaRPr lang="en-IN" sz="2400" b="1" dirty="0">
              <a:latin typeface="NewBaskervilleStd-Roman"/>
            </a:endParaRPr>
          </a:p>
          <a:p>
            <a:pPr marL="0" indent="0" algn="l">
              <a:buNone/>
            </a:pPr>
            <a:r>
              <a:rPr lang="en-IN" sz="2400" dirty="0">
                <a:latin typeface="NewBaskervilleStd-Roman"/>
              </a:rPr>
              <a:t>This</a:t>
            </a:r>
            <a:r>
              <a:rPr lang="en-IN" sz="2600" dirty="0"/>
              <a:t> method returns a reference to the thread in which it is called. </a:t>
            </a:r>
          </a:p>
          <a:p>
            <a:pPr marL="0" indent="0" algn="l">
              <a:buNone/>
            </a:pPr>
            <a:r>
              <a:rPr lang="en-IN" sz="2600" dirty="0"/>
              <a:t>Once you have a reference to the main thread, you can control it just like any other thread</a:t>
            </a:r>
            <a:r>
              <a:rPr lang="en-IN" sz="2600" b="1" dirty="0"/>
              <a:t>.</a:t>
            </a:r>
          </a:p>
        </p:txBody>
      </p:sp>
    </p:spTree>
    <p:extLst>
      <p:ext uri="{BB962C8B-B14F-4D97-AF65-F5344CB8AC3E}">
        <p14:creationId xmlns:p14="http://schemas.microsoft.com/office/powerpoint/2010/main" val="4093688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15CCDA-59F0-AD64-B1D1-9121BD88E9C8}"/>
              </a:ext>
            </a:extLst>
          </p:cNvPr>
          <p:cNvSpPr>
            <a:spLocks noGrp="1"/>
          </p:cNvSpPr>
          <p:nvPr>
            <p:ph idx="1"/>
          </p:nvPr>
        </p:nvSpPr>
        <p:spPr>
          <a:xfrm>
            <a:off x="838200" y="62753"/>
            <a:ext cx="10515600" cy="6114210"/>
          </a:xfrm>
        </p:spPr>
        <p:txBody>
          <a:bodyPr>
            <a:noAutofit/>
          </a:bodyPr>
          <a:lstStyle/>
          <a:p>
            <a:pPr marL="0" indent="0">
              <a:buNone/>
            </a:pPr>
            <a:r>
              <a:rPr lang="en-IN" sz="3600" b="1" baseline="-25000" dirty="0"/>
              <a:t>// Controlling the main Thread.</a:t>
            </a:r>
          </a:p>
          <a:p>
            <a:pPr marL="0" indent="0">
              <a:buNone/>
            </a:pPr>
            <a:r>
              <a:rPr lang="en-IN" sz="3600" b="1" baseline="-25000" dirty="0"/>
              <a:t>class </a:t>
            </a:r>
            <a:r>
              <a:rPr lang="en-IN" sz="3600" b="1" baseline="-25000" dirty="0" err="1"/>
              <a:t>CurrentThreadDemo</a:t>
            </a:r>
            <a:r>
              <a:rPr lang="en-IN" sz="3600" b="1" baseline="-25000" dirty="0"/>
              <a:t> </a:t>
            </a:r>
          </a:p>
          <a:p>
            <a:pPr marL="0" indent="0">
              <a:buNone/>
            </a:pPr>
            <a:r>
              <a:rPr lang="en-IN" sz="3600" b="1" baseline="-25000" dirty="0"/>
              <a:t>{     public static void main(String </a:t>
            </a:r>
            <a:r>
              <a:rPr lang="en-IN" sz="3600" b="1" baseline="-25000" dirty="0" err="1"/>
              <a:t>args</a:t>
            </a:r>
            <a:r>
              <a:rPr lang="en-IN" sz="3600" b="1" baseline="-25000" dirty="0"/>
              <a:t>[]) </a:t>
            </a:r>
          </a:p>
          <a:p>
            <a:pPr marL="0" indent="0">
              <a:buNone/>
            </a:pPr>
            <a:r>
              <a:rPr lang="en-IN" sz="3600" b="1" baseline="-25000" dirty="0"/>
              <a:t>     {     Thread t = </a:t>
            </a:r>
            <a:r>
              <a:rPr lang="en-IN" sz="3600" b="1" baseline="-25000" dirty="0" err="1"/>
              <a:t>Thread.currentThread</a:t>
            </a:r>
            <a:r>
              <a:rPr lang="en-IN" sz="3600" b="1" baseline="-25000" dirty="0"/>
              <a:t>();</a:t>
            </a:r>
          </a:p>
          <a:p>
            <a:pPr marL="0" indent="0">
              <a:buNone/>
            </a:pPr>
            <a:r>
              <a:rPr lang="en-IN" sz="3600" b="1" baseline="-25000" dirty="0"/>
              <a:t>	</a:t>
            </a:r>
            <a:r>
              <a:rPr lang="en-IN" sz="3600" b="1" baseline="-25000" dirty="0" err="1"/>
              <a:t>System.out.println</a:t>
            </a:r>
            <a:r>
              <a:rPr lang="en-IN" sz="3600" b="1" baseline="-25000" dirty="0"/>
              <a:t>("Current thread: " + t);</a:t>
            </a:r>
          </a:p>
          <a:p>
            <a:pPr marL="0" indent="0">
              <a:buNone/>
            </a:pPr>
            <a:r>
              <a:rPr lang="en-IN" sz="3600" b="1" baseline="-25000" dirty="0"/>
              <a:t>	// change the name of the thread</a:t>
            </a:r>
          </a:p>
          <a:p>
            <a:pPr marL="0" indent="0">
              <a:buNone/>
            </a:pPr>
            <a:r>
              <a:rPr lang="en-IN" sz="3600" b="1" baseline="-25000" dirty="0"/>
              <a:t>	</a:t>
            </a:r>
            <a:r>
              <a:rPr lang="en-IN" sz="3600" b="1" baseline="-25000" dirty="0" err="1"/>
              <a:t>t.setName</a:t>
            </a:r>
            <a:r>
              <a:rPr lang="en-IN" sz="3600" b="1" baseline="-25000" dirty="0"/>
              <a:t>("My Thread");</a:t>
            </a:r>
          </a:p>
          <a:p>
            <a:pPr marL="0" indent="0">
              <a:buNone/>
            </a:pPr>
            <a:r>
              <a:rPr lang="en-IN" sz="3600" b="1" baseline="-25000" dirty="0"/>
              <a:t>	</a:t>
            </a:r>
            <a:r>
              <a:rPr lang="en-IN" sz="3600" b="1" baseline="-25000" dirty="0" err="1"/>
              <a:t>System.out.println</a:t>
            </a:r>
            <a:r>
              <a:rPr lang="en-IN" sz="3600" b="1" baseline="-25000" dirty="0"/>
              <a:t>("After name change: " + t);</a:t>
            </a:r>
          </a:p>
          <a:p>
            <a:pPr marL="0" indent="0">
              <a:buNone/>
            </a:pPr>
            <a:r>
              <a:rPr lang="en-IN" sz="3600" b="1" baseline="-25000" dirty="0"/>
              <a:t>	try {        for(int n = 5; n &gt; 0; n--) </a:t>
            </a:r>
          </a:p>
          <a:p>
            <a:pPr marL="0" indent="0">
              <a:buNone/>
            </a:pPr>
            <a:r>
              <a:rPr lang="en-IN" sz="3600" b="1" baseline="-25000" dirty="0"/>
              <a:t>                             {     </a:t>
            </a:r>
            <a:r>
              <a:rPr lang="en-IN" sz="3600" b="1" baseline="-25000" dirty="0" err="1"/>
              <a:t>System.out.println</a:t>
            </a:r>
            <a:r>
              <a:rPr lang="en-IN" sz="3600" b="1" baseline="-25000" dirty="0"/>
              <a:t>(n);   </a:t>
            </a:r>
            <a:r>
              <a:rPr lang="en-IN" sz="3600" b="1" baseline="-25000" dirty="0" err="1"/>
              <a:t>Thread.sleep</a:t>
            </a:r>
            <a:r>
              <a:rPr lang="en-IN" sz="3600" b="1" baseline="-25000" dirty="0"/>
              <a:t>(1000);</a:t>
            </a:r>
          </a:p>
          <a:p>
            <a:pPr marL="0" indent="0">
              <a:buNone/>
            </a:pPr>
            <a:r>
              <a:rPr lang="en-IN" sz="3600" b="1" baseline="-25000" dirty="0"/>
              <a:t>                            }</a:t>
            </a:r>
          </a:p>
          <a:p>
            <a:pPr marL="0" indent="0">
              <a:buNone/>
            </a:pPr>
            <a:r>
              <a:rPr lang="en-IN" sz="3600" b="1" baseline="-25000" dirty="0"/>
              <a:t>                    } catch (</a:t>
            </a:r>
            <a:r>
              <a:rPr lang="en-IN" sz="3600" b="1" baseline="-25000" dirty="0" err="1"/>
              <a:t>InterruptedException</a:t>
            </a:r>
            <a:r>
              <a:rPr lang="en-IN" sz="3600" b="1" baseline="-25000" dirty="0"/>
              <a:t> e)</a:t>
            </a:r>
          </a:p>
          <a:p>
            <a:pPr marL="0" indent="0">
              <a:buNone/>
            </a:pPr>
            <a:r>
              <a:rPr lang="en-IN" sz="3600" b="1" baseline="-25000" dirty="0"/>
              <a:t>	       {     </a:t>
            </a:r>
            <a:r>
              <a:rPr lang="en-IN" sz="3600" b="1" baseline="-25000" dirty="0" err="1"/>
              <a:t>System.out.println</a:t>
            </a:r>
            <a:r>
              <a:rPr lang="en-IN" sz="3600" b="1" baseline="-25000" dirty="0"/>
              <a:t>("Main thread interrupted");  }</a:t>
            </a:r>
          </a:p>
          <a:p>
            <a:pPr marL="0" indent="0">
              <a:buNone/>
            </a:pPr>
            <a:r>
              <a:rPr lang="en-IN" sz="3600" b="1" baseline="-25000" dirty="0"/>
              <a:t>           }</a:t>
            </a:r>
          </a:p>
          <a:p>
            <a:pPr marL="0" indent="0">
              <a:buNone/>
            </a:pPr>
            <a:r>
              <a:rPr lang="en-IN" sz="3600" b="1" baseline="-25000" dirty="0"/>
              <a:t>}</a:t>
            </a:r>
          </a:p>
        </p:txBody>
      </p:sp>
    </p:spTree>
    <p:extLst>
      <p:ext uri="{BB962C8B-B14F-4D97-AF65-F5344CB8AC3E}">
        <p14:creationId xmlns:p14="http://schemas.microsoft.com/office/powerpoint/2010/main" val="1098888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B95E83-1EBD-C98F-0C80-AAE6CD76A0B1}"/>
              </a:ext>
            </a:extLst>
          </p:cNvPr>
          <p:cNvSpPr>
            <a:spLocks noGrp="1"/>
          </p:cNvSpPr>
          <p:nvPr>
            <p:ph idx="1"/>
          </p:nvPr>
        </p:nvSpPr>
        <p:spPr>
          <a:xfrm>
            <a:off x="838200" y="528918"/>
            <a:ext cx="10515600" cy="5648045"/>
          </a:xfrm>
        </p:spPr>
        <p:txBody>
          <a:bodyPr>
            <a:normAutofit/>
          </a:bodyPr>
          <a:lstStyle/>
          <a:p>
            <a:r>
              <a:rPr lang="en-IN" sz="2400" b="1" i="0" u="none" strike="noStrike" baseline="0" dirty="0">
                <a:latin typeface="NewBaskervilleStd-Bold"/>
              </a:rPr>
              <a:t>sleep( ) </a:t>
            </a:r>
            <a:r>
              <a:rPr lang="en-IN" sz="2400" b="0" i="0" u="none" strike="noStrike" baseline="0" dirty="0">
                <a:latin typeface="NewBaskervilleStd-Roman"/>
              </a:rPr>
              <a:t>method causes the thread from which it is called to suspend execution for the specified period of milliseconds. Its general form is shown here:</a:t>
            </a:r>
          </a:p>
          <a:p>
            <a:pPr algn="l"/>
            <a:r>
              <a:rPr lang="en-IN" sz="2400" b="0" i="0" u="none" strike="noStrike" baseline="0" dirty="0">
                <a:latin typeface="NewBaskervilleStd-Roman"/>
              </a:rPr>
              <a:t>static void sleep(long </a:t>
            </a:r>
            <a:r>
              <a:rPr lang="en-IN" sz="2400" b="0" i="1" u="none" strike="noStrike" baseline="0" dirty="0">
                <a:latin typeface="NewBaskervilleStd-Italic"/>
              </a:rPr>
              <a:t>milliseconds</a:t>
            </a:r>
            <a:r>
              <a:rPr lang="en-IN" sz="2400" b="0" i="0" u="none" strike="noStrike" baseline="0" dirty="0">
                <a:latin typeface="NewBaskervilleStd-Roman"/>
              </a:rPr>
              <a:t>) throws </a:t>
            </a:r>
            <a:r>
              <a:rPr lang="en-IN" sz="2400" b="0" i="0" u="none" strike="noStrike" baseline="0" dirty="0" err="1">
                <a:latin typeface="NewBaskervilleStd-Roman"/>
              </a:rPr>
              <a:t>InterruptedException</a:t>
            </a:r>
            <a:endParaRPr lang="en-IN" sz="2400" b="0" i="0" u="none" strike="noStrike" baseline="0" dirty="0">
              <a:latin typeface="NewBaskervilleStd-Roman"/>
            </a:endParaRPr>
          </a:p>
          <a:p>
            <a:pPr algn="l"/>
            <a:r>
              <a:rPr lang="en-IN" sz="2400" b="0" i="0" u="none" strike="noStrike" baseline="0" dirty="0">
                <a:latin typeface="NewBaskervilleStd-Roman"/>
              </a:rPr>
              <a:t>The number of milliseconds to suspend is specified in </a:t>
            </a:r>
            <a:r>
              <a:rPr lang="en-IN" sz="2400" b="0" i="1" u="none" strike="noStrike" baseline="0" dirty="0">
                <a:latin typeface="NewBaskervilleStd-Italic"/>
              </a:rPr>
              <a:t>milliseconds</a:t>
            </a:r>
            <a:r>
              <a:rPr lang="en-IN" sz="2400" b="0" i="0" u="none" strike="noStrike" baseline="0" dirty="0">
                <a:latin typeface="NewBaskervilleStd-Roman"/>
              </a:rPr>
              <a:t>. This method may throw an </a:t>
            </a:r>
            <a:r>
              <a:rPr lang="en-IN" sz="2400" b="1" i="0" u="none" strike="noStrike" baseline="0" dirty="0" err="1">
                <a:latin typeface="NewBaskervilleStd-Bold"/>
              </a:rPr>
              <a:t>InterruptedException</a:t>
            </a:r>
            <a:r>
              <a:rPr lang="en-IN" sz="2400" b="0" i="0" u="none" strike="noStrike" baseline="0" dirty="0">
                <a:latin typeface="NewBaskervilleStd-Roman"/>
              </a:rPr>
              <a:t>.</a:t>
            </a:r>
          </a:p>
          <a:p>
            <a:pPr algn="l"/>
            <a:r>
              <a:rPr lang="en-IN" sz="2400" b="0" i="0" u="none" strike="noStrike" baseline="0" dirty="0">
                <a:latin typeface="NewBaskervilleStd-Roman"/>
              </a:rPr>
              <a:t>The </a:t>
            </a:r>
            <a:r>
              <a:rPr lang="en-IN" sz="2400" b="1" i="0" u="none" strike="noStrike" baseline="0" dirty="0">
                <a:latin typeface="NewBaskervilleStd-Bold"/>
              </a:rPr>
              <a:t>sleep( ) </a:t>
            </a:r>
            <a:r>
              <a:rPr lang="en-IN" sz="2400" b="0" i="0" u="none" strike="noStrike" baseline="0" dirty="0">
                <a:latin typeface="NewBaskervilleStd-Roman"/>
              </a:rPr>
              <a:t>method has a second form, shown next, which allows you to specify the period in terms of milliseconds and nanoseconds:</a:t>
            </a:r>
          </a:p>
          <a:p>
            <a:pPr algn="l"/>
            <a:r>
              <a:rPr lang="en-IN" sz="2400" b="0" i="0" u="none" strike="noStrike" baseline="0" dirty="0">
                <a:latin typeface="NewBaskervilleStd-Roman"/>
              </a:rPr>
              <a:t>static void sleep(long </a:t>
            </a:r>
            <a:r>
              <a:rPr lang="en-IN" sz="2400" b="0" i="1" u="none" strike="noStrike" baseline="0" dirty="0">
                <a:latin typeface="NewBaskervilleStd-Italic"/>
              </a:rPr>
              <a:t>milliseconds</a:t>
            </a:r>
            <a:r>
              <a:rPr lang="en-IN" sz="2400" b="0" i="0" u="none" strike="noStrike" baseline="0" dirty="0">
                <a:latin typeface="NewBaskervilleStd-Roman"/>
              </a:rPr>
              <a:t>, int </a:t>
            </a:r>
            <a:r>
              <a:rPr lang="en-IN" sz="2400" b="0" i="1" u="none" strike="noStrike" baseline="0" dirty="0">
                <a:latin typeface="NewBaskervilleStd-Italic"/>
              </a:rPr>
              <a:t>nanoseconds</a:t>
            </a:r>
            <a:r>
              <a:rPr lang="en-IN" sz="2400" b="0" i="0" u="none" strike="noStrike" baseline="0" dirty="0">
                <a:latin typeface="NewBaskervilleStd-Roman"/>
              </a:rPr>
              <a:t>) throws </a:t>
            </a:r>
            <a:r>
              <a:rPr lang="en-IN" sz="2400" b="0" i="0" u="none" strike="noStrike" baseline="0" dirty="0" err="1">
                <a:latin typeface="NewBaskervilleStd-Roman"/>
              </a:rPr>
              <a:t>InterruptedException</a:t>
            </a:r>
            <a:endParaRPr lang="en-IN" sz="2400" b="0" i="0" u="none" strike="noStrike" baseline="0" dirty="0">
              <a:latin typeface="NewBaskervilleStd-Roman"/>
            </a:endParaRPr>
          </a:p>
          <a:p>
            <a:pPr algn="l"/>
            <a:r>
              <a:rPr lang="en-IN" sz="2400" b="0" i="0" u="none" strike="noStrike" baseline="0" dirty="0">
                <a:latin typeface="NewBaskervilleStd-Roman"/>
              </a:rPr>
              <a:t>This second form is useful only in environments that allow timing periods as short as nanoseconds.</a:t>
            </a:r>
            <a:endParaRPr lang="en-IN" sz="3600" dirty="0"/>
          </a:p>
        </p:txBody>
      </p:sp>
    </p:spTree>
    <p:extLst>
      <p:ext uri="{BB962C8B-B14F-4D97-AF65-F5344CB8AC3E}">
        <p14:creationId xmlns:p14="http://schemas.microsoft.com/office/powerpoint/2010/main" val="1359838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E10A3-66F0-3E2F-AE0A-7BE810F6B9A4}"/>
              </a:ext>
            </a:extLst>
          </p:cNvPr>
          <p:cNvSpPr>
            <a:spLocks noGrp="1"/>
          </p:cNvSpPr>
          <p:nvPr>
            <p:ph type="title"/>
          </p:nvPr>
        </p:nvSpPr>
        <p:spPr/>
        <p:txBody>
          <a:bodyPr/>
          <a:lstStyle/>
          <a:p>
            <a:r>
              <a:rPr lang="en-IN" dirty="0"/>
              <a:t>Thread class few methods</a:t>
            </a:r>
          </a:p>
        </p:txBody>
      </p:sp>
      <p:sp>
        <p:nvSpPr>
          <p:cNvPr id="3" name="Content Placeholder 2">
            <a:extLst>
              <a:ext uri="{FF2B5EF4-FFF2-40B4-BE49-F238E27FC236}">
                <a16:creationId xmlns:a16="http://schemas.microsoft.com/office/drawing/2014/main" id="{AAD21566-4B84-2BBC-536D-E4563B826831}"/>
              </a:ext>
            </a:extLst>
          </p:cNvPr>
          <p:cNvSpPr>
            <a:spLocks noGrp="1"/>
          </p:cNvSpPr>
          <p:nvPr>
            <p:ph idx="1"/>
          </p:nvPr>
        </p:nvSpPr>
        <p:spPr/>
        <p:txBody>
          <a:bodyPr>
            <a:normAutofit/>
          </a:bodyPr>
          <a:lstStyle/>
          <a:p>
            <a:pPr algn="l"/>
            <a:r>
              <a:rPr lang="en-IN" b="0" i="0" u="none" strike="noStrike" baseline="0" dirty="0">
                <a:latin typeface="NewBaskervilleStd-Roman"/>
              </a:rPr>
              <a:t>final void </a:t>
            </a:r>
            <a:r>
              <a:rPr lang="en-IN" b="0" i="0" u="none" strike="noStrike" baseline="0" dirty="0" err="1">
                <a:latin typeface="NewBaskervilleStd-Roman"/>
              </a:rPr>
              <a:t>setName</a:t>
            </a:r>
            <a:r>
              <a:rPr lang="en-IN" b="0" i="0" u="none" strike="noStrike" baseline="0" dirty="0">
                <a:latin typeface="NewBaskervilleStd-Roman"/>
              </a:rPr>
              <a:t>(String </a:t>
            </a:r>
            <a:r>
              <a:rPr lang="en-IN" b="0" i="1" u="none" strike="noStrike" baseline="0" dirty="0" err="1">
                <a:latin typeface="NewBaskervilleStd-Italic"/>
              </a:rPr>
              <a:t>threadName</a:t>
            </a:r>
            <a:r>
              <a:rPr lang="en-IN" b="0" i="0" u="none" strike="noStrike" baseline="0" dirty="0">
                <a:latin typeface="NewBaskervilleStd-Roman"/>
              </a:rPr>
              <a:t>)</a:t>
            </a:r>
          </a:p>
          <a:p>
            <a:pPr algn="l"/>
            <a:r>
              <a:rPr lang="en-IN" b="0" i="0" u="none" strike="noStrike" baseline="0" dirty="0">
                <a:latin typeface="NewBaskervilleStd-Roman"/>
              </a:rPr>
              <a:t>final String </a:t>
            </a:r>
            <a:r>
              <a:rPr lang="en-IN" b="0" i="0" u="none" strike="noStrike" baseline="0" dirty="0" err="1">
                <a:latin typeface="NewBaskervilleStd-Roman"/>
              </a:rPr>
              <a:t>getName</a:t>
            </a:r>
            <a:r>
              <a:rPr lang="en-IN" b="0" i="0" u="none" strike="noStrike" baseline="0" dirty="0">
                <a:latin typeface="NewBaskervilleStd-Roman"/>
              </a:rPr>
              <a:t>( )</a:t>
            </a:r>
          </a:p>
          <a:p>
            <a:pPr algn="l"/>
            <a:r>
              <a:rPr lang="en-IN" b="0" i="0" u="none" strike="noStrike" baseline="0" dirty="0">
                <a:latin typeface="NewBaskervilleStd-Roman"/>
              </a:rPr>
              <a:t>Here, </a:t>
            </a:r>
            <a:r>
              <a:rPr lang="en-IN" b="0" i="1" u="none" strike="noStrike" baseline="0" dirty="0" err="1">
                <a:latin typeface="NewBaskervilleStd-Italic"/>
              </a:rPr>
              <a:t>threadName</a:t>
            </a:r>
            <a:r>
              <a:rPr lang="en-IN" b="0" i="1" u="none" strike="noStrike" baseline="0" dirty="0">
                <a:latin typeface="NewBaskervilleStd-Italic"/>
              </a:rPr>
              <a:t> </a:t>
            </a:r>
            <a:r>
              <a:rPr lang="en-IN" b="0" i="0" u="none" strike="noStrike" baseline="0" dirty="0">
                <a:latin typeface="NewBaskervilleStd-Roman"/>
              </a:rPr>
              <a:t>specifies the name of the thread.</a:t>
            </a:r>
            <a:endParaRPr lang="en-IN" sz="4000" dirty="0"/>
          </a:p>
        </p:txBody>
      </p:sp>
    </p:spTree>
    <p:extLst>
      <p:ext uri="{BB962C8B-B14F-4D97-AF65-F5344CB8AC3E}">
        <p14:creationId xmlns:p14="http://schemas.microsoft.com/office/powerpoint/2010/main" val="3348150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B42E-D5E6-E15C-7895-161A8122C2F7}"/>
              </a:ext>
            </a:extLst>
          </p:cNvPr>
          <p:cNvSpPr>
            <a:spLocks noGrp="1"/>
          </p:cNvSpPr>
          <p:nvPr>
            <p:ph type="title"/>
          </p:nvPr>
        </p:nvSpPr>
        <p:spPr/>
        <p:txBody>
          <a:bodyPr/>
          <a:lstStyle/>
          <a:p>
            <a:r>
              <a:rPr lang="en-IN" dirty="0"/>
              <a:t>Creating a Thread</a:t>
            </a:r>
          </a:p>
        </p:txBody>
      </p:sp>
      <p:sp>
        <p:nvSpPr>
          <p:cNvPr id="3" name="Content Placeholder 2">
            <a:extLst>
              <a:ext uri="{FF2B5EF4-FFF2-40B4-BE49-F238E27FC236}">
                <a16:creationId xmlns:a16="http://schemas.microsoft.com/office/drawing/2014/main" id="{74455582-6CE6-7023-68F6-C9076361E483}"/>
              </a:ext>
            </a:extLst>
          </p:cNvPr>
          <p:cNvSpPr>
            <a:spLocks noGrp="1"/>
          </p:cNvSpPr>
          <p:nvPr>
            <p:ph idx="1"/>
          </p:nvPr>
        </p:nvSpPr>
        <p:spPr/>
        <p:txBody>
          <a:bodyPr>
            <a:normAutofit/>
          </a:bodyPr>
          <a:lstStyle/>
          <a:p>
            <a:pPr marL="0" indent="0">
              <a:buNone/>
            </a:pPr>
            <a:r>
              <a:rPr lang="en-IN" b="0" i="0" u="none" strike="noStrike" baseline="0" dirty="0">
                <a:latin typeface="NewBaskervilleStd-Roman"/>
              </a:rPr>
              <a:t>you create a thread by instantiating an object of type </a:t>
            </a:r>
            <a:r>
              <a:rPr lang="en-IN" b="1" i="0" u="none" strike="noStrike" baseline="0" dirty="0">
                <a:latin typeface="NewBaskervilleStd-Bold"/>
              </a:rPr>
              <a:t>Thread</a:t>
            </a:r>
            <a:r>
              <a:rPr lang="en-IN" b="0" i="0" u="none" strike="noStrike" baseline="0" dirty="0">
                <a:latin typeface="NewBaskervilleStd-Roman"/>
              </a:rPr>
              <a:t>. Java defines two ways in which this can be accomplished:</a:t>
            </a:r>
          </a:p>
          <a:p>
            <a:pPr marL="0" indent="0" algn="l">
              <a:buNone/>
            </a:pPr>
            <a:r>
              <a:rPr lang="en-IN" b="0" i="0" u="none" strike="noStrike" baseline="0" dirty="0">
                <a:latin typeface="NewBaskervilleStd-Roman"/>
              </a:rPr>
              <a:t>• You can implement the </a:t>
            </a:r>
            <a:r>
              <a:rPr lang="en-IN" b="1" i="0" u="none" strike="noStrike" baseline="0" dirty="0">
                <a:latin typeface="NewBaskervilleStd-Bold"/>
              </a:rPr>
              <a:t>Runnable </a:t>
            </a:r>
            <a:r>
              <a:rPr lang="en-IN" b="0" i="0" u="none" strike="noStrike" baseline="0" dirty="0">
                <a:latin typeface="NewBaskervilleStd-Roman"/>
              </a:rPr>
              <a:t>interface.</a:t>
            </a:r>
          </a:p>
          <a:p>
            <a:pPr marL="0" indent="0" algn="l">
              <a:buNone/>
            </a:pPr>
            <a:r>
              <a:rPr lang="en-IN" b="0" i="0" u="none" strike="noStrike" baseline="0" dirty="0">
                <a:latin typeface="NewBaskervilleStd-Roman"/>
              </a:rPr>
              <a:t>• You can extend the </a:t>
            </a:r>
            <a:r>
              <a:rPr lang="en-IN" b="1" i="0" u="none" strike="noStrike" baseline="0" dirty="0">
                <a:latin typeface="NewBaskervilleStd-Bold"/>
              </a:rPr>
              <a:t>Thread </a:t>
            </a:r>
            <a:r>
              <a:rPr lang="en-IN" b="0" i="0" u="none" strike="noStrike" baseline="0" dirty="0">
                <a:latin typeface="NewBaskervilleStd-Roman"/>
              </a:rPr>
              <a:t>class, itself.</a:t>
            </a:r>
          </a:p>
        </p:txBody>
      </p:sp>
    </p:spTree>
    <p:extLst>
      <p:ext uri="{BB962C8B-B14F-4D97-AF65-F5344CB8AC3E}">
        <p14:creationId xmlns:p14="http://schemas.microsoft.com/office/powerpoint/2010/main" val="1864174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C94C-9423-2C02-3EC1-CA32E6636DFE}"/>
              </a:ext>
            </a:extLst>
          </p:cNvPr>
          <p:cNvSpPr>
            <a:spLocks noGrp="1"/>
          </p:cNvSpPr>
          <p:nvPr>
            <p:ph type="title"/>
          </p:nvPr>
        </p:nvSpPr>
        <p:spPr/>
        <p:txBody>
          <a:bodyPr/>
          <a:lstStyle/>
          <a:p>
            <a:r>
              <a:rPr lang="en-IN" dirty="0"/>
              <a:t>Syntax for Implementing </a:t>
            </a:r>
            <a:r>
              <a:rPr lang="en-IN" b="1" dirty="0"/>
              <a:t>Runnable interface</a:t>
            </a:r>
          </a:p>
        </p:txBody>
      </p:sp>
      <p:sp>
        <p:nvSpPr>
          <p:cNvPr id="3" name="Content Placeholder 2">
            <a:extLst>
              <a:ext uri="{FF2B5EF4-FFF2-40B4-BE49-F238E27FC236}">
                <a16:creationId xmlns:a16="http://schemas.microsoft.com/office/drawing/2014/main" id="{22C4287B-336C-A2E2-A4B4-7E4CBCA5B2D9}"/>
              </a:ext>
            </a:extLst>
          </p:cNvPr>
          <p:cNvSpPr>
            <a:spLocks noGrp="1"/>
          </p:cNvSpPr>
          <p:nvPr>
            <p:ph idx="1"/>
          </p:nvPr>
        </p:nvSpPr>
        <p:spPr>
          <a:xfrm>
            <a:off x="838200" y="1458071"/>
            <a:ext cx="10515600" cy="4951693"/>
          </a:xfrm>
        </p:spPr>
        <p:txBody>
          <a:bodyPr>
            <a:normAutofit fontScale="92500" lnSpcReduction="10000"/>
          </a:bodyPr>
          <a:lstStyle/>
          <a:p>
            <a:pPr algn="l"/>
            <a:r>
              <a:rPr lang="en-IN" sz="2400" b="0" i="0" u="none" strike="noStrike" baseline="0" dirty="0">
                <a:latin typeface="NewBaskervilleStd-Roman"/>
              </a:rPr>
              <a:t>The easiest way to create a thread is to create a class that implements the </a:t>
            </a:r>
            <a:r>
              <a:rPr lang="en-IN" sz="2400" b="1" i="0" u="none" strike="noStrike" baseline="0" dirty="0">
                <a:latin typeface="NewBaskervilleStd-Bold"/>
              </a:rPr>
              <a:t>Runnable </a:t>
            </a:r>
            <a:r>
              <a:rPr lang="en-IN" sz="2400" b="0" i="0" u="none" strike="noStrike" baseline="0" dirty="0">
                <a:latin typeface="NewBaskervilleStd-Roman"/>
              </a:rPr>
              <a:t>interface. </a:t>
            </a:r>
          </a:p>
          <a:p>
            <a:pPr algn="l"/>
            <a:r>
              <a:rPr lang="en-IN" sz="2400" b="1" i="0" u="none" strike="noStrike" baseline="0" dirty="0">
                <a:latin typeface="NewBaskervilleStd-Bold"/>
              </a:rPr>
              <a:t>Runnable </a:t>
            </a:r>
            <a:r>
              <a:rPr lang="en-IN" sz="2400" b="0" i="0" u="none" strike="noStrike" baseline="0" dirty="0">
                <a:latin typeface="NewBaskervilleStd-Roman"/>
              </a:rPr>
              <a:t>abstracts a unit of executable code. You can construct a thread on any object that implements </a:t>
            </a:r>
            <a:r>
              <a:rPr lang="en-IN" sz="2400" b="1" i="0" u="none" strike="noStrike" baseline="0" dirty="0">
                <a:latin typeface="NewBaskervilleStd-Bold"/>
              </a:rPr>
              <a:t>Runnable</a:t>
            </a:r>
            <a:r>
              <a:rPr lang="en-IN" sz="2400" b="0" i="0" u="none" strike="noStrike" baseline="0" dirty="0">
                <a:latin typeface="NewBaskervilleStd-Roman"/>
              </a:rPr>
              <a:t>.</a:t>
            </a:r>
          </a:p>
          <a:p>
            <a:pPr algn="l"/>
            <a:r>
              <a:rPr lang="en-IN" sz="2400" b="0" i="0" u="none" strike="noStrike" baseline="0" dirty="0">
                <a:latin typeface="NewBaskervilleStd-Roman"/>
              </a:rPr>
              <a:t> To implement </a:t>
            </a:r>
            <a:r>
              <a:rPr lang="en-IN" sz="2400" b="1" i="0" u="none" strike="noStrike" baseline="0" dirty="0">
                <a:latin typeface="NewBaskervilleStd-Bold"/>
              </a:rPr>
              <a:t>Runnable</a:t>
            </a:r>
            <a:r>
              <a:rPr lang="en-IN" sz="2400" b="0" i="0" u="none" strike="noStrike" baseline="0" dirty="0">
                <a:latin typeface="NewBaskervilleStd-Roman"/>
              </a:rPr>
              <a:t>, a class need only implement a single method called </a:t>
            </a:r>
            <a:r>
              <a:rPr lang="en-IN" sz="2400" b="1" i="0" u="none" strike="noStrike" baseline="0" dirty="0">
                <a:latin typeface="NewBaskervilleStd-Bold"/>
              </a:rPr>
              <a:t>run( )</a:t>
            </a:r>
            <a:r>
              <a:rPr lang="en-IN" sz="2400" b="0" i="0" u="none" strike="noStrike" baseline="0" dirty="0">
                <a:latin typeface="NewBaskervilleStd-Roman"/>
              </a:rPr>
              <a:t>, which is declared like this:</a:t>
            </a:r>
          </a:p>
          <a:p>
            <a:pPr marL="0" indent="0" algn="l">
              <a:buNone/>
            </a:pPr>
            <a:r>
              <a:rPr lang="en-IN" sz="2400" b="0" i="0" u="none" strike="noStrike" baseline="0" dirty="0">
                <a:latin typeface="NewBaskervilleStd-Roman"/>
              </a:rPr>
              <a:t>           public void run( )</a:t>
            </a:r>
          </a:p>
          <a:p>
            <a:pPr algn="l"/>
            <a:r>
              <a:rPr lang="en-IN" sz="2400" b="0" i="0" u="none" strike="noStrike" baseline="0" dirty="0">
                <a:latin typeface="NewBaskervilleStd-Roman"/>
              </a:rPr>
              <a:t>Inside </a:t>
            </a:r>
            <a:r>
              <a:rPr lang="en-IN" sz="2400" b="1" i="0" u="none" strike="noStrike" baseline="0" dirty="0">
                <a:latin typeface="NewBaskervilleStd-Bold"/>
              </a:rPr>
              <a:t>run( )</a:t>
            </a:r>
            <a:r>
              <a:rPr lang="en-IN" sz="2400" b="0" i="0" u="none" strike="noStrike" baseline="0" dirty="0">
                <a:latin typeface="NewBaskervilleStd-Roman"/>
              </a:rPr>
              <a:t>, you will define the code that constitutes the new thread. It is important to understand that </a:t>
            </a:r>
            <a:r>
              <a:rPr lang="en-IN" sz="2400" b="1" i="0" u="none" strike="noStrike" baseline="0" dirty="0">
                <a:latin typeface="NewBaskervilleStd-Bold"/>
              </a:rPr>
              <a:t>run( ) </a:t>
            </a:r>
            <a:r>
              <a:rPr lang="en-IN" sz="2400" b="0" i="0" u="none" strike="noStrike" baseline="0" dirty="0">
                <a:latin typeface="NewBaskervilleStd-Roman"/>
              </a:rPr>
              <a:t>can call other methods, use other classes, and declare variables, just like the main thread can. The only difference is that </a:t>
            </a:r>
            <a:r>
              <a:rPr lang="en-IN" sz="2400" b="1" i="0" u="none" strike="noStrike" baseline="0" dirty="0">
                <a:latin typeface="NewBaskervilleStd-Bold"/>
              </a:rPr>
              <a:t>run( ) </a:t>
            </a:r>
            <a:r>
              <a:rPr lang="en-IN" sz="2400" b="0" i="0" u="none" strike="noStrike" baseline="0" dirty="0">
                <a:latin typeface="NewBaskervilleStd-Roman"/>
              </a:rPr>
              <a:t>establishes the entry point for another, concurrent thread of execution within your program. This thread will end when </a:t>
            </a:r>
            <a:r>
              <a:rPr lang="en-IN" sz="2400" b="1" i="0" u="none" strike="noStrike" baseline="0" dirty="0">
                <a:latin typeface="NewBaskervilleStd-Bold"/>
              </a:rPr>
              <a:t>run( ) </a:t>
            </a:r>
            <a:r>
              <a:rPr lang="en-IN" sz="2400" b="0" i="0" u="none" strike="noStrike" baseline="0" dirty="0">
                <a:latin typeface="NewBaskervilleStd-Roman"/>
              </a:rPr>
              <a:t>returns.</a:t>
            </a:r>
          </a:p>
          <a:p>
            <a:pPr algn="l"/>
            <a:r>
              <a:rPr lang="en-IN" sz="2400" b="0" i="0" u="none" strike="noStrike" baseline="0" dirty="0">
                <a:latin typeface="NewBaskervilleStd-Roman"/>
              </a:rPr>
              <a:t>After you create a class that implements </a:t>
            </a:r>
            <a:r>
              <a:rPr lang="en-IN" sz="2400" b="1" i="0" u="none" strike="noStrike" baseline="0" dirty="0">
                <a:latin typeface="NewBaskervilleStd-Bold"/>
              </a:rPr>
              <a:t>Runnable</a:t>
            </a:r>
            <a:r>
              <a:rPr lang="en-IN" sz="2400" b="0" i="0" u="none" strike="noStrike" baseline="0" dirty="0">
                <a:latin typeface="NewBaskervilleStd-Roman"/>
              </a:rPr>
              <a:t>, you will instantiate an object of type</a:t>
            </a:r>
          </a:p>
          <a:p>
            <a:pPr algn="l"/>
            <a:r>
              <a:rPr lang="en-IN" sz="2400" b="1" i="0" u="none" strike="noStrike" baseline="0" dirty="0">
                <a:latin typeface="NewBaskervilleStd-Bold"/>
              </a:rPr>
              <a:t>Thread </a:t>
            </a:r>
            <a:r>
              <a:rPr lang="en-IN" sz="2400" b="0" i="0" u="none" strike="noStrike" baseline="0" dirty="0">
                <a:latin typeface="NewBaskervilleStd-Roman"/>
              </a:rPr>
              <a:t>from within that class. </a:t>
            </a:r>
            <a:r>
              <a:rPr lang="en-IN" sz="2400" b="1" i="0" u="none" strike="noStrike" baseline="0" dirty="0">
                <a:latin typeface="NewBaskervilleStd-Bold"/>
              </a:rPr>
              <a:t>Thread </a:t>
            </a:r>
            <a:r>
              <a:rPr lang="en-IN" sz="2400" b="0" i="0" u="none" strike="noStrike" baseline="0" dirty="0">
                <a:latin typeface="NewBaskervilleStd-Roman"/>
              </a:rPr>
              <a:t>defines several constructors.</a:t>
            </a:r>
            <a:endParaRPr lang="en-IN" sz="3600" dirty="0"/>
          </a:p>
        </p:txBody>
      </p:sp>
    </p:spTree>
    <p:extLst>
      <p:ext uri="{BB962C8B-B14F-4D97-AF65-F5344CB8AC3E}">
        <p14:creationId xmlns:p14="http://schemas.microsoft.com/office/powerpoint/2010/main" val="331962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6CDCD-5184-8F32-EEE7-42EFA7C8370C}"/>
              </a:ext>
            </a:extLst>
          </p:cNvPr>
          <p:cNvSpPr>
            <a:spLocks noGrp="1"/>
          </p:cNvSpPr>
          <p:nvPr>
            <p:ph type="title"/>
          </p:nvPr>
        </p:nvSpPr>
        <p:spPr/>
        <p:txBody>
          <a:bodyPr/>
          <a:lstStyle/>
          <a:p>
            <a:r>
              <a:rPr lang="en-IN" dirty="0"/>
              <a:t>Syntax for Runnable Interface</a:t>
            </a:r>
          </a:p>
        </p:txBody>
      </p:sp>
      <p:sp>
        <p:nvSpPr>
          <p:cNvPr id="3" name="Content Placeholder 2">
            <a:extLst>
              <a:ext uri="{FF2B5EF4-FFF2-40B4-BE49-F238E27FC236}">
                <a16:creationId xmlns:a16="http://schemas.microsoft.com/office/drawing/2014/main" id="{BC0E8EF1-F478-51E4-99A9-D670B812BB80}"/>
              </a:ext>
            </a:extLst>
          </p:cNvPr>
          <p:cNvSpPr>
            <a:spLocks noGrp="1"/>
          </p:cNvSpPr>
          <p:nvPr>
            <p:ph idx="1"/>
          </p:nvPr>
        </p:nvSpPr>
        <p:spPr/>
        <p:txBody>
          <a:bodyPr>
            <a:normAutofit/>
          </a:bodyPr>
          <a:lstStyle/>
          <a:p>
            <a:pPr marL="0" indent="0" algn="l">
              <a:buNone/>
            </a:pPr>
            <a:r>
              <a:rPr lang="en-IN" sz="2400" b="0" i="0" u="none" strike="noStrike" baseline="0" dirty="0">
                <a:latin typeface="NewBaskervilleStd-Roman"/>
              </a:rPr>
              <a:t>Syntax:       </a:t>
            </a:r>
          </a:p>
          <a:p>
            <a:pPr marL="0" indent="0" algn="l">
              <a:buNone/>
            </a:pPr>
            <a:r>
              <a:rPr lang="en-IN" sz="2400" b="0" i="0" u="none" strike="noStrike" baseline="0" dirty="0">
                <a:latin typeface="NewBaskervilleStd-Roman"/>
              </a:rPr>
              <a:t>Thread(Runnable </a:t>
            </a:r>
            <a:r>
              <a:rPr lang="en-IN" sz="2400" b="0" i="1" u="none" strike="noStrike" baseline="0" dirty="0" err="1">
                <a:latin typeface="NewBaskervilleStd-Italic"/>
              </a:rPr>
              <a:t>threadOb</a:t>
            </a:r>
            <a:r>
              <a:rPr lang="en-IN" sz="2400" b="0" i="0" u="none" strike="noStrike" baseline="0" dirty="0">
                <a:latin typeface="NewBaskervilleStd-Roman"/>
              </a:rPr>
              <a:t>, String </a:t>
            </a:r>
            <a:r>
              <a:rPr lang="en-IN" sz="2400" b="0" i="1" u="none" strike="noStrike" baseline="0" dirty="0" err="1">
                <a:latin typeface="NewBaskervilleStd-Italic"/>
              </a:rPr>
              <a:t>threadName</a:t>
            </a:r>
            <a:r>
              <a:rPr lang="en-IN" sz="2400" b="0" i="0" u="none" strike="noStrike" baseline="0" dirty="0">
                <a:latin typeface="NewBaskervilleStd-Roman"/>
              </a:rPr>
              <a:t>)</a:t>
            </a:r>
          </a:p>
          <a:p>
            <a:pPr algn="l"/>
            <a:r>
              <a:rPr lang="en-IN" sz="2400" b="0" i="0" u="none" strike="noStrike" baseline="0" dirty="0">
                <a:latin typeface="NewBaskervilleStd-Roman"/>
              </a:rPr>
              <a:t>In this constructor, </a:t>
            </a:r>
            <a:r>
              <a:rPr lang="en-IN" sz="2400" b="0" i="1" u="none" strike="noStrike" baseline="0" dirty="0" err="1">
                <a:latin typeface="NewBaskervilleStd-Italic"/>
              </a:rPr>
              <a:t>threadOb</a:t>
            </a:r>
            <a:r>
              <a:rPr lang="en-IN" sz="2400" b="0" i="1" u="none" strike="noStrike" baseline="0" dirty="0">
                <a:latin typeface="NewBaskervilleStd-Italic"/>
              </a:rPr>
              <a:t> </a:t>
            </a:r>
            <a:r>
              <a:rPr lang="en-IN" sz="2400" b="0" i="0" u="none" strike="noStrike" baseline="0" dirty="0">
                <a:latin typeface="NewBaskervilleStd-Roman"/>
              </a:rPr>
              <a:t>is an instance of a class that implements the </a:t>
            </a:r>
            <a:r>
              <a:rPr lang="en-IN" sz="2400" b="1" i="0" u="none" strike="noStrike" baseline="0" dirty="0">
                <a:latin typeface="NewBaskervilleStd-Bold"/>
              </a:rPr>
              <a:t>Runnable </a:t>
            </a:r>
            <a:r>
              <a:rPr lang="en-IN" sz="2400" b="0" i="0" u="none" strike="noStrike" baseline="0" dirty="0">
                <a:latin typeface="NewBaskervilleStd-Roman"/>
              </a:rPr>
              <a:t>interface. This defines where execution of the thread will begin. </a:t>
            </a:r>
          </a:p>
          <a:p>
            <a:pPr algn="l"/>
            <a:r>
              <a:rPr lang="en-IN" sz="2400" b="0" i="0" u="none" strike="noStrike" baseline="0" dirty="0">
                <a:latin typeface="NewBaskervilleStd-Roman"/>
              </a:rPr>
              <a:t>The name of the new thread is specified by </a:t>
            </a:r>
            <a:r>
              <a:rPr lang="en-IN" sz="2400" b="0" i="1" u="none" strike="noStrike" baseline="0" dirty="0" err="1">
                <a:latin typeface="NewBaskervilleStd-Italic"/>
              </a:rPr>
              <a:t>threadName</a:t>
            </a:r>
            <a:r>
              <a:rPr lang="en-IN" sz="2400" b="0" i="0" u="none" strike="noStrike" baseline="0" dirty="0">
                <a:latin typeface="NewBaskervilleStd-Roman"/>
              </a:rPr>
              <a:t>.</a:t>
            </a:r>
          </a:p>
          <a:p>
            <a:pPr algn="l"/>
            <a:r>
              <a:rPr lang="en-IN" sz="2400" b="0" i="0" u="none" strike="noStrike" baseline="0" dirty="0">
                <a:latin typeface="NewBaskervilleStd-Roman"/>
              </a:rPr>
              <a:t>After the new thread is created, it will not start running until you call its </a:t>
            </a:r>
            <a:r>
              <a:rPr lang="en-IN" sz="2400" b="1" i="0" u="none" strike="noStrike" baseline="0" dirty="0">
                <a:latin typeface="NewBaskervilleStd-Bold"/>
              </a:rPr>
              <a:t>start( ) </a:t>
            </a:r>
            <a:r>
              <a:rPr lang="en-IN" sz="2400" b="0" i="0" u="none" strike="noStrike" baseline="0" dirty="0">
                <a:latin typeface="NewBaskervilleStd-Roman"/>
              </a:rPr>
              <a:t>method, which is declared within </a:t>
            </a:r>
            <a:r>
              <a:rPr lang="en-IN" sz="2400" b="1" i="0" u="none" strike="noStrike" baseline="0" dirty="0">
                <a:latin typeface="NewBaskervilleStd-Bold"/>
              </a:rPr>
              <a:t>Thread</a:t>
            </a:r>
            <a:r>
              <a:rPr lang="en-IN" sz="2400" b="0" i="0" u="none" strike="noStrike" baseline="0" dirty="0">
                <a:latin typeface="NewBaskervilleStd-Roman"/>
              </a:rPr>
              <a:t>. In essence, </a:t>
            </a:r>
            <a:r>
              <a:rPr lang="en-IN" sz="2400" b="1" i="0" u="none" strike="noStrike" baseline="0" dirty="0">
                <a:latin typeface="NewBaskervilleStd-Bold"/>
              </a:rPr>
              <a:t>start( ) </a:t>
            </a:r>
            <a:r>
              <a:rPr lang="en-IN" sz="2400" b="0" i="0" u="none" strike="noStrike" baseline="0" dirty="0">
                <a:latin typeface="NewBaskervilleStd-Roman"/>
              </a:rPr>
              <a:t>executes a call to </a:t>
            </a:r>
            <a:r>
              <a:rPr lang="en-IN" sz="2400" b="1" i="0" u="none" strike="noStrike" baseline="0" dirty="0">
                <a:latin typeface="NewBaskervilleStd-Bold"/>
              </a:rPr>
              <a:t>run( )</a:t>
            </a:r>
            <a:r>
              <a:rPr lang="en-IN" sz="2400" b="0" i="0" u="none" strike="noStrike" baseline="0" dirty="0">
                <a:latin typeface="NewBaskervilleStd-Roman"/>
              </a:rPr>
              <a:t>.</a:t>
            </a:r>
          </a:p>
          <a:p>
            <a:pPr algn="l"/>
            <a:r>
              <a:rPr lang="en-IN" sz="2400" b="0" i="0" u="none" strike="noStrike" baseline="0" dirty="0">
                <a:latin typeface="NewBaskervilleStd-Roman"/>
              </a:rPr>
              <a:t> The </a:t>
            </a:r>
            <a:r>
              <a:rPr lang="en-IN" sz="2400" b="1" i="0" u="none" strike="noStrike" baseline="0" dirty="0">
                <a:latin typeface="NewBaskervilleStd-Bold"/>
              </a:rPr>
              <a:t>start( ) </a:t>
            </a:r>
            <a:r>
              <a:rPr lang="en-IN" sz="2400" b="0" i="0" u="none" strike="noStrike" baseline="0" dirty="0">
                <a:latin typeface="NewBaskervilleStd-Roman"/>
              </a:rPr>
              <a:t>method is shown here:</a:t>
            </a:r>
          </a:p>
          <a:p>
            <a:pPr algn="l"/>
            <a:r>
              <a:rPr lang="en-IN" sz="2400" b="0" i="0" u="none" strike="noStrike" baseline="0" dirty="0">
                <a:latin typeface="NewBaskervilleStd-Roman"/>
              </a:rPr>
              <a:t>void start( )</a:t>
            </a:r>
            <a:endParaRPr lang="en-IN" sz="3600" dirty="0"/>
          </a:p>
        </p:txBody>
      </p:sp>
    </p:spTree>
    <p:extLst>
      <p:ext uri="{BB962C8B-B14F-4D97-AF65-F5344CB8AC3E}">
        <p14:creationId xmlns:p14="http://schemas.microsoft.com/office/powerpoint/2010/main" val="84012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9FE2A-A13F-4995-F052-FD46EA6A2233}"/>
              </a:ext>
            </a:extLst>
          </p:cNvPr>
          <p:cNvSpPr>
            <a:spLocks noGrp="1"/>
          </p:cNvSpPr>
          <p:nvPr>
            <p:ph type="title"/>
          </p:nvPr>
        </p:nvSpPr>
        <p:spPr/>
        <p:txBody>
          <a:bodyPr/>
          <a:lstStyle/>
          <a:p>
            <a:r>
              <a:rPr lang="en-IN" b="0" i="0" dirty="0">
                <a:solidFill>
                  <a:srgbClr val="610B4B"/>
                </a:solidFill>
                <a:effectLst/>
                <a:latin typeface="erdana"/>
              </a:rPr>
              <a:t>Advantages of Java Multithreading</a:t>
            </a:r>
            <a:endParaRPr lang="en-IN" dirty="0"/>
          </a:p>
        </p:txBody>
      </p:sp>
      <p:sp>
        <p:nvSpPr>
          <p:cNvPr id="3" name="Content Placeholder 2">
            <a:extLst>
              <a:ext uri="{FF2B5EF4-FFF2-40B4-BE49-F238E27FC236}">
                <a16:creationId xmlns:a16="http://schemas.microsoft.com/office/drawing/2014/main" id="{8E6D4C7A-C4D7-CFC5-7A4E-D9AB121E2DDB}"/>
              </a:ext>
            </a:extLst>
          </p:cNvPr>
          <p:cNvSpPr>
            <a:spLocks noGrp="1"/>
          </p:cNvSpPr>
          <p:nvPr>
            <p:ph idx="1"/>
          </p:nvPr>
        </p:nvSpPr>
        <p:spPr/>
        <p:txBody>
          <a:bodyPr/>
          <a:lstStyle/>
          <a:p>
            <a:pPr algn="just"/>
            <a:r>
              <a:rPr lang="en-IN" b="0" i="0" dirty="0">
                <a:solidFill>
                  <a:srgbClr val="333333"/>
                </a:solidFill>
                <a:effectLst/>
                <a:latin typeface="inter-regular"/>
              </a:rPr>
              <a:t>1) It </a:t>
            </a:r>
            <a:r>
              <a:rPr lang="en-IN" b="1" i="0" dirty="0">
                <a:solidFill>
                  <a:srgbClr val="333333"/>
                </a:solidFill>
                <a:effectLst/>
                <a:latin typeface="inter-bold"/>
              </a:rPr>
              <a:t>doesn't block the user</a:t>
            </a:r>
            <a:r>
              <a:rPr lang="en-IN" b="0" i="0" dirty="0">
                <a:solidFill>
                  <a:srgbClr val="333333"/>
                </a:solidFill>
                <a:effectLst/>
                <a:latin typeface="inter-regular"/>
              </a:rPr>
              <a:t> because threads are independent and you can perform multiple operations at the same time.</a:t>
            </a:r>
          </a:p>
          <a:p>
            <a:pPr algn="just"/>
            <a:r>
              <a:rPr lang="en-IN" b="0" i="0" dirty="0">
                <a:solidFill>
                  <a:srgbClr val="333333"/>
                </a:solidFill>
                <a:effectLst/>
                <a:latin typeface="inter-regular"/>
              </a:rPr>
              <a:t>2) You </a:t>
            </a:r>
            <a:r>
              <a:rPr lang="en-IN" b="1" i="0" dirty="0">
                <a:solidFill>
                  <a:srgbClr val="333333"/>
                </a:solidFill>
                <a:effectLst/>
                <a:latin typeface="inter-bold"/>
              </a:rPr>
              <a:t>can perform many operations together, so it saves time</a:t>
            </a:r>
            <a:r>
              <a:rPr lang="en-IN" b="0" i="0" dirty="0">
                <a:solidFill>
                  <a:srgbClr val="333333"/>
                </a:solidFill>
                <a:effectLst/>
                <a:latin typeface="inter-regular"/>
              </a:rPr>
              <a:t>.</a:t>
            </a:r>
          </a:p>
          <a:p>
            <a:pPr algn="just"/>
            <a:r>
              <a:rPr lang="en-IN" b="0" i="0" dirty="0">
                <a:solidFill>
                  <a:srgbClr val="333333"/>
                </a:solidFill>
                <a:effectLst/>
                <a:latin typeface="inter-regular"/>
              </a:rPr>
              <a:t>3) Threads are </a:t>
            </a:r>
            <a:r>
              <a:rPr lang="en-IN" b="1" i="0" dirty="0">
                <a:solidFill>
                  <a:srgbClr val="333333"/>
                </a:solidFill>
                <a:effectLst/>
                <a:latin typeface="inter-bold"/>
              </a:rPr>
              <a:t>independent</a:t>
            </a:r>
            <a:r>
              <a:rPr lang="en-IN" b="0" i="0" dirty="0">
                <a:solidFill>
                  <a:srgbClr val="333333"/>
                </a:solidFill>
                <a:effectLst/>
                <a:latin typeface="inter-regular"/>
              </a:rPr>
              <a:t>, so it doesn't affect other threads if an exception occurs in a single thread.</a:t>
            </a:r>
          </a:p>
          <a:p>
            <a:endParaRPr lang="en-IN" dirty="0"/>
          </a:p>
        </p:txBody>
      </p:sp>
    </p:spTree>
    <p:extLst>
      <p:ext uri="{BB962C8B-B14F-4D97-AF65-F5344CB8AC3E}">
        <p14:creationId xmlns:p14="http://schemas.microsoft.com/office/powerpoint/2010/main" val="3386165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FF07-8E6A-64DB-99EB-A9774477121B}"/>
              </a:ext>
            </a:extLst>
          </p:cNvPr>
          <p:cNvSpPr>
            <a:spLocks noGrp="1"/>
          </p:cNvSpPr>
          <p:nvPr>
            <p:ph type="title"/>
          </p:nvPr>
        </p:nvSpPr>
        <p:spPr/>
        <p:txBody>
          <a:bodyPr/>
          <a:lstStyle/>
          <a:p>
            <a:r>
              <a:rPr lang="en-IN" dirty="0"/>
              <a:t>Example using Runnable</a:t>
            </a:r>
          </a:p>
        </p:txBody>
      </p:sp>
      <p:sp>
        <p:nvSpPr>
          <p:cNvPr id="3" name="Content Placeholder 2">
            <a:extLst>
              <a:ext uri="{FF2B5EF4-FFF2-40B4-BE49-F238E27FC236}">
                <a16:creationId xmlns:a16="http://schemas.microsoft.com/office/drawing/2014/main" id="{C3C92AE8-4EBD-773F-9B5B-C269733126BA}"/>
              </a:ext>
            </a:extLst>
          </p:cNvPr>
          <p:cNvSpPr>
            <a:spLocks noGrp="1"/>
          </p:cNvSpPr>
          <p:nvPr>
            <p:ph idx="1"/>
          </p:nvPr>
        </p:nvSpPr>
        <p:spPr>
          <a:xfrm>
            <a:off x="838200" y="1461246"/>
            <a:ext cx="10515600" cy="5396754"/>
          </a:xfrm>
        </p:spPr>
        <p:txBody>
          <a:bodyPr>
            <a:normAutofit/>
          </a:bodyPr>
          <a:lstStyle/>
          <a:p>
            <a:pPr marL="0" indent="0">
              <a:buNone/>
            </a:pPr>
            <a:r>
              <a:rPr lang="en-IN" sz="1800" dirty="0"/>
              <a:t>Example of Runnable</a:t>
            </a:r>
          </a:p>
          <a:p>
            <a:pPr marL="0" indent="0">
              <a:buNone/>
            </a:pPr>
            <a:r>
              <a:rPr lang="en-IN" sz="1800" dirty="0"/>
              <a:t>class </a:t>
            </a:r>
            <a:r>
              <a:rPr lang="en-IN" sz="1800" dirty="0" err="1"/>
              <a:t>RunnableExample</a:t>
            </a:r>
            <a:r>
              <a:rPr lang="en-IN" sz="1800" dirty="0"/>
              <a:t> implements Runnable{</a:t>
            </a:r>
          </a:p>
          <a:p>
            <a:pPr marL="0" indent="0">
              <a:buNone/>
            </a:pPr>
            <a:r>
              <a:rPr lang="en-IN" sz="1800" dirty="0"/>
              <a:t>Thread t; </a:t>
            </a:r>
          </a:p>
          <a:p>
            <a:pPr marL="0" indent="0">
              <a:buNone/>
            </a:pPr>
            <a:r>
              <a:rPr lang="en-IN" sz="1800" dirty="0" err="1"/>
              <a:t>RunnableExample</a:t>
            </a:r>
            <a:r>
              <a:rPr lang="en-IN" sz="1800" dirty="0"/>
              <a:t>(){</a:t>
            </a:r>
          </a:p>
          <a:p>
            <a:pPr marL="0" indent="0">
              <a:buNone/>
            </a:pPr>
            <a:r>
              <a:rPr lang="en-IN" sz="1800" dirty="0"/>
              <a:t>  t= new Thread(this);</a:t>
            </a:r>
          </a:p>
          <a:p>
            <a:pPr marL="0" indent="0">
              <a:buNone/>
            </a:pPr>
            <a:r>
              <a:rPr lang="en-IN" sz="1800" dirty="0"/>
              <a:t>  </a:t>
            </a:r>
            <a:r>
              <a:rPr lang="en-IN" sz="1800" dirty="0" err="1"/>
              <a:t>t.start</a:t>
            </a:r>
            <a:r>
              <a:rPr lang="en-IN" sz="1800" dirty="0"/>
              <a:t>();</a:t>
            </a:r>
          </a:p>
          <a:p>
            <a:pPr marL="0" indent="0">
              <a:buNone/>
            </a:pPr>
            <a:r>
              <a:rPr lang="en-IN" sz="1800" dirty="0"/>
              <a:t>}</a:t>
            </a:r>
          </a:p>
          <a:p>
            <a:pPr marL="0" indent="0">
              <a:buNone/>
            </a:pPr>
            <a:r>
              <a:rPr lang="en-IN" sz="1800" dirty="0"/>
              <a:t>public void run(){</a:t>
            </a:r>
          </a:p>
          <a:p>
            <a:pPr marL="0" indent="0">
              <a:buNone/>
            </a:pPr>
            <a:r>
              <a:rPr lang="en-IN" sz="1800" dirty="0"/>
              <a:t>      </a:t>
            </a:r>
            <a:r>
              <a:rPr lang="en-IN" sz="1800" dirty="0" err="1"/>
              <a:t>System.out.println</a:t>
            </a:r>
            <a:r>
              <a:rPr lang="en-IN" sz="1800" dirty="0"/>
              <a:t>("Thread is running for Runnable Implementation");</a:t>
            </a:r>
          </a:p>
          <a:p>
            <a:pPr marL="0" indent="0">
              <a:buNone/>
            </a:pPr>
            <a:r>
              <a:rPr lang="en-IN" sz="1800" dirty="0"/>
              <a:t>   }</a:t>
            </a:r>
          </a:p>
          <a:p>
            <a:pPr marL="0" indent="0">
              <a:buNone/>
            </a:pPr>
            <a:r>
              <a:rPr lang="en-IN" sz="1800" dirty="0"/>
              <a:t>   public static void main(String </a:t>
            </a:r>
            <a:r>
              <a:rPr lang="en-IN" sz="1800" dirty="0" err="1"/>
              <a:t>args</a:t>
            </a:r>
            <a:r>
              <a:rPr lang="en-IN" sz="1800" dirty="0"/>
              <a:t>[]){</a:t>
            </a:r>
          </a:p>
          <a:p>
            <a:pPr marL="0" indent="0">
              <a:buNone/>
            </a:pPr>
            <a:r>
              <a:rPr lang="en-IN" sz="1800" dirty="0"/>
              <a:t>      </a:t>
            </a:r>
            <a:r>
              <a:rPr lang="en-IN" sz="1800" dirty="0" err="1"/>
              <a:t>RunnableExample</a:t>
            </a:r>
            <a:r>
              <a:rPr lang="en-IN" sz="1800" dirty="0"/>
              <a:t>  thread1=new </a:t>
            </a:r>
            <a:r>
              <a:rPr lang="en-IN" sz="1800" dirty="0" err="1"/>
              <a:t>RunnableExample</a:t>
            </a:r>
            <a:r>
              <a:rPr lang="en-IN" sz="1800" dirty="0"/>
              <a:t>();</a:t>
            </a:r>
          </a:p>
          <a:p>
            <a:pPr marL="0" indent="0">
              <a:buNone/>
            </a:pPr>
            <a:r>
              <a:rPr lang="en-IN" sz="1800" dirty="0"/>
              <a:t>   }</a:t>
            </a:r>
          </a:p>
          <a:p>
            <a:pPr marL="0" indent="0">
              <a:buNone/>
            </a:pPr>
            <a:r>
              <a:rPr lang="en-IN" sz="1800" dirty="0"/>
              <a:t>}</a:t>
            </a:r>
          </a:p>
        </p:txBody>
      </p:sp>
    </p:spTree>
    <p:extLst>
      <p:ext uri="{BB962C8B-B14F-4D97-AF65-F5344CB8AC3E}">
        <p14:creationId xmlns:p14="http://schemas.microsoft.com/office/powerpoint/2010/main" val="436949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D2CEAF-40E0-AC20-194B-47B3BA9DA0B9}"/>
              </a:ext>
            </a:extLst>
          </p:cNvPr>
          <p:cNvSpPr txBox="1"/>
          <p:nvPr/>
        </p:nvSpPr>
        <p:spPr>
          <a:xfrm>
            <a:off x="1344706" y="107699"/>
            <a:ext cx="9099176" cy="6247864"/>
          </a:xfrm>
          <a:prstGeom prst="rect">
            <a:avLst/>
          </a:prstGeom>
          <a:noFill/>
        </p:spPr>
        <p:txBody>
          <a:bodyPr wrap="square">
            <a:spAutoFit/>
          </a:bodyPr>
          <a:lstStyle/>
          <a:p>
            <a:pPr algn="l"/>
            <a:r>
              <a:rPr lang="en-IN" sz="2000" b="1" i="0" u="none" strike="noStrike" baseline="0" dirty="0">
                <a:latin typeface="CourierStd"/>
              </a:rPr>
              <a:t>// Create a second thread.</a:t>
            </a:r>
          </a:p>
          <a:p>
            <a:pPr algn="l"/>
            <a:r>
              <a:rPr lang="en-IN" sz="2000" b="1" i="0" u="none" strike="noStrike" baseline="0" dirty="0">
                <a:latin typeface="CourierStd"/>
              </a:rPr>
              <a:t>class </a:t>
            </a:r>
            <a:r>
              <a:rPr lang="en-IN" sz="2000" b="1" i="0" u="none" strike="noStrike" baseline="0" dirty="0" err="1">
                <a:latin typeface="CourierStd"/>
              </a:rPr>
              <a:t>NewThread</a:t>
            </a:r>
            <a:r>
              <a:rPr lang="en-IN" sz="2000" b="1" i="0" u="none" strike="noStrike" baseline="0" dirty="0">
                <a:latin typeface="CourierStd"/>
              </a:rPr>
              <a:t> implements Runnable </a:t>
            </a:r>
          </a:p>
          <a:p>
            <a:pPr algn="l"/>
            <a:r>
              <a:rPr lang="en-IN" sz="2000" b="1" i="0" u="none" strike="noStrike" baseline="0" dirty="0">
                <a:latin typeface="CourierStd"/>
              </a:rPr>
              <a:t>{</a:t>
            </a:r>
            <a:r>
              <a:rPr lang="en-IN" sz="2000" b="1" dirty="0">
                <a:latin typeface="CourierStd"/>
              </a:rPr>
              <a:t>     </a:t>
            </a:r>
            <a:r>
              <a:rPr lang="en-IN" sz="2000" b="1" i="0" u="none" strike="noStrike" baseline="0" dirty="0">
                <a:latin typeface="CourierStd"/>
              </a:rPr>
              <a:t>Thread t;</a:t>
            </a:r>
          </a:p>
          <a:p>
            <a:pPr algn="l"/>
            <a:r>
              <a:rPr lang="en-IN" sz="2000" b="1" i="0" u="none" strike="noStrike" baseline="0" dirty="0">
                <a:latin typeface="CourierStd"/>
              </a:rPr>
              <a:t>	</a:t>
            </a:r>
            <a:r>
              <a:rPr lang="en-IN" sz="2000" b="1" i="0" u="none" strike="noStrike" baseline="0" dirty="0" err="1">
                <a:latin typeface="CourierStd"/>
              </a:rPr>
              <a:t>NewThread</a:t>
            </a:r>
            <a:r>
              <a:rPr lang="en-IN" sz="2000" b="1" i="0" u="none" strike="noStrike" baseline="0" dirty="0">
                <a:latin typeface="CourierStd"/>
              </a:rPr>
              <a:t>() </a:t>
            </a:r>
          </a:p>
          <a:p>
            <a:pPr algn="l"/>
            <a:r>
              <a:rPr lang="en-IN" sz="2000" b="1" dirty="0">
                <a:latin typeface="CourierStd"/>
              </a:rPr>
              <a:t>	</a:t>
            </a:r>
            <a:r>
              <a:rPr lang="en-IN" sz="2000" b="1" i="0" u="none" strike="noStrike" baseline="0" dirty="0">
                <a:latin typeface="CourierStd"/>
              </a:rPr>
              <a:t>{  t = new Thread(this, "Demo Thread");</a:t>
            </a:r>
          </a:p>
          <a:p>
            <a:pPr algn="l"/>
            <a:r>
              <a:rPr lang="en-IN" sz="2000" b="1" i="0" u="none" strike="noStrike" baseline="0" dirty="0">
                <a:latin typeface="CourierStd"/>
              </a:rPr>
              <a:t>	   </a:t>
            </a:r>
            <a:r>
              <a:rPr lang="en-IN" sz="2000" b="1" i="0" u="none" strike="noStrike" baseline="0" dirty="0" err="1">
                <a:latin typeface="CourierStd"/>
              </a:rPr>
              <a:t>System.out.println</a:t>
            </a:r>
            <a:r>
              <a:rPr lang="en-IN" sz="2000" b="1" i="0" u="none" strike="noStrike" baseline="0" dirty="0">
                <a:latin typeface="CourierStd"/>
              </a:rPr>
              <a:t>("Child thread: " + t);</a:t>
            </a:r>
          </a:p>
          <a:p>
            <a:pPr algn="l"/>
            <a:r>
              <a:rPr lang="en-IN" sz="2000" b="1" i="0" u="none" strike="noStrike" baseline="0" dirty="0">
                <a:latin typeface="CourierStd"/>
              </a:rPr>
              <a:t>	   </a:t>
            </a:r>
            <a:r>
              <a:rPr lang="en-IN" sz="2000" b="1" i="0" u="none" strike="noStrike" baseline="0" dirty="0" err="1">
                <a:latin typeface="CourierStd"/>
              </a:rPr>
              <a:t>t.start</a:t>
            </a:r>
            <a:r>
              <a:rPr lang="en-IN" sz="2000" b="1" i="0" u="none" strike="noStrike" baseline="0" dirty="0">
                <a:latin typeface="CourierStd"/>
              </a:rPr>
              <a:t>(); // Start the thread</a:t>
            </a:r>
          </a:p>
          <a:p>
            <a:pPr algn="l"/>
            <a:r>
              <a:rPr lang="en-IN" sz="2000" b="1" i="0" u="none" strike="noStrike" baseline="0" dirty="0">
                <a:latin typeface="CourierStd"/>
              </a:rPr>
              <a:t>	}</a:t>
            </a:r>
          </a:p>
          <a:p>
            <a:pPr algn="l"/>
            <a:r>
              <a:rPr lang="en-IN" sz="2000" b="1" i="0" u="none" strike="noStrike" baseline="0" dirty="0">
                <a:latin typeface="CourierStd"/>
              </a:rPr>
              <a:t>	// This is the entry point for the second thread.</a:t>
            </a:r>
          </a:p>
          <a:p>
            <a:pPr algn="l"/>
            <a:r>
              <a:rPr lang="en-IN" sz="2000" b="1" i="0" u="none" strike="noStrike" baseline="0" dirty="0">
                <a:latin typeface="CourierStd"/>
              </a:rPr>
              <a:t>	public void run() {</a:t>
            </a:r>
          </a:p>
          <a:p>
            <a:pPr algn="l"/>
            <a:r>
              <a:rPr lang="en-IN" sz="2000" b="1" i="0" u="none" strike="noStrike" baseline="0" dirty="0">
                <a:latin typeface="CourierStd"/>
              </a:rPr>
              <a:t>	try {</a:t>
            </a:r>
            <a:r>
              <a:rPr lang="nn-NO" sz="2000" b="1" i="0" u="none" strike="noStrike" baseline="0" dirty="0">
                <a:latin typeface="CourierStd"/>
              </a:rPr>
              <a:t>	for(int i = 5; i &gt; 0; i--) </a:t>
            </a:r>
          </a:p>
          <a:p>
            <a:pPr algn="l"/>
            <a:r>
              <a:rPr lang="nn-NO" sz="2000" b="1" dirty="0">
                <a:latin typeface="CourierStd"/>
              </a:rPr>
              <a:t>            {  </a:t>
            </a:r>
            <a:r>
              <a:rPr lang="en-IN" sz="2000" b="1" i="0" u="none" strike="noStrike" baseline="0" dirty="0" err="1">
                <a:latin typeface="CourierStd"/>
              </a:rPr>
              <a:t>System.out.println</a:t>
            </a:r>
            <a:r>
              <a:rPr lang="en-IN" sz="2000" b="1" i="0" u="none" strike="noStrike" baseline="0" dirty="0">
                <a:latin typeface="CourierStd"/>
              </a:rPr>
              <a:t>("Child Thread: " + </a:t>
            </a:r>
            <a:r>
              <a:rPr lang="en-IN" sz="2000" b="1" i="0" u="none" strike="noStrike" baseline="0" dirty="0" err="1">
                <a:latin typeface="CourierStd"/>
              </a:rPr>
              <a:t>i</a:t>
            </a:r>
            <a:r>
              <a:rPr lang="en-IN" sz="2000" b="1" i="0" u="none" strike="noStrike" baseline="0" dirty="0">
                <a:latin typeface="CourierStd"/>
              </a:rPr>
              <a:t>);</a:t>
            </a:r>
          </a:p>
          <a:p>
            <a:pPr algn="l"/>
            <a:r>
              <a:rPr lang="en-IN" sz="2000" b="1" i="0" u="none" strike="noStrike" baseline="0" dirty="0">
                <a:latin typeface="CourierStd"/>
              </a:rPr>
              <a:t>		   </a:t>
            </a:r>
            <a:r>
              <a:rPr lang="en-IN" sz="2000" b="1" i="0" u="none" strike="noStrike" baseline="0" dirty="0" err="1">
                <a:latin typeface="CourierStd"/>
              </a:rPr>
              <a:t>Thread.sleep</a:t>
            </a:r>
            <a:r>
              <a:rPr lang="en-IN" sz="2000" b="1" i="0" u="none" strike="noStrike" baseline="0" dirty="0">
                <a:latin typeface="CourierStd"/>
              </a:rPr>
              <a:t>(500);</a:t>
            </a:r>
          </a:p>
          <a:p>
            <a:pPr algn="l"/>
            <a:r>
              <a:rPr lang="en-IN" sz="2000" b="1" i="0" u="none" strike="noStrike" baseline="0" dirty="0">
                <a:latin typeface="CourierStd"/>
              </a:rPr>
              <a:t>		}</a:t>
            </a:r>
          </a:p>
          <a:p>
            <a:pPr algn="l"/>
            <a:r>
              <a:rPr lang="en-IN" sz="2000" b="1" i="0" u="none" strike="noStrike" baseline="0" dirty="0">
                <a:latin typeface="CourierStd"/>
              </a:rPr>
              <a:t>	     } catch (</a:t>
            </a:r>
            <a:r>
              <a:rPr lang="en-IN" sz="2000" b="1" i="0" u="none" strike="noStrike" baseline="0" dirty="0" err="1">
                <a:latin typeface="CourierStd"/>
              </a:rPr>
              <a:t>InterruptedException</a:t>
            </a:r>
            <a:r>
              <a:rPr lang="en-IN" sz="2000" b="1" i="0" u="none" strike="noStrike" baseline="0" dirty="0">
                <a:latin typeface="CourierStd"/>
              </a:rPr>
              <a:t> e) {</a:t>
            </a:r>
          </a:p>
          <a:p>
            <a:pPr algn="l"/>
            <a:r>
              <a:rPr lang="en-IN" sz="2000" b="1" i="0" u="none" strike="noStrike" baseline="0" dirty="0">
                <a:latin typeface="CourierStd"/>
              </a:rPr>
              <a:t>		</a:t>
            </a:r>
            <a:r>
              <a:rPr lang="en-IN" sz="2000" b="1" i="0" u="none" strike="noStrike" baseline="0" dirty="0" err="1">
                <a:latin typeface="CourierStd"/>
              </a:rPr>
              <a:t>System.out.</a:t>
            </a:r>
            <a:r>
              <a:rPr lang="en-IN" sz="2000" b="1" dirty="0" err="1">
                <a:latin typeface="CourierStd"/>
              </a:rPr>
              <a:t>p</a:t>
            </a:r>
            <a:r>
              <a:rPr lang="en-IN" sz="2000" b="1" i="0" u="none" strike="noStrike" baseline="0" dirty="0" err="1">
                <a:latin typeface="CourierStd"/>
              </a:rPr>
              <a:t>rintln</a:t>
            </a:r>
            <a:r>
              <a:rPr lang="en-IN" sz="2000" b="1" i="0" u="none" strike="noStrike" baseline="0" dirty="0">
                <a:latin typeface="CourierStd"/>
              </a:rPr>
              <a:t>("Child interrupted.");</a:t>
            </a:r>
          </a:p>
          <a:p>
            <a:pPr algn="l"/>
            <a:r>
              <a:rPr lang="en-IN" sz="2000" b="1" i="0" u="none" strike="noStrike" baseline="0" dirty="0">
                <a:latin typeface="CourierStd"/>
              </a:rPr>
              <a:t>	    }</a:t>
            </a:r>
          </a:p>
          <a:p>
            <a:pPr algn="l"/>
            <a:r>
              <a:rPr lang="en-IN" sz="2000" b="1" i="0" u="none" strike="noStrike" baseline="0" dirty="0">
                <a:latin typeface="CourierStd"/>
              </a:rPr>
              <a:t>        </a:t>
            </a:r>
            <a:r>
              <a:rPr lang="en-IN" sz="2000" b="1" i="0" u="none" strike="noStrike" baseline="0" dirty="0" err="1">
                <a:latin typeface="CourierStd"/>
              </a:rPr>
              <a:t>System.out.println</a:t>
            </a:r>
            <a:r>
              <a:rPr lang="en-IN" sz="2000" b="1" i="0" u="none" strike="noStrike" baseline="0" dirty="0">
                <a:latin typeface="CourierStd"/>
              </a:rPr>
              <a:t>("Exiting child thread.");</a:t>
            </a:r>
          </a:p>
          <a:p>
            <a:pPr algn="l"/>
            <a:r>
              <a:rPr lang="en-IN" sz="2000" b="1" i="0" u="none" strike="noStrike" baseline="0" dirty="0">
                <a:latin typeface="CourierStd"/>
              </a:rPr>
              <a:t>     }</a:t>
            </a:r>
          </a:p>
          <a:p>
            <a:pPr algn="l"/>
            <a:r>
              <a:rPr lang="en-IN" sz="2000" b="1" dirty="0">
                <a:latin typeface="CourierStd"/>
              </a:rPr>
              <a:t>}</a:t>
            </a:r>
            <a:endParaRPr lang="en-IN" sz="2000" b="1" dirty="0"/>
          </a:p>
        </p:txBody>
      </p:sp>
    </p:spTree>
    <p:extLst>
      <p:ext uri="{BB962C8B-B14F-4D97-AF65-F5344CB8AC3E}">
        <p14:creationId xmlns:p14="http://schemas.microsoft.com/office/powerpoint/2010/main" val="2164065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656B6-0E3E-D3DD-598B-E3D3951F20FD}"/>
              </a:ext>
            </a:extLst>
          </p:cNvPr>
          <p:cNvSpPr>
            <a:spLocks noGrp="1"/>
          </p:cNvSpPr>
          <p:nvPr>
            <p:ph idx="1"/>
          </p:nvPr>
        </p:nvSpPr>
        <p:spPr>
          <a:xfrm>
            <a:off x="838200" y="322729"/>
            <a:ext cx="10515600" cy="5854234"/>
          </a:xfrm>
        </p:spPr>
        <p:txBody>
          <a:bodyPr>
            <a:normAutofit lnSpcReduction="10000"/>
          </a:bodyPr>
          <a:lstStyle/>
          <a:p>
            <a:pPr marL="0" indent="0">
              <a:buNone/>
            </a:pPr>
            <a:r>
              <a:rPr lang="en-IN" sz="2400" dirty="0"/>
              <a:t>class </a:t>
            </a:r>
            <a:r>
              <a:rPr lang="en-IN" sz="2400" dirty="0" err="1"/>
              <a:t>ThreadDemo</a:t>
            </a:r>
            <a:r>
              <a:rPr lang="en-IN" sz="2400" dirty="0"/>
              <a:t> </a:t>
            </a:r>
          </a:p>
          <a:p>
            <a:pPr marL="0" indent="0">
              <a:buNone/>
            </a:pPr>
            <a:r>
              <a:rPr lang="en-IN" sz="2400" dirty="0"/>
              <a:t>{      public static void main(String </a:t>
            </a:r>
            <a:r>
              <a:rPr lang="en-IN" sz="2400" dirty="0" err="1"/>
              <a:t>args</a:t>
            </a:r>
            <a:r>
              <a:rPr lang="en-IN" sz="2400" dirty="0"/>
              <a:t>[ ] ) </a:t>
            </a:r>
          </a:p>
          <a:p>
            <a:pPr marL="0" indent="0">
              <a:buNone/>
            </a:pPr>
            <a:r>
              <a:rPr lang="en-IN" sz="2400" dirty="0"/>
              <a:t>      {     new </a:t>
            </a:r>
            <a:r>
              <a:rPr lang="en-IN" sz="2400" dirty="0" err="1"/>
              <a:t>NewThread</a:t>
            </a:r>
            <a:r>
              <a:rPr lang="en-IN" sz="2400" dirty="0"/>
              <a:t>(); // create a new thread</a:t>
            </a:r>
          </a:p>
          <a:p>
            <a:pPr marL="0" indent="0">
              <a:buNone/>
            </a:pPr>
            <a:r>
              <a:rPr lang="en-IN" sz="2400" dirty="0"/>
              <a:t>            try {   for(int </a:t>
            </a:r>
            <a:r>
              <a:rPr lang="en-IN" sz="2400" dirty="0" err="1"/>
              <a:t>i</a:t>
            </a:r>
            <a:r>
              <a:rPr lang="en-IN" sz="2400" dirty="0"/>
              <a:t> = 5; </a:t>
            </a:r>
            <a:r>
              <a:rPr lang="en-IN" sz="2400" dirty="0" err="1"/>
              <a:t>i</a:t>
            </a:r>
            <a:r>
              <a:rPr lang="en-IN" sz="2400" dirty="0"/>
              <a:t> &gt; 0; </a:t>
            </a:r>
            <a:r>
              <a:rPr lang="en-IN" sz="2400" dirty="0" err="1"/>
              <a:t>i</a:t>
            </a:r>
            <a:r>
              <a:rPr lang="en-IN" sz="2400" dirty="0"/>
              <a:t>--) </a:t>
            </a:r>
          </a:p>
          <a:p>
            <a:pPr marL="0" indent="0">
              <a:buNone/>
            </a:pPr>
            <a:r>
              <a:rPr lang="en-IN" sz="2400" dirty="0"/>
              <a:t>	        { 	</a:t>
            </a:r>
            <a:r>
              <a:rPr lang="en-IN" sz="2400" dirty="0" err="1"/>
              <a:t>System.out.println</a:t>
            </a:r>
            <a:r>
              <a:rPr lang="en-IN" sz="2400" dirty="0"/>
              <a:t>("Main Thread: " + </a:t>
            </a:r>
            <a:r>
              <a:rPr lang="en-IN" sz="2400" dirty="0" err="1"/>
              <a:t>i</a:t>
            </a:r>
            <a:r>
              <a:rPr lang="en-IN" sz="2400" dirty="0"/>
              <a:t>);</a:t>
            </a:r>
          </a:p>
          <a:p>
            <a:pPr marL="0" indent="0">
              <a:buNone/>
            </a:pPr>
            <a:r>
              <a:rPr lang="en-IN" sz="2400" dirty="0"/>
              <a:t>		</a:t>
            </a:r>
            <a:r>
              <a:rPr lang="en-IN" sz="2400" dirty="0" err="1"/>
              <a:t>Thread.sleep</a:t>
            </a:r>
            <a:r>
              <a:rPr lang="en-IN" sz="2400" dirty="0"/>
              <a:t>(1000);</a:t>
            </a:r>
          </a:p>
          <a:p>
            <a:pPr marL="0" indent="0">
              <a:buNone/>
            </a:pPr>
            <a:r>
              <a:rPr lang="en-IN" sz="2400" dirty="0"/>
              <a:t>	        }</a:t>
            </a:r>
          </a:p>
          <a:p>
            <a:pPr marL="0" indent="0">
              <a:buNone/>
            </a:pPr>
            <a:r>
              <a:rPr lang="en-IN" sz="2400" dirty="0"/>
              <a:t>	} catch (</a:t>
            </a:r>
            <a:r>
              <a:rPr lang="en-IN" sz="2400" dirty="0" err="1"/>
              <a:t>InterruptedException</a:t>
            </a:r>
            <a:r>
              <a:rPr lang="en-IN" sz="2400" dirty="0"/>
              <a:t> e) {</a:t>
            </a:r>
          </a:p>
          <a:p>
            <a:pPr marL="0" indent="0">
              <a:buNone/>
            </a:pPr>
            <a:r>
              <a:rPr lang="en-IN" sz="2400" dirty="0"/>
              <a:t>		</a:t>
            </a:r>
            <a:r>
              <a:rPr lang="en-IN" sz="2400" dirty="0" err="1"/>
              <a:t>System.out.println</a:t>
            </a:r>
            <a:r>
              <a:rPr lang="en-IN" sz="2400" dirty="0"/>
              <a:t>("Main thread interrupted.");</a:t>
            </a:r>
          </a:p>
          <a:p>
            <a:pPr marL="0" indent="0">
              <a:buNone/>
            </a:pPr>
            <a:r>
              <a:rPr lang="en-IN" sz="2400" dirty="0"/>
              <a:t>	}</a:t>
            </a:r>
          </a:p>
          <a:p>
            <a:pPr marL="0" indent="0">
              <a:buNone/>
            </a:pPr>
            <a:r>
              <a:rPr lang="en-IN" sz="2400" dirty="0"/>
              <a:t>        </a:t>
            </a:r>
            <a:r>
              <a:rPr lang="en-IN" sz="2400" dirty="0" err="1"/>
              <a:t>System.out.println</a:t>
            </a:r>
            <a:r>
              <a:rPr lang="en-IN" sz="2400" dirty="0"/>
              <a:t>("Main thread exiting.");</a:t>
            </a:r>
          </a:p>
          <a:p>
            <a:pPr marL="0" indent="0">
              <a:buNone/>
            </a:pPr>
            <a:r>
              <a:rPr lang="en-IN" sz="2400"/>
              <a:t>   }</a:t>
            </a:r>
            <a:endParaRPr lang="en-IN" sz="2400" dirty="0"/>
          </a:p>
          <a:p>
            <a:pPr marL="0" indent="0">
              <a:buNone/>
            </a:pPr>
            <a:r>
              <a:rPr lang="en-IN" sz="2400" dirty="0"/>
              <a:t>}</a:t>
            </a:r>
          </a:p>
        </p:txBody>
      </p:sp>
    </p:spTree>
    <p:extLst>
      <p:ext uri="{BB962C8B-B14F-4D97-AF65-F5344CB8AC3E}">
        <p14:creationId xmlns:p14="http://schemas.microsoft.com/office/powerpoint/2010/main" val="394004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55FC686-BAC9-C06D-8B1C-9900B4FBA01F}"/>
              </a:ext>
            </a:extLst>
          </p:cNvPr>
          <p:cNvSpPr>
            <a:spLocks noGrp="1"/>
          </p:cNvSpPr>
          <p:nvPr>
            <p:ph idx="1"/>
          </p:nvPr>
        </p:nvSpPr>
        <p:spPr>
          <a:xfrm>
            <a:off x="838200" y="116542"/>
            <a:ext cx="10515600" cy="6060422"/>
          </a:xfrm>
        </p:spPr>
        <p:txBody>
          <a:bodyPr>
            <a:noAutofit/>
          </a:bodyPr>
          <a:lstStyle/>
          <a:p>
            <a:pPr marL="0" indent="0">
              <a:buNone/>
            </a:pPr>
            <a:r>
              <a:rPr lang="en-IN" sz="2000" b="1" dirty="0"/>
              <a:t>// Create a  thread by extending Thread</a:t>
            </a:r>
          </a:p>
          <a:p>
            <a:pPr marL="0" indent="0">
              <a:buNone/>
            </a:pPr>
            <a:r>
              <a:rPr lang="en-IN" sz="2000" dirty="0"/>
              <a:t>class </a:t>
            </a:r>
            <a:r>
              <a:rPr lang="en-IN" sz="2000" dirty="0" err="1"/>
              <a:t>NewThread</a:t>
            </a:r>
            <a:r>
              <a:rPr lang="en-IN" sz="2000" dirty="0"/>
              <a:t> extends Thread </a:t>
            </a:r>
          </a:p>
          <a:p>
            <a:pPr marL="0" indent="0">
              <a:buNone/>
            </a:pPr>
            <a:r>
              <a:rPr lang="en-IN" sz="2000" dirty="0"/>
              <a:t>{   </a:t>
            </a:r>
            <a:r>
              <a:rPr lang="en-IN" sz="2000" dirty="0" err="1"/>
              <a:t>NewThread</a:t>
            </a:r>
            <a:r>
              <a:rPr lang="en-IN" sz="2000" dirty="0"/>
              <a:t>()</a:t>
            </a:r>
          </a:p>
          <a:p>
            <a:pPr marL="0" indent="0">
              <a:buNone/>
            </a:pPr>
            <a:r>
              <a:rPr lang="en-IN" sz="2000" dirty="0"/>
              <a:t>    {	super("Demo Thread");</a:t>
            </a:r>
          </a:p>
          <a:p>
            <a:pPr marL="0" indent="0">
              <a:buNone/>
            </a:pPr>
            <a:r>
              <a:rPr lang="en-IN" sz="2000" dirty="0"/>
              <a:t>	</a:t>
            </a:r>
            <a:r>
              <a:rPr lang="en-IN" sz="2000" dirty="0" err="1"/>
              <a:t>System.out.println</a:t>
            </a:r>
            <a:r>
              <a:rPr lang="en-IN" sz="2000" dirty="0"/>
              <a:t>("Child thread: " + this);     	</a:t>
            </a:r>
          </a:p>
          <a:p>
            <a:pPr marL="0" indent="0">
              <a:buNone/>
            </a:pPr>
            <a:r>
              <a:rPr lang="en-IN" sz="2000" dirty="0"/>
              <a:t>               start(); // Start the thread</a:t>
            </a:r>
          </a:p>
          <a:p>
            <a:pPr marL="0" indent="0">
              <a:buNone/>
            </a:pPr>
            <a:r>
              <a:rPr lang="en-IN" sz="2000" dirty="0"/>
              <a:t>      } </a:t>
            </a:r>
          </a:p>
          <a:p>
            <a:pPr marL="0" indent="0">
              <a:buNone/>
            </a:pPr>
            <a:r>
              <a:rPr lang="en-IN" sz="2000" dirty="0"/>
              <a:t>    public void run() {</a:t>
            </a:r>
          </a:p>
          <a:p>
            <a:pPr marL="0" indent="0">
              <a:buNone/>
            </a:pPr>
            <a:r>
              <a:rPr lang="en-IN" sz="2000" dirty="0"/>
              <a:t>      try {       for(int </a:t>
            </a:r>
            <a:r>
              <a:rPr lang="en-IN" sz="2000" dirty="0" err="1"/>
              <a:t>i</a:t>
            </a:r>
            <a:r>
              <a:rPr lang="en-IN" sz="2000" dirty="0"/>
              <a:t> = 5; </a:t>
            </a:r>
            <a:r>
              <a:rPr lang="en-IN" sz="2000" dirty="0" err="1"/>
              <a:t>i</a:t>
            </a:r>
            <a:r>
              <a:rPr lang="en-IN" sz="2000" dirty="0"/>
              <a:t> &gt; 0; </a:t>
            </a:r>
            <a:r>
              <a:rPr lang="en-IN" sz="2000" dirty="0" err="1"/>
              <a:t>i</a:t>
            </a:r>
            <a:r>
              <a:rPr lang="en-IN" sz="2000" dirty="0"/>
              <a:t>--) </a:t>
            </a:r>
          </a:p>
          <a:p>
            <a:pPr marL="0" indent="0">
              <a:buNone/>
            </a:pPr>
            <a:r>
              <a:rPr lang="en-IN" sz="2000" dirty="0"/>
              <a:t>                    {         </a:t>
            </a:r>
            <a:r>
              <a:rPr lang="en-IN" sz="2000" dirty="0" err="1"/>
              <a:t>System.out.println</a:t>
            </a:r>
            <a:r>
              <a:rPr lang="en-IN" sz="2000" dirty="0"/>
              <a:t>("Child Thread: " + </a:t>
            </a:r>
            <a:r>
              <a:rPr lang="en-IN" sz="2000" dirty="0" err="1"/>
              <a:t>i</a:t>
            </a:r>
            <a:r>
              <a:rPr lang="en-IN" sz="2000" dirty="0"/>
              <a:t>);   		</a:t>
            </a:r>
          </a:p>
          <a:p>
            <a:pPr marL="0" indent="0" algn="just">
              <a:lnSpc>
                <a:spcPct val="100000"/>
              </a:lnSpc>
              <a:buNone/>
            </a:pPr>
            <a:r>
              <a:rPr lang="en-IN" sz="2000" dirty="0"/>
              <a:t>		</a:t>
            </a:r>
            <a:r>
              <a:rPr lang="en-IN" sz="2000" dirty="0" err="1"/>
              <a:t>Thread.sleep</a:t>
            </a:r>
            <a:r>
              <a:rPr lang="en-IN" sz="2000" dirty="0"/>
              <a:t>(500);</a:t>
            </a:r>
          </a:p>
          <a:p>
            <a:pPr marL="0" indent="0" algn="just">
              <a:lnSpc>
                <a:spcPct val="100000"/>
              </a:lnSpc>
              <a:buNone/>
            </a:pPr>
            <a:r>
              <a:rPr lang="en-IN" sz="2000" dirty="0"/>
              <a:t>	     }</a:t>
            </a:r>
          </a:p>
          <a:p>
            <a:pPr marL="0" indent="0">
              <a:buNone/>
            </a:pPr>
            <a:r>
              <a:rPr lang="en-IN" sz="2000" dirty="0"/>
              <a:t>	} catch (</a:t>
            </a:r>
            <a:r>
              <a:rPr lang="en-IN" sz="2000" dirty="0" err="1"/>
              <a:t>InterruptedException</a:t>
            </a:r>
            <a:r>
              <a:rPr lang="en-IN" sz="2000" dirty="0"/>
              <a:t> e) {   </a:t>
            </a:r>
          </a:p>
          <a:p>
            <a:pPr marL="0" indent="0">
              <a:buNone/>
            </a:pPr>
            <a:r>
              <a:rPr lang="en-IN" sz="2000" dirty="0"/>
              <a:t>		</a:t>
            </a:r>
            <a:r>
              <a:rPr lang="en-IN" sz="2000" dirty="0" err="1"/>
              <a:t>System.out.println</a:t>
            </a:r>
            <a:r>
              <a:rPr lang="en-IN" sz="2000" dirty="0"/>
              <a:t>("Child interrupted.");	}</a:t>
            </a:r>
          </a:p>
          <a:p>
            <a:pPr marL="0" indent="0">
              <a:buNone/>
            </a:pPr>
            <a:r>
              <a:rPr lang="en-IN" sz="2000" dirty="0"/>
              <a:t>	</a:t>
            </a:r>
            <a:r>
              <a:rPr lang="en-IN" sz="2000" dirty="0" err="1"/>
              <a:t>System.out.println</a:t>
            </a:r>
            <a:r>
              <a:rPr lang="en-IN" sz="2000" dirty="0"/>
              <a:t>("Exiting child thread.");           </a:t>
            </a:r>
          </a:p>
          <a:p>
            <a:pPr marL="0" indent="0">
              <a:buNone/>
            </a:pPr>
            <a:r>
              <a:rPr lang="en-IN" sz="2000" dirty="0"/>
              <a:t>    }</a:t>
            </a:r>
          </a:p>
          <a:p>
            <a:pPr marL="0" indent="0">
              <a:buNone/>
            </a:pPr>
            <a:r>
              <a:rPr lang="en-IN" sz="2000" dirty="0"/>
              <a:t>}</a:t>
            </a:r>
          </a:p>
        </p:txBody>
      </p:sp>
    </p:spTree>
    <p:extLst>
      <p:ext uri="{BB962C8B-B14F-4D97-AF65-F5344CB8AC3E}">
        <p14:creationId xmlns:p14="http://schemas.microsoft.com/office/powerpoint/2010/main" val="2122677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EECA2-AE7B-8E3F-0992-7613A258FDF7}"/>
              </a:ext>
            </a:extLst>
          </p:cNvPr>
          <p:cNvSpPr>
            <a:spLocks noGrp="1"/>
          </p:cNvSpPr>
          <p:nvPr>
            <p:ph type="title"/>
          </p:nvPr>
        </p:nvSpPr>
        <p:spPr>
          <a:xfrm>
            <a:off x="1010920" y="-315595"/>
            <a:ext cx="10515600" cy="1325563"/>
          </a:xfrm>
        </p:spPr>
        <p:txBody>
          <a:bodyPr/>
          <a:lstStyle/>
          <a:p>
            <a:r>
              <a:rPr lang="en-IN" dirty="0"/>
              <a:t>Extending thread class</a:t>
            </a:r>
          </a:p>
        </p:txBody>
      </p:sp>
      <p:sp>
        <p:nvSpPr>
          <p:cNvPr id="5" name="Content Placeholder 4">
            <a:extLst>
              <a:ext uri="{FF2B5EF4-FFF2-40B4-BE49-F238E27FC236}">
                <a16:creationId xmlns:a16="http://schemas.microsoft.com/office/drawing/2014/main" id="{6EEE6636-6C05-1C6D-96A5-7C86040A7EC7}"/>
              </a:ext>
            </a:extLst>
          </p:cNvPr>
          <p:cNvSpPr>
            <a:spLocks noGrp="1"/>
          </p:cNvSpPr>
          <p:nvPr>
            <p:ph idx="1"/>
          </p:nvPr>
        </p:nvSpPr>
        <p:spPr>
          <a:xfrm>
            <a:off x="838200" y="1209040"/>
            <a:ext cx="10515600" cy="4967923"/>
          </a:xfrm>
        </p:spPr>
        <p:txBody>
          <a:bodyPr>
            <a:noAutofit/>
          </a:bodyPr>
          <a:lstStyle/>
          <a:p>
            <a:pPr marL="0" indent="0">
              <a:buNone/>
            </a:pPr>
            <a:r>
              <a:rPr lang="en-IN" sz="2000" dirty="0"/>
              <a:t>class </a:t>
            </a:r>
            <a:r>
              <a:rPr lang="en-IN" sz="2000" dirty="0" err="1"/>
              <a:t>ExtendThread</a:t>
            </a:r>
            <a:r>
              <a:rPr lang="en-IN" sz="2000" dirty="0"/>
              <a:t> {</a:t>
            </a:r>
          </a:p>
          <a:p>
            <a:pPr marL="0" indent="0">
              <a:buNone/>
            </a:pPr>
            <a:r>
              <a:rPr lang="en-IN" sz="2000" dirty="0"/>
              <a:t>public static void main(String </a:t>
            </a:r>
            <a:r>
              <a:rPr lang="en-IN" sz="2000" dirty="0" err="1"/>
              <a:t>args</a:t>
            </a:r>
            <a:r>
              <a:rPr lang="en-IN" sz="2000" dirty="0"/>
              <a:t>[]) {</a:t>
            </a:r>
          </a:p>
          <a:p>
            <a:pPr marL="0" indent="0">
              <a:buNone/>
            </a:pPr>
            <a:r>
              <a:rPr lang="en-IN" sz="2000" dirty="0"/>
              <a:t>new </a:t>
            </a:r>
            <a:r>
              <a:rPr lang="en-IN" sz="2000" dirty="0" err="1"/>
              <a:t>NewThread</a:t>
            </a:r>
            <a:r>
              <a:rPr lang="en-IN" sz="2000" dirty="0"/>
              <a:t>(); // create a new thread</a:t>
            </a:r>
          </a:p>
          <a:p>
            <a:pPr marL="0" indent="0">
              <a:buNone/>
            </a:pPr>
            <a:r>
              <a:rPr lang="en-IN" sz="2000" dirty="0"/>
              <a:t>try {</a:t>
            </a:r>
          </a:p>
          <a:p>
            <a:pPr marL="0" indent="0">
              <a:buNone/>
            </a:pPr>
            <a:r>
              <a:rPr lang="en-IN" sz="2000" dirty="0"/>
              <a:t>for(int </a:t>
            </a:r>
            <a:r>
              <a:rPr lang="en-IN" sz="2000" dirty="0" err="1"/>
              <a:t>i</a:t>
            </a:r>
            <a:r>
              <a:rPr lang="en-IN" sz="2000" dirty="0"/>
              <a:t> = 5; </a:t>
            </a:r>
            <a:r>
              <a:rPr lang="en-IN" sz="2000" dirty="0" err="1"/>
              <a:t>i</a:t>
            </a:r>
            <a:r>
              <a:rPr lang="en-IN" sz="2000" dirty="0"/>
              <a:t> &gt; 0; </a:t>
            </a:r>
            <a:r>
              <a:rPr lang="en-IN" sz="2000" dirty="0" err="1"/>
              <a:t>i</a:t>
            </a:r>
            <a:r>
              <a:rPr lang="en-IN" sz="2000" dirty="0"/>
              <a:t>--) {</a:t>
            </a:r>
          </a:p>
          <a:p>
            <a:pPr marL="0" indent="0">
              <a:buNone/>
            </a:pPr>
            <a:r>
              <a:rPr lang="en-IN" sz="2000" dirty="0" err="1"/>
              <a:t>System.out.println</a:t>
            </a:r>
            <a:r>
              <a:rPr lang="en-IN" sz="2000" dirty="0"/>
              <a:t>("Main Thread: " + </a:t>
            </a:r>
            <a:r>
              <a:rPr lang="en-IN" sz="2000" dirty="0" err="1"/>
              <a:t>i</a:t>
            </a:r>
            <a:r>
              <a:rPr lang="en-IN" sz="2000" dirty="0"/>
              <a:t>);</a:t>
            </a:r>
          </a:p>
          <a:p>
            <a:pPr marL="0" indent="0">
              <a:buNone/>
            </a:pPr>
            <a:r>
              <a:rPr lang="en-IN" sz="2000" dirty="0" err="1"/>
              <a:t>Thread.sleep</a:t>
            </a:r>
            <a:r>
              <a:rPr lang="en-IN" sz="2000" dirty="0"/>
              <a:t>(1000);</a:t>
            </a:r>
          </a:p>
          <a:p>
            <a:pPr marL="0" indent="0">
              <a:buNone/>
            </a:pPr>
            <a:r>
              <a:rPr lang="en-IN" sz="2000" dirty="0"/>
              <a:t>}</a:t>
            </a:r>
          </a:p>
          <a:p>
            <a:pPr marL="0" indent="0">
              <a:buNone/>
            </a:pPr>
            <a:r>
              <a:rPr lang="en-IN" sz="2000" dirty="0"/>
              <a:t>} catch (</a:t>
            </a:r>
            <a:r>
              <a:rPr lang="en-IN" sz="2000" dirty="0" err="1"/>
              <a:t>InterruptedException</a:t>
            </a:r>
            <a:r>
              <a:rPr lang="en-IN" sz="2000" dirty="0"/>
              <a:t> e) {</a:t>
            </a:r>
          </a:p>
          <a:p>
            <a:pPr marL="0" indent="0">
              <a:buNone/>
            </a:pPr>
            <a:r>
              <a:rPr lang="en-IN" sz="2000" dirty="0" err="1"/>
              <a:t>System.out.println</a:t>
            </a:r>
            <a:r>
              <a:rPr lang="en-IN" sz="2000" dirty="0"/>
              <a:t>("Main thread interrupted.");</a:t>
            </a:r>
          </a:p>
          <a:p>
            <a:pPr marL="0" indent="0">
              <a:buNone/>
            </a:pPr>
            <a:r>
              <a:rPr lang="en-IN" sz="2000" dirty="0"/>
              <a:t>}</a:t>
            </a:r>
          </a:p>
          <a:p>
            <a:pPr marL="0" indent="0">
              <a:buNone/>
            </a:pPr>
            <a:r>
              <a:rPr lang="en-IN" sz="2000" dirty="0" err="1"/>
              <a:t>System.out.println</a:t>
            </a:r>
            <a:r>
              <a:rPr lang="en-IN" sz="2000" dirty="0"/>
              <a:t>("Main thread exiting.");</a:t>
            </a:r>
          </a:p>
          <a:p>
            <a:pPr marL="0" indent="0">
              <a:buNone/>
            </a:pPr>
            <a:r>
              <a:rPr lang="en-IN" sz="2000" dirty="0"/>
              <a:t>}</a:t>
            </a:r>
          </a:p>
          <a:p>
            <a:pPr marL="0" indent="0">
              <a:buNone/>
            </a:pPr>
            <a:r>
              <a:rPr lang="en-IN" sz="2000" dirty="0"/>
              <a:t>}</a:t>
            </a:r>
          </a:p>
        </p:txBody>
      </p:sp>
    </p:spTree>
    <p:extLst>
      <p:ext uri="{BB962C8B-B14F-4D97-AF65-F5344CB8AC3E}">
        <p14:creationId xmlns:p14="http://schemas.microsoft.com/office/powerpoint/2010/main" val="2314091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E5F12D7-6344-FFE4-B94E-B24F38A0CC20}"/>
              </a:ext>
            </a:extLst>
          </p:cNvPr>
          <p:cNvGraphicFramePr>
            <a:graphicFrameLocks noGrp="1"/>
          </p:cNvGraphicFramePr>
          <p:nvPr>
            <p:ph idx="1"/>
            <p:extLst>
              <p:ext uri="{D42A27DB-BD31-4B8C-83A1-F6EECF244321}">
                <p14:modId xmlns:p14="http://schemas.microsoft.com/office/powerpoint/2010/main" val="3247919823"/>
              </p:ext>
            </p:extLst>
          </p:nvPr>
        </p:nvGraphicFramePr>
        <p:xfrm>
          <a:off x="526472" y="230912"/>
          <a:ext cx="11139055" cy="5513093"/>
        </p:xfrm>
        <a:graphic>
          <a:graphicData uri="http://schemas.openxmlformats.org/drawingml/2006/table">
            <a:tbl>
              <a:tblPr/>
              <a:tblGrid>
                <a:gridCol w="629975">
                  <a:extLst>
                    <a:ext uri="{9D8B030D-6E8A-4147-A177-3AD203B41FA5}">
                      <a16:colId xmlns:a16="http://schemas.microsoft.com/office/drawing/2014/main" val="4003902879"/>
                    </a:ext>
                  </a:extLst>
                </a:gridCol>
                <a:gridCol w="1138297">
                  <a:extLst>
                    <a:ext uri="{9D8B030D-6E8A-4147-A177-3AD203B41FA5}">
                      <a16:colId xmlns:a16="http://schemas.microsoft.com/office/drawing/2014/main" val="2047889982"/>
                    </a:ext>
                  </a:extLst>
                </a:gridCol>
                <a:gridCol w="5232892">
                  <a:extLst>
                    <a:ext uri="{9D8B030D-6E8A-4147-A177-3AD203B41FA5}">
                      <a16:colId xmlns:a16="http://schemas.microsoft.com/office/drawing/2014/main" val="2358191464"/>
                    </a:ext>
                  </a:extLst>
                </a:gridCol>
                <a:gridCol w="4137891">
                  <a:extLst>
                    <a:ext uri="{9D8B030D-6E8A-4147-A177-3AD203B41FA5}">
                      <a16:colId xmlns:a16="http://schemas.microsoft.com/office/drawing/2014/main" val="3835209145"/>
                    </a:ext>
                  </a:extLst>
                </a:gridCol>
              </a:tblGrid>
              <a:tr h="651076">
                <a:tc>
                  <a:txBody>
                    <a:bodyPr/>
                    <a:lstStyle/>
                    <a:p>
                      <a:pPr algn="ctr" fontAlgn="t"/>
                      <a:r>
                        <a:rPr lang="en-IN" sz="2000" b="1">
                          <a:effectLst/>
                          <a:latin typeface="inherit"/>
                        </a:rPr>
                        <a:t>Sr. No.</a:t>
                      </a:r>
                    </a:p>
                  </a:txBody>
                  <a:tcPr marL="36751" marR="36751" marT="44101" marB="44101">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solidFill>
                      <a:schemeClr val="accent4">
                        <a:lumMod val="40000"/>
                        <a:lumOff val="60000"/>
                      </a:schemeClr>
                    </a:solidFill>
                  </a:tcPr>
                </a:tc>
                <a:tc>
                  <a:txBody>
                    <a:bodyPr/>
                    <a:lstStyle/>
                    <a:p>
                      <a:pPr algn="ctr" fontAlgn="t"/>
                      <a:r>
                        <a:rPr lang="en-IN" sz="2000" b="1" dirty="0">
                          <a:effectLst/>
                          <a:latin typeface="inherit"/>
                        </a:rPr>
                        <a:t>Key</a:t>
                      </a:r>
                    </a:p>
                  </a:txBody>
                  <a:tcPr marL="36751" marR="36751" marT="44101" marB="44101">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solidFill>
                      <a:schemeClr val="accent4">
                        <a:lumMod val="40000"/>
                        <a:lumOff val="60000"/>
                      </a:schemeClr>
                    </a:solidFill>
                  </a:tcPr>
                </a:tc>
                <a:tc>
                  <a:txBody>
                    <a:bodyPr/>
                    <a:lstStyle/>
                    <a:p>
                      <a:pPr algn="ctr" fontAlgn="t"/>
                      <a:r>
                        <a:rPr lang="en-IN" sz="2000" b="1" dirty="0">
                          <a:effectLst/>
                          <a:latin typeface="inherit"/>
                        </a:rPr>
                        <a:t>Thread</a:t>
                      </a:r>
                    </a:p>
                  </a:txBody>
                  <a:tcPr marL="36751" marR="36751" marT="44101" marB="44101">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solidFill>
                      <a:schemeClr val="accent4">
                        <a:lumMod val="40000"/>
                        <a:lumOff val="60000"/>
                      </a:schemeClr>
                    </a:solidFill>
                  </a:tcPr>
                </a:tc>
                <a:tc>
                  <a:txBody>
                    <a:bodyPr/>
                    <a:lstStyle/>
                    <a:p>
                      <a:pPr algn="ctr" fontAlgn="t"/>
                      <a:r>
                        <a:rPr lang="en-IN" sz="2000" b="1" dirty="0">
                          <a:effectLst/>
                          <a:latin typeface="inherit"/>
                        </a:rPr>
                        <a:t>Runnable</a:t>
                      </a:r>
                    </a:p>
                  </a:txBody>
                  <a:tcPr marL="36751" marR="36751" marT="44101" marB="44101">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504293332"/>
                  </a:ext>
                </a:extLst>
              </a:tr>
              <a:tr h="908035">
                <a:tc>
                  <a:txBody>
                    <a:bodyPr/>
                    <a:lstStyle/>
                    <a:p>
                      <a:pPr algn="ctr" fontAlgn="t"/>
                      <a:r>
                        <a:rPr lang="en-IN" sz="2000" b="0">
                          <a:effectLst/>
                          <a:latin typeface="inherit"/>
                        </a:rPr>
                        <a:t>1</a:t>
                      </a:r>
                      <a:br>
                        <a:rPr lang="en-IN" sz="2000">
                          <a:effectLst/>
                        </a:rPr>
                      </a:br>
                      <a:endParaRPr lang="en-IN" sz="2000">
                        <a:effectLst/>
                      </a:endParaRPr>
                    </a:p>
                  </a:txBody>
                  <a:tcPr marL="29401" marR="29401" marT="29401" marB="29401">
                    <a:lnL>
                      <a:noFill/>
                    </a:lnL>
                    <a:lnR>
                      <a:noFill/>
                    </a:lnR>
                    <a:lnT w="7620" cap="flat" cmpd="sng" algn="ctr">
                      <a:solidFill>
                        <a:srgbClr val="D6D6D6"/>
                      </a:solidFill>
                      <a:prstDash val="solid"/>
                      <a:round/>
                      <a:headEnd type="none" w="med" len="med"/>
                      <a:tailEnd type="none" w="med" len="med"/>
                    </a:lnT>
                    <a:lnB>
                      <a:noFill/>
                    </a:lnB>
                    <a:solidFill>
                      <a:schemeClr val="accent4">
                        <a:lumMod val="40000"/>
                        <a:lumOff val="60000"/>
                      </a:schemeClr>
                    </a:solidFill>
                  </a:tcPr>
                </a:tc>
                <a:tc>
                  <a:txBody>
                    <a:bodyPr/>
                    <a:lstStyle/>
                    <a:p>
                      <a:pPr algn="l" fontAlgn="t"/>
                      <a:r>
                        <a:rPr lang="en-IN" sz="2000" b="0" dirty="0">
                          <a:effectLst/>
                          <a:latin typeface="inherit"/>
                        </a:rPr>
                        <a:t>Basic </a:t>
                      </a:r>
                      <a:br>
                        <a:rPr lang="en-IN" sz="2000" dirty="0">
                          <a:effectLst/>
                        </a:rPr>
                      </a:br>
                      <a:endParaRPr lang="en-IN" sz="2000" dirty="0">
                        <a:effectLst/>
                      </a:endParaRPr>
                    </a:p>
                  </a:txBody>
                  <a:tcPr marL="29401" marR="29401" marT="29401" marB="29401">
                    <a:lnL>
                      <a:noFill/>
                    </a:lnL>
                    <a:lnR>
                      <a:noFill/>
                    </a:lnR>
                    <a:lnT w="7620" cap="flat" cmpd="sng" algn="ctr">
                      <a:solidFill>
                        <a:srgbClr val="D6D6D6"/>
                      </a:solidFill>
                      <a:prstDash val="solid"/>
                      <a:round/>
                      <a:headEnd type="none" w="med" len="med"/>
                      <a:tailEnd type="none" w="med" len="med"/>
                    </a:lnT>
                    <a:lnB>
                      <a:noFill/>
                    </a:lnB>
                    <a:solidFill>
                      <a:schemeClr val="accent4">
                        <a:lumMod val="40000"/>
                        <a:lumOff val="60000"/>
                      </a:schemeClr>
                    </a:solidFill>
                  </a:tcPr>
                </a:tc>
                <a:tc>
                  <a:txBody>
                    <a:bodyPr/>
                    <a:lstStyle/>
                    <a:p>
                      <a:pPr algn="l" fontAlgn="t"/>
                      <a:r>
                        <a:rPr lang="en-IN" sz="2000" b="0" dirty="0">
                          <a:effectLst/>
                          <a:latin typeface="inherit"/>
                        </a:rPr>
                        <a:t>Thread is a class. It is used to create a thread </a:t>
                      </a:r>
                      <a:endParaRPr lang="en-IN" sz="2000" dirty="0">
                        <a:effectLst/>
                      </a:endParaRPr>
                    </a:p>
                  </a:txBody>
                  <a:tcPr marL="29401" marR="29401" marT="29401" marB="29401">
                    <a:lnL>
                      <a:noFill/>
                    </a:lnL>
                    <a:lnR>
                      <a:noFill/>
                    </a:lnR>
                    <a:lnT w="7620" cap="flat" cmpd="sng" algn="ctr">
                      <a:solidFill>
                        <a:srgbClr val="D6D6D6"/>
                      </a:solidFill>
                      <a:prstDash val="solid"/>
                      <a:round/>
                      <a:headEnd type="none" w="med" len="med"/>
                      <a:tailEnd type="none" w="med" len="med"/>
                    </a:lnT>
                    <a:lnB>
                      <a:noFill/>
                    </a:lnB>
                    <a:solidFill>
                      <a:schemeClr val="accent4">
                        <a:lumMod val="40000"/>
                        <a:lumOff val="60000"/>
                      </a:schemeClr>
                    </a:solidFill>
                  </a:tcPr>
                </a:tc>
                <a:tc>
                  <a:txBody>
                    <a:bodyPr/>
                    <a:lstStyle/>
                    <a:p>
                      <a:pPr algn="l" fontAlgn="t"/>
                      <a:r>
                        <a:rPr lang="en-IN" sz="2000" b="0" dirty="0">
                          <a:effectLst/>
                          <a:latin typeface="inherit"/>
                        </a:rPr>
                        <a:t>Runnable is a functional interface which is used to create a thread </a:t>
                      </a:r>
                      <a:br>
                        <a:rPr lang="en-IN" sz="2000" dirty="0">
                          <a:effectLst/>
                        </a:rPr>
                      </a:br>
                      <a:endParaRPr lang="en-IN" sz="2000" dirty="0">
                        <a:effectLst/>
                      </a:endParaRPr>
                    </a:p>
                  </a:txBody>
                  <a:tcPr marL="29401" marR="29401" marT="29401" marB="29401">
                    <a:lnL>
                      <a:noFill/>
                    </a:lnL>
                    <a:lnR>
                      <a:noFill/>
                    </a:lnR>
                    <a:lnT w="7620" cap="flat" cmpd="sng" algn="ctr">
                      <a:solidFill>
                        <a:srgbClr val="D6D6D6"/>
                      </a:solidFill>
                      <a:prstDash val="solid"/>
                      <a:round/>
                      <a:headEnd type="none" w="med" len="med"/>
                      <a:tailEnd type="none" w="med" len="med"/>
                    </a:lnT>
                    <a:lnB>
                      <a:noFill/>
                    </a:lnB>
                    <a:solidFill>
                      <a:schemeClr val="accent4">
                        <a:lumMod val="40000"/>
                        <a:lumOff val="60000"/>
                      </a:schemeClr>
                    </a:solidFill>
                  </a:tcPr>
                </a:tc>
                <a:extLst>
                  <a:ext uri="{0D108BD9-81ED-4DB2-BD59-A6C34878D82A}">
                    <a16:rowId xmlns:a16="http://schemas.microsoft.com/office/drawing/2014/main" val="484527217"/>
                  </a:ext>
                </a:extLst>
              </a:tr>
              <a:tr h="623645">
                <a:tc>
                  <a:txBody>
                    <a:bodyPr/>
                    <a:lstStyle/>
                    <a:p>
                      <a:pPr algn="ctr" fontAlgn="t"/>
                      <a:r>
                        <a:rPr lang="en-IN" sz="2000" b="0">
                          <a:effectLst/>
                          <a:latin typeface="inherit"/>
                        </a:rPr>
                        <a:t>2</a:t>
                      </a:r>
                      <a:br>
                        <a:rPr lang="en-IN" sz="2000">
                          <a:effectLst/>
                        </a:rPr>
                      </a:br>
                      <a:endParaRPr lang="en-IN" sz="2000">
                        <a:effectLst/>
                      </a:endParaRPr>
                    </a:p>
                  </a:txBody>
                  <a:tcPr marL="29401" marR="29401" marT="29401" marB="29401">
                    <a:lnL>
                      <a:noFill/>
                    </a:lnL>
                    <a:lnR>
                      <a:noFill/>
                    </a:lnR>
                    <a:lnT>
                      <a:noFill/>
                    </a:lnT>
                    <a:lnB>
                      <a:noFill/>
                    </a:lnB>
                    <a:solidFill>
                      <a:schemeClr val="accent4">
                        <a:lumMod val="40000"/>
                        <a:lumOff val="60000"/>
                      </a:schemeClr>
                    </a:solidFill>
                  </a:tcPr>
                </a:tc>
                <a:tc>
                  <a:txBody>
                    <a:bodyPr/>
                    <a:lstStyle/>
                    <a:p>
                      <a:pPr algn="l" fontAlgn="t"/>
                      <a:r>
                        <a:rPr lang="en-IN" sz="2000" b="0" dirty="0">
                          <a:effectLst/>
                          <a:latin typeface="inherit"/>
                        </a:rPr>
                        <a:t>Methods</a:t>
                      </a:r>
                      <a:br>
                        <a:rPr lang="en-IN" sz="2000" dirty="0">
                          <a:effectLst/>
                        </a:rPr>
                      </a:br>
                      <a:endParaRPr lang="en-IN" sz="2000" dirty="0">
                        <a:effectLst/>
                      </a:endParaRPr>
                    </a:p>
                  </a:txBody>
                  <a:tcPr marL="29401" marR="29401" marT="29401" marB="29401">
                    <a:lnL>
                      <a:noFill/>
                    </a:lnL>
                    <a:lnR>
                      <a:noFill/>
                    </a:lnR>
                    <a:lnT>
                      <a:noFill/>
                    </a:lnT>
                    <a:lnB>
                      <a:noFill/>
                    </a:lnB>
                    <a:solidFill>
                      <a:schemeClr val="accent4">
                        <a:lumMod val="40000"/>
                        <a:lumOff val="60000"/>
                      </a:schemeClr>
                    </a:solidFill>
                  </a:tcPr>
                </a:tc>
                <a:tc>
                  <a:txBody>
                    <a:bodyPr/>
                    <a:lstStyle/>
                    <a:p>
                      <a:pPr algn="l" fontAlgn="t"/>
                      <a:r>
                        <a:rPr lang="en-IN" sz="2000" b="0" dirty="0">
                          <a:effectLst/>
                          <a:latin typeface="inherit"/>
                        </a:rPr>
                        <a:t>It has multiple methods including start() and run()</a:t>
                      </a:r>
                      <a:br>
                        <a:rPr lang="en-IN" sz="2000" dirty="0">
                          <a:effectLst/>
                        </a:rPr>
                      </a:br>
                      <a:endParaRPr lang="en-IN" sz="2000" dirty="0">
                        <a:effectLst/>
                      </a:endParaRPr>
                    </a:p>
                  </a:txBody>
                  <a:tcPr marL="29401" marR="29401" marT="29401" marB="29401">
                    <a:lnL>
                      <a:noFill/>
                    </a:lnL>
                    <a:lnR>
                      <a:noFill/>
                    </a:lnR>
                    <a:lnT>
                      <a:noFill/>
                    </a:lnT>
                    <a:lnB>
                      <a:noFill/>
                    </a:lnB>
                    <a:solidFill>
                      <a:schemeClr val="accent4">
                        <a:lumMod val="40000"/>
                        <a:lumOff val="60000"/>
                      </a:schemeClr>
                    </a:solidFill>
                  </a:tcPr>
                </a:tc>
                <a:tc>
                  <a:txBody>
                    <a:bodyPr/>
                    <a:lstStyle/>
                    <a:p>
                      <a:pPr algn="l" fontAlgn="t"/>
                      <a:r>
                        <a:rPr lang="en-IN" sz="2000" b="0" dirty="0">
                          <a:effectLst/>
                          <a:latin typeface="inherit"/>
                        </a:rPr>
                        <a:t>It has only abstract method run()</a:t>
                      </a:r>
                      <a:br>
                        <a:rPr lang="en-IN" sz="2000" dirty="0">
                          <a:effectLst/>
                        </a:rPr>
                      </a:br>
                      <a:endParaRPr lang="en-IN" sz="2000" dirty="0">
                        <a:effectLst/>
                      </a:endParaRPr>
                    </a:p>
                  </a:txBody>
                  <a:tcPr marL="29401" marR="29401" marT="29401" marB="29401">
                    <a:lnL>
                      <a:noFill/>
                    </a:lnL>
                    <a:lnR>
                      <a:noFill/>
                    </a:lnR>
                    <a:lnT>
                      <a:noFill/>
                    </a:lnT>
                    <a:lnB>
                      <a:noFill/>
                    </a:lnB>
                    <a:solidFill>
                      <a:schemeClr val="accent4">
                        <a:lumMod val="40000"/>
                        <a:lumOff val="60000"/>
                      </a:schemeClr>
                    </a:solidFill>
                  </a:tcPr>
                </a:tc>
                <a:extLst>
                  <a:ext uri="{0D108BD9-81ED-4DB2-BD59-A6C34878D82A}">
                    <a16:rowId xmlns:a16="http://schemas.microsoft.com/office/drawing/2014/main" val="2791232389"/>
                  </a:ext>
                </a:extLst>
              </a:tr>
              <a:tr h="908035">
                <a:tc>
                  <a:txBody>
                    <a:bodyPr/>
                    <a:lstStyle/>
                    <a:p>
                      <a:pPr algn="ctr" fontAlgn="t"/>
                      <a:r>
                        <a:rPr lang="en-IN" sz="2000" b="0">
                          <a:effectLst/>
                          <a:latin typeface="inherit"/>
                        </a:rPr>
                        <a:t>3</a:t>
                      </a:r>
                      <a:br>
                        <a:rPr lang="en-IN" sz="2000">
                          <a:effectLst/>
                        </a:rPr>
                      </a:br>
                      <a:endParaRPr lang="en-IN" sz="2000">
                        <a:effectLst/>
                      </a:endParaRPr>
                    </a:p>
                  </a:txBody>
                  <a:tcPr marL="29401" marR="29401" marT="29401" marB="29401">
                    <a:lnL>
                      <a:noFill/>
                    </a:lnL>
                    <a:lnR>
                      <a:noFill/>
                    </a:lnR>
                    <a:lnT>
                      <a:noFill/>
                    </a:lnT>
                    <a:lnB>
                      <a:noFill/>
                    </a:lnB>
                    <a:solidFill>
                      <a:schemeClr val="accent4">
                        <a:lumMod val="40000"/>
                        <a:lumOff val="60000"/>
                      </a:schemeClr>
                    </a:solidFill>
                  </a:tcPr>
                </a:tc>
                <a:tc>
                  <a:txBody>
                    <a:bodyPr/>
                    <a:lstStyle/>
                    <a:p>
                      <a:pPr algn="l" fontAlgn="t"/>
                      <a:r>
                        <a:rPr lang="en-IN" sz="2000">
                          <a:effectLst/>
                        </a:rPr>
                        <a:t> </a:t>
                      </a:r>
                    </a:p>
                  </a:txBody>
                  <a:tcPr marL="29401" marR="29401" marT="29401" marB="29401">
                    <a:lnL>
                      <a:noFill/>
                    </a:lnL>
                    <a:lnR>
                      <a:noFill/>
                    </a:lnR>
                    <a:lnT>
                      <a:noFill/>
                    </a:lnT>
                    <a:lnB>
                      <a:noFill/>
                    </a:lnB>
                    <a:solidFill>
                      <a:schemeClr val="accent4">
                        <a:lumMod val="40000"/>
                        <a:lumOff val="60000"/>
                      </a:schemeClr>
                    </a:solidFill>
                  </a:tcPr>
                </a:tc>
                <a:tc>
                  <a:txBody>
                    <a:bodyPr/>
                    <a:lstStyle/>
                    <a:p>
                      <a:pPr algn="l" fontAlgn="t"/>
                      <a:r>
                        <a:rPr lang="en-IN" sz="2000" b="0">
                          <a:effectLst/>
                          <a:latin typeface="inherit"/>
                        </a:rPr>
                        <a:t>Each thread creates a unique object and gets associated with it</a:t>
                      </a:r>
                      <a:br>
                        <a:rPr lang="en-IN" sz="2000">
                          <a:effectLst/>
                        </a:rPr>
                      </a:br>
                      <a:endParaRPr lang="en-IN" sz="2000">
                        <a:effectLst/>
                      </a:endParaRPr>
                    </a:p>
                  </a:txBody>
                  <a:tcPr marL="29401" marR="29401" marT="29401" marB="29401">
                    <a:lnL>
                      <a:noFill/>
                    </a:lnL>
                    <a:lnR>
                      <a:noFill/>
                    </a:lnR>
                    <a:lnT>
                      <a:noFill/>
                    </a:lnT>
                    <a:lnB>
                      <a:noFill/>
                    </a:lnB>
                    <a:solidFill>
                      <a:schemeClr val="accent4">
                        <a:lumMod val="40000"/>
                        <a:lumOff val="60000"/>
                      </a:schemeClr>
                    </a:solidFill>
                  </a:tcPr>
                </a:tc>
                <a:tc>
                  <a:txBody>
                    <a:bodyPr/>
                    <a:lstStyle/>
                    <a:p>
                      <a:pPr algn="l" fontAlgn="t"/>
                      <a:r>
                        <a:rPr lang="en-IN" sz="2000" b="0" dirty="0">
                          <a:effectLst/>
                          <a:latin typeface="inherit"/>
                        </a:rPr>
                        <a:t>Multiple threads share the same objects.</a:t>
                      </a:r>
                      <a:br>
                        <a:rPr lang="en-IN" sz="2000" dirty="0">
                          <a:effectLst/>
                        </a:rPr>
                      </a:br>
                      <a:endParaRPr lang="en-IN" sz="2000" dirty="0">
                        <a:effectLst/>
                      </a:endParaRPr>
                    </a:p>
                  </a:txBody>
                  <a:tcPr marL="29401" marR="29401" marT="29401" marB="29401">
                    <a:lnL>
                      <a:noFill/>
                    </a:lnL>
                    <a:lnR>
                      <a:noFill/>
                    </a:lnR>
                    <a:lnT>
                      <a:noFill/>
                    </a:lnT>
                    <a:lnB>
                      <a:noFill/>
                    </a:lnB>
                    <a:solidFill>
                      <a:schemeClr val="accent4">
                        <a:lumMod val="40000"/>
                        <a:lumOff val="60000"/>
                      </a:schemeClr>
                    </a:solidFill>
                  </a:tcPr>
                </a:tc>
                <a:extLst>
                  <a:ext uri="{0D108BD9-81ED-4DB2-BD59-A6C34878D82A}">
                    <a16:rowId xmlns:a16="http://schemas.microsoft.com/office/drawing/2014/main" val="1695658165"/>
                  </a:ext>
                </a:extLst>
              </a:tr>
              <a:tr h="623645">
                <a:tc>
                  <a:txBody>
                    <a:bodyPr/>
                    <a:lstStyle/>
                    <a:p>
                      <a:pPr algn="ctr" fontAlgn="t"/>
                      <a:r>
                        <a:rPr lang="en-IN" sz="2000" b="0">
                          <a:effectLst/>
                          <a:latin typeface="inherit"/>
                        </a:rPr>
                        <a:t>4</a:t>
                      </a:r>
                      <a:br>
                        <a:rPr lang="en-IN" sz="2000">
                          <a:effectLst/>
                        </a:rPr>
                      </a:br>
                      <a:endParaRPr lang="en-IN" sz="2000">
                        <a:effectLst/>
                      </a:endParaRPr>
                    </a:p>
                  </a:txBody>
                  <a:tcPr marL="29401" marR="29401" marT="29401" marB="29401">
                    <a:lnL>
                      <a:noFill/>
                    </a:lnL>
                    <a:lnR>
                      <a:noFill/>
                    </a:lnR>
                    <a:lnT>
                      <a:noFill/>
                    </a:lnT>
                    <a:lnB>
                      <a:noFill/>
                    </a:lnB>
                    <a:solidFill>
                      <a:schemeClr val="accent4">
                        <a:lumMod val="40000"/>
                        <a:lumOff val="60000"/>
                      </a:schemeClr>
                    </a:solidFill>
                  </a:tcPr>
                </a:tc>
                <a:tc>
                  <a:txBody>
                    <a:bodyPr/>
                    <a:lstStyle/>
                    <a:p>
                      <a:pPr algn="l" fontAlgn="t"/>
                      <a:r>
                        <a:rPr lang="en-IN" sz="2000" b="0">
                          <a:effectLst/>
                          <a:latin typeface="inherit"/>
                        </a:rPr>
                        <a:t>Memory </a:t>
                      </a:r>
                      <a:br>
                        <a:rPr lang="en-IN" sz="2000">
                          <a:effectLst/>
                        </a:rPr>
                      </a:br>
                      <a:endParaRPr lang="en-IN" sz="2000">
                        <a:effectLst/>
                      </a:endParaRPr>
                    </a:p>
                  </a:txBody>
                  <a:tcPr marL="29401" marR="29401" marT="29401" marB="29401">
                    <a:lnL>
                      <a:noFill/>
                    </a:lnL>
                    <a:lnR>
                      <a:noFill/>
                    </a:lnR>
                    <a:lnT>
                      <a:noFill/>
                    </a:lnT>
                    <a:lnB>
                      <a:noFill/>
                    </a:lnB>
                    <a:solidFill>
                      <a:schemeClr val="accent4">
                        <a:lumMod val="40000"/>
                        <a:lumOff val="60000"/>
                      </a:schemeClr>
                    </a:solidFill>
                  </a:tcPr>
                </a:tc>
                <a:tc>
                  <a:txBody>
                    <a:bodyPr/>
                    <a:lstStyle/>
                    <a:p>
                      <a:pPr algn="l" fontAlgn="t"/>
                      <a:r>
                        <a:rPr lang="en-IN" sz="2000" b="0">
                          <a:effectLst/>
                          <a:latin typeface="inherit"/>
                        </a:rPr>
                        <a:t>More memory required </a:t>
                      </a:r>
                      <a:br>
                        <a:rPr lang="en-IN" sz="2000">
                          <a:effectLst/>
                        </a:rPr>
                      </a:br>
                      <a:endParaRPr lang="en-IN" sz="2000">
                        <a:effectLst/>
                      </a:endParaRPr>
                    </a:p>
                  </a:txBody>
                  <a:tcPr marL="29401" marR="29401" marT="29401" marB="29401">
                    <a:lnL>
                      <a:noFill/>
                    </a:lnL>
                    <a:lnR>
                      <a:noFill/>
                    </a:lnR>
                    <a:lnT>
                      <a:noFill/>
                    </a:lnT>
                    <a:lnB>
                      <a:noFill/>
                    </a:lnB>
                    <a:solidFill>
                      <a:schemeClr val="accent4">
                        <a:lumMod val="40000"/>
                        <a:lumOff val="60000"/>
                      </a:schemeClr>
                    </a:solidFill>
                  </a:tcPr>
                </a:tc>
                <a:tc>
                  <a:txBody>
                    <a:bodyPr/>
                    <a:lstStyle/>
                    <a:p>
                      <a:pPr algn="l" fontAlgn="t"/>
                      <a:r>
                        <a:rPr lang="en-IN" sz="2000" b="0" dirty="0">
                          <a:effectLst/>
                          <a:latin typeface="inherit"/>
                        </a:rPr>
                        <a:t>Less memory required </a:t>
                      </a:r>
                      <a:br>
                        <a:rPr lang="en-IN" sz="2000" dirty="0">
                          <a:effectLst/>
                        </a:rPr>
                      </a:br>
                      <a:endParaRPr lang="en-IN" sz="2000" dirty="0">
                        <a:effectLst/>
                      </a:endParaRPr>
                    </a:p>
                  </a:txBody>
                  <a:tcPr marL="29401" marR="29401" marT="29401" marB="29401">
                    <a:lnL>
                      <a:noFill/>
                    </a:lnL>
                    <a:lnR>
                      <a:noFill/>
                    </a:lnR>
                    <a:lnT>
                      <a:noFill/>
                    </a:lnT>
                    <a:lnB>
                      <a:noFill/>
                    </a:lnB>
                    <a:solidFill>
                      <a:schemeClr val="accent4">
                        <a:lumMod val="40000"/>
                        <a:lumOff val="60000"/>
                      </a:schemeClr>
                    </a:solidFill>
                  </a:tcPr>
                </a:tc>
                <a:extLst>
                  <a:ext uri="{0D108BD9-81ED-4DB2-BD59-A6C34878D82A}">
                    <a16:rowId xmlns:a16="http://schemas.microsoft.com/office/drawing/2014/main" val="1801796912"/>
                  </a:ext>
                </a:extLst>
              </a:tr>
              <a:tr h="1532083">
                <a:tc>
                  <a:txBody>
                    <a:bodyPr/>
                    <a:lstStyle/>
                    <a:p>
                      <a:pPr algn="ctr" fontAlgn="t"/>
                      <a:r>
                        <a:rPr lang="en-IN" sz="2000" b="0">
                          <a:effectLst/>
                          <a:latin typeface="inherit"/>
                        </a:rPr>
                        <a:t>5</a:t>
                      </a:r>
                      <a:br>
                        <a:rPr lang="en-IN" sz="2000">
                          <a:effectLst/>
                        </a:rPr>
                      </a:br>
                      <a:endParaRPr lang="en-IN" sz="2000">
                        <a:effectLst/>
                      </a:endParaRPr>
                    </a:p>
                  </a:txBody>
                  <a:tcPr marL="29401" marR="29401" marT="29401" marB="29401">
                    <a:lnL>
                      <a:noFill/>
                    </a:lnL>
                    <a:lnR>
                      <a:noFill/>
                    </a:lnR>
                    <a:lnT>
                      <a:noFill/>
                    </a:lnT>
                    <a:lnB>
                      <a:noFill/>
                    </a:lnB>
                    <a:solidFill>
                      <a:schemeClr val="accent4">
                        <a:lumMod val="40000"/>
                        <a:lumOff val="60000"/>
                      </a:schemeClr>
                    </a:solidFill>
                  </a:tcPr>
                </a:tc>
                <a:tc>
                  <a:txBody>
                    <a:bodyPr/>
                    <a:lstStyle/>
                    <a:p>
                      <a:pPr algn="l" fontAlgn="t"/>
                      <a:r>
                        <a:rPr lang="en-IN" sz="2000" b="0" dirty="0">
                          <a:effectLst/>
                          <a:latin typeface="inherit"/>
                        </a:rPr>
                        <a:t>Limitation </a:t>
                      </a:r>
                      <a:br>
                        <a:rPr lang="en-IN" sz="2000" dirty="0">
                          <a:effectLst/>
                        </a:rPr>
                      </a:br>
                      <a:endParaRPr lang="en-IN" sz="2000" dirty="0">
                        <a:effectLst/>
                      </a:endParaRPr>
                    </a:p>
                  </a:txBody>
                  <a:tcPr marL="29401" marR="29401" marT="29401" marB="29401">
                    <a:lnL>
                      <a:noFill/>
                    </a:lnL>
                    <a:lnR>
                      <a:noFill/>
                    </a:lnR>
                    <a:lnT>
                      <a:noFill/>
                    </a:lnT>
                    <a:lnB>
                      <a:noFill/>
                    </a:lnB>
                    <a:solidFill>
                      <a:schemeClr val="accent4">
                        <a:lumMod val="40000"/>
                        <a:lumOff val="60000"/>
                      </a:schemeClr>
                    </a:solidFill>
                  </a:tcPr>
                </a:tc>
                <a:tc>
                  <a:txBody>
                    <a:bodyPr/>
                    <a:lstStyle/>
                    <a:p>
                      <a:pPr algn="l" fontAlgn="t"/>
                      <a:r>
                        <a:rPr lang="en-IN" sz="2000" b="0">
                          <a:effectLst/>
                          <a:latin typeface="inherit"/>
                        </a:rPr>
                        <a:t>Multiple Inheritance is not allowed in java hence after a class extends Thread class, it can not extend any other class</a:t>
                      </a:r>
                      <a:br>
                        <a:rPr lang="en-IN" sz="2000">
                          <a:effectLst/>
                        </a:rPr>
                      </a:br>
                      <a:endParaRPr lang="en-IN" sz="2000">
                        <a:effectLst/>
                      </a:endParaRPr>
                    </a:p>
                  </a:txBody>
                  <a:tcPr marL="29401" marR="29401" marT="29401" marB="29401">
                    <a:lnL>
                      <a:noFill/>
                    </a:lnL>
                    <a:lnR>
                      <a:noFill/>
                    </a:lnR>
                    <a:lnT>
                      <a:noFill/>
                    </a:lnT>
                    <a:lnB>
                      <a:noFill/>
                    </a:lnB>
                    <a:solidFill>
                      <a:schemeClr val="accent4">
                        <a:lumMod val="40000"/>
                        <a:lumOff val="60000"/>
                      </a:schemeClr>
                    </a:solidFill>
                  </a:tcPr>
                </a:tc>
                <a:tc>
                  <a:txBody>
                    <a:bodyPr/>
                    <a:lstStyle/>
                    <a:p>
                      <a:pPr algn="l" fontAlgn="t"/>
                      <a:r>
                        <a:rPr lang="en-IN" sz="2000" b="0" dirty="0">
                          <a:effectLst/>
                          <a:latin typeface="inherit"/>
                        </a:rPr>
                        <a:t>If a class is implementing the runnable interface then your class can extend another class.</a:t>
                      </a:r>
                      <a:br>
                        <a:rPr lang="en-IN" sz="2000" dirty="0">
                          <a:effectLst/>
                        </a:rPr>
                      </a:br>
                      <a:endParaRPr lang="en-IN" sz="2000" dirty="0">
                        <a:effectLst/>
                      </a:endParaRPr>
                    </a:p>
                  </a:txBody>
                  <a:tcPr marL="29401" marR="29401" marT="29401" marB="29401">
                    <a:lnL>
                      <a:noFill/>
                    </a:lnL>
                    <a:lnR>
                      <a:noFill/>
                    </a:lnR>
                    <a:lnT>
                      <a:noFill/>
                    </a:lnT>
                    <a:lnB>
                      <a:noFill/>
                    </a:lnB>
                    <a:solidFill>
                      <a:schemeClr val="accent4">
                        <a:lumMod val="40000"/>
                        <a:lumOff val="60000"/>
                      </a:schemeClr>
                    </a:solidFill>
                  </a:tcPr>
                </a:tc>
                <a:extLst>
                  <a:ext uri="{0D108BD9-81ED-4DB2-BD59-A6C34878D82A}">
                    <a16:rowId xmlns:a16="http://schemas.microsoft.com/office/drawing/2014/main" val="2988266295"/>
                  </a:ext>
                </a:extLst>
              </a:tr>
            </a:tbl>
          </a:graphicData>
        </a:graphic>
      </p:graphicFrame>
      <p:sp>
        <p:nvSpPr>
          <p:cNvPr id="5" name="Rectangle 1">
            <a:extLst>
              <a:ext uri="{FF2B5EF4-FFF2-40B4-BE49-F238E27FC236}">
                <a16:creationId xmlns:a16="http://schemas.microsoft.com/office/drawing/2014/main" id="{9582F03A-FACD-5766-78B1-ACC71F7C2847}"/>
              </a:ext>
            </a:extLst>
          </p:cNvPr>
          <p:cNvSpPr>
            <a:spLocks noChangeArrowheads="1"/>
          </p:cNvSpPr>
          <p:nvPr/>
        </p:nvSpPr>
        <p:spPr bwMode="auto">
          <a:xfrm>
            <a:off x="2250141" y="-28687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1938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8A5ED-D5D8-FFF1-EB31-4A0C0F4AF199}"/>
              </a:ext>
            </a:extLst>
          </p:cNvPr>
          <p:cNvSpPr>
            <a:spLocks noGrp="1"/>
          </p:cNvSpPr>
          <p:nvPr>
            <p:ph type="title"/>
          </p:nvPr>
        </p:nvSpPr>
        <p:spPr/>
        <p:txBody>
          <a:bodyPr/>
          <a:lstStyle/>
          <a:p>
            <a:r>
              <a:rPr lang="en-IN" dirty="0"/>
              <a:t>Using </a:t>
            </a:r>
            <a:r>
              <a:rPr lang="en-IN" dirty="0" err="1"/>
              <a:t>isAlive</a:t>
            </a:r>
            <a:r>
              <a:rPr lang="en-IN" dirty="0"/>
              <a:t>( ) and join( )</a:t>
            </a:r>
          </a:p>
        </p:txBody>
      </p:sp>
      <p:sp>
        <p:nvSpPr>
          <p:cNvPr id="3" name="Content Placeholder 2">
            <a:extLst>
              <a:ext uri="{FF2B5EF4-FFF2-40B4-BE49-F238E27FC236}">
                <a16:creationId xmlns:a16="http://schemas.microsoft.com/office/drawing/2014/main" id="{6699B893-1B87-AF4D-60DE-0D3D381AB627}"/>
              </a:ext>
            </a:extLst>
          </p:cNvPr>
          <p:cNvSpPr>
            <a:spLocks noGrp="1"/>
          </p:cNvSpPr>
          <p:nvPr>
            <p:ph idx="1"/>
          </p:nvPr>
        </p:nvSpPr>
        <p:spPr>
          <a:xfrm>
            <a:off x="838200" y="1825624"/>
            <a:ext cx="10515600" cy="4788535"/>
          </a:xfrm>
        </p:spPr>
        <p:txBody>
          <a:bodyPr>
            <a:normAutofit fontScale="92500" lnSpcReduction="10000"/>
          </a:bodyPr>
          <a:lstStyle/>
          <a:p>
            <a:r>
              <a:rPr lang="en-IN" dirty="0"/>
              <a:t>Two ways exist to determine whether a thread has finished. First, you can call </a:t>
            </a:r>
            <a:r>
              <a:rPr lang="en-IN" dirty="0" err="1"/>
              <a:t>isAlive</a:t>
            </a:r>
            <a:r>
              <a:rPr lang="en-IN" dirty="0"/>
              <a:t>( ) on the thread. This method is defined by Thread, and its general form is shown here:</a:t>
            </a:r>
          </a:p>
          <a:p>
            <a:r>
              <a:rPr lang="en-IN" b="1" dirty="0"/>
              <a:t>final </a:t>
            </a:r>
            <a:r>
              <a:rPr lang="en-IN" b="1" dirty="0" err="1"/>
              <a:t>boolean</a:t>
            </a:r>
            <a:r>
              <a:rPr lang="en-IN" b="1" dirty="0"/>
              <a:t> </a:t>
            </a:r>
            <a:r>
              <a:rPr lang="en-IN" b="1" dirty="0" err="1"/>
              <a:t>isAlive</a:t>
            </a:r>
            <a:r>
              <a:rPr lang="en-IN" b="1" dirty="0"/>
              <a:t>( )</a:t>
            </a:r>
          </a:p>
          <a:p>
            <a:r>
              <a:rPr lang="en-IN" dirty="0"/>
              <a:t>The </a:t>
            </a:r>
            <a:r>
              <a:rPr lang="en-IN" dirty="0" err="1"/>
              <a:t>isAlive</a:t>
            </a:r>
            <a:r>
              <a:rPr lang="en-IN" dirty="0"/>
              <a:t>( ) method returns true if the thread upon which it is called is still running. It returns false otherwise.</a:t>
            </a:r>
          </a:p>
          <a:p>
            <a:r>
              <a:rPr lang="en-IN" dirty="0"/>
              <a:t>While </a:t>
            </a:r>
            <a:r>
              <a:rPr lang="en-IN" dirty="0" err="1"/>
              <a:t>isAlive</a:t>
            </a:r>
            <a:r>
              <a:rPr lang="en-IN" dirty="0"/>
              <a:t>( ) is occasionally useful, the method that you will more commonly use to  wait for a thread to finish is called join( ), shown here:</a:t>
            </a:r>
          </a:p>
          <a:p>
            <a:r>
              <a:rPr lang="en-IN" b="1" dirty="0"/>
              <a:t>final void join( ) throws </a:t>
            </a:r>
            <a:r>
              <a:rPr lang="en-IN" b="1" dirty="0" err="1"/>
              <a:t>InterruptedException</a:t>
            </a:r>
            <a:endParaRPr lang="en-IN" b="1" dirty="0"/>
          </a:p>
          <a:p>
            <a:r>
              <a:rPr lang="en-IN" dirty="0"/>
              <a:t>This method waits until the thread on which it is called terminates. Its name comes from the concept of the calling thread waiting until the specified thread joins it.</a:t>
            </a:r>
          </a:p>
        </p:txBody>
      </p:sp>
    </p:spTree>
    <p:extLst>
      <p:ext uri="{BB962C8B-B14F-4D97-AF65-F5344CB8AC3E}">
        <p14:creationId xmlns:p14="http://schemas.microsoft.com/office/powerpoint/2010/main" val="1437268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C89C2-571F-7ABB-6AA9-F9FE60A5A8D5}"/>
              </a:ext>
            </a:extLst>
          </p:cNvPr>
          <p:cNvSpPr>
            <a:spLocks noGrp="1"/>
          </p:cNvSpPr>
          <p:nvPr>
            <p:ph type="title"/>
          </p:nvPr>
        </p:nvSpPr>
        <p:spPr/>
        <p:txBody>
          <a:bodyPr/>
          <a:lstStyle/>
          <a:p>
            <a:r>
              <a:rPr lang="en-IN" dirty="0"/>
              <a:t>Messaging</a:t>
            </a:r>
          </a:p>
        </p:txBody>
      </p:sp>
      <p:sp>
        <p:nvSpPr>
          <p:cNvPr id="3" name="Content Placeholder 2">
            <a:extLst>
              <a:ext uri="{FF2B5EF4-FFF2-40B4-BE49-F238E27FC236}">
                <a16:creationId xmlns:a16="http://schemas.microsoft.com/office/drawing/2014/main" id="{F415C3C0-F2B6-7877-270B-79BA9EBEC6B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05160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D67A-E8D8-DF33-352F-13584018F4B4}"/>
              </a:ext>
            </a:extLst>
          </p:cNvPr>
          <p:cNvSpPr>
            <a:spLocks noGrp="1"/>
          </p:cNvSpPr>
          <p:nvPr>
            <p:ph type="title"/>
          </p:nvPr>
        </p:nvSpPr>
        <p:spPr/>
        <p:txBody>
          <a:bodyPr/>
          <a:lstStyle/>
          <a:p>
            <a:r>
              <a:rPr lang="en-IN" dirty="0"/>
              <a:t>Synchronization</a:t>
            </a:r>
          </a:p>
        </p:txBody>
      </p:sp>
      <p:sp>
        <p:nvSpPr>
          <p:cNvPr id="3" name="Content Placeholder 2">
            <a:extLst>
              <a:ext uri="{FF2B5EF4-FFF2-40B4-BE49-F238E27FC236}">
                <a16:creationId xmlns:a16="http://schemas.microsoft.com/office/drawing/2014/main" id="{67CFF2FA-A536-CE4B-A2CA-5996CF1BCBB7}"/>
              </a:ext>
            </a:extLst>
          </p:cNvPr>
          <p:cNvSpPr>
            <a:spLocks noGrp="1"/>
          </p:cNvSpPr>
          <p:nvPr>
            <p:ph idx="1"/>
          </p:nvPr>
        </p:nvSpPr>
        <p:spPr/>
        <p:txBody>
          <a:bodyPr/>
          <a:lstStyle/>
          <a:p>
            <a:r>
              <a:rPr lang="en-IN" dirty="0"/>
              <a:t>When two or more threads need access to a shared resource, they need some way to ensure that the resource will be used by only one thread at a time. </a:t>
            </a:r>
          </a:p>
          <a:p>
            <a:r>
              <a:rPr lang="en-IN" dirty="0"/>
              <a:t>The process by which this is achieved is called synchronization. </a:t>
            </a:r>
          </a:p>
        </p:txBody>
      </p:sp>
    </p:spTree>
    <p:extLst>
      <p:ext uri="{BB962C8B-B14F-4D97-AF65-F5344CB8AC3E}">
        <p14:creationId xmlns:p14="http://schemas.microsoft.com/office/powerpoint/2010/main" val="1816521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BF96A-9639-8C0A-CA6C-AB363F9B4571}"/>
              </a:ext>
            </a:extLst>
          </p:cNvPr>
          <p:cNvSpPr>
            <a:spLocks noGrp="1"/>
          </p:cNvSpPr>
          <p:nvPr>
            <p:ph type="title"/>
          </p:nvPr>
        </p:nvSpPr>
        <p:spPr/>
        <p:txBody>
          <a:bodyPr/>
          <a:lstStyle/>
          <a:p>
            <a:r>
              <a:rPr lang="en-IN" dirty="0"/>
              <a:t>Synchronization</a:t>
            </a:r>
          </a:p>
        </p:txBody>
      </p:sp>
      <p:sp>
        <p:nvSpPr>
          <p:cNvPr id="3" name="Content Placeholder 2">
            <a:extLst>
              <a:ext uri="{FF2B5EF4-FFF2-40B4-BE49-F238E27FC236}">
                <a16:creationId xmlns:a16="http://schemas.microsoft.com/office/drawing/2014/main" id="{5A8D3B90-6029-A3DB-FAE2-07EAAA2BF507}"/>
              </a:ext>
            </a:extLst>
          </p:cNvPr>
          <p:cNvSpPr>
            <a:spLocks noGrp="1"/>
          </p:cNvSpPr>
          <p:nvPr>
            <p:ph idx="1"/>
          </p:nvPr>
        </p:nvSpPr>
        <p:spPr/>
        <p:txBody>
          <a:bodyPr>
            <a:normAutofit/>
          </a:bodyPr>
          <a:lstStyle/>
          <a:p>
            <a:r>
              <a:rPr lang="en-IN" dirty="0"/>
              <a:t>Key to synchronization is the concept of the </a:t>
            </a:r>
            <a:r>
              <a:rPr lang="en-IN" b="1" dirty="0"/>
              <a:t>monitor</a:t>
            </a:r>
            <a:r>
              <a:rPr lang="en-IN" dirty="0"/>
              <a:t>. A </a:t>
            </a:r>
            <a:r>
              <a:rPr lang="en-IN" b="1" dirty="0"/>
              <a:t>monitor</a:t>
            </a:r>
            <a:r>
              <a:rPr lang="en-IN" dirty="0"/>
              <a:t> is an object that is used as a mutually exclusive lock. Only one thread can own a monitor at a given time. </a:t>
            </a:r>
          </a:p>
          <a:p>
            <a:r>
              <a:rPr lang="en-IN" dirty="0"/>
              <a:t>When a thread acquires a lock, it is said to have entered the monitor.</a:t>
            </a:r>
          </a:p>
          <a:p>
            <a:r>
              <a:rPr lang="en-IN" dirty="0"/>
              <a:t>All other threads attempting to enter the locked monitor will be suspended until the first thread exits the monitor. </a:t>
            </a:r>
          </a:p>
          <a:p>
            <a:r>
              <a:rPr lang="en-IN" dirty="0"/>
              <a:t>These other threads are said to be waiting for the monitor. A thread that owns a monitor can </a:t>
            </a:r>
            <a:r>
              <a:rPr lang="en-IN" dirty="0" err="1"/>
              <a:t>reenter</a:t>
            </a:r>
            <a:r>
              <a:rPr lang="en-IN" dirty="0"/>
              <a:t> the same monitor if it so desires.</a:t>
            </a:r>
          </a:p>
        </p:txBody>
      </p:sp>
    </p:spTree>
    <p:extLst>
      <p:ext uri="{BB962C8B-B14F-4D97-AF65-F5344CB8AC3E}">
        <p14:creationId xmlns:p14="http://schemas.microsoft.com/office/powerpoint/2010/main" val="2194578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5EADD-6CF7-2AEE-8542-8B438E5742A4}"/>
              </a:ext>
            </a:extLst>
          </p:cNvPr>
          <p:cNvSpPr>
            <a:spLocks noGrp="1"/>
          </p:cNvSpPr>
          <p:nvPr>
            <p:ph type="title"/>
          </p:nvPr>
        </p:nvSpPr>
        <p:spPr/>
        <p:txBody>
          <a:bodyPr/>
          <a:lstStyle/>
          <a:p>
            <a:r>
              <a:rPr kumimoji="0" lang="en-US" altLang="en-US" sz="4400" b="0" i="0" u="none" strike="noStrike" cap="none" normalizeH="0" baseline="0" dirty="0">
                <a:ln>
                  <a:noFill/>
                </a:ln>
                <a:solidFill>
                  <a:srgbClr val="610B38"/>
                </a:solidFill>
                <a:effectLst/>
                <a:latin typeface="erdana"/>
              </a:rPr>
              <a:t>Multitasking</a:t>
            </a:r>
            <a:br>
              <a:rPr kumimoji="0" lang="en-US" altLang="en-US" sz="4400" b="0" i="0" u="none" strike="noStrike" cap="none" normalizeH="0" baseline="0" dirty="0">
                <a:ln>
                  <a:noFill/>
                </a:ln>
                <a:solidFill>
                  <a:srgbClr val="610B38"/>
                </a:solidFill>
                <a:effectLst/>
                <a:latin typeface="erdana"/>
              </a:rPr>
            </a:br>
            <a:endParaRPr lang="en-IN" dirty="0"/>
          </a:p>
        </p:txBody>
      </p:sp>
      <p:sp>
        <p:nvSpPr>
          <p:cNvPr id="4" name="Rectangle 1">
            <a:extLst>
              <a:ext uri="{FF2B5EF4-FFF2-40B4-BE49-F238E27FC236}">
                <a16:creationId xmlns:a16="http://schemas.microsoft.com/office/drawing/2014/main" id="{B8554482-42CA-4305-95BC-C6E2CF827B4E}"/>
              </a:ext>
            </a:extLst>
          </p:cNvPr>
          <p:cNvSpPr>
            <a:spLocks noGrp="1" noChangeArrowheads="1"/>
          </p:cNvSpPr>
          <p:nvPr>
            <p:ph idx="1"/>
          </p:nvPr>
        </p:nvSpPr>
        <p:spPr bwMode="auto">
          <a:xfrm>
            <a:off x="748553" y="1690688"/>
            <a:ext cx="10310771"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inter-regular"/>
              </a:rPr>
              <a:t>Multitasking is a process of executing multiple tasks simultaneously.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inter-regular"/>
              </a:rPr>
              <a:t>We use multitasking to utilize the CPU. Multitasking can be achieved in two ways: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Process-based Multitasking (Multiprocessing)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Thread-based Multitasking (Multithreading)</a:t>
            </a:r>
            <a:endParaRPr kumimoji="0" lang="en-US" altLang="en-US" sz="24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0205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6F795-1C32-C8FF-AE7B-CC42EAA4D9DE}"/>
              </a:ext>
            </a:extLst>
          </p:cNvPr>
          <p:cNvSpPr>
            <a:spLocks noGrp="1"/>
          </p:cNvSpPr>
          <p:nvPr>
            <p:ph type="title"/>
          </p:nvPr>
        </p:nvSpPr>
        <p:spPr/>
        <p:txBody>
          <a:bodyPr/>
          <a:lstStyle/>
          <a:p>
            <a:r>
              <a:rPr lang="en-IN" dirty="0"/>
              <a:t>Synchronization</a:t>
            </a:r>
          </a:p>
        </p:txBody>
      </p:sp>
      <p:sp>
        <p:nvSpPr>
          <p:cNvPr id="3" name="Content Placeholder 2">
            <a:extLst>
              <a:ext uri="{FF2B5EF4-FFF2-40B4-BE49-F238E27FC236}">
                <a16:creationId xmlns:a16="http://schemas.microsoft.com/office/drawing/2014/main" id="{EB5C1821-0296-338A-3E4D-6D2D6BA9B71A}"/>
              </a:ext>
            </a:extLst>
          </p:cNvPr>
          <p:cNvSpPr>
            <a:spLocks noGrp="1"/>
          </p:cNvSpPr>
          <p:nvPr>
            <p:ph idx="1"/>
          </p:nvPr>
        </p:nvSpPr>
        <p:spPr/>
        <p:txBody>
          <a:bodyPr/>
          <a:lstStyle/>
          <a:p>
            <a:r>
              <a:rPr lang="en-IN" dirty="0"/>
              <a:t>You can synchronize your code in either of two ways. Both involve the use of the </a:t>
            </a:r>
            <a:r>
              <a:rPr lang="en-IN" b="1" dirty="0"/>
              <a:t>synchronized</a:t>
            </a:r>
            <a:r>
              <a:rPr lang="en-IN" dirty="0"/>
              <a:t> keyword.</a:t>
            </a:r>
          </a:p>
          <a:p>
            <a:pPr marL="514350" indent="-514350">
              <a:buFont typeface="+mj-lt"/>
              <a:buAutoNum type="arabicPeriod"/>
            </a:pPr>
            <a:r>
              <a:rPr lang="en-IN" dirty="0"/>
              <a:t>Using Synchronized Methods</a:t>
            </a:r>
          </a:p>
          <a:p>
            <a:pPr marL="514350" indent="-514350">
              <a:buFont typeface="+mj-lt"/>
              <a:buAutoNum type="arabicPeriod"/>
            </a:pPr>
            <a:r>
              <a:rPr lang="en-IN" dirty="0"/>
              <a:t>Synchronized block( statement)</a:t>
            </a:r>
          </a:p>
          <a:p>
            <a:pPr marL="514350" indent="-514350">
              <a:buFont typeface="+mj-lt"/>
              <a:buAutoNum type="arabicPeriod"/>
            </a:pPr>
            <a:endParaRPr lang="en-IN" dirty="0"/>
          </a:p>
        </p:txBody>
      </p:sp>
    </p:spTree>
    <p:extLst>
      <p:ext uri="{BB962C8B-B14F-4D97-AF65-F5344CB8AC3E}">
        <p14:creationId xmlns:p14="http://schemas.microsoft.com/office/powerpoint/2010/main" val="1015813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20BDB-A414-E50F-35A1-1664BAE6B233}"/>
              </a:ext>
            </a:extLst>
          </p:cNvPr>
          <p:cNvSpPr>
            <a:spLocks noGrp="1"/>
          </p:cNvSpPr>
          <p:nvPr>
            <p:ph type="title"/>
          </p:nvPr>
        </p:nvSpPr>
        <p:spPr/>
        <p:txBody>
          <a:bodyPr/>
          <a:lstStyle/>
          <a:p>
            <a:r>
              <a:rPr lang="en-IN" dirty="0"/>
              <a:t>Synchronization</a:t>
            </a:r>
          </a:p>
        </p:txBody>
      </p:sp>
      <p:sp>
        <p:nvSpPr>
          <p:cNvPr id="3" name="Content Placeholder 2">
            <a:extLst>
              <a:ext uri="{FF2B5EF4-FFF2-40B4-BE49-F238E27FC236}">
                <a16:creationId xmlns:a16="http://schemas.microsoft.com/office/drawing/2014/main" id="{16679FCA-FE5E-710F-B54D-EAD0E09B9CF7}"/>
              </a:ext>
            </a:extLst>
          </p:cNvPr>
          <p:cNvSpPr>
            <a:spLocks noGrp="1"/>
          </p:cNvSpPr>
          <p:nvPr>
            <p:ph idx="1"/>
          </p:nvPr>
        </p:nvSpPr>
        <p:spPr/>
        <p:txBody>
          <a:bodyPr>
            <a:normAutofit lnSpcReduction="10000"/>
          </a:bodyPr>
          <a:lstStyle/>
          <a:p>
            <a:r>
              <a:rPr lang="en-IN" dirty="0"/>
              <a:t>Synchronization is easy in Java, because all objects have their own implicit monitor associated with them. </a:t>
            </a:r>
          </a:p>
          <a:p>
            <a:r>
              <a:rPr lang="en-IN" dirty="0"/>
              <a:t>To enter an object’s monitor, just call a method that has been modified with the synchronized keyword. </a:t>
            </a:r>
          </a:p>
          <a:p>
            <a:r>
              <a:rPr lang="en-IN" dirty="0"/>
              <a:t>While a thread is inside a synchronized method, all other threads that</a:t>
            </a:r>
          </a:p>
          <a:p>
            <a:r>
              <a:rPr lang="en-IN" dirty="0"/>
              <a:t>try to call it (or any other synchronized method) on the same instance have to wait. </a:t>
            </a:r>
          </a:p>
          <a:p>
            <a:r>
              <a:rPr lang="en-IN" dirty="0"/>
              <a:t>To exit the monitor and relinquish control of the object to the next waiting thread, the owner of the monitor simply returns from the synchronized method.</a:t>
            </a:r>
          </a:p>
        </p:txBody>
      </p:sp>
    </p:spTree>
    <p:extLst>
      <p:ext uri="{BB962C8B-B14F-4D97-AF65-F5344CB8AC3E}">
        <p14:creationId xmlns:p14="http://schemas.microsoft.com/office/powerpoint/2010/main" val="3408626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9241-26C7-9BE6-0F7B-D8855676D534}"/>
              </a:ext>
            </a:extLst>
          </p:cNvPr>
          <p:cNvSpPr>
            <a:spLocks noGrp="1"/>
          </p:cNvSpPr>
          <p:nvPr>
            <p:ph type="title"/>
          </p:nvPr>
        </p:nvSpPr>
        <p:spPr/>
        <p:txBody>
          <a:bodyPr/>
          <a:lstStyle/>
          <a:p>
            <a:r>
              <a:rPr lang="en-IN" dirty="0"/>
              <a:t>The synchronized Statement</a:t>
            </a:r>
          </a:p>
        </p:txBody>
      </p:sp>
      <p:sp>
        <p:nvSpPr>
          <p:cNvPr id="3" name="Content Placeholder 2">
            <a:extLst>
              <a:ext uri="{FF2B5EF4-FFF2-40B4-BE49-F238E27FC236}">
                <a16:creationId xmlns:a16="http://schemas.microsoft.com/office/drawing/2014/main" id="{E2D3DBA2-3970-F7B5-18D9-B78898139955}"/>
              </a:ext>
            </a:extLst>
          </p:cNvPr>
          <p:cNvSpPr>
            <a:spLocks noGrp="1"/>
          </p:cNvSpPr>
          <p:nvPr>
            <p:ph idx="1"/>
          </p:nvPr>
        </p:nvSpPr>
        <p:spPr>
          <a:xfrm>
            <a:off x="838200" y="1556684"/>
            <a:ext cx="10515600" cy="4351338"/>
          </a:xfrm>
        </p:spPr>
        <p:txBody>
          <a:bodyPr>
            <a:normAutofit/>
          </a:bodyPr>
          <a:lstStyle/>
          <a:p>
            <a:pPr marL="0" indent="0" algn="l">
              <a:buNone/>
            </a:pPr>
            <a:r>
              <a:rPr lang="en-IN" dirty="0"/>
              <a:t>While creating synchronized methods within classes that you create is an easy and effective means of achieving synchronization, it will not work in all cases. </a:t>
            </a:r>
          </a:p>
          <a:p>
            <a:pPr marL="0" indent="0" algn="l">
              <a:buNone/>
            </a:pPr>
            <a:endParaRPr lang="en-IN" dirty="0"/>
          </a:p>
          <a:p>
            <a:pPr marL="0" indent="0" algn="l">
              <a:buNone/>
            </a:pPr>
            <a:r>
              <a:rPr lang="en-IN" dirty="0"/>
              <a:t>This is the general form of the synchronized statement:</a:t>
            </a:r>
          </a:p>
          <a:p>
            <a:pPr marL="0" indent="0" algn="l">
              <a:buNone/>
            </a:pPr>
            <a:r>
              <a:rPr lang="en-IN" dirty="0"/>
              <a:t>synchronized(</a:t>
            </a:r>
            <a:r>
              <a:rPr lang="en-IN" dirty="0" err="1"/>
              <a:t>objRef</a:t>
            </a:r>
            <a:r>
              <a:rPr lang="en-IN" dirty="0"/>
              <a:t>) {</a:t>
            </a:r>
          </a:p>
          <a:p>
            <a:pPr marL="0" indent="0" algn="l">
              <a:buNone/>
            </a:pPr>
            <a:r>
              <a:rPr lang="en-IN" dirty="0"/>
              <a:t>// statements to be synchronized</a:t>
            </a:r>
          </a:p>
          <a:p>
            <a:pPr marL="0" indent="0" algn="l">
              <a:buNone/>
            </a:pPr>
            <a:r>
              <a:rPr lang="en-IN" dirty="0"/>
              <a:t>}</a:t>
            </a:r>
          </a:p>
        </p:txBody>
      </p:sp>
    </p:spTree>
    <p:extLst>
      <p:ext uri="{BB962C8B-B14F-4D97-AF65-F5344CB8AC3E}">
        <p14:creationId xmlns:p14="http://schemas.microsoft.com/office/powerpoint/2010/main" val="1263594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0A3DD-0497-372F-703B-F0D8B53952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E0D0F2-4FF4-6013-5FCD-F1D1C861D34C}"/>
              </a:ext>
            </a:extLst>
          </p:cNvPr>
          <p:cNvSpPr>
            <a:spLocks noGrp="1"/>
          </p:cNvSpPr>
          <p:nvPr>
            <p:ph idx="1"/>
          </p:nvPr>
        </p:nvSpPr>
        <p:spPr/>
        <p:txBody>
          <a:bodyPr>
            <a:normAutofit lnSpcReduction="10000"/>
          </a:bodyPr>
          <a:lstStyle/>
          <a:p>
            <a:r>
              <a:rPr lang="en-IN" dirty="0"/>
              <a:t>If the class does not use synchronized methods. Then we cannot have synchronized methods.</a:t>
            </a:r>
          </a:p>
          <a:p>
            <a:r>
              <a:rPr lang="en-IN" dirty="0"/>
              <a:t>Further, this class was not created by you, but by a third party, and you do not have access to the source code.</a:t>
            </a:r>
          </a:p>
          <a:p>
            <a:r>
              <a:rPr lang="en-IN" dirty="0"/>
              <a:t>Thus, you can’t add synchronized to the appropriate methods within the</a:t>
            </a:r>
          </a:p>
          <a:p>
            <a:r>
              <a:rPr lang="en-IN" dirty="0"/>
              <a:t>class. How can access to an object of this class be synchronized? Fortunately, the solution to this problem is quite easy: You simply put calls to the methods defined by this class inside a</a:t>
            </a:r>
          </a:p>
          <a:p>
            <a:r>
              <a:rPr lang="en-IN" dirty="0"/>
              <a:t>synchronized block.</a:t>
            </a:r>
          </a:p>
        </p:txBody>
      </p:sp>
    </p:spTree>
    <p:extLst>
      <p:ext uri="{BB962C8B-B14F-4D97-AF65-F5344CB8AC3E}">
        <p14:creationId xmlns:p14="http://schemas.microsoft.com/office/powerpoint/2010/main" val="3710117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2A5D-D98F-F467-DAF4-8DFC6A6164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C66734-5A70-595F-E952-487CE6632BCE}"/>
              </a:ext>
            </a:extLst>
          </p:cNvPr>
          <p:cNvSpPr>
            <a:spLocks noGrp="1"/>
          </p:cNvSpPr>
          <p:nvPr>
            <p:ph idx="1"/>
          </p:nvPr>
        </p:nvSpPr>
        <p:spPr>
          <a:xfrm>
            <a:off x="990600" y="1834590"/>
            <a:ext cx="10515600" cy="4351338"/>
          </a:xfrm>
        </p:spPr>
        <p:txBody>
          <a:bodyPr>
            <a:normAutofit/>
          </a:bodyPr>
          <a:lstStyle/>
          <a:p>
            <a:pPr algn="l"/>
            <a:r>
              <a:rPr lang="en-IN" sz="3200" b="0" i="0" u="none" strike="noStrike" baseline="0" dirty="0">
                <a:latin typeface="NewBaskervilleStd-Roman"/>
              </a:rPr>
              <a:t>This is the general form of the </a:t>
            </a:r>
            <a:r>
              <a:rPr lang="en-IN" sz="3200" b="1" i="0" u="none" strike="noStrike" baseline="0" dirty="0">
                <a:latin typeface="NewBaskervilleStd-Bold"/>
              </a:rPr>
              <a:t>synchronized </a:t>
            </a:r>
            <a:r>
              <a:rPr lang="en-IN" sz="3200" b="0" i="0" u="none" strike="noStrike" baseline="0" dirty="0">
                <a:latin typeface="NewBaskervilleStd-Roman"/>
              </a:rPr>
              <a:t>statement:</a:t>
            </a:r>
          </a:p>
          <a:p>
            <a:pPr algn="l"/>
            <a:r>
              <a:rPr lang="en-IN" sz="3200" b="0" i="0" u="none" strike="noStrike" baseline="0" dirty="0">
                <a:latin typeface="NewBaskervilleStd-Roman"/>
              </a:rPr>
              <a:t>synchronized(</a:t>
            </a:r>
            <a:r>
              <a:rPr lang="en-IN" sz="3200" b="0" i="1" u="none" strike="noStrike" baseline="0" dirty="0" err="1">
                <a:latin typeface="NewBaskervilleStd-Italic"/>
              </a:rPr>
              <a:t>objRef</a:t>
            </a:r>
            <a:r>
              <a:rPr lang="en-IN" sz="3200" b="0" i="0" u="none" strike="noStrike" baseline="0" dirty="0">
                <a:latin typeface="NewBaskervilleStd-Roman"/>
              </a:rPr>
              <a:t>) {</a:t>
            </a:r>
          </a:p>
          <a:p>
            <a:pPr algn="l"/>
            <a:r>
              <a:rPr lang="en-IN" sz="3200" b="0" i="0" u="none" strike="noStrike" baseline="0" dirty="0">
                <a:latin typeface="NewBaskervilleStd-Roman"/>
              </a:rPr>
              <a:t>// statements to be synchronized</a:t>
            </a:r>
          </a:p>
          <a:p>
            <a:pPr algn="l"/>
            <a:r>
              <a:rPr lang="en-IN" sz="3200" b="0" i="0" u="none" strike="noStrike" baseline="0" dirty="0">
                <a:latin typeface="NewBaskervilleStd-Roman"/>
              </a:rPr>
              <a:t>}</a:t>
            </a:r>
            <a:endParaRPr lang="en-IN" sz="4400" dirty="0"/>
          </a:p>
        </p:txBody>
      </p:sp>
    </p:spTree>
    <p:extLst>
      <p:ext uri="{BB962C8B-B14F-4D97-AF65-F5344CB8AC3E}">
        <p14:creationId xmlns:p14="http://schemas.microsoft.com/office/powerpoint/2010/main" val="2200758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0869D-D460-CFA9-36EF-ACB336544786}"/>
              </a:ext>
            </a:extLst>
          </p:cNvPr>
          <p:cNvSpPr>
            <a:spLocks noGrp="1"/>
          </p:cNvSpPr>
          <p:nvPr>
            <p:ph type="title"/>
          </p:nvPr>
        </p:nvSpPr>
        <p:spPr/>
        <p:txBody>
          <a:bodyPr/>
          <a:lstStyle/>
          <a:p>
            <a:r>
              <a:rPr lang="en-IN" dirty="0"/>
              <a:t>Interthread Communication</a:t>
            </a:r>
          </a:p>
        </p:txBody>
      </p:sp>
      <p:sp>
        <p:nvSpPr>
          <p:cNvPr id="3" name="Content Placeholder 2">
            <a:extLst>
              <a:ext uri="{FF2B5EF4-FFF2-40B4-BE49-F238E27FC236}">
                <a16:creationId xmlns:a16="http://schemas.microsoft.com/office/drawing/2014/main" id="{0D79E50E-28DC-E4B3-3CF7-069445047D11}"/>
              </a:ext>
            </a:extLst>
          </p:cNvPr>
          <p:cNvSpPr>
            <a:spLocks noGrp="1"/>
          </p:cNvSpPr>
          <p:nvPr>
            <p:ph idx="1"/>
          </p:nvPr>
        </p:nvSpPr>
        <p:spPr/>
        <p:txBody>
          <a:bodyPr/>
          <a:lstStyle/>
          <a:p>
            <a:r>
              <a:rPr lang="en-IN" dirty="0"/>
              <a:t>Wait</a:t>
            </a:r>
          </a:p>
          <a:p>
            <a:r>
              <a:rPr lang="en-IN" dirty="0"/>
              <a:t>Notify</a:t>
            </a:r>
          </a:p>
          <a:p>
            <a:r>
              <a:rPr lang="en-IN" dirty="0" err="1"/>
              <a:t>Notifyall</a:t>
            </a:r>
            <a:endParaRPr lang="en-IN" dirty="0"/>
          </a:p>
          <a:p>
            <a:endParaRPr lang="en-IN" dirty="0"/>
          </a:p>
        </p:txBody>
      </p:sp>
    </p:spTree>
    <p:extLst>
      <p:ext uri="{BB962C8B-B14F-4D97-AF65-F5344CB8AC3E}">
        <p14:creationId xmlns:p14="http://schemas.microsoft.com/office/powerpoint/2010/main" val="2987534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2B91-29E0-7D32-5BF9-42A0F401F933}"/>
              </a:ext>
            </a:extLst>
          </p:cNvPr>
          <p:cNvSpPr>
            <a:spLocks noGrp="1"/>
          </p:cNvSpPr>
          <p:nvPr>
            <p:ph type="title"/>
          </p:nvPr>
        </p:nvSpPr>
        <p:spPr/>
        <p:txBody>
          <a:bodyPr/>
          <a:lstStyle/>
          <a:p>
            <a:r>
              <a:rPr lang="en-IN" dirty="0"/>
              <a:t>Suspending, Resuming, and Stopping Threads</a:t>
            </a:r>
          </a:p>
        </p:txBody>
      </p:sp>
      <p:sp>
        <p:nvSpPr>
          <p:cNvPr id="3" name="Content Placeholder 2">
            <a:extLst>
              <a:ext uri="{FF2B5EF4-FFF2-40B4-BE49-F238E27FC236}">
                <a16:creationId xmlns:a16="http://schemas.microsoft.com/office/drawing/2014/main" id="{6DCD8F68-A5D2-7643-7B8A-A4C45CA4E88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7432646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CC29-97D1-428C-6484-8DA06A4A8BC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06E60FE-B424-35B8-9759-B5800AC113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5015" y="365124"/>
            <a:ext cx="9244885" cy="5677087"/>
          </a:xfrm>
        </p:spPr>
      </p:pic>
    </p:spTree>
    <p:extLst>
      <p:ext uri="{BB962C8B-B14F-4D97-AF65-F5344CB8AC3E}">
        <p14:creationId xmlns:p14="http://schemas.microsoft.com/office/powerpoint/2010/main" val="8114993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951B-150A-D156-85EF-D40F55CA19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004C8CE-F6F3-9716-5411-3E40FC2655E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46183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737F-27CB-478D-65D7-3CFE574A9748}"/>
              </a:ext>
            </a:extLst>
          </p:cNvPr>
          <p:cNvSpPr>
            <a:spLocks noGrp="1"/>
          </p:cNvSpPr>
          <p:nvPr>
            <p:ph type="title"/>
          </p:nvPr>
        </p:nvSpPr>
        <p:spPr/>
        <p:txBody>
          <a:bodyPr>
            <a:normAutofit/>
          </a:bodyPr>
          <a:lstStyle/>
          <a:p>
            <a:r>
              <a:rPr lang="en-IN" b="0" i="0" dirty="0">
                <a:solidFill>
                  <a:srgbClr val="610B4B"/>
                </a:solidFill>
                <a:effectLst/>
                <a:latin typeface="erdana"/>
              </a:rPr>
              <a:t>Process-based Multitasking (Multiprocessing)</a:t>
            </a:r>
            <a:endParaRPr lang="en-IN" dirty="0"/>
          </a:p>
        </p:txBody>
      </p:sp>
      <p:sp>
        <p:nvSpPr>
          <p:cNvPr id="3" name="Content Placeholder 2">
            <a:extLst>
              <a:ext uri="{FF2B5EF4-FFF2-40B4-BE49-F238E27FC236}">
                <a16:creationId xmlns:a16="http://schemas.microsoft.com/office/drawing/2014/main" id="{9B998CFA-FA5F-3364-6348-4A8138B81434}"/>
              </a:ext>
            </a:extLst>
          </p:cNvPr>
          <p:cNvSpPr>
            <a:spLocks noGrp="1"/>
          </p:cNvSpPr>
          <p:nvPr>
            <p:ph idx="1"/>
          </p:nvPr>
        </p:nvSpPr>
        <p:spPr/>
        <p:txBody>
          <a:bodyPr/>
          <a:lstStyle/>
          <a:p>
            <a:pPr algn="just">
              <a:buFont typeface="Arial" panose="020B0604020202020204" pitchFamily="34" charset="0"/>
              <a:buChar char="•"/>
            </a:pPr>
            <a:r>
              <a:rPr lang="en-IN" b="0" i="0" dirty="0">
                <a:solidFill>
                  <a:srgbClr val="000000"/>
                </a:solidFill>
                <a:effectLst/>
                <a:latin typeface="inter-regular"/>
              </a:rPr>
              <a:t>Each process has an address in memory. In other words, each process allocates a separate memory area.</a:t>
            </a:r>
          </a:p>
          <a:p>
            <a:pPr algn="just">
              <a:buFont typeface="Arial" panose="020B0604020202020204" pitchFamily="34" charset="0"/>
              <a:buChar char="•"/>
            </a:pPr>
            <a:r>
              <a:rPr lang="en-IN" b="0" i="0" dirty="0">
                <a:solidFill>
                  <a:srgbClr val="000000"/>
                </a:solidFill>
                <a:effectLst/>
                <a:latin typeface="inter-regular"/>
              </a:rPr>
              <a:t>A process is heavyweight.</a:t>
            </a:r>
          </a:p>
          <a:p>
            <a:pPr algn="just">
              <a:buFont typeface="Arial" panose="020B0604020202020204" pitchFamily="34" charset="0"/>
              <a:buChar char="•"/>
            </a:pPr>
            <a:r>
              <a:rPr lang="en-IN" b="0" i="0" dirty="0">
                <a:solidFill>
                  <a:srgbClr val="000000"/>
                </a:solidFill>
                <a:effectLst/>
                <a:latin typeface="inter-regular"/>
              </a:rPr>
              <a:t>Cost of communication between the process is high.</a:t>
            </a:r>
          </a:p>
          <a:p>
            <a:pPr algn="just">
              <a:buFont typeface="Arial" panose="020B0604020202020204" pitchFamily="34" charset="0"/>
              <a:buChar char="•"/>
            </a:pPr>
            <a:r>
              <a:rPr lang="en-IN" b="0" i="0" dirty="0">
                <a:solidFill>
                  <a:srgbClr val="000000"/>
                </a:solidFill>
                <a:effectLst/>
                <a:latin typeface="inter-regular"/>
              </a:rPr>
              <a:t>Switching from one process to another requires some time for saving and loading </a:t>
            </a:r>
            <a:r>
              <a:rPr lang="en-IN" b="0" i="0" u="none" strike="noStrike" dirty="0">
                <a:solidFill>
                  <a:srgbClr val="008000"/>
                </a:solidFill>
                <a:effectLst/>
                <a:latin typeface="inter-regular"/>
                <a:hlinkClick r:id="rId2"/>
              </a:rPr>
              <a:t>registers</a:t>
            </a:r>
            <a:r>
              <a:rPr lang="en-IN" b="0" i="0" dirty="0">
                <a:solidFill>
                  <a:srgbClr val="000000"/>
                </a:solidFill>
                <a:effectLst/>
                <a:latin typeface="inter-regular"/>
              </a:rPr>
              <a:t>, memory maps, updating lists, etc.</a:t>
            </a:r>
          </a:p>
          <a:p>
            <a:pPr marL="0" indent="0">
              <a:buNone/>
            </a:pPr>
            <a:endParaRPr lang="en-IN" dirty="0"/>
          </a:p>
        </p:txBody>
      </p:sp>
    </p:spTree>
    <p:extLst>
      <p:ext uri="{BB962C8B-B14F-4D97-AF65-F5344CB8AC3E}">
        <p14:creationId xmlns:p14="http://schemas.microsoft.com/office/powerpoint/2010/main" val="1811458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9222B-93E7-80EC-A18A-01AAE04BE246}"/>
              </a:ext>
            </a:extLst>
          </p:cNvPr>
          <p:cNvSpPr>
            <a:spLocks noGrp="1"/>
          </p:cNvSpPr>
          <p:nvPr>
            <p:ph type="title"/>
          </p:nvPr>
        </p:nvSpPr>
        <p:spPr/>
        <p:txBody>
          <a:bodyPr>
            <a:normAutofit/>
          </a:bodyPr>
          <a:lstStyle/>
          <a:p>
            <a:r>
              <a:rPr lang="en-IN" b="0" i="0" dirty="0">
                <a:solidFill>
                  <a:srgbClr val="610B4B"/>
                </a:solidFill>
                <a:effectLst/>
                <a:latin typeface="erdana"/>
              </a:rPr>
              <a:t>2) Thread-based Multitasking (Multithreading)</a:t>
            </a:r>
            <a:endParaRPr lang="en-IN" dirty="0"/>
          </a:p>
        </p:txBody>
      </p:sp>
      <p:sp>
        <p:nvSpPr>
          <p:cNvPr id="3" name="Content Placeholder 2">
            <a:extLst>
              <a:ext uri="{FF2B5EF4-FFF2-40B4-BE49-F238E27FC236}">
                <a16:creationId xmlns:a16="http://schemas.microsoft.com/office/drawing/2014/main" id="{E1FEF348-B6FF-6B55-FC1D-70C83C02E4D6}"/>
              </a:ext>
            </a:extLst>
          </p:cNvPr>
          <p:cNvSpPr>
            <a:spLocks noGrp="1"/>
          </p:cNvSpPr>
          <p:nvPr>
            <p:ph idx="1"/>
          </p:nvPr>
        </p:nvSpPr>
        <p:spPr/>
        <p:txBody>
          <a:bodyPr/>
          <a:lstStyle/>
          <a:p>
            <a:pPr algn="just">
              <a:buFont typeface="Arial" panose="020B0604020202020204" pitchFamily="34" charset="0"/>
              <a:buChar char="•"/>
            </a:pPr>
            <a:r>
              <a:rPr lang="en-IN" b="0" i="0" dirty="0">
                <a:solidFill>
                  <a:srgbClr val="000000"/>
                </a:solidFill>
                <a:effectLst/>
                <a:latin typeface="inter-regular"/>
              </a:rPr>
              <a:t>Threads share the same address space.</a:t>
            </a:r>
          </a:p>
          <a:p>
            <a:pPr algn="just">
              <a:buFont typeface="Arial" panose="020B0604020202020204" pitchFamily="34" charset="0"/>
              <a:buChar char="•"/>
            </a:pPr>
            <a:r>
              <a:rPr lang="en-IN" b="0" i="0" dirty="0">
                <a:solidFill>
                  <a:srgbClr val="000000"/>
                </a:solidFill>
                <a:effectLst/>
                <a:latin typeface="inter-regular"/>
              </a:rPr>
              <a:t>A thread is lightweight.</a:t>
            </a:r>
          </a:p>
          <a:p>
            <a:pPr algn="just">
              <a:buFont typeface="Arial" panose="020B0604020202020204" pitchFamily="34" charset="0"/>
              <a:buChar char="•"/>
            </a:pPr>
            <a:r>
              <a:rPr lang="en-IN" b="0" i="0" dirty="0">
                <a:solidFill>
                  <a:srgbClr val="000000"/>
                </a:solidFill>
                <a:effectLst/>
                <a:latin typeface="inter-regular"/>
              </a:rPr>
              <a:t>Cost of communication between the thread is low.</a:t>
            </a:r>
          </a:p>
          <a:p>
            <a:endParaRPr lang="en-IN" dirty="0"/>
          </a:p>
        </p:txBody>
      </p:sp>
      <p:sp>
        <p:nvSpPr>
          <p:cNvPr id="5" name="TextBox 4">
            <a:extLst>
              <a:ext uri="{FF2B5EF4-FFF2-40B4-BE49-F238E27FC236}">
                <a16:creationId xmlns:a16="http://schemas.microsoft.com/office/drawing/2014/main" id="{1A1778ED-30BF-0894-1D31-9D195A37CA42}"/>
              </a:ext>
            </a:extLst>
          </p:cNvPr>
          <p:cNvSpPr txBox="1"/>
          <p:nvPr/>
        </p:nvSpPr>
        <p:spPr>
          <a:xfrm>
            <a:off x="1281953" y="4615934"/>
            <a:ext cx="8032376" cy="461665"/>
          </a:xfrm>
          <a:prstGeom prst="rect">
            <a:avLst/>
          </a:prstGeom>
          <a:noFill/>
        </p:spPr>
        <p:txBody>
          <a:bodyPr wrap="square">
            <a:spAutoFit/>
          </a:bodyPr>
          <a:lstStyle/>
          <a:p>
            <a:pPr algn="just"/>
            <a:r>
              <a:rPr lang="en-IN" sz="2400" b="1" i="0" dirty="0">
                <a:solidFill>
                  <a:srgbClr val="FF0000"/>
                </a:solidFill>
                <a:effectLst/>
                <a:latin typeface="Arial" panose="020B0604020202020204" pitchFamily="34" charset="0"/>
              </a:rPr>
              <a:t>Note: At least one process is required for each thread.</a:t>
            </a:r>
          </a:p>
        </p:txBody>
      </p:sp>
    </p:spTree>
    <p:extLst>
      <p:ext uri="{BB962C8B-B14F-4D97-AF65-F5344CB8AC3E}">
        <p14:creationId xmlns:p14="http://schemas.microsoft.com/office/powerpoint/2010/main" val="2071775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3B8E3-74BD-57C8-496A-C77AAD8923B1}"/>
              </a:ext>
            </a:extLst>
          </p:cNvPr>
          <p:cNvSpPr>
            <a:spLocks noGrp="1"/>
          </p:cNvSpPr>
          <p:nvPr>
            <p:ph type="title"/>
          </p:nvPr>
        </p:nvSpPr>
        <p:spPr/>
        <p:txBody>
          <a:bodyPr/>
          <a:lstStyle/>
          <a:p>
            <a:r>
              <a:rPr lang="en-IN" b="0" i="0" dirty="0">
                <a:solidFill>
                  <a:srgbClr val="610B38"/>
                </a:solidFill>
                <a:effectLst/>
                <a:latin typeface="erdana"/>
              </a:rPr>
              <a:t>What is Thread in java</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B44A250-C51C-4B2E-925E-5C22A73E2FA0}"/>
              </a:ext>
            </a:extLst>
          </p:cNvPr>
          <p:cNvSpPr>
            <a:spLocks noGrp="1"/>
          </p:cNvSpPr>
          <p:nvPr>
            <p:ph idx="1"/>
          </p:nvPr>
        </p:nvSpPr>
        <p:spPr/>
        <p:txBody>
          <a:bodyPr/>
          <a:lstStyle/>
          <a:p>
            <a:pPr algn="just"/>
            <a:r>
              <a:rPr lang="en-IN" b="0" i="0" dirty="0">
                <a:solidFill>
                  <a:srgbClr val="333333"/>
                </a:solidFill>
                <a:effectLst/>
                <a:latin typeface="inter-regular"/>
              </a:rPr>
              <a:t>A thread is a lightweight subprocess, the smallest unit of processing. It is a separate path of execution.</a:t>
            </a:r>
          </a:p>
          <a:p>
            <a:pPr algn="just"/>
            <a:r>
              <a:rPr lang="en-IN" b="0" i="0" dirty="0">
                <a:solidFill>
                  <a:srgbClr val="333333"/>
                </a:solidFill>
                <a:effectLst/>
                <a:latin typeface="inter-regular"/>
              </a:rPr>
              <a:t>Threads are independent. If there occurs exception in one thread, it doesn't affect other threads. It uses a shared memory area.</a:t>
            </a:r>
          </a:p>
          <a:p>
            <a:pPr algn="just"/>
            <a:r>
              <a:rPr lang="en-IN" b="0" i="0" dirty="0">
                <a:solidFill>
                  <a:srgbClr val="333333"/>
                </a:solidFill>
                <a:effectLst/>
                <a:latin typeface="inter-regular"/>
              </a:rPr>
              <a:t>a thread is executed inside the process. </a:t>
            </a:r>
          </a:p>
          <a:p>
            <a:endParaRPr lang="en-IN" dirty="0"/>
          </a:p>
        </p:txBody>
      </p:sp>
    </p:spTree>
    <p:extLst>
      <p:ext uri="{BB962C8B-B14F-4D97-AF65-F5344CB8AC3E}">
        <p14:creationId xmlns:p14="http://schemas.microsoft.com/office/powerpoint/2010/main" val="3800702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267FFC-6EC7-066B-D735-1210DFBD7D74}"/>
              </a:ext>
            </a:extLst>
          </p:cNvPr>
          <p:cNvSpPr>
            <a:spLocks noGrp="1"/>
          </p:cNvSpPr>
          <p:nvPr>
            <p:ph idx="1"/>
          </p:nvPr>
        </p:nvSpPr>
        <p:spPr>
          <a:xfrm>
            <a:off x="838200" y="448235"/>
            <a:ext cx="10515600" cy="5011551"/>
          </a:xfrm>
        </p:spPr>
        <p:txBody>
          <a:bodyPr>
            <a:noAutofit/>
          </a:bodyPr>
          <a:lstStyle/>
          <a:p>
            <a:pPr marL="0" indent="0">
              <a:buNone/>
            </a:pPr>
            <a:r>
              <a:rPr lang="en-IN" b="0" i="0" u="none" strike="noStrike" dirty="0">
                <a:latin typeface="NewBaskervilleStd-Roman"/>
              </a:rPr>
              <a:t>Single-threaded systems use an approach called an </a:t>
            </a:r>
            <a:r>
              <a:rPr lang="en-IN" b="0" i="1" u="none" strike="noStrike" dirty="0">
                <a:latin typeface="NewBaskervilleStd-Italic"/>
              </a:rPr>
              <a:t>event loop </a:t>
            </a:r>
            <a:r>
              <a:rPr lang="en-IN" b="0" i="0" u="none" strike="noStrike" dirty="0">
                <a:latin typeface="NewBaskervilleStd-Roman"/>
              </a:rPr>
              <a:t>with </a:t>
            </a:r>
            <a:r>
              <a:rPr lang="en-IN" b="0" i="1" u="none" strike="noStrike" dirty="0">
                <a:latin typeface="NewBaskervilleStd-Italic"/>
              </a:rPr>
              <a:t>polling</a:t>
            </a:r>
            <a:r>
              <a:rPr lang="en-IN" b="0" i="0" u="none" strike="noStrike" dirty="0">
                <a:latin typeface="NewBaskervilleStd-Roman"/>
              </a:rPr>
              <a:t>. In this model, a single thread of control runs in an infinite loop, polling a single event queue to decide what to do next. Once this polling mechanism returns with, say, a signal that a network file is ready to be read, then the event loop dispatches control to the appropriate event handler. Until this event handler returns, nothing else can happen in the program.</a:t>
            </a:r>
          </a:p>
          <a:p>
            <a:pPr marL="0" indent="0">
              <a:buNone/>
            </a:pPr>
            <a:r>
              <a:rPr lang="en-IN" b="0" i="0" u="none" strike="noStrike" dirty="0">
                <a:latin typeface="NewBaskervilleStd-Roman"/>
              </a:rPr>
              <a:t>This wastes CPU time. It can also result in one part of a program dominating the system and preventing any other events from being processed. In general, in a single-threaded environment, when a thread </a:t>
            </a:r>
            <a:r>
              <a:rPr lang="en-IN" b="0" i="1" u="none" strike="noStrike" dirty="0">
                <a:latin typeface="NewBaskervilleStd-Italic"/>
              </a:rPr>
              <a:t>blocks </a:t>
            </a:r>
            <a:r>
              <a:rPr lang="en-IN" b="0" i="0" u="none" strike="noStrike" dirty="0">
                <a:latin typeface="NewBaskervilleStd-Roman"/>
              </a:rPr>
              <a:t>(that is, suspends execution) because it is waiting for some resource, the entire program stops running.</a:t>
            </a:r>
            <a:endParaRPr lang="en-IN" dirty="0"/>
          </a:p>
        </p:txBody>
      </p:sp>
    </p:spTree>
    <p:extLst>
      <p:ext uri="{BB962C8B-B14F-4D97-AF65-F5344CB8AC3E}">
        <p14:creationId xmlns:p14="http://schemas.microsoft.com/office/powerpoint/2010/main" val="3549710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Java Multithreading">
            <a:extLst>
              <a:ext uri="{FF2B5EF4-FFF2-40B4-BE49-F238E27FC236}">
                <a16:creationId xmlns:a16="http://schemas.microsoft.com/office/drawing/2014/main" id="{DAC4A309-AFA8-AE9C-909D-7938B54B64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89176" y="1064979"/>
            <a:ext cx="6400800" cy="49594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9E1C6FB-F403-3187-11AF-73DD817611CB}"/>
              </a:ext>
            </a:extLst>
          </p:cNvPr>
          <p:cNvSpPr txBox="1"/>
          <p:nvPr/>
        </p:nvSpPr>
        <p:spPr>
          <a:xfrm>
            <a:off x="672353" y="920621"/>
            <a:ext cx="4280647" cy="5016758"/>
          </a:xfrm>
          <a:prstGeom prst="rect">
            <a:avLst/>
          </a:prstGeom>
          <a:noFill/>
        </p:spPr>
        <p:txBody>
          <a:bodyPr wrap="square">
            <a:spAutoFit/>
          </a:bodyPr>
          <a:lstStyle/>
          <a:p>
            <a:pPr algn="just"/>
            <a:r>
              <a:rPr lang="en-IN" sz="3200" b="0" i="0" dirty="0">
                <a:solidFill>
                  <a:srgbClr val="333333"/>
                </a:solidFill>
                <a:effectLst/>
                <a:latin typeface="inter-regular"/>
              </a:rPr>
              <a:t>There is context-switching between the threads. </a:t>
            </a:r>
          </a:p>
          <a:p>
            <a:pPr algn="just"/>
            <a:r>
              <a:rPr lang="en-IN" sz="3200" b="0" i="0" dirty="0">
                <a:solidFill>
                  <a:srgbClr val="333333"/>
                </a:solidFill>
                <a:effectLst/>
                <a:latin typeface="inter-regular"/>
              </a:rPr>
              <a:t>There can be multiple processes inside the </a:t>
            </a:r>
            <a:r>
              <a:rPr lang="en-IN" sz="3200" b="0" i="0" u="none" strike="noStrike" dirty="0">
                <a:solidFill>
                  <a:srgbClr val="008000"/>
                </a:solidFill>
                <a:effectLst/>
                <a:latin typeface="inter-regular"/>
                <a:hlinkClick r:id="rId3"/>
              </a:rPr>
              <a:t>OS</a:t>
            </a:r>
            <a:r>
              <a:rPr lang="en-IN" sz="3200" b="0" i="0" dirty="0">
                <a:solidFill>
                  <a:srgbClr val="333333"/>
                </a:solidFill>
                <a:effectLst/>
                <a:latin typeface="inter-regular"/>
              </a:rPr>
              <a:t>, and one process can have multiple threads.</a:t>
            </a:r>
          </a:p>
          <a:p>
            <a:pPr algn="just"/>
            <a:r>
              <a:rPr lang="en-IN" sz="3200" b="1" i="1" dirty="0">
                <a:solidFill>
                  <a:srgbClr val="FF0000"/>
                </a:solidFill>
                <a:effectLst/>
                <a:latin typeface="Arial" panose="020B0604020202020204" pitchFamily="34" charset="0"/>
              </a:rPr>
              <a:t>Note: At a time one thread is executed only.</a:t>
            </a:r>
          </a:p>
        </p:txBody>
      </p:sp>
    </p:spTree>
    <p:extLst>
      <p:ext uri="{BB962C8B-B14F-4D97-AF65-F5344CB8AC3E}">
        <p14:creationId xmlns:p14="http://schemas.microsoft.com/office/powerpoint/2010/main" val="4096775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1101</TotalTime>
  <Words>3796</Words>
  <Application>Microsoft Office PowerPoint</Application>
  <PresentationFormat>Widescreen</PresentationFormat>
  <Paragraphs>334</Paragraphs>
  <Slides>48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48</vt:i4>
      </vt:variant>
    </vt:vector>
  </HeadingPairs>
  <TitlesOfParts>
    <vt:vector size="61" baseType="lpstr">
      <vt:lpstr>Arial</vt:lpstr>
      <vt:lpstr>Calibri</vt:lpstr>
      <vt:lpstr>Calibri Light</vt:lpstr>
      <vt:lpstr>CourierStd</vt:lpstr>
      <vt:lpstr>DINMittelEFOP-Bold</vt:lpstr>
      <vt:lpstr>erdana</vt:lpstr>
      <vt:lpstr>inherit</vt:lpstr>
      <vt:lpstr>inter-bold</vt:lpstr>
      <vt:lpstr>inter-regular</vt:lpstr>
      <vt:lpstr>NewBaskervilleStd-Bold</vt:lpstr>
      <vt:lpstr>NewBaskervilleStd-Italic</vt:lpstr>
      <vt:lpstr>NewBaskervilleStd-Roman</vt:lpstr>
      <vt:lpstr>Office Theme</vt:lpstr>
      <vt:lpstr>Multithreding</vt:lpstr>
      <vt:lpstr>Multithreading in Java </vt:lpstr>
      <vt:lpstr>Advantages of Java Multithreading</vt:lpstr>
      <vt:lpstr>Multitasking </vt:lpstr>
      <vt:lpstr>Process-based Multitasking (Multiprocessing)</vt:lpstr>
      <vt:lpstr>2) Thread-based Multitasking (Multithreading)</vt:lpstr>
      <vt:lpstr>What is Thread in java </vt:lpstr>
      <vt:lpstr>PowerPoint Presentation</vt:lpstr>
      <vt:lpstr>PowerPoint Presentation</vt:lpstr>
      <vt:lpstr>PowerPoint Presentation</vt:lpstr>
      <vt:lpstr>Life cycle of a Thread (Thread States) </vt:lpstr>
      <vt:lpstr>PowerPoint Presentation</vt:lpstr>
      <vt:lpstr>PowerPoint Presentation</vt:lpstr>
      <vt:lpstr>The Main Thread</vt:lpstr>
      <vt:lpstr>Thread Priorities</vt:lpstr>
      <vt:lpstr>Synchronization</vt:lpstr>
      <vt:lpstr>Synchronization</vt:lpstr>
      <vt:lpstr>Why use Synchronization?</vt:lpstr>
      <vt:lpstr>Messaging</vt:lpstr>
      <vt:lpstr>Thread Class and the Runnable Interface</vt:lpstr>
      <vt:lpstr>Thread class Methods</vt:lpstr>
      <vt:lpstr>The Main Thread</vt:lpstr>
      <vt:lpstr>The Main Thread</vt:lpstr>
      <vt:lpstr>PowerPoint Presentation</vt:lpstr>
      <vt:lpstr>PowerPoint Presentation</vt:lpstr>
      <vt:lpstr>Thread class few methods</vt:lpstr>
      <vt:lpstr>Creating a Thread</vt:lpstr>
      <vt:lpstr>Syntax for Implementing Runnable interface</vt:lpstr>
      <vt:lpstr>Syntax for Runnable Interface</vt:lpstr>
      <vt:lpstr>Example using Runnable</vt:lpstr>
      <vt:lpstr>PowerPoint Presentation</vt:lpstr>
      <vt:lpstr>PowerPoint Presentation</vt:lpstr>
      <vt:lpstr>PowerPoint Presentation</vt:lpstr>
      <vt:lpstr>Extending thread class</vt:lpstr>
      <vt:lpstr>PowerPoint Presentation</vt:lpstr>
      <vt:lpstr>Using isAlive( ) and join( )</vt:lpstr>
      <vt:lpstr>Messaging</vt:lpstr>
      <vt:lpstr>Synchronization</vt:lpstr>
      <vt:lpstr>Synchronization</vt:lpstr>
      <vt:lpstr>Synchronization</vt:lpstr>
      <vt:lpstr>Synchronization</vt:lpstr>
      <vt:lpstr>The synchronized Statement</vt:lpstr>
      <vt:lpstr>PowerPoint Presentation</vt:lpstr>
      <vt:lpstr>PowerPoint Presentation</vt:lpstr>
      <vt:lpstr>Interthread Communication</vt:lpstr>
      <vt:lpstr>Suspending, Resuming, and Stopping Threads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Multithreding</dc:title>
  <dc:creator>ganga holi</dc:creator>
  <cp:lastModifiedBy>ganga holi</cp:lastModifiedBy>
  <cp:revision>43</cp:revision>
  <dcterms:created xsi:type="dcterms:W3CDTF">2024-02-09T03:58:58Z</dcterms:created>
  <dcterms:modified xsi:type="dcterms:W3CDTF">2024-02-14T17:55:31Z</dcterms:modified>
</cp:coreProperties>
</file>