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C810-DC23-4A10-AAD0-A97C8CC2F562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4B2A-6100-4C03-B0B6-F6F539F66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224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C810-DC23-4A10-AAD0-A97C8CC2F562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4B2A-6100-4C03-B0B6-F6F539F66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12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C810-DC23-4A10-AAD0-A97C8CC2F562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4B2A-6100-4C03-B0B6-F6F539F66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038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C810-DC23-4A10-AAD0-A97C8CC2F562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4B2A-6100-4C03-B0B6-F6F539F66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11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C810-DC23-4A10-AAD0-A97C8CC2F562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4B2A-6100-4C03-B0B6-F6F539F66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790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C810-DC23-4A10-AAD0-A97C8CC2F562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4B2A-6100-4C03-B0B6-F6F539F66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711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C810-DC23-4A10-AAD0-A97C8CC2F562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4B2A-6100-4C03-B0B6-F6F539F66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559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C810-DC23-4A10-AAD0-A97C8CC2F562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4B2A-6100-4C03-B0B6-F6F539F66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801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C810-DC23-4A10-AAD0-A97C8CC2F562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4B2A-6100-4C03-B0B6-F6F539F66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467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C810-DC23-4A10-AAD0-A97C8CC2F562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4B2A-6100-4C03-B0B6-F6F539F66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281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C810-DC23-4A10-AAD0-A97C8CC2F562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4B2A-6100-4C03-B0B6-F6F539F66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722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0C810-DC23-4A10-AAD0-A97C8CC2F562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A4B2A-6100-4C03-B0B6-F6F539F66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1447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38927-6BBC-2031-0687-7469BA3468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Introducing Nested and Inner Classes in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6F6D6C-256C-D721-F4F0-6526E8A85A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Dr. Ganga Holi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504347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9EC64-71D6-32E8-2EFE-397E51977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9574"/>
            <a:ext cx="10515600" cy="6619875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IN" sz="2400" b="0" i="0" u="none" strike="noStrike" baseline="0" dirty="0">
                <a:latin typeface="CourierStd"/>
              </a:rPr>
              <a:t>// Define an inner class within a </a:t>
            </a:r>
            <a:r>
              <a:rPr lang="en-IN" sz="2400" b="1" i="0" u="none" strike="noStrike" baseline="0" dirty="0">
                <a:solidFill>
                  <a:srgbClr val="FFFF00"/>
                </a:solidFill>
                <a:latin typeface="CourierStd"/>
              </a:rPr>
              <a:t>for loop.</a:t>
            </a:r>
          </a:p>
          <a:p>
            <a:pPr marL="0" indent="0" algn="l">
              <a:buNone/>
            </a:pPr>
            <a:r>
              <a:rPr lang="en-IN" sz="2400" b="0" i="0" u="none" strike="noStrike" baseline="0" dirty="0">
                <a:latin typeface="CourierStd"/>
              </a:rPr>
              <a:t>class Outer {</a:t>
            </a:r>
          </a:p>
          <a:p>
            <a:pPr marL="0" indent="0" algn="l">
              <a:buNone/>
            </a:pPr>
            <a:r>
              <a:rPr lang="en-IN" sz="2400" b="0" i="0" u="none" strike="noStrike" baseline="0" dirty="0">
                <a:latin typeface="CourierStd"/>
              </a:rPr>
              <a:t>    int </a:t>
            </a:r>
            <a:r>
              <a:rPr lang="en-IN" sz="2400" b="0" i="0" u="none" strike="noStrike" baseline="0" dirty="0" err="1">
                <a:latin typeface="CourierStd"/>
              </a:rPr>
              <a:t>outer_x</a:t>
            </a:r>
            <a:r>
              <a:rPr lang="en-IN" sz="2400" b="0" i="0" u="none" strike="noStrike" baseline="0" dirty="0">
                <a:latin typeface="CourierStd"/>
              </a:rPr>
              <a:t> = 100;</a:t>
            </a:r>
          </a:p>
          <a:p>
            <a:pPr marL="0" indent="0" algn="l">
              <a:buNone/>
            </a:pPr>
            <a:r>
              <a:rPr lang="en-IN" sz="2400" dirty="0">
                <a:latin typeface="CourierStd"/>
              </a:rPr>
              <a:t>    </a:t>
            </a:r>
            <a:r>
              <a:rPr lang="en-IN" sz="2400" b="0" i="0" u="none" strike="noStrike" baseline="0" dirty="0">
                <a:latin typeface="CourierStd"/>
              </a:rPr>
              <a:t>void test() </a:t>
            </a:r>
          </a:p>
          <a:p>
            <a:pPr marL="0" indent="0" algn="l">
              <a:buNone/>
            </a:pPr>
            <a:r>
              <a:rPr lang="en-IN" sz="2400" b="0" i="0" u="none" strike="noStrike" baseline="0" dirty="0">
                <a:latin typeface="CourierStd"/>
              </a:rPr>
              <a:t>    {   </a:t>
            </a:r>
            <a:r>
              <a:rPr lang="nn-NO" sz="2400" b="0" i="0" u="none" strike="noStrike" baseline="0" dirty="0">
                <a:latin typeface="CourierStd"/>
              </a:rPr>
              <a:t>for(int i=0; i&lt;10; i++) </a:t>
            </a:r>
          </a:p>
          <a:p>
            <a:pPr marL="0" indent="0" algn="l">
              <a:buNone/>
            </a:pPr>
            <a:r>
              <a:rPr lang="nn-NO" sz="2400" b="0" i="0" u="none" strike="noStrike" baseline="0" dirty="0">
                <a:latin typeface="CourierStd"/>
              </a:rPr>
              <a:t>        {  </a:t>
            </a:r>
            <a:r>
              <a:rPr lang="en-IN" sz="2400" b="0" i="0" u="none" strike="noStrike" baseline="0" dirty="0">
                <a:latin typeface="CourierStd"/>
              </a:rPr>
              <a:t>class Inner </a:t>
            </a:r>
          </a:p>
          <a:p>
            <a:pPr marL="0" indent="0" algn="l">
              <a:buNone/>
            </a:pPr>
            <a:r>
              <a:rPr lang="en-IN" sz="2400" b="0" i="0" u="none" strike="noStrike" baseline="0" dirty="0">
                <a:latin typeface="CourierStd"/>
              </a:rPr>
              <a:t>           {  void display() </a:t>
            </a:r>
          </a:p>
          <a:p>
            <a:pPr marL="0" indent="0" algn="l">
              <a:buNone/>
            </a:pPr>
            <a:r>
              <a:rPr lang="en-IN" sz="2400" b="0" i="0" u="none" strike="noStrike" baseline="0" dirty="0">
                <a:latin typeface="CourierStd"/>
              </a:rPr>
              <a:t>              {  </a:t>
            </a:r>
            <a:r>
              <a:rPr lang="en-IN" sz="2400" b="0" i="0" u="none" strike="noStrike" baseline="0" dirty="0" err="1">
                <a:latin typeface="CourierStd"/>
              </a:rPr>
              <a:t>System.out.println</a:t>
            </a:r>
            <a:r>
              <a:rPr lang="en-IN" sz="2400" b="0" i="0" u="none" strike="noStrike" baseline="0" dirty="0">
                <a:latin typeface="CourierStd"/>
              </a:rPr>
              <a:t>("display: </a:t>
            </a:r>
            <a:r>
              <a:rPr lang="en-IN" sz="2400" b="0" i="0" u="none" strike="noStrike" baseline="0" dirty="0" err="1">
                <a:latin typeface="CourierStd"/>
              </a:rPr>
              <a:t>outer_x</a:t>
            </a:r>
            <a:r>
              <a:rPr lang="en-IN" sz="2400" b="0" i="0" u="none" strike="noStrike" baseline="0" dirty="0">
                <a:latin typeface="CourierStd"/>
              </a:rPr>
              <a:t> = " + </a:t>
            </a:r>
            <a:r>
              <a:rPr lang="en-IN" sz="2400" b="0" i="0" u="none" strike="noStrike" baseline="0" dirty="0" err="1">
                <a:latin typeface="CourierStd"/>
              </a:rPr>
              <a:t>outer_x</a:t>
            </a:r>
            <a:r>
              <a:rPr lang="en-IN" sz="2400" b="0" i="0" u="none" strike="noStrike" baseline="0" dirty="0">
                <a:latin typeface="CourierStd"/>
              </a:rPr>
              <a:t>);</a:t>
            </a:r>
          </a:p>
          <a:p>
            <a:pPr marL="0" indent="0" algn="l">
              <a:buNone/>
            </a:pPr>
            <a:r>
              <a:rPr lang="en-IN" sz="2400" b="0" i="0" u="none" strike="noStrike" baseline="0" dirty="0">
                <a:latin typeface="CourierStd"/>
              </a:rPr>
              <a:t>              }</a:t>
            </a:r>
          </a:p>
          <a:p>
            <a:pPr marL="0" indent="0" algn="l">
              <a:buNone/>
            </a:pPr>
            <a:r>
              <a:rPr lang="en-IN" sz="2400" b="0" i="0" u="none" strike="noStrike" baseline="0" dirty="0">
                <a:latin typeface="CourierStd"/>
              </a:rPr>
              <a:t>           } </a:t>
            </a:r>
          </a:p>
          <a:p>
            <a:pPr marL="0" indent="0" algn="l">
              <a:buNone/>
            </a:pPr>
            <a:r>
              <a:rPr lang="en-IN" sz="2400" b="0" i="0" u="none" strike="noStrike" baseline="0" dirty="0">
                <a:latin typeface="CourierStd"/>
              </a:rPr>
              <a:t>           Inner </a:t>
            </a:r>
            <a:r>
              <a:rPr lang="en-IN" sz="2400" b="0" i="0" u="none" strike="noStrike" baseline="0" dirty="0" err="1">
                <a:latin typeface="CourierStd"/>
              </a:rPr>
              <a:t>inner</a:t>
            </a:r>
            <a:r>
              <a:rPr lang="en-IN" sz="2400" b="0" i="0" u="none" strike="noStrike" baseline="0" dirty="0">
                <a:latin typeface="CourierStd"/>
              </a:rPr>
              <a:t> = new Inner();</a:t>
            </a:r>
          </a:p>
          <a:p>
            <a:pPr marL="0" indent="0" algn="l">
              <a:buNone/>
            </a:pPr>
            <a:r>
              <a:rPr lang="en-IN" sz="2400" b="0" i="0" u="none" strike="noStrike" baseline="0" dirty="0">
                <a:latin typeface="CourierStd"/>
              </a:rPr>
              <a:t>           </a:t>
            </a:r>
            <a:r>
              <a:rPr lang="en-IN" sz="2400" b="0" i="0" u="none" strike="noStrike" baseline="0" dirty="0" err="1">
                <a:latin typeface="CourierStd"/>
              </a:rPr>
              <a:t>inner.display</a:t>
            </a:r>
            <a:r>
              <a:rPr lang="en-IN" sz="2400" b="0" i="0" u="none" strike="noStrike" baseline="0" dirty="0">
                <a:latin typeface="CourierStd"/>
              </a:rPr>
              <a:t>();</a:t>
            </a:r>
          </a:p>
          <a:p>
            <a:pPr marL="0" indent="0" algn="l">
              <a:buNone/>
            </a:pPr>
            <a:r>
              <a:rPr lang="en-IN" sz="2400" b="0" i="0" u="none" strike="noStrike" baseline="0" dirty="0">
                <a:latin typeface="CourierStd"/>
              </a:rPr>
              <a:t>        }  // for loop</a:t>
            </a:r>
          </a:p>
          <a:p>
            <a:pPr marL="0" indent="0" algn="l">
              <a:buNone/>
            </a:pPr>
            <a:r>
              <a:rPr lang="en-IN" sz="2400" dirty="0">
                <a:latin typeface="CourierStd"/>
              </a:rPr>
              <a:t>    </a:t>
            </a:r>
            <a:r>
              <a:rPr lang="en-IN" sz="2400" b="0" i="0" u="none" strike="noStrike" baseline="0" dirty="0">
                <a:latin typeface="CourierStd"/>
              </a:rPr>
              <a:t>}</a:t>
            </a:r>
          </a:p>
          <a:p>
            <a:pPr marL="0" indent="0" algn="l">
              <a:buNone/>
            </a:pPr>
            <a:r>
              <a:rPr lang="en-IN" sz="2400" b="0" i="0" u="none" strike="noStrike" baseline="0" dirty="0">
                <a:latin typeface="CourierStd"/>
              </a:rPr>
              <a:t>}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044964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9651E-4375-4BEF-5FBA-A84B34638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InnerClassDemo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{     public static void main(String </a:t>
            </a:r>
            <a:r>
              <a:rPr lang="en-IN" dirty="0" err="1"/>
              <a:t>args</a:t>
            </a:r>
            <a:r>
              <a:rPr lang="en-IN" dirty="0"/>
              <a:t>[])</a:t>
            </a:r>
          </a:p>
          <a:p>
            <a:pPr marL="0" indent="0">
              <a:buNone/>
            </a:pPr>
            <a:r>
              <a:rPr lang="en-IN" dirty="0"/>
              <a:t>     {     Outer </a:t>
            </a:r>
            <a:r>
              <a:rPr lang="en-IN" dirty="0" err="1"/>
              <a:t>outer</a:t>
            </a:r>
            <a:r>
              <a:rPr lang="en-IN" dirty="0"/>
              <a:t> = new Outer();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outer.test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7738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234D8-69B5-7C5A-0E7C-DA3A28EEA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is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6FFBA-FEC5-7CF8-BA73-CF46015EF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sz="1800" b="0" i="0" u="none" strike="noStrike" baseline="0" dirty="0">
                <a:latin typeface="NewBaskervilleStd-Roman"/>
              </a:rPr>
              <a:t>The output from this version of the program is shown here:</a:t>
            </a:r>
          </a:p>
          <a:p>
            <a:pPr algn="l"/>
            <a:r>
              <a:rPr lang="en-IN" sz="1800" b="0" i="0" u="none" strike="noStrike" baseline="0" dirty="0">
                <a:latin typeface="CourierStd"/>
              </a:rPr>
              <a:t>display: </a:t>
            </a:r>
            <a:r>
              <a:rPr lang="en-IN" sz="1800" b="0" i="0" u="none" strike="noStrike" baseline="0" dirty="0" err="1">
                <a:latin typeface="CourierStd"/>
              </a:rPr>
              <a:t>outer_x</a:t>
            </a:r>
            <a:r>
              <a:rPr lang="en-IN" sz="1800" b="0" i="0" u="none" strike="noStrike" baseline="0" dirty="0">
                <a:latin typeface="CourierStd"/>
              </a:rPr>
              <a:t> = 100</a:t>
            </a:r>
          </a:p>
          <a:p>
            <a:pPr algn="l"/>
            <a:r>
              <a:rPr lang="en-IN" sz="1800" b="0" i="0" u="none" strike="noStrike" baseline="0" dirty="0">
                <a:latin typeface="CourierStd"/>
              </a:rPr>
              <a:t>display: </a:t>
            </a:r>
            <a:r>
              <a:rPr lang="en-IN" sz="1800" b="0" i="0" u="none" strike="noStrike" baseline="0" dirty="0" err="1">
                <a:latin typeface="CourierStd"/>
              </a:rPr>
              <a:t>outer_x</a:t>
            </a:r>
            <a:r>
              <a:rPr lang="en-IN" sz="1800" b="0" i="0" u="none" strike="noStrike" baseline="0" dirty="0">
                <a:latin typeface="CourierStd"/>
              </a:rPr>
              <a:t> = 100</a:t>
            </a:r>
          </a:p>
          <a:p>
            <a:pPr algn="l"/>
            <a:r>
              <a:rPr lang="en-IN" sz="1800" b="0" i="0" u="none" strike="noStrike" baseline="0" dirty="0">
                <a:latin typeface="CourierStd"/>
              </a:rPr>
              <a:t>display: </a:t>
            </a:r>
            <a:r>
              <a:rPr lang="en-IN" sz="1800" b="0" i="0" u="none" strike="noStrike" baseline="0" dirty="0" err="1">
                <a:latin typeface="CourierStd"/>
              </a:rPr>
              <a:t>outer_x</a:t>
            </a:r>
            <a:r>
              <a:rPr lang="en-IN" sz="1800" b="0" i="0" u="none" strike="noStrike" baseline="0" dirty="0">
                <a:latin typeface="CourierStd"/>
              </a:rPr>
              <a:t> = 100</a:t>
            </a:r>
          </a:p>
          <a:p>
            <a:pPr algn="l"/>
            <a:r>
              <a:rPr lang="en-IN" sz="1800" b="0" i="0" u="none" strike="noStrike" baseline="0" dirty="0">
                <a:latin typeface="CourierStd"/>
              </a:rPr>
              <a:t>display: </a:t>
            </a:r>
            <a:r>
              <a:rPr lang="en-IN" sz="1800" b="0" i="0" u="none" strike="noStrike" baseline="0" dirty="0" err="1">
                <a:latin typeface="CourierStd"/>
              </a:rPr>
              <a:t>outer_x</a:t>
            </a:r>
            <a:r>
              <a:rPr lang="en-IN" sz="1800" b="0" i="0" u="none" strike="noStrike" baseline="0" dirty="0">
                <a:latin typeface="CourierStd"/>
              </a:rPr>
              <a:t> = 100</a:t>
            </a:r>
          </a:p>
          <a:p>
            <a:pPr algn="l"/>
            <a:r>
              <a:rPr lang="en-IN" sz="1800" b="0" i="0" u="none" strike="noStrike" baseline="0" dirty="0">
                <a:latin typeface="CourierStd"/>
              </a:rPr>
              <a:t>display: </a:t>
            </a:r>
            <a:r>
              <a:rPr lang="en-IN" sz="1800" b="0" i="0" u="none" strike="noStrike" baseline="0" dirty="0" err="1">
                <a:latin typeface="CourierStd"/>
              </a:rPr>
              <a:t>outer_x</a:t>
            </a:r>
            <a:r>
              <a:rPr lang="en-IN" sz="1800" b="0" i="0" u="none" strike="noStrike" baseline="0" dirty="0">
                <a:latin typeface="CourierStd"/>
              </a:rPr>
              <a:t> = 100</a:t>
            </a:r>
          </a:p>
          <a:p>
            <a:pPr algn="l"/>
            <a:r>
              <a:rPr lang="en-IN" sz="1800" b="0" i="0" u="none" strike="noStrike" baseline="0" dirty="0">
                <a:latin typeface="CourierStd"/>
              </a:rPr>
              <a:t>display: </a:t>
            </a:r>
            <a:r>
              <a:rPr lang="en-IN" sz="1800" b="0" i="0" u="none" strike="noStrike" baseline="0" dirty="0" err="1">
                <a:latin typeface="CourierStd"/>
              </a:rPr>
              <a:t>outer_x</a:t>
            </a:r>
            <a:r>
              <a:rPr lang="en-IN" sz="1800" b="0" i="0" u="none" strike="noStrike" baseline="0" dirty="0">
                <a:latin typeface="CourierStd"/>
              </a:rPr>
              <a:t> = 100</a:t>
            </a:r>
          </a:p>
          <a:p>
            <a:pPr algn="l"/>
            <a:r>
              <a:rPr lang="en-IN" sz="1800" b="0" i="0" u="none" strike="noStrike" baseline="0" dirty="0">
                <a:latin typeface="CourierStd"/>
              </a:rPr>
              <a:t>display: </a:t>
            </a:r>
            <a:r>
              <a:rPr lang="en-IN" sz="1800" b="0" i="0" u="none" strike="noStrike" baseline="0" dirty="0" err="1">
                <a:latin typeface="CourierStd"/>
              </a:rPr>
              <a:t>outer_x</a:t>
            </a:r>
            <a:r>
              <a:rPr lang="en-IN" sz="1800" b="0" i="0" u="none" strike="noStrike" baseline="0" dirty="0">
                <a:latin typeface="CourierStd"/>
              </a:rPr>
              <a:t> = 100</a:t>
            </a:r>
          </a:p>
          <a:p>
            <a:pPr algn="l"/>
            <a:r>
              <a:rPr lang="en-IN" sz="1800" b="0" i="0" u="none" strike="noStrike" baseline="0" dirty="0">
                <a:latin typeface="CourierStd"/>
              </a:rPr>
              <a:t>display: </a:t>
            </a:r>
            <a:r>
              <a:rPr lang="en-IN" sz="1800" b="0" i="0" u="none" strike="noStrike" baseline="0" dirty="0" err="1">
                <a:latin typeface="CourierStd"/>
              </a:rPr>
              <a:t>outer_x</a:t>
            </a:r>
            <a:r>
              <a:rPr lang="en-IN" sz="1800" b="0" i="0" u="none" strike="noStrike" baseline="0" dirty="0">
                <a:latin typeface="CourierStd"/>
              </a:rPr>
              <a:t> = 100</a:t>
            </a:r>
          </a:p>
          <a:p>
            <a:pPr algn="l"/>
            <a:r>
              <a:rPr lang="en-IN" sz="1800" b="0" i="0" u="none" strike="noStrike" baseline="0" dirty="0">
                <a:latin typeface="CourierStd"/>
              </a:rPr>
              <a:t>display: </a:t>
            </a:r>
            <a:r>
              <a:rPr lang="en-IN" sz="1800" b="0" i="0" u="none" strike="noStrike" baseline="0" dirty="0" err="1">
                <a:latin typeface="CourierStd"/>
              </a:rPr>
              <a:t>outer_x</a:t>
            </a:r>
            <a:r>
              <a:rPr lang="en-IN" sz="1800" b="0" i="0" u="none" strike="noStrike" baseline="0" dirty="0">
                <a:latin typeface="CourierStd"/>
              </a:rPr>
              <a:t> = 100</a:t>
            </a:r>
          </a:p>
          <a:p>
            <a:pPr algn="l"/>
            <a:r>
              <a:rPr lang="en-IN" sz="1800" b="0" i="0" u="none" strike="noStrike" baseline="0" dirty="0">
                <a:latin typeface="CourierStd"/>
              </a:rPr>
              <a:t>display: </a:t>
            </a:r>
            <a:r>
              <a:rPr lang="en-IN" sz="1800" b="0" i="0" u="none" strike="noStrike" baseline="0" dirty="0" err="1">
                <a:latin typeface="CourierStd"/>
              </a:rPr>
              <a:t>outer_x</a:t>
            </a:r>
            <a:r>
              <a:rPr lang="en-IN" sz="1800" b="0" i="0" u="none" strike="noStrike" baseline="0" dirty="0">
                <a:latin typeface="CourierStd"/>
              </a:rPr>
              <a:t> = 100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7509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16D70-EBEB-4B0A-C7F7-635B41839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Exploring the String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FA04-BEED-8696-20B5-44719BD2B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b="0" i="0" u="none" strike="noStrike" baseline="0" dirty="0" err="1">
                <a:latin typeface="CourierStd"/>
              </a:rPr>
              <a:t>System.out.println</a:t>
            </a:r>
            <a:r>
              <a:rPr lang="en-IN" b="0" i="0" u="none" strike="noStrike" baseline="0" dirty="0">
                <a:latin typeface="CourierStd"/>
              </a:rPr>
              <a:t>("This is a String, too"); </a:t>
            </a:r>
          </a:p>
          <a:p>
            <a:pPr algn="l"/>
            <a:endParaRPr lang="en-IN" dirty="0">
              <a:latin typeface="CourierStd"/>
            </a:endParaRPr>
          </a:p>
          <a:p>
            <a:pPr marL="0" indent="0" algn="l">
              <a:buNone/>
            </a:pPr>
            <a:r>
              <a:rPr lang="en-IN" b="0" i="0" u="none" strike="noStrike" baseline="0" dirty="0">
                <a:highlight>
                  <a:srgbClr val="0000FF"/>
                </a:highlight>
                <a:latin typeface="CourierStd"/>
              </a:rPr>
              <a:t>“This is a String, too"</a:t>
            </a:r>
            <a:r>
              <a:rPr lang="en-IN" b="0" i="0" u="none" strike="noStrike" baseline="0" dirty="0">
                <a:latin typeface="CourierStd"/>
              </a:rPr>
              <a:t>   is a String object</a:t>
            </a:r>
          </a:p>
          <a:p>
            <a:pPr marL="0" indent="0" algn="l">
              <a:buNone/>
            </a:pPr>
            <a:r>
              <a:rPr lang="en-IN" b="0" i="0" u="none" strike="noStrike" baseline="0" dirty="0">
                <a:latin typeface="CourierStd"/>
              </a:rPr>
              <a:t>Important thing : </a:t>
            </a:r>
            <a:r>
              <a:rPr lang="en-IN" b="0" i="0" u="none" strike="noStrike" baseline="0" dirty="0">
                <a:solidFill>
                  <a:srgbClr val="FFFF00"/>
                </a:solidFill>
                <a:highlight>
                  <a:srgbClr val="0000FF"/>
                </a:highlight>
                <a:latin typeface="CourierStd"/>
              </a:rPr>
              <a:t>String are immutable</a:t>
            </a:r>
            <a:r>
              <a:rPr lang="en-IN" dirty="0">
                <a:solidFill>
                  <a:srgbClr val="FFFF00"/>
                </a:solidFill>
                <a:highlight>
                  <a:srgbClr val="0000FF"/>
                </a:highlight>
                <a:latin typeface="CourierStd"/>
              </a:rPr>
              <a:t>.</a:t>
            </a:r>
            <a:endParaRPr lang="en-IN" b="0" i="0" u="none" strike="noStrike" baseline="0" dirty="0">
              <a:latin typeface="CourierStd"/>
            </a:endParaRPr>
          </a:p>
          <a:p>
            <a:pPr marL="0" indent="0" algn="l">
              <a:buNone/>
            </a:pPr>
            <a:r>
              <a:rPr lang="en-IN" b="0" i="0" u="none" strike="noStrike" baseline="0" dirty="0">
                <a:latin typeface="CourierStd"/>
              </a:rPr>
              <a:t>once a String object is created, its contents cannot be altered.</a:t>
            </a:r>
          </a:p>
          <a:p>
            <a:pPr marL="0" indent="0" algn="l">
              <a:buNone/>
            </a:pPr>
            <a:endParaRPr lang="en-IN" b="0" i="0" u="none" strike="noStrike" baseline="0" dirty="0">
              <a:latin typeface="CourierStd"/>
            </a:endParaRPr>
          </a:p>
          <a:p>
            <a:pPr algn="l"/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733925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04253-1B08-9FFE-1FEA-9AA91083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719D3-7F32-11B9-2942-7EE8FC009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3200" dirty="0"/>
              <a:t>f you need to change a string, you can always create a new one that contains the modifications.</a:t>
            </a:r>
          </a:p>
          <a:p>
            <a:pPr marL="514350" indent="-514350">
              <a:buFont typeface="+mj-lt"/>
              <a:buAutoNum type="arabicPeriod"/>
            </a:pPr>
            <a:endParaRPr lang="en-IN" sz="3200" dirty="0"/>
          </a:p>
          <a:p>
            <a:pPr marL="514350" indent="-514350">
              <a:buFont typeface="+mj-lt"/>
              <a:buAutoNum type="arabicPeriod"/>
            </a:pPr>
            <a:endParaRPr lang="en-IN" sz="3200" dirty="0"/>
          </a:p>
          <a:p>
            <a:pPr marL="514350" indent="-514350">
              <a:buFont typeface="+mj-lt"/>
              <a:buAutoNum type="arabicPeriod"/>
            </a:pPr>
            <a:r>
              <a:rPr lang="en-IN" sz="3200" dirty="0"/>
              <a:t>Java defines peer classes of String, called </a:t>
            </a:r>
            <a:r>
              <a:rPr lang="en-IN" sz="3200" dirty="0" err="1"/>
              <a:t>StringBuffer</a:t>
            </a:r>
            <a:r>
              <a:rPr lang="en-IN" sz="3200" dirty="0"/>
              <a:t> and StringBuilder, which allow strings to be altered, so all of the normal string manipulations are still available in Java.</a:t>
            </a:r>
          </a:p>
        </p:txBody>
      </p:sp>
    </p:spTree>
    <p:extLst>
      <p:ext uri="{BB962C8B-B14F-4D97-AF65-F5344CB8AC3E}">
        <p14:creationId xmlns:p14="http://schemas.microsoft.com/office/powerpoint/2010/main" val="175184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FE7B4-40F4-6919-55FB-9E376B484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D299D-0D0B-EAE4-9FD6-8D80C0BA4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3600" dirty="0"/>
              <a:t>String </a:t>
            </a:r>
            <a:r>
              <a:rPr lang="en-IN" sz="3600" dirty="0" err="1"/>
              <a:t>myString</a:t>
            </a:r>
            <a:r>
              <a:rPr lang="en-IN" sz="3600" dirty="0"/>
              <a:t> = "this is a test";</a:t>
            </a:r>
          </a:p>
          <a:p>
            <a:r>
              <a:rPr lang="en-IN" sz="3600" dirty="0"/>
              <a:t>Java defines one operator for String objects: +. It is used to concatenate two strings. For</a:t>
            </a:r>
          </a:p>
          <a:p>
            <a:r>
              <a:rPr lang="en-IN" sz="3600" dirty="0"/>
              <a:t>example, this statement</a:t>
            </a:r>
          </a:p>
          <a:p>
            <a:r>
              <a:rPr lang="en-IN" sz="3600" dirty="0"/>
              <a:t>String </a:t>
            </a:r>
            <a:r>
              <a:rPr lang="en-IN" sz="3600" dirty="0" err="1"/>
              <a:t>myString</a:t>
            </a:r>
            <a:r>
              <a:rPr lang="en-IN" sz="3600" dirty="0"/>
              <a:t> = "I" + " like " + "Java.";</a:t>
            </a:r>
          </a:p>
          <a:p>
            <a:endParaRPr lang="en-IN" sz="3600" dirty="0"/>
          </a:p>
          <a:p>
            <a:r>
              <a:rPr lang="en-IN" sz="3600" dirty="0"/>
              <a:t>The String class contains several methods that you can use. </a:t>
            </a:r>
          </a:p>
          <a:p>
            <a:r>
              <a:rPr lang="en-IN" sz="3600" dirty="0"/>
              <a:t> You can test two strings for equality by using equals( ).</a:t>
            </a:r>
          </a:p>
          <a:p>
            <a:r>
              <a:rPr lang="en-IN" sz="3600" dirty="0"/>
              <a:t>Length of the string </a:t>
            </a:r>
            <a:r>
              <a:rPr lang="en-IN" sz="3600"/>
              <a:t>using length()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539182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BDA7A-A0E4-3918-6341-4BF75190D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Nested  Class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68E2A-FCD1-506C-0849-ED5E90A92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Inner class or nested class is a class that is declared inside the class or interface.</a:t>
            </a:r>
          </a:p>
          <a:p>
            <a:r>
              <a:rPr lang="en-IN" sz="3600" dirty="0"/>
              <a:t>We use inner classes to logically group classes and interfaces in one place to be more readable and maintainable. </a:t>
            </a:r>
          </a:p>
          <a:p>
            <a:r>
              <a:rPr lang="en-IN" sz="3600" dirty="0"/>
              <a:t>It can access all the members of the outer class, including private data members and methods.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737644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BB478-E936-41D3-78B3-8F76FC5E4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Syntax of Inner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B9ABB-BB5D-E230-D20D-9C34701C8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Java_Outer_class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  </a:t>
            </a:r>
          </a:p>
          <a:p>
            <a:pPr marL="0" indent="0">
              <a:buNone/>
            </a:pPr>
            <a:r>
              <a:rPr lang="en-US" dirty="0"/>
              <a:t>	 //code  </a:t>
            </a:r>
          </a:p>
          <a:p>
            <a:pPr marL="0" indent="0">
              <a:buNone/>
            </a:pPr>
            <a:r>
              <a:rPr lang="en-US" dirty="0"/>
              <a:t>	 class </a:t>
            </a:r>
            <a:r>
              <a:rPr lang="en-US" dirty="0" err="1"/>
              <a:t>Java_Inner_class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{  </a:t>
            </a:r>
          </a:p>
          <a:p>
            <a:pPr marL="0" indent="0">
              <a:buNone/>
            </a:pPr>
            <a:r>
              <a:rPr lang="en-US" dirty="0"/>
              <a:t>  		//code  </a:t>
            </a:r>
          </a:p>
          <a:p>
            <a:pPr marL="0" indent="0">
              <a:buNone/>
            </a:pPr>
            <a:r>
              <a:rPr lang="en-US" dirty="0"/>
              <a:t> 	}	  </a:t>
            </a:r>
          </a:p>
          <a:p>
            <a:pPr marL="0" indent="0">
              <a:buNone/>
            </a:pPr>
            <a:r>
              <a:rPr lang="en-US" dirty="0"/>
              <a:t>}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8277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7B3D6-7861-121F-E411-82CCF35D6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 of Java inner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82B3F-79D0-0C0C-CDB0-F3CAB79B1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Three advantages of inner classes in Java.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Nested classes represent a particular type of relationship that is it can access all the members (data members and methods) of the outer class, including private.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Nested classes are used to develop more readable and maintainable code because it logically group classes and interfaces in one place only.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Code Optimization: It requires less code to write.</a:t>
            </a:r>
          </a:p>
        </p:txBody>
      </p:sp>
    </p:spTree>
    <p:extLst>
      <p:ext uri="{BB962C8B-B14F-4D97-AF65-F5344CB8AC3E}">
        <p14:creationId xmlns:p14="http://schemas.microsoft.com/office/powerpoint/2010/main" val="296649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9B051-5F2A-977B-3D84-D86E94208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506"/>
            <a:ext cx="10515600" cy="6804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// Demonstrate an inner class.</a:t>
            </a:r>
          </a:p>
          <a:p>
            <a:pPr marL="0" indent="0">
              <a:buNone/>
            </a:pPr>
            <a:r>
              <a:rPr lang="en-IN" dirty="0"/>
              <a:t>class Outer </a:t>
            </a:r>
          </a:p>
          <a:p>
            <a:pPr marL="0" indent="0">
              <a:buNone/>
            </a:pPr>
            <a:r>
              <a:rPr lang="en-IN" dirty="0"/>
              <a:t>{       int </a:t>
            </a:r>
            <a:r>
              <a:rPr lang="en-IN" dirty="0" err="1"/>
              <a:t>outer_x</a:t>
            </a:r>
            <a:r>
              <a:rPr lang="en-IN" dirty="0"/>
              <a:t> = 100;</a:t>
            </a:r>
          </a:p>
          <a:p>
            <a:pPr marL="0" indent="0">
              <a:buNone/>
            </a:pPr>
            <a:r>
              <a:rPr lang="en-IN" dirty="0"/>
              <a:t>        void  test() </a:t>
            </a:r>
          </a:p>
          <a:p>
            <a:pPr marL="0" indent="0">
              <a:buNone/>
            </a:pPr>
            <a:r>
              <a:rPr lang="en-IN" dirty="0"/>
              <a:t>        {         Inner </a:t>
            </a:r>
            <a:r>
              <a:rPr lang="en-IN" dirty="0" err="1"/>
              <a:t>inner</a:t>
            </a:r>
            <a:r>
              <a:rPr lang="en-IN" dirty="0"/>
              <a:t> = new Inner();</a:t>
            </a:r>
          </a:p>
          <a:p>
            <a:pPr marL="0" indent="0">
              <a:buNone/>
            </a:pPr>
            <a:r>
              <a:rPr lang="en-IN" dirty="0"/>
              <a:t>                  </a:t>
            </a:r>
            <a:r>
              <a:rPr lang="en-IN" dirty="0" err="1"/>
              <a:t>inner.display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      }</a:t>
            </a:r>
          </a:p>
          <a:p>
            <a:pPr marL="0" indent="0">
              <a:buNone/>
            </a:pPr>
            <a:r>
              <a:rPr lang="en-IN" dirty="0"/>
              <a:t>        // this is an inner class</a:t>
            </a:r>
          </a:p>
          <a:p>
            <a:pPr marL="0" indent="0">
              <a:buNone/>
            </a:pPr>
            <a:r>
              <a:rPr lang="en-IN" dirty="0"/>
              <a:t>        class Inner </a:t>
            </a:r>
          </a:p>
          <a:p>
            <a:pPr marL="0" indent="0">
              <a:buNone/>
            </a:pPr>
            <a:r>
              <a:rPr lang="en-IN" dirty="0"/>
              <a:t>       {       void display()</a:t>
            </a:r>
          </a:p>
          <a:p>
            <a:pPr marL="0" indent="0">
              <a:buNone/>
            </a:pPr>
            <a:r>
              <a:rPr lang="en-IN" dirty="0"/>
              <a:t>	   {    </a:t>
            </a:r>
            <a:r>
              <a:rPr lang="en-IN" dirty="0" err="1"/>
              <a:t>System.out.println</a:t>
            </a:r>
            <a:r>
              <a:rPr lang="en-IN" dirty="0"/>
              <a:t>("display: </a:t>
            </a:r>
            <a:r>
              <a:rPr lang="en-IN" dirty="0" err="1"/>
              <a:t>outer_x</a:t>
            </a:r>
            <a:r>
              <a:rPr lang="en-IN" dirty="0"/>
              <a:t> = " + </a:t>
            </a:r>
            <a:r>
              <a:rPr lang="en-IN" dirty="0" err="1"/>
              <a:t>outer_x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4822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9C4D5-5CD5-FE8E-ED3C-901C7B417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636" y="78571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InnerClassDemo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public static void main(String </a:t>
            </a:r>
            <a:r>
              <a:rPr lang="en-IN" dirty="0" err="1"/>
              <a:t>args</a:t>
            </a:r>
            <a:r>
              <a:rPr lang="en-IN" dirty="0"/>
              <a:t>[]) </a:t>
            </a:r>
          </a:p>
          <a:p>
            <a:pPr marL="0" indent="0">
              <a:buNone/>
            </a:pPr>
            <a:r>
              <a:rPr lang="en-IN" dirty="0"/>
              <a:t>	{</a:t>
            </a:r>
          </a:p>
          <a:p>
            <a:pPr marL="0" indent="0">
              <a:buNone/>
            </a:pPr>
            <a:r>
              <a:rPr lang="en-IN" dirty="0"/>
              <a:t>		Outer </a:t>
            </a:r>
            <a:r>
              <a:rPr lang="en-IN" dirty="0" err="1"/>
              <a:t>outer</a:t>
            </a:r>
            <a:r>
              <a:rPr lang="en-IN" dirty="0"/>
              <a:t> = new Outer();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outer.test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9052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A87E-AE53-335B-E0BB-B7FAD85A5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938"/>
            <a:ext cx="10515600" cy="486522"/>
          </a:xfrm>
        </p:spPr>
        <p:txBody>
          <a:bodyPr>
            <a:normAutofit fontScale="90000"/>
          </a:bodyPr>
          <a:lstStyle/>
          <a:p>
            <a:r>
              <a:rPr lang="en-US" dirty="0"/>
              <a:t>Check this code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FC1DF-FC1E-D359-5E91-CDB638AA6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2001"/>
            <a:ext cx="6660776" cy="5924549"/>
          </a:xfrm>
          <a:ln>
            <a:solidFill>
              <a:srgbClr val="FFFF00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class Outer </a:t>
            </a:r>
          </a:p>
          <a:p>
            <a:pPr marL="0" indent="0">
              <a:buNone/>
            </a:pPr>
            <a:r>
              <a:rPr lang="en-IN" dirty="0"/>
              <a:t>{      int </a:t>
            </a:r>
            <a:r>
              <a:rPr lang="en-IN" dirty="0" err="1"/>
              <a:t>outer_x</a:t>
            </a:r>
            <a:r>
              <a:rPr lang="en-IN" dirty="0"/>
              <a:t> = 100;</a:t>
            </a:r>
          </a:p>
          <a:p>
            <a:pPr marL="0" indent="0">
              <a:buNone/>
            </a:pPr>
            <a:r>
              <a:rPr lang="en-IN" dirty="0"/>
              <a:t>        void test() </a:t>
            </a:r>
          </a:p>
          <a:p>
            <a:pPr marL="0" indent="0">
              <a:buNone/>
            </a:pPr>
            <a:r>
              <a:rPr lang="en-IN" dirty="0"/>
              <a:t>        {      Inner </a:t>
            </a:r>
            <a:r>
              <a:rPr lang="en-IN" dirty="0" err="1"/>
              <a:t>inner</a:t>
            </a:r>
            <a:r>
              <a:rPr lang="en-IN" dirty="0"/>
              <a:t> = new Inner();      </a:t>
            </a:r>
          </a:p>
          <a:p>
            <a:pPr marL="0" indent="0">
              <a:buNone/>
            </a:pPr>
            <a:r>
              <a:rPr lang="en-IN" dirty="0"/>
              <a:t>                </a:t>
            </a:r>
            <a:r>
              <a:rPr lang="en-IN" dirty="0" err="1"/>
              <a:t>inner.display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       }</a:t>
            </a:r>
          </a:p>
          <a:p>
            <a:pPr marL="0" indent="0">
              <a:buNone/>
            </a:pPr>
            <a:r>
              <a:rPr lang="en-IN" dirty="0"/>
              <a:t>        class Inner </a:t>
            </a:r>
          </a:p>
          <a:p>
            <a:pPr marL="0" indent="0">
              <a:buNone/>
            </a:pPr>
            <a:r>
              <a:rPr lang="en-IN" dirty="0"/>
              <a:t>        {     int y = 10; // y is local to Inner</a:t>
            </a:r>
          </a:p>
          <a:p>
            <a:pPr marL="0" indent="0">
              <a:buNone/>
            </a:pPr>
            <a:r>
              <a:rPr lang="en-IN" dirty="0"/>
              <a:t>               void display() </a:t>
            </a:r>
          </a:p>
          <a:p>
            <a:pPr marL="0" indent="0">
              <a:buNone/>
            </a:pPr>
            <a:r>
              <a:rPr lang="en-IN" dirty="0"/>
              <a:t>               {  </a:t>
            </a:r>
            <a:r>
              <a:rPr lang="en-IN" dirty="0" err="1"/>
              <a:t>System.out.println</a:t>
            </a:r>
            <a:r>
              <a:rPr lang="en-IN" dirty="0"/>
              <a:t>(" </a:t>
            </a:r>
            <a:r>
              <a:rPr lang="en-IN" dirty="0" err="1"/>
              <a:t>outer_x</a:t>
            </a:r>
            <a:r>
              <a:rPr lang="en-IN" dirty="0"/>
              <a:t> = " + </a:t>
            </a:r>
            <a:r>
              <a:rPr lang="en-IN" dirty="0" err="1"/>
              <a:t>outer_x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         }</a:t>
            </a:r>
          </a:p>
          <a:p>
            <a:pPr marL="0" indent="0">
              <a:buNone/>
            </a:pPr>
            <a:r>
              <a:rPr lang="en-IN" dirty="0"/>
              <a:t>         void showy() </a:t>
            </a:r>
          </a:p>
          <a:p>
            <a:pPr marL="0" indent="0">
              <a:buNone/>
            </a:pPr>
            <a:r>
              <a:rPr lang="en-IN" dirty="0"/>
              <a:t>        {      </a:t>
            </a:r>
            <a:r>
              <a:rPr lang="en-IN" dirty="0" err="1"/>
              <a:t>System.out.println</a:t>
            </a:r>
            <a:r>
              <a:rPr lang="en-IN" dirty="0"/>
              <a:t>(y); </a:t>
            </a:r>
            <a:r>
              <a:rPr lang="en-IN" sz="2300" dirty="0"/>
              <a:t>// error, y not known here</a:t>
            </a:r>
            <a:r>
              <a:rPr lang="en-IN" dirty="0"/>
              <a:t>!</a:t>
            </a:r>
          </a:p>
          <a:p>
            <a:pPr marL="0" indent="0">
              <a:buNone/>
            </a:pPr>
            <a:r>
              <a:rPr lang="en-IN" dirty="0"/>
              <a:t>     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B3F305-069C-16D5-9B62-2472451A5416}"/>
              </a:ext>
            </a:extLst>
          </p:cNvPr>
          <p:cNvSpPr txBox="1">
            <a:spLocks/>
          </p:cNvSpPr>
          <p:nvPr/>
        </p:nvSpPr>
        <p:spPr>
          <a:xfrm>
            <a:off x="7651376" y="851648"/>
            <a:ext cx="4416799" cy="5432892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class </a:t>
            </a:r>
            <a:r>
              <a:rPr lang="en-IN" dirty="0" err="1"/>
              <a:t>InnerClassDemo</a:t>
            </a:r>
            <a:r>
              <a:rPr lang="en-IN" dirty="0"/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public static void main(String </a:t>
            </a:r>
            <a:r>
              <a:rPr lang="en-IN" dirty="0" err="1"/>
              <a:t>args</a:t>
            </a:r>
            <a:r>
              <a:rPr lang="en-IN" dirty="0"/>
              <a:t>[])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Outer </a:t>
            </a:r>
            <a:r>
              <a:rPr lang="en-IN" dirty="0" err="1"/>
              <a:t>outer</a:t>
            </a:r>
            <a:r>
              <a:rPr lang="en-IN" dirty="0"/>
              <a:t> = new Outer();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err="1"/>
              <a:t>outer.test</a:t>
            </a:r>
            <a:r>
              <a:rPr lang="en-IN" dirty="0"/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1606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F7107-722B-F1F0-FF19-66E3ACAF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E3EA-CF7B-F605-5270-9E1274FA2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sz="2400" b="1" i="0" u="none" strike="noStrike" baseline="0" dirty="0">
                <a:latin typeface="NewBaskervilleStd-Bold"/>
              </a:rPr>
              <a:t>y </a:t>
            </a:r>
            <a:r>
              <a:rPr lang="en-IN" sz="2400" b="0" i="0" u="none" strike="noStrike" baseline="0" dirty="0">
                <a:latin typeface="NewBaskervilleStd-Roman"/>
              </a:rPr>
              <a:t>is declared as an instance variable of </a:t>
            </a:r>
            <a:r>
              <a:rPr lang="en-IN" sz="2400" b="1" i="0" u="none" strike="noStrike" baseline="0" dirty="0">
                <a:latin typeface="NewBaskervilleStd-Bold"/>
              </a:rPr>
              <a:t>Inner</a:t>
            </a:r>
            <a:r>
              <a:rPr lang="en-IN" sz="2400" b="0" i="0" u="none" strike="noStrike" baseline="0" dirty="0">
                <a:latin typeface="NewBaskervilleStd-Roman"/>
              </a:rPr>
              <a:t>. Thus, it is not known outside of that</a:t>
            </a:r>
          </a:p>
          <a:p>
            <a:pPr marL="0" indent="0" algn="l">
              <a:buNone/>
            </a:pPr>
            <a:r>
              <a:rPr lang="en-IN" sz="2400" b="0" i="0" u="none" strike="noStrike" baseline="0" dirty="0">
                <a:latin typeface="NewBaskervilleStd-Roman"/>
              </a:rPr>
              <a:t>class and it cannot be used by </a:t>
            </a:r>
            <a:r>
              <a:rPr lang="en-IN" sz="2400" b="1" i="0" u="none" strike="noStrike" baseline="0" dirty="0">
                <a:latin typeface="NewBaskervilleStd-Bold"/>
              </a:rPr>
              <a:t>showy( )</a:t>
            </a:r>
            <a:r>
              <a:rPr lang="en-IN" sz="2400" b="0" i="0" u="none" strike="noStrike" baseline="0" dirty="0">
                <a:latin typeface="NewBaskervilleStd-Roman"/>
              </a:rPr>
              <a:t>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94039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2678-7E6B-4E3F-F2ED-11CDA02A5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75" y="847725"/>
            <a:ext cx="11049000" cy="1028700"/>
          </a:xfrm>
        </p:spPr>
        <p:txBody>
          <a:bodyPr>
            <a:noAutofit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Is it possible to declare inner in block scope?</a:t>
            </a:r>
            <a:br>
              <a:rPr lang="en-US" dirty="0"/>
            </a:br>
            <a:br>
              <a:rPr lang="en-US" dirty="0"/>
            </a:br>
            <a:br>
              <a:rPr lang="en-IN" dirty="0"/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EDB17E-82B1-872D-7844-9C85DF266F06}"/>
              </a:ext>
            </a:extLst>
          </p:cNvPr>
          <p:cNvSpPr txBox="1"/>
          <p:nvPr/>
        </p:nvSpPr>
        <p:spPr>
          <a:xfrm>
            <a:off x="516730" y="2463284"/>
            <a:ext cx="994171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0" i="0" u="none" strike="noStrike" baseline="0" dirty="0">
                <a:latin typeface="NewBaskervilleStd-Roman"/>
              </a:rPr>
              <a:t>  Yes it is possible to define inner classes within any   </a:t>
            </a:r>
          </a:p>
          <a:p>
            <a:r>
              <a:rPr lang="en-IN" sz="3600" dirty="0">
                <a:latin typeface="NewBaskervilleStd-Roman"/>
              </a:rPr>
              <a:t>  </a:t>
            </a:r>
            <a:r>
              <a:rPr lang="en-IN" sz="3600" b="0" i="0" u="none" strike="noStrike" baseline="0" dirty="0">
                <a:latin typeface="NewBaskervilleStd-Roman"/>
              </a:rPr>
              <a:t>block scope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07532810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50</TotalTime>
  <Words>851</Words>
  <Application>Microsoft Office PowerPoint</Application>
  <PresentationFormat>Widescreen</PresentationFormat>
  <Paragraphs>121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CourierStd</vt:lpstr>
      <vt:lpstr>NewBaskervilleStd-Bold</vt:lpstr>
      <vt:lpstr>NewBaskervilleStd-Roman</vt:lpstr>
      <vt:lpstr>Office Theme</vt:lpstr>
      <vt:lpstr>Introducing Nested and Inner Classes in Java</vt:lpstr>
      <vt:lpstr>Nested  Class</vt:lpstr>
      <vt:lpstr>Syntax of Inner class</vt:lpstr>
      <vt:lpstr>Advantage of Java inner classes</vt:lpstr>
      <vt:lpstr>PowerPoint Presentation</vt:lpstr>
      <vt:lpstr>PowerPoint Presentation</vt:lpstr>
      <vt:lpstr>Check this code </vt:lpstr>
      <vt:lpstr>why</vt:lpstr>
      <vt:lpstr>       Is it possible to declare inner in block scope?   </vt:lpstr>
      <vt:lpstr>PowerPoint Presentation</vt:lpstr>
      <vt:lpstr>PowerPoint Presentation</vt:lpstr>
      <vt:lpstr>Output is </vt:lpstr>
      <vt:lpstr>Exploring the String Class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Nested and Inner Classes in Java</dc:title>
  <dc:creator>ganga holi</dc:creator>
  <cp:lastModifiedBy>ganga holi</cp:lastModifiedBy>
  <cp:revision>9</cp:revision>
  <dcterms:created xsi:type="dcterms:W3CDTF">2024-01-08T16:56:21Z</dcterms:created>
  <dcterms:modified xsi:type="dcterms:W3CDTF">2024-01-08T17:46:43Z</dcterms:modified>
</cp:coreProperties>
</file>