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24" r:id="rId1"/>
  </p:sldMasterIdLst>
  <p:notesMasterIdLst>
    <p:notesMasterId r:id="rId31"/>
  </p:notes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262" r:id="rId12"/>
    <p:sldId id="293" r:id="rId13"/>
    <p:sldId id="290" r:id="rId14"/>
    <p:sldId id="263" r:id="rId15"/>
    <p:sldId id="264" r:id="rId16"/>
    <p:sldId id="324" r:id="rId17"/>
    <p:sldId id="325" r:id="rId18"/>
    <p:sldId id="326" r:id="rId19"/>
    <p:sldId id="327" r:id="rId20"/>
    <p:sldId id="330" r:id="rId21"/>
    <p:sldId id="331" r:id="rId22"/>
    <p:sldId id="328" r:id="rId23"/>
    <p:sldId id="329" r:id="rId24"/>
    <p:sldId id="334" r:id="rId25"/>
    <p:sldId id="266" r:id="rId26"/>
    <p:sldId id="267" r:id="rId27"/>
    <p:sldId id="296" r:id="rId28"/>
    <p:sldId id="320" r:id="rId29"/>
    <p:sldId id="321" r:id="rId3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1362" autoAdjust="0"/>
  </p:normalViewPr>
  <p:slideViewPr>
    <p:cSldViewPr>
      <p:cViewPr>
        <p:scale>
          <a:sx n="100" d="100"/>
          <a:sy n="100" d="100"/>
        </p:scale>
        <p:origin x="974" y="-58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4CA4301-43DD-94F5-D6A9-B963DDD6485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6DC8E9F2-9027-BE46-8215-01C4BC8C5D6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5FA26F1A-5F2A-70FE-380C-73F08A5C873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0E11627B-FA92-8674-D5D6-843C7F05E2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2346F914-6722-BF59-539F-172CD68115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815CE918-D35E-860E-FE4F-37CBDEF883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C271672-6EAC-4235-BBCB-535B03BB05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CC038FDE-F1FF-5FCE-FF61-06C6B0459E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679783-C687-417C-BA0A-00A825BA7AF6}" type="slidenum"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6FEC204-3065-89A4-56AB-915610DD16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1624A17-F0F5-274A-A810-21D8388F0B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Notes for title slide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3-HD-BTM.png">
            <a:extLst>
              <a:ext uri="{FF2B5EF4-FFF2-40B4-BE49-F238E27FC236}">
                <a16:creationId xmlns:a16="http://schemas.microsoft.com/office/drawing/2014/main" id="{6EF0FD85-37A1-8BDF-EAAB-B0D80FA55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5863"/>
            <a:ext cx="91440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6E6B39C-0B59-3EA7-0384-B5420E586B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2488" y="4324350"/>
            <a:ext cx="22971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A1DBE-A80E-4CE5-B825-63E6F02B81A9}" type="datetime1">
              <a:rPr lang="en-US" altLang="en-US"/>
              <a:pPr>
                <a:defRPr/>
              </a:pPr>
              <a:t>11/28/2023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51DEC99-64CC-979A-A7C0-9600C5F6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4324350"/>
            <a:ext cx="48799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Object Oriented Programming with Java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06EFBEB-EA81-C9E9-7794-B75E43D1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57900" y="1430338"/>
            <a:ext cx="2171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E0CE5-B51E-4ECF-943A-C4CF6A6C74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949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306AA32-770B-8A1D-4692-302295D4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B58F7-6AB4-4128-B3C2-7F4D66B12484}" type="datetime1">
              <a:rPr lang="en-US" altLang="en-US"/>
              <a:pPr>
                <a:defRPr/>
              </a:pPr>
              <a:t>11/28/2023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BC48D49-80C6-8CA7-8D85-92F0C2A57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Object Oriented Programming with Java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351B9AB-097C-9262-ACF8-F4E574F0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EFA7A-9E35-41DA-B7BD-AF5B03F4F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533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3-HD-BTM.png">
            <a:extLst>
              <a:ext uri="{FF2B5EF4-FFF2-40B4-BE49-F238E27FC236}">
                <a16:creationId xmlns:a16="http://schemas.microsoft.com/office/drawing/2014/main" id="{7C14AA56-4A95-C95F-20DE-B760726D7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5863"/>
            <a:ext cx="91440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A3BE4-A250-69C8-4B97-65707386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2600" y="381000"/>
            <a:ext cx="2182813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75ECC977-9947-4ECF-B3D0-A4F647D3C436}" type="datetime1">
              <a:rPr lang="en-US" altLang="en-US"/>
              <a:pPr>
                <a:defRPr/>
              </a:pPr>
              <a:t>11/28/2023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FA024-3EBF-BB15-1280-05939078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725" y="381000"/>
            <a:ext cx="48307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Object Oriented Programming with Java</a:t>
            </a: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E0AFE-AA0E-D351-0A09-D927B54B8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1938" y="381000"/>
            <a:ext cx="6683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3DF3B-A6D6-4AFC-BFD9-322F471392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02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3-HD-BTM.png">
            <a:extLst>
              <a:ext uri="{FF2B5EF4-FFF2-40B4-BE49-F238E27FC236}">
                <a16:creationId xmlns:a16="http://schemas.microsoft.com/office/drawing/2014/main" id="{C1D6DB40-2892-A823-0FA9-E4C0B68AF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5863"/>
            <a:ext cx="91440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9302C5-6FCB-C29A-AC80-8338393A84CD}"/>
              </a:ext>
            </a:extLst>
          </p:cNvPr>
          <p:cNvSpPr txBox="1"/>
          <p:nvPr/>
        </p:nvSpPr>
        <p:spPr>
          <a:xfrm>
            <a:off x="231775" y="808038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A3952E-A008-13F9-BA73-C0C7778C3E90}"/>
              </a:ext>
            </a:extLst>
          </p:cNvPr>
          <p:cNvSpPr txBox="1"/>
          <p:nvPr/>
        </p:nvSpPr>
        <p:spPr>
          <a:xfrm>
            <a:off x="8147050" y="3021013"/>
            <a:ext cx="457200" cy="585787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DFD27C75-023D-791A-07D6-18460C475D7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562600" y="381000"/>
            <a:ext cx="2182813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A1C2AD79-9D03-4BDD-8166-5D1D80E76AF2}" type="datetime1">
              <a:rPr lang="en-US" altLang="en-US"/>
              <a:pPr>
                <a:defRPr/>
              </a:pPr>
              <a:t>11/28/2023</a:t>
            </a:fld>
            <a:endParaRPr lang="en-US" alt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BFC03CD8-BC34-50DF-1E69-D205EE9A1EF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93725" y="379413"/>
            <a:ext cx="48307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Object Oriented Programming with Java</a:t>
            </a:r>
            <a:endParaRPr lang="en-US" alt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64F0047-3FDB-D591-B8AA-33C86ED12C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881938" y="381000"/>
            <a:ext cx="6683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0FB6D-613A-4FB6-A37F-C61B0EE903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527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3-HD-BTM.png">
            <a:extLst>
              <a:ext uri="{FF2B5EF4-FFF2-40B4-BE49-F238E27FC236}">
                <a16:creationId xmlns:a16="http://schemas.microsoft.com/office/drawing/2014/main" id="{9B8BE097-D2A0-648E-0193-F148CE3E6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5863"/>
            <a:ext cx="91440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33C01-55CC-04AC-7A59-77D2BB66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2600" y="379413"/>
            <a:ext cx="2182813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FED636C1-7E41-467D-905D-F6940743B198}" type="datetime1">
              <a:rPr lang="en-US" altLang="en-US"/>
              <a:pPr>
                <a:defRPr/>
              </a:pPr>
              <a:t>11/28/2023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6F2F4-7560-DACC-A819-1CC1C818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725" y="379413"/>
            <a:ext cx="48307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Object Oriented Programming with Java</a:t>
            </a: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A37FC-E19F-1DDC-3A01-983DCA74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1938" y="381000"/>
            <a:ext cx="6683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341A3-84E9-483E-B510-C82E8C6147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003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BABCE8E-05C7-5B00-2711-8036E990711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E02BC-6AA0-4F69-863F-A4CD9EEE2AEC}" type="datetime1">
              <a:rPr lang="en-US" altLang="en-US"/>
              <a:pPr>
                <a:defRPr/>
              </a:pPr>
              <a:t>11/28/2023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87E76FB-2792-4DD7-4B96-53AC90FC8EF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Object Oriented Programming with Java</a:t>
            </a: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5EB5E85-6FEE-F92C-E9F1-BBAA01171B7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7EC5E-F32E-440D-A8B7-A0225AD407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990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EEFE2DF-FF6E-3A3E-DC4A-EE22AD45A173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AAD2A-60DE-492F-BA16-1D7AD7D57131}" type="datetime1">
              <a:rPr lang="en-US" altLang="en-US"/>
              <a:pPr>
                <a:defRPr/>
              </a:pPr>
              <a:t>11/28/2023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02A95BC-FFEE-9914-012F-9CADF40A5B1E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Object Oriented Programming with Java</a:t>
            </a: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9E38D06-10D6-52B8-E0B7-AD52BCFA21E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0ED01-1560-4069-9A24-EF6F949800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0165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6D42F-874C-F0DB-4C48-2D471FF8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E8F54-AF91-4954-967B-A26858A832B8}" type="datetime1">
              <a:rPr lang="en-US" altLang="en-US"/>
              <a:pPr>
                <a:defRPr/>
              </a:pPr>
              <a:t>11/28/2023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CFC9B-AEF5-2F0A-B17C-77A25997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Object Oriented Programming with Java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E6C59-DDB4-913A-35D7-BD134D34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70BF6-4F42-4D73-B785-B86A446928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5902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3-HD-BTM.png">
            <a:extLst>
              <a:ext uri="{FF2B5EF4-FFF2-40B4-BE49-F238E27FC236}">
                <a16:creationId xmlns:a16="http://schemas.microsoft.com/office/drawing/2014/main" id="{8D18DA70-6092-DDE2-9BF4-F1FC0C2B8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5863"/>
            <a:ext cx="91440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9793706-E6F3-019C-EAAC-E6E946DD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2600" y="381000"/>
            <a:ext cx="2182813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E5A2C8F8-B444-454B-B7E8-9C10F0FC6726}" type="datetime1">
              <a:rPr lang="en-US" altLang="en-US"/>
              <a:pPr>
                <a:defRPr/>
              </a:pPr>
              <a:t>11/28/2023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711F779-30AA-5049-1CE3-F3F66382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725" y="381000"/>
            <a:ext cx="48307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Object Oriented Programming with Java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3A460C2-2381-BA2A-89C6-20AFBDD0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1938" y="381000"/>
            <a:ext cx="6683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29F79-F186-40AE-95CC-14083C2D9C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03666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B9F94-34D5-540D-462D-BBB868E3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BDC84-14DA-4A6B-910A-E960ABC90900}" type="datetime1">
              <a:rPr lang="en-US" altLang="en-US"/>
              <a:pPr>
                <a:defRPr/>
              </a:pPr>
              <a:t>11/28/2023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FB1A4-B27A-B5A0-C173-B5A5018C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Object Oriented Programming with Java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FABA5-FE2C-F3F5-0390-4D8C9379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96778-B250-44F9-B3C9-7C7275DF3B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56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8FF3-E76F-1D8A-A60D-E7CED6F2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90A90-CA48-40A0-A485-EB12331BA3A3}" type="datetime1">
              <a:rPr lang="en-US" altLang="en-US"/>
              <a:pPr>
                <a:defRPr/>
              </a:pPr>
              <a:t>11/28/2023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4982F-AC57-7A0C-6125-1D21BBCE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Object Oriented Programming with Java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17AD1-DF09-A1FF-5C79-24472FD5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AEF8D-D938-433D-BBFD-44F2BB3541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89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3-HD-BTM.png">
            <a:extLst>
              <a:ext uri="{FF2B5EF4-FFF2-40B4-BE49-F238E27FC236}">
                <a16:creationId xmlns:a16="http://schemas.microsoft.com/office/drawing/2014/main" id="{A2713C12-78BA-A799-CAA0-F0D80ED18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5863"/>
            <a:ext cx="91440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/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6C8C3FE-9072-D2C4-F334-AD76BD3D3B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2600" y="381000"/>
            <a:ext cx="2182813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EAFF060A-1DC2-4818-AE06-E2BF714A8DA0}" type="datetime1">
              <a:rPr lang="en-US" altLang="en-US"/>
              <a:pPr>
                <a:defRPr/>
              </a:pPr>
              <a:t>11/28/2023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A8AD528-9F89-996B-DCF3-1ACEF185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725" y="381000"/>
            <a:ext cx="48307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Object Oriented Programming with Java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571CBE8-7D40-B56F-9538-88481450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1938" y="381000"/>
            <a:ext cx="6683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5C82A-012C-482F-A64A-2638F07AC3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17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BAA85BA-D1FF-080A-44E9-AF34C8A2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940B2-D237-4367-9171-E5A4AF793BEE}" type="datetime1">
              <a:rPr lang="en-US" altLang="en-US"/>
              <a:pPr>
                <a:defRPr/>
              </a:pPr>
              <a:t>11/28/2023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F294460-8565-349C-5FA7-5D517731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Object Oriented Programming with Java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DAD94E9-086E-4D95-5CEC-7B182720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CC53F-28C4-498E-AD46-688D085433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32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104B1B5-202F-C56D-FEC4-3DC80659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3AFA7-36F8-48AF-BE89-2F419054DE24}" type="datetime1">
              <a:rPr lang="en-US" altLang="en-US"/>
              <a:pPr>
                <a:defRPr/>
              </a:pPr>
              <a:t>11/28/2023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32B0650-1E41-F8AE-D459-A9F407D6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Object Oriented Programming with Java</a:t>
            </a: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3533D00-2C2F-EDC8-9806-2959839E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C800C-EC17-4D45-858B-A26BB83259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39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350DA42-9DFA-2987-3677-1E05E639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39155-39F1-4AB1-82D5-40CFD3933306}" type="datetime1">
              <a:rPr lang="en-US" altLang="en-US"/>
              <a:pPr>
                <a:defRPr/>
              </a:pPr>
              <a:t>11/28/2023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CAC6658-F64C-17F8-9829-091121F8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Object Oriented Programming with Java</a:t>
            </a: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C90E6E4-F8BC-CB12-886C-99ED13CC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D28F1-3CE8-4A5F-9697-867A1F075A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227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6BC40DE-9902-0E15-B379-ACFE3FC5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A33B8-624A-465A-BAF2-99114C81FCE1}" type="datetime1">
              <a:rPr lang="en-US" altLang="en-US"/>
              <a:pPr>
                <a:defRPr/>
              </a:pPr>
              <a:t>11/28/2023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E15F603-3D6E-7A00-3B16-5D2225C18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Object Oriented Programming with Java</a:t>
            </a: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2AAFE1F-D163-C14A-F247-2E18098E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2355E-148F-4308-8D50-2102B5C238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802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3049BD4-94C1-4BA9-DE87-B1FFF511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66917-883E-453E-96AC-3B4FA76AB7F7}" type="datetime1">
              <a:rPr lang="en-US" altLang="en-US"/>
              <a:pPr>
                <a:defRPr/>
              </a:pPr>
              <a:t>11/28/2023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665F70B-EFD8-1135-F331-EEFEEC9E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Object Oriented Programming with Java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BBA794E-33DA-CDA3-D89D-4348EE05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2C3C1-3BF4-4B3A-B4AD-0670A1A976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63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73C0A04-82BD-1215-F92A-464E75FC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3E134-4868-4539-BD14-A0DE001C079C}" type="datetime1">
              <a:rPr lang="en-US" altLang="en-US"/>
              <a:pPr>
                <a:defRPr/>
              </a:pPr>
              <a:t>11/28/2023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19725F-D7FD-249A-627C-8B9000632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Object Oriented Programming with Java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3D4D320-3756-2856-AE05-F7339B4B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E2A9A-A968-490D-8105-595DE49136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479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C3-HD-TOP.png">
            <a:extLst>
              <a:ext uri="{FF2B5EF4-FFF2-40B4-BE49-F238E27FC236}">
                <a16:creationId xmlns:a16="http://schemas.microsoft.com/office/drawing/2014/main" id="{BC27FEE4-820A-2A3C-8028-894E5DE36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1B7DB0-5664-D93A-C384-E7F37D0E3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3588"/>
            <a:ext cx="6378575" cy="129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53BF9730-39BB-EE3B-788E-338FDBD568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93925"/>
            <a:ext cx="7956550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76575-467D-4134-4DDA-83563FB91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11913" y="6356350"/>
            <a:ext cx="2138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C10BDB0-C05E-45F9-B4B1-4493E760DD3F}" type="datetime1">
              <a:rPr lang="en-US" altLang="en-US"/>
              <a:pPr>
                <a:defRPr/>
              </a:pPr>
              <a:t>11/28/2023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653D-228C-CAF9-5CAD-8565B82DF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3725" y="6356350"/>
            <a:ext cx="5681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IN" altLang="en-US"/>
              <a:t>Object Oriented Programming with Java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1AE10-941C-6A74-C239-7980AC54F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4169B9E-7175-46AD-9F28-F2A88FD3E2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6" r:id="rId1"/>
    <p:sldLayoutId id="2147484374" r:id="rId2"/>
    <p:sldLayoutId id="2147484387" r:id="rId3"/>
    <p:sldLayoutId id="2147484375" r:id="rId4"/>
    <p:sldLayoutId id="2147484376" r:id="rId5"/>
    <p:sldLayoutId id="2147484377" r:id="rId6"/>
    <p:sldLayoutId id="2147484378" r:id="rId7"/>
    <p:sldLayoutId id="2147484379" r:id="rId8"/>
    <p:sldLayoutId id="2147484380" r:id="rId9"/>
    <p:sldLayoutId id="2147484381" r:id="rId10"/>
    <p:sldLayoutId id="2147484388" r:id="rId11"/>
    <p:sldLayoutId id="2147484389" r:id="rId12"/>
    <p:sldLayoutId id="2147484390" r:id="rId13"/>
    <p:sldLayoutId id="2147484382" r:id="rId14"/>
    <p:sldLayoutId id="2147484383" r:id="rId15"/>
    <p:sldLayoutId id="2147484384" r:id="rId16"/>
    <p:sldLayoutId id="2147484391" r:id="rId17"/>
    <p:sldLayoutId id="2147484385" r:id="rId18"/>
  </p:sldLayoutIdLst>
  <p:hf hdr="0"/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5pPr>
      <a:lvl6pPr marL="457200" algn="r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6pPr>
      <a:lvl7pPr marL="914400" algn="r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7pPr>
      <a:lvl8pPr marL="1371600" algn="r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8pPr>
      <a:lvl9pPr marL="1828800" algn="r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9682669-A0B2-6966-CFB4-DA4B9F9E897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33600" y="685800"/>
            <a:ext cx="7010400" cy="1470025"/>
          </a:xfrm>
        </p:spPr>
        <p:txBody>
          <a:bodyPr anchor="ctr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4400" b="1" dirty="0"/>
              <a:t>Object Oriented Programming with Java</a:t>
            </a:r>
            <a:br>
              <a:rPr lang="en-IN" sz="4400" b="1" dirty="0"/>
            </a:br>
            <a:r>
              <a:rPr lang="en-IN" sz="3600" b="1" i="1" dirty="0">
                <a:solidFill>
                  <a:schemeClr val="accent4">
                    <a:lumMod val="75000"/>
                  </a:schemeClr>
                </a:solidFill>
              </a:rPr>
              <a:t>Course Code : BCS306A </a:t>
            </a:r>
            <a:endParaRPr lang="en-US" altLang="en-US" sz="36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0D15A81-D039-2FE5-1E07-55DD9407D58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C00000"/>
                </a:solidFill>
                <a:latin typeface="Comic Sans MS" panose="030F0702030302020204" pitchFamily="66" charset="0"/>
              </a:rPr>
              <a:t>Dr. Ganga Holi,</a:t>
            </a:r>
          </a:p>
          <a:p>
            <a:pPr eaLnBrk="1" hangingPunct="1"/>
            <a:r>
              <a:rPr lang="en-US" altLang="en-US" sz="3200">
                <a:latin typeface="Arial Rounded MT Bold" panose="020F0704030504030204" pitchFamily="34" charset="0"/>
              </a:rPr>
              <a:t>Professor and Head, Dept of CSE-ICB</a:t>
            </a: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5C360-81AD-1908-A24B-5D883F79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63588"/>
            <a:ext cx="7483475" cy="12938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3600" b="1" dirty="0"/>
              <a:t>Chapter 2 Overview of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B553D-34A4-9E5B-DF80-35E0F34BF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2400" b="1" dirty="0">
                <a:solidFill>
                  <a:srgbClr val="002060"/>
                </a:solidFill>
              </a:rPr>
              <a:t>Java Features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>
                <a:solidFill>
                  <a:srgbClr val="FF0000"/>
                </a:solidFill>
              </a:rPr>
              <a:t>Simple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>
                <a:solidFill>
                  <a:srgbClr val="FF0000"/>
                </a:solidFill>
              </a:rPr>
              <a:t>Object Oriented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>
                <a:solidFill>
                  <a:srgbClr val="FF0000"/>
                </a:solidFill>
              </a:rPr>
              <a:t>Robust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>
                <a:solidFill>
                  <a:srgbClr val="FF0000"/>
                </a:solidFill>
              </a:rPr>
              <a:t>Multithreaded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>
                <a:solidFill>
                  <a:srgbClr val="FF0000"/>
                </a:solidFill>
              </a:rPr>
              <a:t>Architecture Neutral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>
                <a:solidFill>
                  <a:srgbClr val="FF0000"/>
                </a:solidFill>
              </a:rPr>
              <a:t>Interpreted and High Performance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>
                <a:solidFill>
                  <a:srgbClr val="FF0000"/>
                </a:solidFill>
              </a:rPr>
              <a:t>Distributed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>
                <a:solidFill>
                  <a:srgbClr val="FF0000"/>
                </a:solidFill>
              </a:rPr>
              <a:t>Dynamic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15C89-635D-4B9D-2710-6D783C1C474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F33DF84-ECC9-4EEE-B9FA-69AB63224EEF}" type="datetime1">
              <a:rPr lang="en-US" altLang="en-US"/>
              <a:pPr>
                <a:defRPr/>
              </a:pPr>
              <a:t>11/28/2023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E7D87-71DD-B6E5-9A34-4F704E7E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Object Oriented Programming with Java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D9286-B641-4ADE-1ACA-19042A9E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66E443-DA04-41E3-ABC1-7DC22962B24F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>
            <a:extLst>
              <a:ext uri="{FF2B5EF4-FFF2-40B4-BE49-F238E27FC236}">
                <a16:creationId xmlns:a16="http://schemas.microsoft.com/office/drawing/2014/main" id="{C0F19814-C7D5-3F5A-A794-D13CFE284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Some Salient Characteristics of Java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4831174-0FEC-6E4E-4A19-94144527A2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2079625"/>
            <a:ext cx="8382000" cy="4525963"/>
          </a:xfrm>
        </p:spPr>
        <p:txBody>
          <a:bodyPr/>
          <a:lstStyle/>
          <a:p>
            <a:pPr eaLnBrk="1" hangingPunct="1"/>
            <a:r>
              <a:rPr lang="en-US" altLang="en-US"/>
              <a:t>Java is </a:t>
            </a:r>
            <a:r>
              <a:rPr lang="en-US" altLang="en-US" b="1" i="1"/>
              <a:t>platform independent:</a:t>
            </a:r>
            <a:r>
              <a:rPr lang="en-US" altLang="en-US"/>
              <a:t> the same program can run on any correctly implemented Java system</a:t>
            </a:r>
          </a:p>
          <a:p>
            <a:pPr eaLnBrk="1" hangingPunct="1"/>
            <a:r>
              <a:rPr lang="en-US" altLang="en-US"/>
              <a:t>Java is </a:t>
            </a:r>
            <a:r>
              <a:rPr lang="en-US" altLang="en-US" b="1" i="1"/>
              <a:t>object-oriented:</a:t>
            </a:r>
          </a:p>
          <a:p>
            <a:pPr lvl="1" eaLnBrk="1" hangingPunct="1"/>
            <a:r>
              <a:rPr lang="en-US" altLang="en-US"/>
              <a:t>Structured in terms of </a:t>
            </a:r>
            <a:r>
              <a:rPr lang="en-US" altLang="en-US" b="1" i="1"/>
              <a:t>classes</a:t>
            </a:r>
            <a:r>
              <a:rPr lang="en-US" altLang="en-US"/>
              <a:t>, which group data with operations on that data</a:t>
            </a:r>
          </a:p>
          <a:p>
            <a:pPr lvl="1" eaLnBrk="1" hangingPunct="1"/>
            <a:r>
              <a:rPr lang="en-US" altLang="en-US"/>
              <a:t>Can construct new classes by </a:t>
            </a:r>
            <a:r>
              <a:rPr lang="en-US" altLang="en-US" b="1" i="1"/>
              <a:t>extending</a:t>
            </a:r>
            <a:r>
              <a:rPr lang="en-US" altLang="en-US"/>
              <a:t> existing ones</a:t>
            </a:r>
          </a:p>
          <a:p>
            <a:pPr eaLnBrk="1" hangingPunct="1"/>
            <a:r>
              <a:rPr lang="en-US" altLang="en-US"/>
              <a:t>Java designed as</a:t>
            </a:r>
          </a:p>
          <a:p>
            <a:pPr lvl="1" eaLnBrk="1" hangingPunct="1"/>
            <a:r>
              <a:rPr lang="en-US" altLang="en-US"/>
              <a:t>A </a:t>
            </a:r>
            <a:r>
              <a:rPr lang="en-US" altLang="en-US" b="1" i="1"/>
              <a:t>core language</a:t>
            </a:r>
            <a:r>
              <a:rPr lang="en-US" altLang="en-US"/>
              <a:t> plus</a:t>
            </a:r>
          </a:p>
          <a:p>
            <a:pPr lvl="1" eaLnBrk="1" hangingPunct="1"/>
            <a:r>
              <a:rPr lang="en-US" altLang="en-US"/>
              <a:t>A rich collection of </a:t>
            </a:r>
            <a:r>
              <a:rPr lang="en-US" altLang="en-US" b="1" i="1"/>
              <a:t>commonly available packages</a:t>
            </a:r>
            <a:endParaRPr lang="en-US" altLang="en-US"/>
          </a:p>
          <a:p>
            <a:pPr eaLnBrk="1" hangingPunct="1"/>
            <a:r>
              <a:rPr lang="en-US" altLang="en-US"/>
              <a:t>Java can be embedded in Web pages</a:t>
            </a:r>
          </a:p>
          <a:p>
            <a:pPr eaLnBrk="1" hangingPunct="1"/>
            <a:endParaRPr lang="en-US" altLang="en-US"/>
          </a:p>
        </p:txBody>
      </p:sp>
      <p:sp>
        <p:nvSpPr>
          <p:cNvPr id="19458" name="Footer Placeholder 4">
            <a:extLst>
              <a:ext uri="{FF2B5EF4-FFF2-40B4-BE49-F238E27FC236}">
                <a16:creationId xmlns:a16="http://schemas.microsoft.com/office/drawing/2014/main" id="{63D1BFF0-F0B8-344E-B281-BF46E807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altLang="en-US"/>
              <a:t>Object Oriented Programming with Java</a:t>
            </a:r>
            <a:endParaRPr lang="en-US" altLang="en-US"/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47903639-C011-1EA4-CCEC-9D3E98E9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5C63BCE6-7437-4144-9379-2301D3E02E74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BD730F-DEA3-53C7-C0FE-A54E37B48BD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BE1563-EE77-4530-970C-39ABC5AC9525}" type="datetime1">
              <a:rPr lang="en-US" altLang="en-US"/>
              <a:pPr>
                <a:defRPr/>
              </a:pPr>
              <a:t>11/28/2023</a:t>
            </a:fld>
            <a:endParaRPr lang="en-US" altLang="en-US"/>
          </a:p>
        </p:txBody>
      </p:sp>
    </p:spTree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5167E8A5-D702-CEF0-C88C-0FCC83B2F6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Java Processing and Execution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10DCAD6-184C-789B-EAA7-E056FBB128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2667000"/>
            <a:ext cx="8382000" cy="4525963"/>
          </a:xfrm>
        </p:spPr>
        <p:txBody>
          <a:bodyPr/>
          <a:lstStyle/>
          <a:p>
            <a:pPr eaLnBrk="1" hangingPunct="1"/>
            <a:r>
              <a:rPr lang="en-US" altLang="en-US"/>
              <a:t>Begin with Java </a:t>
            </a:r>
            <a:r>
              <a:rPr lang="en-US" altLang="en-US" b="1" i="1"/>
              <a:t>source code</a:t>
            </a:r>
            <a:r>
              <a:rPr lang="en-US" altLang="en-US"/>
              <a:t> in text files: </a:t>
            </a:r>
            <a:r>
              <a:rPr lang="en-US" altLang="en-US" b="1">
                <a:latin typeface="Courier New" panose="02070309020205020404" pitchFamily="49" charset="0"/>
              </a:rPr>
              <a:t>Model.java</a:t>
            </a:r>
            <a:endParaRPr lang="en-US" altLang="en-US" b="1"/>
          </a:p>
          <a:p>
            <a:pPr eaLnBrk="1" hangingPunct="1"/>
            <a:r>
              <a:rPr lang="en-US" altLang="en-US"/>
              <a:t>A Java source code compiler produces Java </a:t>
            </a:r>
            <a:r>
              <a:rPr lang="en-US" altLang="en-US" b="1" i="1"/>
              <a:t>byte code</a:t>
            </a:r>
            <a:endParaRPr lang="en-US" altLang="en-US"/>
          </a:p>
          <a:p>
            <a:pPr lvl="1" eaLnBrk="1" hangingPunct="1"/>
            <a:r>
              <a:rPr lang="en-US" altLang="en-US"/>
              <a:t>Outputs one file per class: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</a:rPr>
              <a:t>Model.class</a:t>
            </a:r>
          </a:p>
          <a:p>
            <a:pPr lvl="1" eaLnBrk="1" hangingPunct="1"/>
            <a:r>
              <a:rPr lang="en-US" altLang="en-US"/>
              <a:t>May be standalone or part of an IDE</a:t>
            </a:r>
          </a:p>
          <a:p>
            <a:pPr eaLnBrk="1" hangingPunct="1"/>
            <a:r>
              <a:rPr lang="en-US" altLang="en-US"/>
              <a:t>A </a:t>
            </a:r>
            <a:r>
              <a:rPr lang="en-US" altLang="en-US" b="1" i="1"/>
              <a:t>Java Virtual Machine</a:t>
            </a:r>
            <a:r>
              <a:rPr lang="en-US" altLang="en-US"/>
              <a:t> loads and executes class files</a:t>
            </a:r>
          </a:p>
          <a:p>
            <a:pPr lvl="1" eaLnBrk="1" hangingPunct="1"/>
            <a:r>
              <a:rPr lang="en-US" altLang="en-US"/>
              <a:t>May compile them to native code (e.g., x86) internally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20482" name="Footer Placeholder 4">
            <a:extLst>
              <a:ext uri="{FF2B5EF4-FFF2-40B4-BE49-F238E27FC236}">
                <a16:creationId xmlns:a16="http://schemas.microsoft.com/office/drawing/2014/main" id="{A40350F2-9596-ECA4-54BD-77105115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altLang="en-US"/>
              <a:t>Object Oriented Programming with Java</a:t>
            </a:r>
            <a:endParaRPr lang="en-US" altLang="en-US"/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F10F34E3-66F8-250D-0365-4B376BF3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46035134-9B0B-44DD-AF86-506625D40AFA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C8C87-A28A-F9D7-D441-A7BDF778B1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1D98375-B954-43A1-9F55-D063DEE43C17}" type="datetime1">
              <a:rPr lang="en-US" altLang="en-US"/>
              <a:pPr>
                <a:defRPr/>
              </a:pPr>
              <a:t>11/28/2023</a:t>
            </a:fld>
            <a:endParaRPr lang="en-US" altLang="en-US"/>
          </a:p>
        </p:txBody>
      </p:sp>
    </p:spTree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>
            <a:extLst>
              <a:ext uri="{FF2B5EF4-FFF2-40B4-BE49-F238E27FC236}">
                <a16:creationId xmlns:a16="http://schemas.microsoft.com/office/drawing/2014/main" id="{B03FD738-02F4-0EFC-C699-3E0859B3E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Compiling and Executing a Java Program</a:t>
            </a:r>
          </a:p>
        </p:txBody>
      </p:sp>
      <p:pic>
        <p:nvPicPr>
          <p:cNvPr id="23555" name="Picture 4">
            <a:extLst>
              <a:ext uri="{FF2B5EF4-FFF2-40B4-BE49-F238E27FC236}">
                <a16:creationId xmlns:a16="http://schemas.microsoft.com/office/drawing/2014/main" id="{7AADDA7B-322C-F9E5-EBCD-684DADD1F4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0400" y="1219200"/>
            <a:ext cx="2117725" cy="5029200"/>
          </a:xfrm>
        </p:spPr>
      </p:pic>
      <p:sp>
        <p:nvSpPr>
          <p:cNvPr id="21506" name="Footer Placeholder 4">
            <a:extLst>
              <a:ext uri="{FF2B5EF4-FFF2-40B4-BE49-F238E27FC236}">
                <a16:creationId xmlns:a16="http://schemas.microsoft.com/office/drawing/2014/main" id="{03E400C3-3327-6E57-5BAA-55330B3A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altLang="en-US"/>
              <a:t>Object Oriented Programming with Java</a:t>
            </a:r>
            <a:endParaRPr lang="en-US" altLang="en-US"/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13267787-16C8-A326-2921-5BE8F77E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C555816E-96C3-4FAD-A562-DD484ABB6FE9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B7159F-4882-CA8B-C724-AA8A4820B6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2CF3E16-3CFD-4256-9012-CA8F1BD3AE72}" type="datetime1">
              <a:rPr lang="en-US" altLang="en-US"/>
              <a:pPr>
                <a:defRPr/>
              </a:pPr>
              <a:t>11/28/2023</a:t>
            </a:fld>
            <a:endParaRPr lang="en-US" altLang="en-US"/>
          </a:p>
        </p:txBody>
      </p:sp>
    </p:spTree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>
            <a:extLst>
              <a:ext uri="{FF2B5EF4-FFF2-40B4-BE49-F238E27FC236}">
                <a16:creationId xmlns:a16="http://schemas.microsoft.com/office/drawing/2014/main" id="{2A56B214-3BD2-CC02-DD99-9604D3FFB5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Classes and Objects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DE722DF5-8429-BBC7-2A7D-5DF6B9C7A9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b="1" i="1"/>
              <a:t>class</a:t>
            </a:r>
            <a:r>
              <a:rPr lang="en-US" altLang="en-US"/>
              <a:t> is the unit of programming</a:t>
            </a:r>
          </a:p>
          <a:p>
            <a:pPr eaLnBrk="1" hangingPunct="1"/>
            <a:r>
              <a:rPr lang="en-US" altLang="en-US"/>
              <a:t>A Java program is a </a:t>
            </a:r>
            <a:r>
              <a:rPr lang="en-US" altLang="en-US" b="1" i="1"/>
              <a:t>collection of classes</a:t>
            </a:r>
          </a:p>
          <a:p>
            <a:pPr lvl="1" eaLnBrk="1" hangingPunct="1"/>
            <a:r>
              <a:rPr lang="en-US" altLang="en-US"/>
              <a:t>Each class definition (usually) in its own </a:t>
            </a:r>
            <a:r>
              <a:rPr lang="en-US" altLang="en-US" b="1">
                <a:latin typeface="Courier New" panose="02070309020205020404" pitchFamily="49" charset="0"/>
              </a:rPr>
              <a:t>.java</a:t>
            </a:r>
            <a:r>
              <a:rPr lang="en-US" altLang="en-US"/>
              <a:t> file</a:t>
            </a:r>
          </a:p>
          <a:p>
            <a:pPr lvl="1" eaLnBrk="1" hangingPunct="1"/>
            <a:r>
              <a:rPr lang="en-US" altLang="en-US" i="1"/>
              <a:t>The file name must match the class name</a:t>
            </a:r>
          </a:p>
          <a:p>
            <a:pPr eaLnBrk="1" hangingPunct="1"/>
            <a:r>
              <a:rPr lang="en-US" altLang="en-US"/>
              <a:t>A class describes </a:t>
            </a:r>
            <a:r>
              <a:rPr lang="en-US" altLang="en-US" b="1" i="1"/>
              <a:t>objects (instances)</a:t>
            </a:r>
            <a:endParaRPr lang="en-US" altLang="en-US"/>
          </a:p>
          <a:p>
            <a:pPr lvl="1" eaLnBrk="1" hangingPunct="1"/>
            <a:r>
              <a:rPr lang="en-US" altLang="en-US"/>
              <a:t>Describes their common characteristics: is a </a:t>
            </a:r>
            <a:r>
              <a:rPr lang="en-US" altLang="en-US" i="1"/>
              <a:t>blueprint</a:t>
            </a:r>
          </a:p>
          <a:p>
            <a:pPr lvl="1" eaLnBrk="1" hangingPunct="1"/>
            <a:r>
              <a:rPr lang="en-US" altLang="en-US"/>
              <a:t>Thus all the instances have these same characteristics</a:t>
            </a:r>
          </a:p>
          <a:p>
            <a:pPr eaLnBrk="1" hangingPunct="1"/>
            <a:r>
              <a:rPr lang="en-US" altLang="en-US"/>
              <a:t>These characteristics are:</a:t>
            </a:r>
          </a:p>
          <a:p>
            <a:pPr lvl="1" eaLnBrk="1" hangingPunct="1"/>
            <a:r>
              <a:rPr lang="en-US" altLang="en-US" b="1" i="1"/>
              <a:t>Data fields</a:t>
            </a:r>
            <a:r>
              <a:rPr lang="en-US" altLang="en-US"/>
              <a:t> for each object</a:t>
            </a:r>
          </a:p>
          <a:p>
            <a:pPr lvl="1" eaLnBrk="1" hangingPunct="1"/>
            <a:r>
              <a:rPr lang="en-US" altLang="en-US" b="1" i="1"/>
              <a:t>Methods</a:t>
            </a:r>
            <a:r>
              <a:rPr lang="en-US" altLang="en-US"/>
              <a:t> (operations) that do work on the objects</a:t>
            </a:r>
            <a:endParaRPr lang="en-US" altLang="en-US" b="1" i="1"/>
          </a:p>
        </p:txBody>
      </p:sp>
      <p:sp>
        <p:nvSpPr>
          <p:cNvPr id="22530" name="Footer Placeholder 4">
            <a:extLst>
              <a:ext uri="{FF2B5EF4-FFF2-40B4-BE49-F238E27FC236}">
                <a16:creationId xmlns:a16="http://schemas.microsoft.com/office/drawing/2014/main" id="{204F61B7-78E9-84E0-E088-FD54DD10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altLang="en-US"/>
              <a:t>Object Oriented Programming with Java</a:t>
            </a:r>
            <a:endParaRPr lang="en-US" altLang="en-US"/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9843F1C1-D2FA-81FE-7655-BD7B3E43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466B834E-D7A8-4C64-8AFF-2198BC33F4B2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909BD-DB05-A949-7721-FDD4A1989EB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D847F1-F6E0-4EBD-8374-40377904FD5C}" type="datetime1">
              <a:rPr lang="en-US" altLang="en-US"/>
              <a:pPr>
                <a:defRPr/>
              </a:pPr>
              <a:t>11/28/2023</a:t>
            </a:fld>
            <a:endParaRPr lang="en-US" altLang="en-US"/>
          </a:p>
        </p:txBody>
      </p:sp>
    </p:spTree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>
            <a:extLst>
              <a:ext uri="{FF2B5EF4-FFF2-40B4-BE49-F238E27FC236}">
                <a16:creationId xmlns:a16="http://schemas.microsoft.com/office/drawing/2014/main" id="{B2FCCCFE-68C7-5B89-7898-46EE95095B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Grouping Classes: The Java API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886BD42-74C0-3B82-E2B5-5D1C3A54B2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API = </a:t>
            </a:r>
            <a:r>
              <a:rPr lang="en-US" altLang="en-US" i="1" dirty="0"/>
              <a:t>Application Programming Interface</a:t>
            </a:r>
            <a:endParaRPr lang="en-US" altLang="en-US" dirty="0"/>
          </a:p>
          <a:p>
            <a:pPr eaLnBrk="1" hangingPunct="1"/>
            <a:r>
              <a:rPr lang="en-US" altLang="en-US" dirty="0"/>
              <a:t>Java = small core + extensive collection of packages</a:t>
            </a:r>
          </a:p>
          <a:p>
            <a:pPr eaLnBrk="1" hangingPunct="1"/>
            <a:r>
              <a:rPr lang="en-US" altLang="en-US" dirty="0"/>
              <a:t>A </a:t>
            </a:r>
            <a:r>
              <a:rPr lang="en-US" altLang="en-US" b="1" i="1" dirty="0"/>
              <a:t>package</a:t>
            </a:r>
            <a:r>
              <a:rPr lang="en-US" altLang="en-US" dirty="0"/>
              <a:t> consists of some related Java classes:</a:t>
            </a:r>
          </a:p>
          <a:p>
            <a:pPr lvl="1" eaLnBrk="1" hangingPunct="1"/>
            <a:r>
              <a:rPr lang="en-US" altLang="en-US" dirty="0"/>
              <a:t>Swing: a GUI (graphical user interface) package</a:t>
            </a:r>
          </a:p>
          <a:p>
            <a:pPr lvl="1" eaLnBrk="1" hangingPunct="1"/>
            <a:r>
              <a:rPr lang="en-US" altLang="en-US" dirty="0"/>
              <a:t>AWT: Application Window Toolkit (more GUI)</a:t>
            </a:r>
          </a:p>
          <a:p>
            <a:pPr lvl="1" eaLnBrk="1" hangingPunct="1"/>
            <a:r>
              <a:rPr lang="en-US" altLang="en-US" dirty="0"/>
              <a:t>util: utility data structures (important to CS 187!)</a:t>
            </a:r>
          </a:p>
          <a:p>
            <a:pPr eaLnBrk="1" hangingPunct="1"/>
            <a:r>
              <a:rPr lang="en-US" altLang="en-US" dirty="0"/>
              <a:t>The </a:t>
            </a:r>
            <a:r>
              <a:rPr lang="en-US" altLang="en-US" b="1" i="1" dirty="0"/>
              <a:t>import</a:t>
            </a:r>
            <a:r>
              <a:rPr lang="en-US" altLang="en-US" dirty="0"/>
              <a:t> statement tells the compiler to make available classes and methods of another package</a:t>
            </a:r>
          </a:p>
          <a:p>
            <a:pPr eaLnBrk="1" hangingPunct="1"/>
            <a:r>
              <a:rPr lang="en-US" altLang="en-US" dirty="0"/>
              <a:t>A </a:t>
            </a:r>
            <a:r>
              <a:rPr lang="en-US" altLang="en-US" b="1" i="1" dirty="0"/>
              <a:t>main</a:t>
            </a:r>
            <a:r>
              <a:rPr lang="en-US" altLang="en-US" dirty="0"/>
              <a:t> method indicates where to begin executing a class (if it is designed to be run as a program)</a:t>
            </a:r>
          </a:p>
        </p:txBody>
      </p:sp>
      <p:sp>
        <p:nvSpPr>
          <p:cNvPr id="23554" name="Footer Placeholder 4">
            <a:extLst>
              <a:ext uri="{FF2B5EF4-FFF2-40B4-BE49-F238E27FC236}">
                <a16:creationId xmlns:a16="http://schemas.microsoft.com/office/drawing/2014/main" id="{4053C931-A82A-AACD-E764-F61BFDD4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altLang="en-US"/>
              <a:t>Object Oriented Programming with Java</a:t>
            </a:r>
            <a:endParaRPr lang="en-US" altLang="en-US"/>
          </a:p>
        </p:txBody>
      </p:sp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96AF3E6F-49C5-D952-6A5F-EB0D30B8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2A6FE80A-834C-490D-831B-4428132BBEDF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D83731-E267-F13D-3116-01EE7D7CAC7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7652D85-FC46-49F5-89E0-DC17637FFF8B}" type="datetime1">
              <a:rPr lang="en-US" altLang="en-US"/>
              <a:pPr>
                <a:defRPr/>
              </a:pPr>
              <a:t>11/28/2023</a:t>
            </a:fld>
            <a:endParaRPr lang="en-US" altLang="en-US"/>
          </a:p>
        </p:txBody>
      </p:sp>
    </p:spTree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C11B-BA50-C204-D91A-4C570AF7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OOP Concepts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569B4-06EB-DE71-42FD-E421633C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190A90-CA48-40A0-A485-EB12331BA3A3}" type="datetime1">
              <a:rPr lang="en-US" altLang="en-US" smtClean="0"/>
              <a:pPr>
                <a:defRPr/>
              </a:pPr>
              <a:t>11/30/2023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48D9A-6C15-8728-7666-0EAB20A1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Object Oriented Programming with Java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2DA8C-929F-ECCC-7B92-DA8AD08C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EF8D-D938-433D-BBFD-44F2BB35412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90118" name="Picture 6" descr="Java Object">
            <a:extLst>
              <a:ext uri="{FF2B5EF4-FFF2-40B4-BE49-F238E27FC236}">
                <a16:creationId xmlns:a16="http://schemas.microsoft.com/office/drawing/2014/main" id="{43CD8FF8-00B1-37CD-4F88-72E4277C7A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50292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409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9FF9-276F-6E25-94A7-4763276F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&amp;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B5C69-2792-22D7-7905-4966D436E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b="1" i="0" dirty="0">
                <a:solidFill>
                  <a:srgbClr val="333333"/>
                </a:solidFill>
                <a:effectLst/>
                <a:latin typeface="inter-regular"/>
              </a:rPr>
              <a:t>Object</a:t>
            </a:r>
            <a:endParaRPr lang="en-IN" b="1" i="0" dirty="0">
              <a:solidFill>
                <a:srgbClr val="333333"/>
              </a:solidFill>
              <a:effectLst/>
              <a:latin typeface="inter-regular"/>
            </a:endParaRP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Any entity that has state and behavior is known as an object. For example, a chair, pen, table, keyboard, bike, etc. It can be physical or logical.</a:t>
            </a:r>
          </a:p>
          <a:p>
            <a:pPr marL="0" indent="0" algn="just">
              <a:buNone/>
            </a:pPr>
            <a:r>
              <a:rPr lang="en-IN" sz="3200" b="1" i="1" dirty="0">
                <a:solidFill>
                  <a:srgbClr val="333333"/>
                </a:solidFill>
                <a:effectLst/>
                <a:latin typeface="inter-regular"/>
              </a:rPr>
              <a:t>Class</a:t>
            </a:r>
          </a:p>
          <a:p>
            <a:pPr marL="0" indent="0" algn="just">
              <a:buNone/>
            </a:pPr>
            <a:r>
              <a:rPr lang="en-IN" b="0" i="1" dirty="0">
                <a:solidFill>
                  <a:srgbClr val="333333"/>
                </a:solidFill>
                <a:effectLst/>
                <a:latin typeface="inter-regular"/>
              </a:rPr>
              <a:t>Collection of objects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 is called class. It is a logical entity.</a:t>
            </a:r>
          </a:p>
          <a:p>
            <a:pPr algn="just"/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A class can also be defined as a blueprint from which you can create an individual object. Class doesn't consume any space.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8CE43-FD1F-A9B6-AD11-C9DA13E6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190A90-CA48-40A0-A485-EB12331BA3A3}" type="datetime1">
              <a:rPr lang="en-US" altLang="en-US" smtClean="0"/>
              <a:pPr>
                <a:defRPr/>
              </a:pPr>
              <a:t>11/30/2023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25C4A-2D32-9A97-D45B-785FF22D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Object Oriented Programming with Java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F83A6-5F7A-E5CF-BDC1-9AD7A4A9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EF8D-D938-433D-BBFD-44F2BB35412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4702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BE71E-81F1-331F-CFBE-FF02F56A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OOP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79F10-F58B-6A38-A938-B41B6941F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i="0" dirty="0">
                <a:solidFill>
                  <a:srgbClr val="333333"/>
                </a:solidFill>
                <a:effectLst/>
                <a:latin typeface="inter-bold"/>
              </a:rPr>
              <a:t>Object-Oriented Programming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ter-regular"/>
              </a:rPr>
              <a:t> is a methodology or paradigm to design a program using classes and objects. </a:t>
            </a:r>
          </a:p>
          <a:p>
            <a:r>
              <a:rPr lang="en-IN" sz="2400" b="0" i="0" dirty="0">
                <a:solidFill>
                  <a:srgbClr val="333333"/>
                </a:solidFill>
                <a:effectLst/>
                <a:latin typeface="inter-regular"/>
              </a:rPr>
              <a:t>It provides many concepts, such as </a:t>
            </a:r>
            <a:r>
              <a:rPr lang="en-IN" sz="2400" b="1" i="0" dirty="0">
                <a:solidFill>
                  <a:srgbClr val="333333"/>
                </a:solidFill>
                <a:effectLst/>
                <a:latin typeface="inter-bold"/>
              </a:rPr>
              <a:t>inheritance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ter-regular"/>
              </a:rPr>
              <a:t>, </a:t>
            </a:r>
            <a:r>
              <a:rPr lang="en-IN" sz="2400" b="1" i="0" dirty="0">
                <a:solidFill>
                  <a:srgbClr val="333333"/>
                </a:solidFill>
                <a:effectLst/>
                <a:latin typeface="inter-bold"/>
              </a:rPr>
              <a:t>data binding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ter-regular"/>
              </a:rPr>
              <a:t>, </a:t>
            </a:r>
            <a:r>
              <a:rPr lang="en-IN" sz="2400" b="1" i="0" dirty="0">
                <a:solidFill>
                  <a:srgbClr val="333333"/>
                </a:solidFill>
                <a:effectLst/>
                <a:latin typeface="inter-bold"/>
              </a:rPr>
              <a:t>polymorphism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ter-regular"/>
              </a:rPr>
              <a:t>, etc.</a:t>
            </a:r>
          </a:p>
          <a:p>
            <a:endParaRPr lang="en-IN" sz="24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r>
              <a:rPr lang="en-IN" sz="3200" b="1" dirty="0"/>
              <a:t>Abstraction</a:t>
            </a:r>
          </a:p>
          <a:p>
            <a:r>
              <a:rPr lang="en-IN" sz="3200" b="1" dirty="0"/>
              <a:t>Inheritance</a:t>
            </a:r>
          </a:p>
          <a:p>
            <a:r>
              <a:rPr lang="en-IN" sz="3200" b="1" dirty="0"/>
              <a:t>Polymorphism</a:t>
            </a:r>
          </a:p>
          <a:p>
            <a:pPr marL="0" indent="0">
              <a:buNone/>
            </a:pPr>
            <a:endParaRPr lang="en-IN" sz="32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0D9E0-7860-0EEE-B770-DBD1FF16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190A90-CA48-40A0-A485-EB12331BA3A3}" type="datetime1">
              <a:rPr lang="en-US" altLang="en-US" smtClean="0"/>
              <a:pPr>
                <a:defRPr/>
              </a:pPr>
              <a:t>11/30/2023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B4533-2256-E29D-EAAE-DF7429BA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Object Oriented Programming with Java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D4556-B2E6-462E-9EA8-ABD58BBD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EF8D-D938-433D-BBFD-44F2BB354120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5922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6000-8C56-BEBB-4074-25FCBF2A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575936"/>
            <a:ext cx="6378575" cy="1293812"/>
          </a:xfrm>
        </p:spPr>
        <p:txBody>
          <a:bodyPr/>
          <a:lstStyle/>
          <a:p>
            <a:r>
              <a:rPr lang="en-IN" dirty="0"/>
              <a:t>OOP Concepts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F92A5-1E71-A1D7-2ECC-F9534428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190A90-CA48-40A0-A485-EB12331BA3A3}" type="datetime1">
              <a:rPr lang="en-US" altLang="en-US" smtClean="0"/>
              <a:pPr>
                <a:defRPr/>
              </a:pPr>
              <a:t>11/30/2023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E2AAC-AB90-9F71-E973-9142069D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Object Oriented Programming with Java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395F8-24D2-10C3-83EC-2ADAFF3D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EF8D-D938-433D-BBFD-44F2BB354120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274ECB-03A2-96CE-9539-14C35ECC5D05}"/>
              </a:ext>
            </a:extLst>
          </p:cNvPr>
          <p:cNvSpPr txBox="1"/>
          <p:nvPr/>
        </p:nvSpPr>
        <p:spPr>
          <a:xfrm>
            <a:off x="1001993" y="1752600"/>
            <a:ext cx="75438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0" i="0" dirty="0">
                <a:solidFill>
                  <a:srgbClr val="610B4B"/>
                </a:solidFill>
                <a:effectLst/>
                <a:latin typeface="erdana"/>
              </a:rPr>
              <a:t>Abstraction </a:t>
            </a:r>
          </a:p>
          <a:p>
            <a:pPr algn="just"/>
            <a:endParaRPr lang="en-IN" sz="2400" b="0" i="1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IN" sz="2400" b="0" i="1" dirty="0">
                <a:solidFill>
                  <a:srgbClr val="333333"/>
                </a:solidFill>
                <a:effectLst/>
                <a:latin typeface="inter-regular"/>
              </a:rPr>
              <a:t>Hiding internal details and showing functionality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ter-regular"/>
              </a:rPr>
              <a:t> is known as abstraction. For example phone call, we don't know the internal processing.</a:t>
            </a:r>
          </a:p>
          <a:p>
            <a:pPr algn="just"/>
            <a:r>
              <a:rPr lang="en-IN" sz="2400" b="0" i="0" dirty="0">
                <a:solidFill>
                  <a:srgbClr val="610B4B"/>
                </a:solidFill>
                <a:effectLst/>
                <a:latin typeface="erdana"/>
              </a:rPr>
              <a:t>Encapsulation</a:t>
            </a:r>
          </a:p>
          <a:p>
            <a:pPr algn="just"/>
            <a:r>
              <a:rPr lang="en-IN" sz="2400" b="0" i="1" dirty="0">
                <a:solidFill>
                  <a:srgbClr val="333333"/>
                </a:solidFill>
                <a:effectLst/>
                <a:latin typeface="inter-regular"/>
              </a:rPr>
              <a:t>Binding (or wrapping) code and data together into a single unit are known as encapsulation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ter-regular"/>
              </a:rPr>
              <a:t>. For example, a capsule, it is wrapped with different medicines.</a:t>
            </a:r>
          </a:p>
          <a:p>
            <a:pPr algn="just"/>
            <a:endParaRPr lang="en-IN" sz="24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IN" sz="2400" b="0" i="0" dirty="0">
                <a:solidFill>
                  <a:srgbClr val="333333"/>
                </a:solidFill>
                <a:effectLst/>
                <a:latin typeface="inter-regular"/>
              </a:rPr>
              <a:t>A java class is the example of encapsulation. Java bean is the fully encapsulated class because all the data members are private here.</a:t>
            </a:r>
          </a:p>
          <a:p>
            <a:pPr algn="just"/>
            <a:endParaRPr lang="en-IN" sz="2400" b="0" i="0" dirty="0">
              <a:solidFill>
                <a:srgbClr val="610B4B"/>
              </a:solidFill>
              <a:effectLst/>
              <a:latin typeface="erdana"/>
            </a:endParaRPr>
          </a:p>
          <a:p>
            <a:pPr algn="just"/>
            <a:endParaRPr lang="en-IN" sz="2400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pic>
        <p:nvPicPr>
          <p:cNvPr id="91142" name="Picture 6" descr="Encapsulation in Java OOPs Concepts">
            <a:extLst>
              <a:ext uri="{FF2B5EF4-FFF2-40B4-BE49-F238E27FC236}">
                <a16:creationId xmlns:a16="http://schemas.microsoft.com/office/drawing/2014/main" id="{0149D5E6-185D-19DD-3CF7-694657833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648200"/>
            <a:ext cx="11525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49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5054-8FC6-2D0E-DFD1-9B452CC5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/>
              <a:t>Course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645A3-A894-9B49-58CF-6C8046291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725" y="2193925"/>
            <a:ext cx="8169275" cy="40703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altLang="en-US" sz="2000" b="1" dirty="0"/>
              <a:t>Object Oriented Programming with JAVA Semester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N" altLang="en-US" sz="2000" b="1" dirty="0"/>
              <a:t>Course Code BCS306A CIE Marks 50  SEE Marks 50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N" altLang="en-US" sz="2000" b="1" dirty="0"/>
              <a:t>Total Hours of Pedagogy 28 Hours of Theory + 20 Hours of Practical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N" altLang="en-US" sz="2000" b="1" dirty="0"/>
              <a:t>Total Marks   : 100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N" altLang="en-US" sz="2000" b="1" dirty="0"/>
              <a:t>Credits 03       Exam Hours 03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N" altLang="en-US" sz="2000" b="1" dirty="0"/>
              <a:t>Examination type (SEE) Theory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D4376-3DA4-6A04-D213-AF620683E2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34D3059-C5FA-4813-AAC3-24378DA6B675}" type="datetime1">
              <a:rPr lang="en-US" altLang="en-US"/>
              <a:pPr>
                <a:defRPr/>
              </a:pPr>
              <a:t>11/28/2023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5663B-8699-4075-2DFC-62E5EBD1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Object Oriented Programming with Java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78133-A9A2-BCF8-103B-F12409C5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5FC753-4D38-46E9-9EFD-E76166978A8F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2F1F-0681-C9FB-5679-5AC16865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3588"/>
            <a:ext cx="8610600" cy="1293812"/>
          </a:xfrm>
        </p:spPr>
        <p:txBody>
          <a:bodyPr/>
          <a:lstStyle/>
          <a:p>
            <a:pPr algn="l"/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Procedure-Oriented Programming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8245-94FA-D9B5-D1DB-5065216A6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190A90-CA48-40A0-A485-EB12331BA3A3}" type="datetime1">
              <a:rPr lang="en-US" altLang="en-US" smtClean="0"/>
              <a:pPr>
                <a:defRPr/>
              </a:pPr>
              <a:t>11/30/2023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ED878-727E-AB7C-B332-5EA86786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Object Oriented Programming with Java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85C85-AB00-07BE-F4A4-C7BA9CBE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EF8D-D938-433D-BBFD-44F2BB354120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94210" name="Picture 2" descr="Global Data">
            <a:extLst>
              <a:ext uri="{FF2B5EF4-FFF2-40B4-BE49-F238E27FC236}">
                <a16:creationId xmlns:a16="http://schemas.microsoft.com/office/drawing/2014/main" id="{8C93A86D-FE54-2D82-C958-7793E63609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54" y="2074863"/>
            <a:ext cx="6487667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D0D274-5F2D-0442-A457-C92504E43B91}"/>
              </a:ext>
            </a:extLst>
          </p:cNvPr>
          <p:cNvSpPr txBox="1"/>
          <p:nvPr/>
        </p:nvSpPr>
        <p:spPr>
          <a:xfrm>
            <a:off x="1066800" y="4325034"/>
            <a:ext cx="7151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 Data Representation in Procedure-Oriented Programming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1360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A14DD-F375-9074-3133-0CD47378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63588"/>
            <a:ext cx="7559675" cy="1293812"/>
          </a:xfrm>
        </p:spPr>
        <p:txBody>
          <a:bodyPr/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Object-Oriented Programming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AF26C-8EA3-E370-D76E-AE72D72C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190A90-CA48-40A0-A485-EB12331BA3A3}" type="datetime1">
              <a:rPr lang="en-US" altLang="en-US" smtClean="0"/>
              <a:pPr>
                <a:defRPr/>
              </a:pPr>
              <a:t>11/30/2023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7906B-0FAB-4040-6349-951AE3BD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Object Oriented Programming with Java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D200F-9644-2A65-A98A-F5F4CD6F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EF8D-D938-433D-BBFD-44F2BB354120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95234" name="Picture 2" descr="Object Data">
            <a:extLst>
              <a:ext uri="{FF2B5EF4-FFF2-40B4-BE49-F238E27FC236}">
                <a16:creationId xmlns:a16="http://schemas.microsoft.com/office/drawing/2014/main" id="{186CF916-E2E4-2A27-B5AE-D785875093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958" y="2074863"/>
            <a:ext cx="5579642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6DF5BC-B6F7-028D-08B0-A6E4B2871F70}"/>
              </a:ext>
            </a:extLst>
          </p:cNvPr>
          <p:cNvSpPr txBox="1"/>
          <p:nvPr/>
        </p:nvSpPr>
        <p:spPr>
          <a:xfrm>
            <a:off x="1676400" y="5878790"/>
            <a:ext cx="6754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Data Representation in Object-Oriented Programming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690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6000-8C56-BEBB-4074-25FCBF2A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F92A5-1E71-A1D7-2ECC-F9534428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190A90-CA48-40A0-A485-EB12331BA3A3}" type="datetime1">
              <a:rPr lang="en-US" altLang="en-US" smtClean="0"/>
              <a:pPr>
                <a:defRPr/>
              </a:pPr>
              <a:t>11/30/2023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E2AAC-AB90-9F71-E973-9142069D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Object Oriented Programming with Java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395F8-24D2-10C3-83EC-2ADAFF3D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EF8D-D938-433D-BBFD-44F2BB354120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274ECB-03A2-96CE-9539-14C35ECC5D05}"/>
              </a:ext>
            </a:extLst>
          </p:cNvPr>
          <p:cNvSpPr txBox="1"/>
          <p:nvPr/>
        </p:nvSpPr>
        <p:spPr>
          <a:xfrm>
            <a:off x="914400" y="2209800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Inheritance</a:t>
            </a:r>
          </a:p>
          <a:p>
            <a:pPr algn="just"/>
            <a:r>
              <a:rPr lang="en-IN" b="0" i="1" dirty="0">
                <a:solidFill>
                  <a:srgbClr val="333333"/>
                </a:solidFill>
                <a:effectLst/>
                <a:latin typeface="inter-regular"/>
              </a:rPr>
              <a:t>When one object acquires all the properties and </a:t>
            </a:r>
            <a:r>
              <a:rPr lang="en-IN" b="0" i="1" dirty="0" err="1">
                <a:solidFill>
                  <a:srgbClr val="333333"/>
                </a:solidFill>
                <a:effectLst/>
                <a:latin typeface="inter-regular"/>
              </a:rPr>
              <a:t>behaviors</a:t>
            </a:r>
            <a:r>
              <a:rPr lang="en-IN" b="0" i="1" dirty="0">
                <a:solidFill>
                  <a:srgbClr val="333333"/>
                </a:solidFill>
                <a:effectLst/>
                <a:latin typeface="inter-regular"/>
              </a:rPr>
              <a:t> of a parent object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, it is known as inheritance. It provides code reusability. It is used to achieve runtime polymorphism.</a:t>
            </a:r>
          </a:p>
          <a:p>
            <a:pPr algn="just"/>
            <a:endParaRPr lang="en-IN" b="0" i="0" dirty="0">
              <a:solidFill>
                <a:srgbClr val="610B4B"/>
              </a:solidFill>
              <a:effectLst/>
              <a:latin typeface="erdana"/>
            </a:endParaRPr>
          </a:p>
          <a:p>
            <a:pPr algn="just"/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Polymorphism</a:t>
            </a:r>
          </a:p>
          <a:p>
            <a:pPr algn="just"/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If </a:t>
            </a:r>
            <a:r>
              <a:rPr lang="en-IN" b="0" i="1" dirty="0">
                <a:solidFill>
                  <a:srgbClr val="333333"/>
                </a:solidFill>
                <a:effectLst/>
                <a:latin typeface="inter-regular"/>
              </a:rPr>
              <a:t>one task is performed in different ways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, it is known as polymorphism. For example: to convince the customer differently, to draw something, for example, shape, triangle, rectangle, etc.</a:t>
            </a:r>
          </a:p>
          <a:p>
            <a:pPr algn="just"/>
            <a:endParaRPr lang="en-IN" b="0" i="0" dirty="0">
              <a:solidFill>
                <a:srgbClr val="610B4B"/>
              </a:solidFill>
              <a:effectLst/>
              <a:latin typeface="erdana"/>
            </a:endParaRPr>
          </a:p>
          <a:p>
            <a:pPr algn="just"/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In Java, we use method overloading and method overriding to achieve polymorphism.</a:t>
            </a:r>
            <a:endParaRPr lang="en-IN" b="0" i="0" dirty="0">
              <a:solidFill>
                <a:srgbClr val="610B4B"/>
              </a:solidFill>
              <a:effectLst/>
              <a:latin typeface="erdana"/>
            </a:endParaRPr>
          </a:p>
          <a:p>
            <a:pPr algn="just"/>
            <a:endParaRPr lang="en-IN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12621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6000-8C56-BEBB-4074-25FCBF2A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F92A5-1E71-A1D7-2ECC-F9534428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190A90-CA48-40A0-A485-EB12331BA3A3}" type="datetime1">
              <a:rPr lang="en-US" altLang="en-US" smtClean="0"/>
              <a:pPr>
                <a:defRPr/>
              </a:pPr>
              <a:t>11/30/2023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E2AAC-AB90-9F71-E973-9142069D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Object Oriented Programming with Java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395F8-24D2-10C3-83EC-2ADAFF3D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EF8D-D938-433D-BBFD-44F2BB354120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274ECB-03A2-96CE-9539-14C35ECC5D05}"/>
              </a:ext>
            </a:extLst>
          </p:cNvPr>
          <p:cNvSpPr txBox="1"/>
          <p:nvPr/>
        </p:nvSpPr>
        <p:spPr>
          <a:xfrm>
            <a:off x="914400" y="2209800"/>
            <a:ext cx="7772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0" i="0" dirty="0">
                <a:solidFill>
                  <a:srgbClr val="610B4B"/>
                </a:solidFill>
                <a:effectLst/>
                <a:latin typeface="erdana"/>
              </a:rPr>
              <a:t>Abstraction </a:t>
            </a:r>
          </a:p>
          <a:p>
            <a:pPr algn="just"/>
            <a:endParaRPr lang="en-IN" sz="2400" b="0" i="1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IN" sz="2400" b="0" i="1" dirty="0">
                <a:solidFill>
                  <a:srgbClr val="333333"/>
                </a:solidFill>
                <a:effectLst/>
                <a:latin typeface="inter-regular"/>
              </a:rPr>
              <a:t>Hiding internal details and showing functionality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ter-regular"/>
              </a:rPr>
              <a:t> is known as abstraction. For example phone call, we don't know the internal processing.</a:t>
            </a:r>
          </a:p>
          <a:p>
            <a:pPr algn="just"/>
            <a:endParaRPr lang="en-IN" sz="2400" b="0" i="0" dirty="0">
              <a:solidFill>
                <a:srgbClr val="610B4B"/>
              </a:solidFill>
              <a:effectLst/>
              <a:latin typeface="erdana"/>
            </a:endParaRPr>
          </a:p>
          <a:p>
            <a:pPr algn="just"/>
            <a:r>
              <a:rPr lang="en-IN" sz="2400" b="0" i="0" dirty="0">
                <a:solidFill>
                  <a:srgbClr val="610B4B"/>
                </a:solidFill>
                <a:effectLst/>
                <a:latin typeface="erdana"/>
              </a:rPr>
              <a:t>Encapsulation</a:t>
            </a:r>
          </a:p>
          <a:p>
            <a:pPr algn="just"/>
            <a:r>
              <a:rPr lang="en-IN" sz="2400" b="0" i="1" dirty="0">
                <a:solidFill>
                  <a:srgbClr val="333333"/>
                </a:solidFill>
                <a:effectLst/>
                <a:latin typeface="inter-regular"/>
              </a:rPr>
              <a:t>Binding (or wrapping) code and data together into a single unit are known as encapsulation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ter-regular"/>
              </a:rPr>
              <a:t>. For example, a capsule, it is wrapped with different medicines.</a:t>
            </a:r>
          </a:p>
          <a:p>
            <a:pPr algn="just"/>
            <a:endParaRPr lang="en-IN" sz="2400" b="0" i="0" dirty="0">
              <a:solidFill>
                <a:srgbClr val="610B4B"/>
              </a:solidFill>
              <a:effectLst/>
              <a:latin typeface="erdana"/>
            </a:endParaRPr>
          </a:p>
          <a:p>
            <a:pPr algn="just"/>
            <a:endParaRPr lang="en-IN" sz="2400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83241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08200-EDA8-B818-0A09-838D6CA1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b="1" i="0" dirty="0">
                <a:solidFill>
                  <a:srgbClr val="610B38"/>
                </a:solidFill>
                <a:effectLst/>
                <a:latin typeface="erdana"/>
              </a:rPr>
              <a:t>Advantage of OOPs over Procedure-oriented programming language</a:t>
            </a:r>
            <a:br>
              <a:rPr lang="en-IN" sz="2400" b="1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90A71-FD57-5143-AEBA-0B68A24DA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) OOPs makes development and maintenance easier, whereas, in a procedure-oriented programming language, it is not easy to manage if code grows as project size increases.</a:t>
            </a:r>
          </a:p>
          <a:p>
            <a:pPr algn="just"/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2) OOPs provides data hiding, whereas, in a procedure-oriented programming language, global data can be accessed from anywhere.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3) OOPs provides the ability to simulate real-world event much more effectively. We can provide the solution of real word problem if we are using the Object-Oriented Programming language.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A702F-C17D-9B88-7B1A-FF1383884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190A90-CA48-40A0-A485-EB12331BA3A3}" type="datetime1">
              <a:rPr lang="en-US" altLang="en-US" smtClean="0"/>
              <a:pPr>
                <a:defRPr/>
              </a:pPr>
              <a:t>11/30/2023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2C6B0-C518-0554-D9B8-99E69925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Object Oriented Programming with Java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07027-2568-5F60-12AB-9775D732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EF8D-D938-433D-BBFD-44F2BB354120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4829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>
            <a:extLst>
              <a:ext uri="{FF2B5EF4-FFF2-40B4-BE49-F238E27FC236}">
                <a16:creationId xmlns:a16="http://schemas.microsoft.com/office/drawing/2014/main" id="{0EA60A94-7994-518B-8F10-5A7B2885B6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References and Primitive Data Types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6630B72-3F48-F179-1097-010B5E36C0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3725" y="2254250"/>
            <a:ext cx="7956550" cy="4070350"/>
          </a:xfrm>
        </p:spPr>
        <p:txBody>
          <a:bodyPr/>
          <a:lstStyle/>
          <a:p>
            <a:pPr eaLnBrk="1" hangingPunct="1"/>
            <a:r>
              <a:rPr lang="en-US" altLang="en-US" dirty="0"/>
              <a:t>Java distinguishes two kinds of entities</a:t>
            </a:r>
          </a:p>
          <a:p>
            <a:pPr lvl="1" eaLnBrk="1" hangingPunct="1"/>
            <a:r>
              <a:rPr lang="en-US" altLang="en-US" dirty="0"/>
              <a:t>Primitive types</a:t>
            </a:r>
          </a:p>
          <a:p>
            <a:pPr lvl="1" eaLnBrk="1" hangingPunct="1"/>
            <a:r>
              <a:rPr lang="en-US" altLang="en-US" dirty="0"/>
              <a:t>Objects</a:t>
            </a:r>
          </a:p>
          <a:p>
            <a:pPr eaLnBrk="1" hangingPunct="1"/>
            <a:r>
              <a:rPr lang="en-US" altLang="en-US" dirty="0"/>
              <a:t>Primitive-type data is stored in primitive-type variables</a:t>
            </a:r>
          </a:p>
          <a:p>
            <a:pPr eaLnBrk="1" hangingPunct="1"/>
            <a:r>
              <a:rPr lang="en-US" altLang="en-US" dirty="0"/>
              <a:t>Reference variables store the </a:t>
            </a:r>
            <a:r>
              <a:rPr lang="en-US" altLang="en-US" i="1" dirty="0"/>
              <a:t>address of</a:t>
            </a:r>
            <a:r>
              <a:rPr lang="en-US" altLang="en-US" dirty="0"/>
              <a:t> an object</a:t>
            </a:r>
          </a:p>
        </p:txBody>
      </p:sp>
      <p:sp>
        <p:nvSpPr>
          <p:cNvPr id="26626" name="Footer Placeholder 4">
            <a:extLst>
              <a:ext uri="{FF2B5EF4-FFF2-40B4-BE49-F238E27FC236}">
                <a16:creationId xmlns:a16="http://schemas.microsoft.com/office/drawing/2014/main" id="{AD317003-8F0D-88DB-1D4F-31D9BCDB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altLang="en-US"/>
              <a:t>Object Oriented Programming with Java</a:t>
            </a:r>
            <a:endParaRPr lang="en-US" altLang="en-US"/>
          </a:p>
        </p:txBody>
      </p:sp>
      <p:sp>
        <p:nvSpPr>
          <p:cNvPr id="26627" name="Slide Number Placeholder 5">
            <a:extLst>
              <a:ext uri="{FF2B5EF4-FFF2-40B4-BE49-F238E27FC236}">
                <a16:creationId xmlns:a16="http://schemas.microsoft.com/office/drawing/2014/main" id="{C91DD359-344A-2326-0351-67585B48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33BF2A83-C3E7-404A-AF88-F928BB756116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7B27B2-B6D4-77BD-D09D-7C3AD5A7F40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1163383-D272-4692-9E8D-AF71BEB54007}" type="datetime1">
              <a:rPr lang="en-US" altLang="en-US"/>
              <a:pPr>
                <a:defRPr/>
              </a:pPr>
              <a:t>11/28/2023</a:t>
            </a:fld>
            <a:endParaRPr lang="en-US" altLang="en-US"/>
          </a:p>
        </p:txBody>
      </p:sp>
    </p:spTree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>
            <a:extLst>
              <a:ext uri="{FF2B5EF4-FFF2-40B4-BE49-F238E27FC236}">
                <a16:creationId xmlns:a16="http://schemas.microsoft.com/office/drawing/2014/main" id="{F71AD7D8-F23E-5355-53CF-DF0ED51C98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Primitive Data Types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79C75D1-4C8A-1F89-A0D9-8E3A4F1808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Represent numbers, characters, boolean values</a:t>
            </a:r>
          </a:p>
          <a:p>
            <a:pPr eaLnBrk="1" hangingPunct="1"/>
            <a:r>
              <a:rPr lang="en-US" altLang="en-US" sz="2800"/>
              <a:t>Integers: byte, short, int, and long</a:t>
            </a:r>
          </a:p>
          <a:p>
            <a:pPr eaLnBrk="1" hangingPunct="1"/>
            <a:r>
              <a:rPr lang="en-US" altLang="en-US" sz="2800"/>
              <a:t>Real numbers: float and double</a:t>
            </a:r>
          </a:p>
          <a:p>
            <a:pPr eaLnBrk="1" hangingPunct="1"/>
            <a:r>
              <a:rPr lang="en-US" altLang="en-US" sz="2800"/>
              <a:t>Characters: char</a:t>
            </a:r>
          </a:p>
        </p:txBody>
      </p:sp>
      <p:sp>
        <p:nvSpPr>
          <p:cNvPr id="27650" name="Footer Placeholder 4">
            <a:extLst>
              <a:ext uri="{FF2B5EF4-FFF2-40B4-BE49-F238E27FC236}">
                <a16:creationId xmlns:a16="http://schemas.microsoft.com/office/drawing/2014/main" id="{DF620E3A-3696-F7C6-1FD6-D1E6A348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altLang="en-US"/>
              <a:t>Object Oriented Programming with Java</a:t>
            </a:r>
            <a:endParaRPr lang="en-US" altLang="en-US"/>
          </a:p>
        </p:txBody>
      </p:sp>
      <p:sp>
        <p:nvSpPr>
          <p:cNvPr id="27651" name="Slide Number Placeholder 5">
            <a:extLst>
              <a:ext uri="{FF2B5EF4-FFF2-40B4-BE49-F238E27FC236}">
                <a16:creationId xmlns:a16="http://schemas.microsoft.com/office/drawing/2014/main" id="{044DD4C9-2D02-CB90-03F6-8EFC97D8E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EDEA8038-4EB1-4A77-8750-13FB12C5D828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96137-41BF-68A0-0D33-85AE1098B6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0DF16CE-3DB3-48EA-9991-A3C24F416F60}" type="datetime1">
              <a:rPr lang="en-US" altLang="en-US"/>
              <a:pPr>
                <a:defRPr/>
              </a:pPr>
              <a:t>11/28/2023</a:t>
            </a:fld>
            <a:endParaRPr lang="en-US" altLang="en-US"/>
          </a:p>
        </p:txBody>
      </p:sp>
    </p:spTree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>
            <a:extLst>
              <a:ext uri="{FF2B5EF4-FFF2-40B4-BE49-F238E27FC236}">
                <a16:creationId xmlns:a16="http://schemas.microsoft.com/office/drawing/2014/main" id="{78A200C4-C1FD-82D5-875B-B0621121BD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Primitive Data Types</a:t>
            </a:r>
          </a:p>
        </p:txBody>
      </p:sp>
      <p:graphicFrame>
        <p:nvGraphicFramePr>
          <p:cNvPr id="50226" name="Group 50">
            <a:extLst>
              <a:ext uri="{FF2B5EF4-FFF2-40B4-BE49-F238E27FC236}">
                <a16:creationId xmlns:a16="http://schemas.microsoft.com/office/drawing/2014/main" id="{73F4BCA2-F798-47FD-EAFC-84D4007FBE2D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557714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Range of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-128 .. 127  (8 bits)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5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Arial" panose="020B0604020202020204" pitchFamily="34" charset="0"/>
                        </a:rPr>
                        <a:t>short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-32,768 .. 32,767  (16 bits)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8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-2,147,483,648 .. 2,147,483,647 (32 bits)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Arial" panose="020B0604020202020204" pitchFamily="34" charset="0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-9,223,372,036,854,775,808 ..  ...  (64 bits)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238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Arial" panose="020B0604020202020204" pitchFamily="34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+/-10</a:t>
                      </a:r>
                      <a:r>
                        <a:rPr kumimoji="0" lang="en-US" alt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-38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+/-10</a:t>
                      </a:r>
                      <a:r>
                        <a:rPr kumimoji="0" lang="en-US" alt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+38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0, about 6 digits precision</a:t>
                      </a:r>
                      <a:endParaRPr kumimoji="0" lang="en-US" altLang="en-US" sz="20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65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+/-10</a:t>
                      </a:r>
                      <a:r>
                        <a:rPr kumimoji="0" lang="en-US" alt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-308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+/-10</a:t>
                      </a:r>
                      <a:r>
                        <a:rPr kumimoji="0" lang="en-US" alt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+308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0, about 15 digits precision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82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Arial" panose="020B0604020202020204" pitchFamily="34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Unicode characters (generally 16 bits per char)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165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Arial" panose="020B0604020202020204" pitchFamily="34" charset="0"/>
                        </a:rPr>
                        <a:t>boolean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 or 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674" name="Footer Placeholder 4">
            <a:extLst>
              <a:ext uri="{FF2B5EF4-FFF2-40B4-BE49-F238E27FC236}">
                <a16:creationId xmlns:a16="http://schemas.microsoft.com/office/drawing/2014/main" id="{5E51BD6C-45E9-B9B9-6759-0F9890CC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altLang="en-US"/>
              <a:t>Object Oriented Programming with Java</a:t>
            </a:r>
            <a:endParaRPr lang="en-US" altLang="en-US"/>
          </a:p>
        </p:txBody>
      </p:sp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id="{590049D6-83C2-721E-226B-25543A35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F2EA124D-AF13-461B-B268-9DF5A634127A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5A6C8-119A-0317-EF4B-482701309A5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18BA9D-A8F6-412C-8B0E-6445A605415D}" type="datetime1">
              <a:rPr lang="en-US" altLang="en-US"/>
              <a:pPr>
                <a:defRPr/>
              </a:pPr>
              <a:t>11/28/2023</a:t>
            </a:fld>
            <a:endParaRPr lang="en-US" altLang="en-US"/>
          </a:p>
        </p:txBody>
      </p:sp>
    </p:spTree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368F-667F-C6D3-6217-58978348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Primitive Data Types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F886A-2B09-2D1E-8423-764F67B5A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190A90-CA48-40A0-A485-EB12331BA3A3}" type="datetime1">
              <a:rPr lang="en-US" altLang="en-US" smtClean="0"/>
              <a:pPr>
                <a:defRPr/>
              </a:pPr>
              <a:t>11/29/2023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4B6C2-BB6F-1BEE-6A77-B6EAFAF3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Object Oriented Programming with Java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53307-5B93-DD6C-C3D2-BAB812D4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EF8D-D938-433D-BBFD-44F2BB354120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pic>
        <p:nvPicPr>
          <p:cNvPr id="70658" name="Picture 2" descr="Java Data Types">
            <a:extLst>
              <a:ext uri="{FF2B5EF4-FFF2-40B4-BE49-F238E27FC236}">
                <a16:creationId xmlns:a16="http://schemas.microsoft.com/office/drawing/2014/main" id="{6996C86A-A09C-9BC9-FABA-E7B548C11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185334"/>
            <a:ext cx="66675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590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C3E79-C052-99A9-316C-E98A51FF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264D4-CFF6-B0DE-F678-B470E9840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//  single line comment</a:t>
            </a:r>
          </a:p>
          <a:p>
            <a:r>
              <a:rPr lang="en-IN" dirty="0"/>
              <a:t>/*   */  multiline comment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24AE0-45F6-7F3E-D6D1-9D1D64A37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190A90-CA48-40A0-A485-EB12331BA3A3}" type="datetime1">
              <a:rPr lang="en-US" altLang="en-US" smtClean="0"/>
              <a:pPr>
                <a:defRPr/>
              </a:pPr>
              <a:t>11/30/2023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AB170-AEE8-C0F2-0BE5-AB89FAFE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Object Oriented Programming with Java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02569-966D-5639-FF02-43E181A9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AEF8D-D938-433D-BBFD-44F2BB354120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79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6">
            <a:extLst>
              <a:ext uri="{FF2B5EF4-FFF2-40B4-BE49-F238E27FC236}">
                <a16:creationId xmlns:a16="http://schemas.microsoft.com/office/drawing/2014/main" id="{FA507958-B89C-E0BB-8FED-494A25EB2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57313"/>
            <a:ext cx="84582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7BAAC9-8F3F-1267-D483-AB6752DC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>
                <a:latin typeface="Cambria,Bold"/>
              </a:rPr>
              <a:t>Course objectives:</a:t>
            </a:r>
            <a:br>
              <a:rPr lang="en-IN" b="1" dirty="0">
                <a:latin typeface="Cambria,Bold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AB38B-3560-30B0-8F7C-D73C2BE46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193925"/>
            <a:ext cx="8169275" cy="37496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2400" b="1" dirty="0">
                <a:highlight>
                  <a:srgbClr val="FFFF00"/>
                </a:highlight>
              </a:rPr>
              <a:t>To learn primitive constructs JAVA programming language.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N" sz="2400" b="1" dirty="0">
                <a:highlight>
                  <a:srgbClr val="FFFF00"/>
                </a:highlight>
              </a:rPr>
              <a:t>To understand Object Oriented Programming fundamental Features of JAVA.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N" sz="2400" b="1" dirty="0">
                <a:highlight>
                  <a:srgbClr val="FFFF00"/>
                </a:highlight>
              </a:rPr>
              <a:t>To gain knowledge on: Class, Objects, Inheritance and packages, multithreaded programming and exceptions.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00993-D275-9778-9EC7-02DF1E2C009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2737914-A3E3-4149-8C03-73E5B6100CC0}" type="datetime1">
              <a:rPr lang="en-US" altLang="en-US"/>
              <a:pPr>
                <a:defRPr/>
              </a:pPr>
              <a:t>11/28/2023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1C7A-87DC-9D3A-0504-357725F26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 dirty="0"/>
              <a:t>Object Oriented Programming with Java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8CA98-F757-9131-F96A-D88BF299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D22D3-BB4D-4E98-8A59-3F2E2B2010E9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2AA3-3D82-DCA0-D67B-BE1A6963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3588"/>
            <a:ext cx="8397875" cy="1293812"/>
          </a:xfrm>
        </p:spPr>
        <p:txBody>
          <a:bodyPr/>
          <a:lstStyle/>
          <a:p>
            <a:pPr algn="ctr" eaLnBrk="1" fontAlgn="auto" hangingPunct="1">
              <a:spcBef>
                <a:spcPts val="1000"/>
              </a:spcBef>
              <a:spcAft>
                <a:spcPts val="0"/>
              </a:spcAft>
              <a:defRPr/>
            </a:pPr>
            <a:r>
              <a:rPr lang="en-IN" sz="3200" b="1" dirty="0">
                <a:latin typeface="+mn-lt"/>
                <a:ea typeface="+mn-ea"/>
                <a:cs typeface="+mn-cs"/>
              </a:rPr>
              <a:t>Module-1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E0DA3-FBDD-00EE-CFE2-2AA674EFD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4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IN" sz="1800" b="1" dirty="0"/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IN" sz="5600" b="1" dirty="0"/>
              <a:t>An Overview of Java: Object-Oriented Programming (Two Paradigms, Abstraction, The Three OOP Principles), Using Blocks of Code, Lexical Issues (</a:t>
            </a:r>
            <a:r>
              <a:rPr lang="en-IN" sz="5500" b="1" dirty="0"/>
              <a:t>Whitespace</a:t>
            </a:r>
            <a:r>
              <a:rPr lang="en-IN" sz="5600" b="1" dirty="0"/>
              <a:t>, Identifiers, Literals, Comments, Separators, The Java Keywords).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IN" sz="5600" b="1" dirty="0"/>
              <a:t>Data Types, Variables, and Arrays: The Primitive Types (Integers, Floating-Point Types, Characters, Booleans), Variables, Type Conversion and Casting, Automatic Type Promotion in Expressions, Arrays, </a:t>
            </a:r>
            <a:r>
              <a:rPr lang="en-IN" sz="6000" b="1" dirty="0"/>
              <a:t>Introducing Type Inference with Local Variables.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endParaRPr lang="en-IN" sz="56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2DED5-C9D9-50DD-B933-1088DB5130D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F33DF84-ECC9-4EEE-B9FA-69AB63224EEF}" type="datetime1">
              <a:rPr lang="en-US" altLang="en-US"/>
              <a:pPr>
                <a:defRPr/>
              </a:pPr>
              <a:t>11/28/2023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3C396-28AC-907D-FF5E-2B9AA9BF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Object Oriented Programming with Java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7D6CD-591D-1C6B-F2F2-47B44C47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8DE4CD-8BFD-4F92-B177-AFB8EC5418FC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3F39-2605-81DE-F8A6-AB0BACA9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3588"/>
            <a:ext cx="8626475" cy="129381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2800" b="1" dirty="0">
                <a:latin typeface="+mn-lt"/>
                <a:ea typeface="+mn-ea"/>
                <a:cs typeface="+mn-cs"/>
              </a:rPr>
              <a:t>Module-1</a:t>
            </a:r>
            <a:endParaRPr lang="en-IN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B3C0AFF5-D56C-4E86-99C6-CF461911F4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3724" y="2193925"/>
            <a:ext cx="8321675" cy="4070350"/>
          </a:xfrm>
        </p:spPr>
        <p:txBody>
          <a:bodyPr/>
          <a:lstStyle/>
          <a:p>
            <a:pPr eaLnBrk="1" hangingPunct="1"/>
            <a:r>
              <a:rPr lang="en-IN" altLang="en-US" b="1" dirty="0"/>
              <a:t>Operators: Arithmetic Operators, Relational Operators, Boolean Logical Operators, The Assignment Operator, The ? Operator, Operator Precedence, Using Parentheses.</a:t>
            </a:r>
          </a:p>
          <a:p>
            <a:pPr eaLnBrk="1" hangingPunct="1"/>
            <a:r>
              <a:rPr lang="en-IN" altLang="en-US" b="1" dirty="0"/>
              <a:t>Control Statements: Java’s Selection Statements (if, The Traditional switch), Iteration Statements (while, do-while, for, The For-Each Version of the for Loop, Local Variable Type Inference in a for Loop, Nested Loops), Jump Statements (Using break, Using continue, return).</a:t>
            </a:r>
          </a:p>
          <a:p>
            <a:pPr eaLnBrk="1" hangingPunct="1"/>
            <a:r>
              <a:rPr lang="fr-FR" altLang="en-US" b="1" i="1" dirty="0" err="1"/>
              <a:t>Chapters</a:t>
            </a:r>
            <a:r>
              <a:rPr lang="fr-FR" altLang="en-US" b="1" i="1" dirty="0"/>
              <a:t> 2, 3, 4, 5</a:t>
            </a:r>
            <a:endParaRPr lang="en-IN" altLang="en-US" b="1" i="1" dirty="0"/>
          </a:p>
          <a:p>
            <a:pPr eaLnBrk="1" hangingPunct="1"/>
            <a:endParaRPr lang="en-I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5B260-48A5-655F-D0C4-2D986A74838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F33DF84-ECC9-4EEE-B9FA-69AB63224EEF}" type="datetime1">
              <a:rPr lang="en-US" altLang="en-US"/>
              <a:pPr>
                <a:defRPr/>
              </a:pPr>
              <a:t>11/28/2023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0C8BD-8811-97FD-51E1-42EA08FA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Object Oriented Programming with Java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7B5B8-B42C-505E-3644-632D3799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B5CD1-2685-4582-B2C0-85A919DF9288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17A4-353D-4A3C-19FD-A5782D05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3588"/>
            <a:ext cx="8626475" cy="129381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2800" b="1" dirty="0">
                <a:latin typeface="+mn-lt"/>
                <a:ea typeface="+mn-ea"/>
                <a:cs typeface="+mn-cs"/>
              </a:rPr>
              <a:t>Module-2</a:t>
            </a:r>
            <a:endParaRPr lang="en-IN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44AF5-2443-A2CB-7064-344ACAFB9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Introducing Classes: Class Fundamentals, Declaring Objects, Assigning Object Reference Variables,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Introducing Methods, Constructors, The this Keyword, Garbage Collection.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Methods and Classes: Overloading Methods, Objects as Parameters, Argument Passing, Returning Objects, Recursion, Access Control, Understanding static, Introducing final, Introducing Nested and Inner Classes.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b="1" i="1" dirty="0"/>
              <a:t>Chapter 6, 7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D29C-D35A-3DE9-A2AE-092BBF1830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F33DF84-ECC9-4EEE-B9FA-69AB63224EEF}" type="datetime1">
              <a:rPr lang="en-US" altLang="en-US"/>
              <a:pPr>
                <a:defRPr/>
              </a:pPr>
              <a:t>11/28/2023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17ED-DB2C-3820-3E8C-A39914D5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 dirty="0"/>
              <a:t>Object Oriented Programming with Java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DC91C-177A-2479-0924-F5B5E11C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AA71FA-B3FA-43DE-9E80-395EBE35CFD1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B126-B69F-80ED-8AEE-AC4447227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3588"/>
            <a:ext cx="8626475" cy="129381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2800" b="1" dirty="0">
                <a:latin typeface="+mn-lt"/>
                <a:ea typeface="+mn-ea"/>
                <a:cs typeface="+mn-cs"/>
              </a:rPr>
              <a:t>Module-3</a:t>
            </a:r>
            <a:endParaRPr lang="en-IN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03250BA4-0D51-532A-7892-3585DE76A6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IN" altLang="en-US" sz="2000" b="1" dirty="0"/>
              <a:t>Inheritance: Inheritance Basics, Using super, Creating a Multilevel Hierarchy, When Constructors Are Executed, Method Overriding, Dynamic Method Dispatch, Using Abstract Classes, Using final with Inheritance, Local Variable Type Inference and Inheritance, The Object Class.</a:t>
            </a:r>
          </a:p>
          <a:p>
            <a:pPr eaLnBrk="1" hangingPunct="1">
              <a:lnSpc>
                <a:spcPct val="80000"/>
              </a:lnSpc>
            </a:pPr>
            <a:r>
              <a:rPr lang="en-IN" altLang="en-US" sz="2000" b="1" dirty="0"/>
              <a:t>Interfaces: Interfaces, Default Interface Methods, Use static Methods in an Interface, Private Interface</a:t>
            </a:r>
          </a:p>
          <a:p>
            <a:pPr eaLnBrk="1" hangingPunct="1">
              <a:lnSpc>
                <a:spcPct val="80000"/>
              </a:lnSpc>
            </a:pPr>
            <a:r>
              <a:rPr lang="en-IN" altLang="en-US" sz="2000" b="1" dirty="0"/>
              <a:t>Methods.</a:t>
            </a:r>
          </a:p>
          <a:p>
            <a:pPr eaLnBrk="1" hangingPunct="1">
              <a:lnSpc>
                <a:spcPct val="80000"/>
              </a:lnSpc>
            </a:pPr>
            <a:r>
              <a:rPr lang="en-IN" altLang="en-US" sz="2000" b="1" dirty="0"/>
              <a:t>Chapter 8, 9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CCBBA-2EFF-A311-C47B-58FDB79271B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F33DF84-ECC9-4EEE-B9FA-69AB63224EEF}" type="datetime1">
              <a:rPr lang="en-US" altLang="en-US"/>
              <a:pPr>
                <a:defRPr/>
              </a:pPr>
              <a:t>11/28/2023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7F5FF-0BCB-DD7B-C86B-B3059EA9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Object Oriented Programming with Java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B7082-EE38-C5E1-0997-DB2DED20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CBBF28-A173-4F2B-97FA-37F1F36DAE70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C66E-3013-2CF8-8818-211FF370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3588"/>
            <a:ext cx="8626475" cy="129381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2800" b="1" dirty="0">
                <a:latin typeface="+mn-lt"/>
                <a:ea typeface="+mn-ea"/>
                <a:cs typeface="+mn-cs"/>
              </a:rPr>
              <a:t>Module- 4</a:t>
            </a:r>
            <a:endParaRPr lang="en-IN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70883FA4-ECD8-C867-6D8E-B5DA14B1A3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altLang="en-US" b="1" dirty="0"/>
              <a:t>Packages: Packages, Packages and Member Access, Importing Packages.</a:t>
            </a:r>
          </a:p>
          <a:p>
            <a:pPr eaLnBrk="1" hangingPunct="1"/>
            <a:r>
              <a:rPr lang="en-IN" altLang="en-US" b="1" dirty="0"/>
              <a:t>Exceptions: Exception-Handling Fundamentals, Exception </a:t>
            </a:r>
            <a:r>
              <a:rPr lang="en-IN" altLang="en-US" sz="2000" b="1" dirty="0"/>
              <a:t>Types</a:t>
            </a:r>
            <a:r>
              <a:rPr lang="en-IN" altLang="en-US" b="1" dirty="0"/>
              <a:t>, Uncaught Exceptions, Using try and catch, Multiple catch Clauses, Nested try Statements, throw, throws, finally, Java’s Built-in Exceptions,</a:t>
            </a:r>
          </a:p>
          <a:p>
            <a:pPr eaLnBrk="1" hangingPunct="1"/>
            <a:r>
              <a:rPr lang="en-IN" altLang="en-US" b="1" dirty="0"/>
              <a:t>Creating Your Own Exception Subclasses, Chained Exceptions.</a:t>
            </a:r>
          </a:p>
          <a:p>
            <a:pPr eaLnBrk="1" hangingPunct="1"/>
            <a:r>
              <a:rPr lang="en-IN" altLang="en-US" b="1" dirty="0"/>
              <a:t>Chapter 9, 10</a:t>
            </a:r>
            <a:endParaRPr lang="en-I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FEC1B-DC46-CF2C-B951-1C7A781BF7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F33DF84-ECC9-4EEE-B9FA-69AB63224EEF}" type="datetime1">
              <a:rPr lang="en-US" altLang="en-US"/>
              <a:pPr>
                <a:defRPr/>
              </a:pPr>
              <a:t>11/28/2023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4E0C6-F080-3684-C1C9-2F9B939F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Object Oriented Programming with Java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0E8B3-950A-3B66-3C0D-A53AD473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DD987-8C16-4CEE-AC3E-986503312093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F2F4-F332-87C1-B845-96ADCB7E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3588"/>
            <a:ext cx="8626475" cy="129381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2800" b="1" dirty="0">
                <a:latin typeface="+mn-lt"/>
                <a:ea typeface="+mn-ea"/>
                <a:cs typeface="+mn-cs"/>
              </a:rPr>
              <a:t>Module-5</a:t>
            </a:r>
            <a:endParaRPr lang="en-IN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7A2294DA-5005-6E46-98CE-6E9F710024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954963" cy="406876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IN" altLang="en-US" sz="2000" b="1" dirty="0"/>
              <a:t>Multithreaded Programming: The Java Thread Model, The Main Thread, Creating a Thread, Creating Multiple Threads, Using </a:t>
            </a:r>
            <a:r>
              <a:rPr lang="en-IN" altLang="en-US" sz="2000" b="1" dirty="0" err="1"/>
              <a:t>isAlive</a:t>
            </a:r>
            <a:r>
              <a:rPr lang="en-IN" altLang="en-US" sz="2000" b="1" dirty="0"/>
              <a:t>() and join(), Thread Priorities, Synchronization, Interthread Communication, Suspending, Resuming, and Stopping Threads, Obtaining a Thread’s State.</a:t>
            </a:r>
          </a:p>
          <a:p>
            <a:pPr eaLnBrk="1" hangingPunct="1">
              <a:lnSpc>
                <a:spcPct val="110000"/>
              </a:lnSpc>
            </a:pPr>
            <a:r>
              <a:rPr lang="en-IN" altLang="en-US" sz="2000" b="1" dirty="0"/>
              <a:t>Enumerations, Type Wrappers and Autoboxing: Enumerations (Enumeration Fundamentals, The</a:t>
            </a:r>
            <a:r>
              <a:rPr lang="en-IN" altLang="en-US" b="1" dirty="0"/>
              <a:t> </a:t>
            </a:r>
            <a:r>
              <a:rPr lang="en-IN" altLang="en-US" sz="2000" b="1" dirty="0"/>
              <a:t>values() and </a:t>
            </a:r>
            <a:r>
              <a:rPr lang="en-IN" altLang="en-US" sz="2000" b="1" dirty="0" err="1"/>
              <a:t>valueOf</a:t>
            </a:r>
            <a:r>
              <a:rPr lang="en-IN" altLang="en-US" sz="2000" b="1" dirty="0"/>
              <a:t>() Methods), Type Wrappers (Character, Boolean, The Numeric Type Wrappers), Autoboxing (Autoboxing and </a:t>
            </a:r>
            <a:r>
              <a:rPr lang="en-IN" altLang="en-US" b="1" dirty="0"/>
              <a:t>Methods</a:t>
            </a:r>
            <a:r>
              <a:rPr lang="en-IN" altLang="en-US" sz="2000" b="1" dirty="0"/>
              <a:t>, Autoboxing/Unboxing Occurs in Expressions, Autoboxing/Unboxing Boolean and Character Values).</a:t>
            </a:r>
          </a:p>
          <a:p>
            <a:pPr eaLnBrk="1" hangingPunct="1">
              <a:lnSpc>
                <a:spcPct val="110000"/>
              </a:lnSpc>
            </a:pPr>
            <a:r>
              <a:rPr lang="en-IN" altLang="en-US" sz="2000" b="1" dirty="0"/>
              <a:t>Chapter 11, 12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5D7FA-196D-CD20-89AC-94B93C43CA5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F33DF84-ECC9-4EEE-B9FA-69AB63224EEF}" type="datetime1">
              <a:rPr lang="en-US" altLang="en-US"/>
              <a:pPr>
                <a:defRPr/>
              </a:pPr>
              <a:t>11/28/2023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9CDD4-4EE9-5742-4B1B-3C3586CC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 dirty="0"/>
              <a:t>Object Oriented Programming with Java </a:t>
            </a:r>
            <a:endParaRPr lang="en-US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645B8-B52E-F881-4385-FAC1597B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269217-4FC9-46AD-81C3-E5784ADDF368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4151</TotalTime>
  <Words>1721</Words>
  <Application>Microsoft Office PowerPoint</Application>
  <PresentationFormat>On-screen Show (4:3)</PresentationFormat>
  <Paragraphs>251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Century Gothic</vt:lpstr>
      <vt:lpstr>Arial</vt:lpstr>
      <vt:lpstr>Calibri</vt:lpstr>
      <vt:lpstr>Comic Sans MS</vt:lpstr>
      <vt:lpstr>Arial Rounded MT Bold</vt:lpstr>
      <vt:lpstr>Cambria,Bold</vt:lpstr>
      <vt:lpstr>Courier New</vt:lpstr>
      <vt:lpstr>Vapor Trail</vt:lpstr>
      <vt:lpstr>Object Oriented Programming with Java Course Code : BCS306A </vt:lpstr>
      <vt:lpstr>Course Information</vt:lpstr>
      <vt:lpstr>Course objectives: </vt:lpstr>
      <vt:lpstr>Module-1</vt:lpstr>
      <vt:lpstr>Module-1</vt:lpstr>
      <vt:lpstr>Module-2</vt:lpstr>
      <vt:lpstr>Module-3</vt:lpstr>
      <vt:lpstr>Module- 4</vt:lpstr>
      <vt:lpstr>Module-5</vt:lpstr>
      <vt:lpstr>Chapter 2 Overview of Java</vt:lpstr>
      <vt:lpstr>Some Salient Characteristics of Java</vt:lpstr>
      <vt:lpstr>Java Processing and Execution</vt:lpstr>
      <vt:lpstr>Compiling and Executing a Java Program</vt:lpstr>
      <vt:lpstr>Classes and Objects</vt:lpstr>
      <vt:lpstr>Grouping Classes: The Java API</vt:lpstr>
      <vt:lpstr>OOP Concepts</vt:lpstr>
      <vt:lpstr>Class &amp; Object</vt:lpstr>
      <vt:lpstr>OOP Concepts</vt:lpstr>
      <vt:lpstr>OOP Concepts</vt:lpstr>
      <vt:lpstr>Procedure-Oriented Programming</vt:lpstr>
      <vt:lpstr>Object-Oriented Programming</vt:lpstr>
      <vt:lpstr>PowerPoint Presentation</vt:lpstr>
      <vt:lpstr>PowerPoint Presentation</vt:lpstr>
      <vt:lpstr>Advantage of OOPs over Procedure-oriented programming language </vt:lpstr>
      <vt:lpstr>References and Primitive Data Types</vt:lpstr>
      <vt:lpstr>Primitive Data Types</vt:lpstr>
      <vt:lpstr>Primitive Data Types</vt:lpstr>
      <vt:lpstr>Primitive Data Types</vt:lpstr>
      <vt:lpstr>Comments</vt:lpstr>
    </vt:vector>
  </TitlesOfParts>
  <Company>Personal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Philip King</dc:creator>
  <cp:lastModifiedBy>ganga holi</cp:lastModifiedBy>
  <cp:revision>94</cp:revision>
  <dcterms:created xsi:type="dcterms:W3CDTF">2004-06-18T19:39:23Z</dcterms:created>
  <dcterms:modified xsi:type="dcterms:W3CDTF">2023-11-30T17:45:43Z</dcterms:modified>
</cp:coreProperties>
</file>