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65" r:id="rId6"/>
    <p:sldId id="262" r:id="rId7"/>
    <p:sldId id="266" r:id="rId8"/>
    <p:sldId id="263" r:id="rId9"/>
    <p:sldId id="268" r:id="rId10"/>
    <p:sldId id="269" r:id="rId11"/>
    <p:sldId id="270" r:id="rId12"/>
    <p:sldId id="259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2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78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4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85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67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4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7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87B4-9484-4861-B4F8-17D230F2A026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F7B1D4-F75E-46B9-806F-AFB5D4739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0C2F-B4B2-7DF3-8150-527D2362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978" y="842683"/>
            <a:ext cx="9908894" cy="3163734"/>
          </a:xfrm>
        </p:spPr>
        <p:txBody>
          <a:bodyPr>
            <a:normAutofit/>
          </a:bodyPr>
          <a:lstStyle/>
          <a:p>
            <a:r>
              <a:rPr lang="en-IN" b="1" dirty="0"/>
              <a:t>OOP</a:t>
            </a:r>
            <a:r>
              <a:rPr lang="en-IN" sz="4800" b="1" dirty="0"/>
              <a:t>s  with Java</a:t>
            </a:r>
            <a:br>
              <a:rPr lang="en-IN" sz="4800" b="1" dirty="0"/>
            </a:br>
            <a:r>
              <a:rPr lang="en-IN" sz="4800" b="1" dirty="0"/>
              <a:t>Chapter 4</a:t>
            </a:r>
            <a:br>
              <a:rPr lang="en-IN" sz="4800" b="1" dirty="0"/>
            </a:br>
            <a:r>
              <a:rPr lang="en-IN" sz="4800" b="1" dirty="0"/>
              <a:t>Operators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A476A-7C1D-BE23-D0F4-71547039F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Dr.</a:t>
            </a:r>
            <a:r>
              <a:rPr lang="en-IN" sz="2800" b="1" dirty="0"/>
              <a:t> Ganga Holi </a:t>
            </a:r>
          </a:p>
          <a:p>
            <a:r>
              <a:rPr lang="en-IN" sz="2800" b="1" dirty="0"/>
              <a:t>Professor &amp; Head, Dept of CSE(ICB)</a:t>
            </a:r>
          </a:p>
        </p:txBody>
      </p:sp>
    </p:spTree>
    <p:extLst>
      <p:ext uri="{BB962C8B-B14F-4D97-AF65-F5344CB8AC3E}">
        <p14:creationId xmlns:p14="http://schemas.microsoft.com/office/powerpoint/2010/main" val="157561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441-CBFE-6492-1C61-75994C01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Short-Circuit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9F9E-2EA1-0896-2495-54A33C64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1760"/>
            <a:ext cx="8915400" cy="5364480"/>
          </a:xfrm>
        </p:spPr>
        <p:txBody>
          <a:bodyPr>
            <a:normAutofit/>
          </a:bodyPr>
          <a:lstStyle/>
          <a:p>
            <a:pPr marR="12700" algn="just"/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Java provides two interesting Boolean operators not found in many other computer languages. </a:t>
            </a:r>
          </a:p>
          <a:p>
            <a:pPr marR="12700" algn="just"/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These are secondary versions of the Boolean AND </a:t>
            </a:r>
            <a:r>
              <a:rPr lang="en-IN" sz="1800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and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OR operators, and are known as short-circuit logical operators. </a:t>
            </a:r>
          </a:p>
          <a:p>
            <a:pPr marR="12700" algn="just"/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As you can see from the preceding table, the OR operator results in true when A is true, no matter what B is. </a:t>
            </a:r>
          </a:p>
          <a:p>
            <a:pPr marR="12700" algn="just"/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Similarly, the AND operator results in false when A is false, no matter what B is. If you use the || and &amp;&amp; forms, rather than the | and &amp; forms of these operators, Java will not bother to evaluate the right-hand operand when the outcome of the expression can be determined by the left operand alone.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This is very useful when the right-hand operand depends on the value of the left one in order to function properly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if (</a:t>
            </a:r>
            <a:r>
              <a:rPr lang="en-IN" sz="1800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denom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!= 0 &amp;&amp; </a:t>
            </a:r>
            <a:r>
              <a:rPr lang="en-IN" sz="1800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num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/ </a:t>
            </a:r>
            <a:r>
              <a:rPr lang="en-IN" sz="1800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denom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&gt; 10)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Since the short-circuit form of AND (&amp;&amp;) is used, there is no risk of causing a run-time exception when </a:t>
            </a:r>
            <a:r>
              <a:rPr lang="en-IN" sz="1800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denom</a:t>
            </a:r>
            <a:r>
              <a:rPr lang="en-IN" sz="1800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is zero.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15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207-3CB7-A9BC-0EF4-476FE0D7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6FC1-F44A-0A59-4A7F-EDE15045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The assignment operator is the single equal sign, =.</a:t>
            </a:r>
          </a:p>
          <a:p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The assignment operator works in Java much as it does in any other computer language.</a:t>
            </a:r>
          </a:p>
          <a:p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It has this general form: var = expression;</a:t>
            </a:r>
          </a:p>
          <a:p>
            <a:pPr algn="just"/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For example, consider this fragment: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int x, y, z; x = y = z = 100; // set x, y, and z to 100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This fragment sets the variables x, y, and z to 100 using a single statement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389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11CF-DF32-9AF6-7CE4-B590203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Assignment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4A5A4C-6AFF-C191-DF5F-8A66552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=, +=, -=, *=, /=, %=</a:t>
            </a:r>
            <a:br>
              <a:rPr lang="en-IN" sz="3200" dirty="0"/>
            </a:br>
            <a:r>
              <a:rPr lang="en-IN" sz="3200" dirty="0"/>
              <a:t>Compound Assignments</a:t>
            </a:r>
            <a:br>
              <a:rPr lang="en-IN" sz="3200" dirty="0"/>
            </a:br>
            <a:r>
              <a:rPr lang="en-IN" sz="3200" dirty="0"/>
              <a:t>Examples and 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6031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33B7-0B5A-D885-DA43-236C3AD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BF52-7514-FD88-E805-FE3FFFC9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27760"/>
            <a:ext cx="89154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b="1" dirty="0">
              <a:solidFill>
                <a:srgbClr val="941ED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int num = 10;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num += 5; // num = num + 5;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num -= 3; // num = num - 3;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num *= 2; // num = num * 2;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num /= 4; // num = num / 4;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num %= 3; // num = num % 3;</a:t>
            </a:r>
          </a:p>
          <a:p>
            <a:pPr marL="0" indent="0">
              <a:buNone/>
            </a:pPr>
            <a:endParaRPr lang="pt-BR" sz="2400" b="1" dirty="0">
              <a:solidFill>
                <a:srgbClr val="941ED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941EDF"/>
                </a:solidFill>
                <a:latin typeface="Courier New" panose="02070309020205020404" pitchFamily="49" charset="0"/>
              </a:rPr>
              <a:t>System.out.println("Updated num: " + num);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9060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CA39-3D81-7179-245A-C9A54089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?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A850-D671-9395-68C8-3EDBB22C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Java includes a special ternary (three-way) operator that can replace certain types of if-then-else statemen</a:t>
            </a:r>
          </a:p>
          <a:p>
            <a:pPr marR="12700" algn="just"/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This operator is the ?. It can seem somewhat confusing at first, but the ? can be used very effectively once mastered.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The ? has this general form: expression1 ? expression2 : expression3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12700" algn="just"/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Here, expression1 can be any expression that evaluates to a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value. If expression1 is true, then expression2 is evaluated; otherwise, expression3 is evaluated. The result of the ? operation is that of the expression evaluated. Both expression2 and expression3 are required to return the same type, which can’t be void.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4954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04EB-BC3C-E1A2-BB66-C56CC27D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C9888-E6CD-CD20-D80A-0E8403306B34}"/>
              </a:ext>
            </a:extLst>
          </p:cNvPr>
          <p:cNvSpPr txBox="1"/>
          <p:nvPr/>
        </p:nvSpPr>
        <p:spPr>
          <a:xfrm>
            <a:off x="3048000" y="-2844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A7994D-D4E8-C63E-DDC3-153ACBA0F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04861"/>
              </p:ext>
            </p:extLst>
          </p:nvPr>
        </p:nvGraphicFramePr>
        <p:xfrm>
          <a:off x="1005840" y="1389788"/>
          <a:ext cx="11033762" cy="3702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9549">
                  <a:extLst>
                    <a:ext uri="{9D8B030D-6E8A-4147-A177-3AD203B41FA5}">
                      <a16:colId xmlns:a16="http://schemas.microsoft.com/office/drawing/2014/main" val="951972231"/>
                    </a:ext>
                  </a:extLst>
                </a:gridCol>
                <a:gridCol w="2402847">
                  <a:extLst>
                    <a:ext uri="{9D8B030D-6E8A-4147-A177-3AD203B41FA5}">
                      <a16:colId xmlns:a16="http://schemas.microsoft.com/office/drawing/2014/main" val="3831685187"/>
                    </a:ext>
                  </a:extLst>
                </a:gridCol>
                <a:gridCol w="2268562">
                  <a:extLst>
                    <a:ext uri="{9D8B030D-6E8A-4147-A177-3AD203B41FA5}">
                      <a16:colId xmlns:a16="http://schemas.microsoft.com/office/drawing/2014/main" val="4040912823"/>
                    </a:ext>
                  </a:extLst>
                </a:gridCol>
                <a:gridCol w="4402804">
                  <a:extLst>
                    <a:ext uri="{9D8B030D-6E8A-4147-A177-3AD203B41FA5}">
                      <a16:colId xmlns:a16="http://schemas.microsoft.com/office/drawing/2014/main" val="2972421216"/>
                    </a:ext>
                  </a:extLst>
                </a:gridCol>
              </a:tblGrid>
              <a:tr h="605586"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Operator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Result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Operator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Result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6715683"/>
                  </a:ext>
                </a:extLst>
              </a:tr>
              <a:tr h="398372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+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effectLst/>
                        </a:rPr>
                        <a:t>Addition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-=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Subtraction Assignment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2729132"/>
                  </a:ext>
                </a:extLst>
              </a:tr>
              <a:tr h="60558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Subtraction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+=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effectLst/>
                        </a:rPr>
                        <a:t>Addition Assignment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3979349"/>
                  </a:ext>
                </a:extLst>
              </a:tr>
              <a:tr h="60558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*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Multiplication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*=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effectLst/>
                        </a:rPr>
                        <a:t>Multiplication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653763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/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Division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/=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Division Assignment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866083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%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Modulus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%=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Modulus Assignment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177201"/>
                  </a:ext>
                </a:extLst>
              </a:tr>
              <a:tr h="60558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++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Increment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--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effectLst/>
                        </a:rPr>
                        <a:t>Decrement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718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C1BC-FFBA-3E41-6E79-4ACA165F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0" y="406400"/>
            <a:ext cx="9015412" cy="6238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public class </a:t>
            </a:r>
            <a:r>
              <a:rPr lang="en-IN" b="1" dirty="0" err="1"/>
              <a:t>ArithmaticOperators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{      public static void main(String </a:t>
            </a:r>
            <a:r>
              <a:rPr lang="en-IN" b="1" dirty="0" err="1"/>
              <a:t>args</a:t>
            </a:r>
            <a:r>
              <a:rPr lang="en-IN" b="1" dirty="0"/>
              <a:t>[])</a:t>
            </a:r>
          </a:p>
          <a:p>
            <a:pPr marL="0" indent="0">
              <a:buNone/>
            </a:pPr>
            <a:r>
              <a:rPr lang="en-IN" b="1" dirty="0"/>
              <a:t>	{     int a = 10, b = 4;</a:t>
            </a:r>
          </a:p>
          <a:p>
            <a:pPr marL="0" indent="0">
              <a:buNone/>
            </a:pPr>
            <a:r>
              <a:rPr lang="en-IN" b="1" dirty="0"/>
              <a:t>		int sum = a + b;        // Addition</a:t>
            </a:r>
          </a:p>
          <a:p>
            <a:pPr marL="0" indent="0">
              <a:buNone/>
            </a:pPr>
            <a:r>
              <a:rPr lang="en-IN" b="1" dirty="0"/>
              <a:t>		int difference = a - b; // Subtraction</a:t>
            </a:r>
          </a:p>
          <a:p>
            <a:pPr marL="0" indent="0">
              <a:buNone/>
            </a:pPr>
            <a:r>
              <a:rPr lang="en-IN" b="1" dirty="0"/>
              <a:t>		int product = a * b;    // Multiplication</a:t>
            </a:r>
          </a:p>
          <a:p>
            <a:pPr marL="0" indent="0">
              <a:buNone/>
            </a:pPr>
            <a:r>
              <a:rPr lang="en-IN" b="1" dirty="0"/>
              <a:t>		int quotient = a / b;    // Division</a:t>
            </a:r>
          </a:p>
          <a:p>
            <a:pPr marL="0" indent="0">
              <a:buNone/>
            </a:pPr>
            <a:r>
              <a:rPr lang="en-IN" b="1" dirty="0"/>
              <a:t>		int remainder = a % b;   // Modulus</a:t>
            </a:r>
          </a:p>
          <a:p>
            <a:pPr marL="0" indent="0">
              <a:buNone/>
            </a:pPr>
            <a:r>
              <a:rPr lang="en-IN" b="1" dirty="0"/>
              <a:t>	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System.out.println</a:t>
            </a:r>
            <a:r>
              <a:rPr lang="en-IN" b="1" dirty="0"/>
              <a:t>("Sum: " + sum);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System.out.println</a:t>
            </a:r>
            <a:r>
              <a:rPr lang="en-IN" b="1" dirty="0"/>
              <a:t>("Difference: " + difference);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System.out.println</a:t>
            </a:r>
            <a:r>
              <a:rPr lang="en-IN" b="1" dirty="0"/>
              <a:t>("Product: " + product);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System.out.println</a:t>
            </a:r>
            <a:r>
              <a:rPr lang="en-IN" b="1" dirty="0"/>
              <a:t>("Quotient: " + quotient);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/>
              <a:t>System.out.println</a:t>
            </a:r>
            <a:r>
              <a:rPr lang="en-IN" b="1" dirty="0"/>
              <a:t>("Remainder: " + remainder);</a:t>
            </a:r>
          </a:p>
          <a:p>
            <a:pPr marL="0" indent="0">
              <a:buNone/>
            </a:pPr>
            <a:r>
              <a:rPr lang="en-IN" b="1" dirty="0"/>
              <a:t>	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16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21D-0D2D-5746-C307-3583B225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Relational Operators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F2CA38-DA62-00B3-4518-FCF9F22A1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852"/>
              </p:ext>
            </p:extLst>
          </p:nvPr>
        </p:nvGraphicFramePr>
        <p:xfrm>
          <a:off x="2286000" y="2072640"/>
          <a:ext cx="8829040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3728">
                  <a:extLst>
                    <a:ext uri="{9D8B030D-6E8A-4147-A177-3AD203B41FA5}">
                      <a16:colId xmlns:a16="http://schemas.microsoft.com/office/drawing/2014/main" val="400955731"/>
                    </a:ext>
                  </a:extLst>
                </a:gridCol>
                <a:gridCol w="6605312">
                  <a:extLst>
                    <a:ext uri="{9D8B030D-6E8A-4147-A177-3AD203B41FA5}">
                      <a16:colId xmlns:a16="http://schemas.microsoft.com/office/drawing/2014/main" val="2377015446"/>
                    </a:ext>
                  </a:extLst>
                </a:gridCol>
              </a:tblGrid>
              <a:tr h="261463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Operator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Result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8646194"/>
                  </a:ext>
                </a:extLst>
              </a:tr>
              <a:tr h="133261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9931489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==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Equal to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2561813"/>
                  </a:ext>
                </a:extLst>
              </a:tr>
              <a:tr h="132417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9546547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!=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Not equal to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1031620"/>
                  </a:ext>
                </a:extLst>
              </a:tr>
              <a:tr h="132417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099575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&gt;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Greater than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4189557"/>
                  </a:ext>
                </a:extLst>
              </a:tr>
              <a:tr h="132417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9604669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&lt;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Less than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2381526"/>
                  </a:ext>
                </a:extLst>
              </a:tr>
              <a:tr h="132417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0883666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&gt;=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Greater than and equal to 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4078611"/>
                  </a:ext>
                </a:extLst>
              </a:tr>
              <a:tr h="133261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862006"/>
                  </a:ext>
                </a:extLst>
              </a:tr>
              <a:tr h="245436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&lt;=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Less than and equal to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3278761"/>
                  </a:ext>
                </a:extLst>
              </a:tr>
              <a:tr h="111332">
                <a:tc>
                  <a:txBody>
                    <a:bodyPr/>
                    <a:lstStyle/>
                    <a:p>
                      <a:pPr algn="just"/>
                      <a:r>
                        <a:rPr lang="en-IN" sz="1050" b="1">
                          <a:effectLst/>
                        </a:rPr>
                        <a:t> 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50" b="1" dirty="0">
                          <a:effectLst/>
                        </a:rPr>
                        <a:t> 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912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6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0652-84F4-CCD0-71C9-7EA97BE8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72" y="345440"/>
            <a:ext cx="8915400" cy="6624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RetionalOperators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{      public static void main(String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[])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{ 	int x = 5, y = 8;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isEqual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== y;       // Equal to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notEqual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!= y;      // Not equal to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greaterThan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&gt; y;    // Greater than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lessThan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&lt; y;       // Less than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greaterOrEqual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&gt;= y; // Greater than or equal to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lessOrEqual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= x &lt;= y;    // Less than or equal to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("Is Equal: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isEqual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("Not Equal: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notEqual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("Greater Than: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greaterThan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("Less Than: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lessThan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("Greater or Equal: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greaterOrEqual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("Less or Equal: " +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lessOrEqual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EDF5-9C41-42C9-F817-B24F7E72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Logical Operators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C918-001C-D595-AC47-15D4292F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3632C3-0EC6-0BD0-6244-1DB435A4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57310"/>
              </p:ext>
            </p:extLst>
          </p:nvPr>
        </p:nvGraphicFramePr>
        <p:xfrm>
          <a:off x="2589212" y="2204720"/>
          <a:ext cx="8729028" cy="3799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7028">
                  <a:extLst>
                    <a:ext uri="{9D8B030D-6E8A-4147-A177-3AD203B41FA5}">
                      <a16:colId xmlns:a16="http://schemas.microsoft.com/office/drawing/2014/main" val="82348490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41008683"/>
                    </a:ext>
                  </a:extLst>
                </a:gridCol>
                <a:gridCol w="1894778">
                  <a:extLst>
                    <a:ext uri="{9D8B030D-6E8A-4147-A177-3AD203B41FA5}">
                      <a16:colId xmlns:a16="http://schemas.microsoft.com/office/drawing/2014/main" val="2677130121"/>
                    </a:ext>
                  </a:extLst>
                </a:gridCol>
                <a:gridCol w="2494342">
                  <a:extLst>
                    <a:ext uri="{9D8B030D-6E8A-4147-A177-3AD203B41FA5}">
                      <a16:colId xmlns:a16="http://schemas.microsoft.com/office/drawing/2014/main" val="2304807011"/>
                    </a:ext>
                  </a:extLst>
                </a:gridCol>
              </a:tblGrid>
              <a:tr h="725931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Result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effectLst/>
                        </a:rPr>
                        <a:t>Operator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>
                          <a:effectLst/>
                        </a:rPr>
                        <a:t>Result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4917592"/>
                  </a:ext>
                </a:extLst>
              </a:tr>
              <a:tr h="62222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&amp;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Logical AND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&amp;=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AND assignment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4259864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|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Logical OR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!=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OR assignment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620690"/>
                  </a:ext>
                </a:extLst>
              </a:tr>
              <a:tr h="62222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^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Logical XOR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^=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XOR assignment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646117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||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Short-circuit OR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effectLst/>
                        </a:rPr>
                        <a:t>==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Equal to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3064354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&amp;&amp;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Short-circuit AND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!=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Not equal to</a:t>
                      </a:r>
                      <a:endParaRPr lang="en-IN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4029475"/>
                  </a:ext>
                </a:extLst>
              </a:tr>
              <a:tr h="62222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!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Logical unary NOT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?: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/>
                        </a:rPr>
                        <a:t>Ternary if-then-else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589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2806-CF0B-A3A6-7DBE-247D456D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7920"/>
            <a:ext cx="8915400" cy="4773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err="1"/>
              <a:t>boolean</a:t>
            </a:r>
            <a:r>
              <a:rPr lang="en-IN" sz="2400" b="1" dirty="0"/>
              <a:t> p = true, q = false;</a:t>
            </a:r>
          </a:p>
          <a:p>
            <a:pPr marL="0" indent="0">
              <a:buNone/>
            </a:pP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andResult</a:t>
            </a:r>
            <a:r>
              <a:rPr lang="en-IN" sz="2400" b="1" dirty="0"/>
              <a:t> = p &amp;&amp; q; // AND</a:t>
            </a:r>
          </a:p>
          <a:p>
            <a:pPr marL="0" indent="0">
              <a:buNone/>
            </a:pP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orResult</a:t>
            </a:r>
            <a:r>
              <a:rPr lang="en-IN" sz="2400" b="1" dirty="0"/>
              <a:t> = p || q;  // OR</a:t>
            </a:r>
          </a:p>
          <a:p>
            <a:pPr marL="0" indent="0">
              <a:buNone/>
            </a:pP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notResult</a:t>
            </a:r>
            <a:r>
              <a:rPr lang="en-IN" sz="2400" b="1" dirty="0"/>
              <a:t> = !p;     // NOT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err="1"/>
              <a:t>System.out.println</a:t>
            </a:r>
            <a:r>
              <a:rPr lang="en-IN" sz="2400" b="1" dirty="0"/>
              <a:t>("AND Result: " + </a:t>
            </a:r>
            <a:r>
              <a:rPr lang="en-IN" sz="2400" b="1" dirty="0" err="1"/>
              <a:t>andResult</a:t>
            </a:r>
            <a:r>
              <a:rPr lang="en-IN" sz="2400" b="1" dirty="0"/>
              <a:t>);</a:t>
            </a:r>
          </a:p>
          <a:p>
            <a:pPr marL="0" indent="0">
              <a:buNone/>
            </a:pPr>
            <a:r>
              <a:rPr lang="en-IN" sz="2400" b="1" dirty="0" err="1"/>
              <a:t>System.out.println</a:t>
            </a:r>
            <a:r>
              <a:rPr lang="en-IN" sz="2400" b="1" dirty="0"/>
              <a:t>("OR Result: " + </a:t>
            </a:r>
            <a:r>
              <a:rPr lang="en-IN" sz="2400" b="1" dirty="0" err="1"/>
              <a:t>orResult</a:t>
            </a:r>
            <a:r>
              <a:rPr lang="en-IN" sz="2400" b="1" dirty="0"/>
              <a:t>);</a:t>
            </a:r>
          </a:p>
          <a:p>
            <a:pPr marL="0" indent="0">
              <a:buNone/>
            </a:pPr>
            <a:r>
              <a:rPr lang="en-IN" sz="2400" b="1" dirty="0" err="1"/>
              <a:t>System.out.println</a:t>
            </a:r>
            <a:r>
              <a:rPr lang="en-IN" sz="2400" b="1" dirty="0"/>
              <a:t>("NOT Result: " + </a:t>
            </a:r>
            <a:r>
              <a:rPr lang="en-IN" sz="2400" b="1" dirty="0" err="1"/>
              <a:t>notResult</a:t>
            </a:r>
            <a:r>
              <a:rPr lang="en-IN" sz="2400" b="1" dirty="0"/>
              <a:t>);// </a:t>
            </a:r>
          </a:p>
        </p:txBody>
      </p:sp>
    </p:spTree>
    <p:extLst>
      <p:ext uri="{BB962C8B-B14F-4D97-AF65-F5344CB8AC3E}">
        <p14:creationId xmlns:p14="http://schemas.microsoft.com/office/powerpoint/2010/main" val="84775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FD48-A225-5661-2A82-54FF4A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Bitwise Operators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1A8CA3-0F9F-6782-CC81-A16030A0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34604"/>
              </p:ext>
            </p:extLst>
          </p:nvPr>
        </p:nvGraphicFramePr>
        <p:xfrm>
          <a:off x="2227164" y="1137921"/>
          <a:ext cx="9253636" cy="5525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5876">
                  <a:extLst>
                    <a:ext uri="{9D8B030D-6E8A-4147-A177-3AD203B41FA5}">
                      <a16:colId xmlns:a16="http://schemas.microsoft.com/office/drawing/2014/main" val="2237536349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713562414"/>
                    </a:ext>
                  </a:extLst>
                </a:gridCol>
                <a:gridCol w="2300211">
                  <a:extLst>
                    <a:ext uri="{9D8B030D-6E8A-4147-A177-3AD203B41FA5}">
                      <a16:colId xmlns:a16="http://schemas.microsoft.com/office/drawing/2014/main" val="836235162"/>
                    </a:ext>
                  </a:extLst>
                </a:gridCol>
                <a:gridCol w="3369069">
                  <a:extLst>
                    <a:ext uri="{9D8B030D-6E8A-4147-A177-3AD203B41FA5}">
                      <a16:colId xmlns:a16="http://schemas.microsoft.com/office/drawing/2014/main" val="3158975322"/>
                    </a:ext>
                  </a:extLst>
                </a:gridCol>
              </a:tblGrid>
              <a:tr h="688191"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Operator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Result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Operator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effectLst/>
                        </a:rPr>
                        <a:t>Result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282304"/>
                  </a:ext>
                </a:extLst>
              </a:tr>
              <a:tr h="672891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~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unary NOT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&amp;=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left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2713044"/>
                  </a:ext>
                </a:extLst>
              </a:tr>
              <a:tr h="672891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&amp;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AND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!=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AND assignment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760906"/>
                  </a:ext>
                </a:extLst>
              </a:tr>
              <a:tr h="589878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|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^=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OR assignment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2846689"/>
                  </a:ext>
                </a:extLst>
              </a:tr>
              <a:tr h="1009336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^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effectLst/>
                        </a:rPr>
                        <a:t>Bitwise exclusive OR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&gt;&gt;=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Bitwise exclusive 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388820"/>
                  </a:ext>
                </a:extLst>
              </a:tr>
              <a:tr h="589878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&gt;&gt;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right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&gt;&gt;&gt;=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right assignment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700171"/>
                  </a:ext>
                </a:extLst>
              </a:tr>
              <a:tr h="336445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&lt;&lt;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left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&lt;&lt;=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left assignment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1682038"/>
                  </a:ext>
                </a:extLst>
              </a:tr>
              <a:tr h="672891"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&gt;&gt;&gt;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Shift right zero fill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677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2FA8-CE95-440F-AF05-4FC51743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72" y="264160"/>
            <a:ext cx="8993188" cy="6156960"/>
          </a:xfrm>
        </p:spPr>
        <p:txBody>
          <a:bodyPr>
            <a:noAutofit/>
          </a:bodyPr>
          <a:lstStyle/>
          <a:p>
            <a:pPr marL="0" marR="2032000" indent="0" algn="just">
              <a:buNone/>
              <a:tabLst>
                <a:tab pos="248920" algn="l"/>
              </a:tabLst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class 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BoolLogic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2032000" indent="0" algn="just">
              <a:buNone/>
              <a:tabLst>
                <a:tab pos="248920" algn="l"/>
              </a:tabLst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{	public static void main(String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args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[])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{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a = true; 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b = false;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c = a | b;         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d = a &amp; b;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e = a ^ b;         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f = (!a &amp; b) | (a &amp; !b);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boolean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g = !a;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a = " + a);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b = " + b);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a|b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= " + c);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a&amp;b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= " + d);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a^b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= " + e);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("!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a&amp;b|a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&amp;!b = " + f);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IN" sz="2000" b="1" dirty="0" err="1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System.out.println</a:t>
            </a: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(" !a = " + g); 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	}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Arial" panose="020B0604020202020204" pitchFamily="34" charset="0"/>
              </a:rPr>
              <a:t> }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76448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1300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Century Gothic</vt:lpstr>
      <vt:lpstr>Courier New</vt:lpstr>
      <vt:lpstr>Söhne</vt:lpstr>
      <vt:lpstr>Times New Roman</vt:lpstr>
      <vt:lpstr>Wingdings 3</vt:lpstr>
      <vt:lpstr>Wisp</vt:lpstr>
      <vt:lpstr>OOPs  with Java Chapter 4 Operators </vt:lpstr>
      <vt:lpstr>Arithmetic Operators</vt:lpstr>
      <vt:lpstr>PowerPoint Presentation</vt:lpstr>
      <vt:lpstr>Relational Operators</vt:lpstr>
      <vt:lpstr>PowerPoint Presentation</vt:lpstr>
      <vt:lpstr>Boolean Logical Operators </vt:lpstr>
      <vt:lpstr>PowerPoint Presentation</vt:lpstr>
      <vt:lpstr>Bitwise Operators</vt:lpstr>
      <vt:lpstr>PowerPoint Presentation</vt:lpstr>
      <vt:lpstr>Short-Circuit Logical Operators</vt:lpstr>
      <vt:lpstr>The Assignment Operator</vt:lpstr>
      <vt:lpstr>Assignment Operators  </vt:lpstr>
      <vt:lpstr>Assignment Operators</vt:lpstr>
      <vt:lpstr>The ?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ganga holi</dc:creator>
  <cp:lastModifiedBy>ganga holi</cp:lastModifiedBy>
  <cp:revision>54</cp:revision>
  <dcterms:created xsi:type="dcterms:W3CDTF">2023-11-30T17:44:15Z</dcterms:created>
  <dcterms:modified xsi:type="dcterms:W3CDTF">2023-12-05T18:32:00Z</dcterms:modified>
</cp:coreProperties>
</file>