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5"/>
  </p:notesMasterIdLst>
  <p:sldIdLst>
    <p:sldId id="256" r:id="rId2"/>
    <p:sldId id="257" r:id="rId3"/>
    <p:sldId id="258" r:id="rId4"/>
    <p:sldId id="259" r:id="rId5"/>
    <p:sldId id="514" r:id="rId6"/>
    <p:sldId id="516" r:id="rId7"/>
    <p:sldId id="364" r:id="rId8"/>
    <p:sldId id="520" r:id="rId9"/>
    <p:sldId id="521" r:id="rId10"/>
    <p:sldId id="522" r:id="rId11"/>
    <p:sldId id="517" r:id="rId12"/>
    <p:sldId id="523" r:id="rId13"/>
    <p:sldId id="524" r:id="rId14"/>
    <p:sldId id="518" r:id="rId15"/>
    <p:sldId id="525" r:id="rId16"/>
    <p:sldId id="526" r:id="rId17"/>
    <p:sldId id="527" r:id="rId18"/>
    <p:sldId id="528" r:id="rId19"/>
    <p:sldId id="529" r:id="rId20"/>
    <p:sldId id="530" r:id="rId21"/>
    <p:sldId id="531" r:id="rId22"/>
    <p:sldId id="532" r:id="rId23"/>
    <p:sldId id="53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882D8-C953-4AAE-B24A-EA2574B66D4C}" type="datetimeFigureOut">
              <a:rPr lang="en-IN" smtClean="0"/>
              <a:t>13-12-2023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057B8-F9A5-43B9-BA67-6C64721CCA5B}" type="slidenum">
              <a:rPr lang="en-IN" smtClean="0"/>
              <a:t>‹#›</a:t>
            </a:fld>
            <a:endParaRPr lang="en-IN"/>
          </a:p>
        </p:txBody>
      </p:sp>
    </p:spTree>
    <p:extLst>
      <p:ext uri="{BB962C8B-B14F-4D97-AF65-F5344CB8AC3E}">
        <p14:creationId xmlns:p14="http://schemas.microsoft.com/office/powerpoint/2010/main" val="2496650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A8813637-F826-43A2-F852-906854E3798D}"/>
              </a:ext>
            </a:extLst>
          </p:cNvPr>
          <p:cNvSpPr>
            <a:spLocks noGrp="1" noRot="1" noChangeAspect="1" noChangeArrowheads="1" noTextEdit="1"/>
          </p:cNvSpPr>
          <p:nvPr>
            <p:ph type="sldImg"/>
          </p:nvPr>
        </p:nvSpPr>
        <p:spPr>
          <a:ln/>
        </p:spPr>
      </p:sp>
      <p:sp>
        <p:nvSpPr>
          <p:cNvPr id="22530" name="Notes Placeholder 2">
            <a:extLst>
              <a:ext uri="{FF2B5EF4-FFF2-40B4-BE49-F238E27FC236}">
                <a16:creationId xmlns:a16="http://schemas.microsoft.com/office/drawing/2014/main" id="{D67C4B72-FFDB-5A48-4223-50DC50C0B69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531" name="Slide Number Placeholder 3">
            <a:extLst>
              <a:ext uri="{FF2B5EF4-FFF2-40B4-BE49-F238E27FC236}">
                <a16:creationId xmlns:a16="http://schemas.microsoft.com/office/drawing/2014/main" id="{497EBDF4-60FE-05A3-A227-776EAAAEF90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82D833F-9099-4ACF-B2B2-2CFE6F7A20F2}" type="slidenum">
              <a:rPr lang="en-US" altLang="en-US" sz="1000"/>
              <a:pPr/>
              <a:t>5</a:t>
            </a:fld>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FC87B4-9484-4861-B4F8-17D230F2A026}"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239229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C87B4-9484-4861-B4F8-17D230F2A026}"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34880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C87B4-9484-4861-B4F8-17D230F2A026}"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F7B1D4-F75E-46B9-806F-AFB5D4739FD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6782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FC87B4-9484-4861-B4F8-17D230F2A026}"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3330146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FC87B4-9484-4861-B4F8-17D230F2A026}"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F7B1D4-F75E-46B9-806F-AFB5D4739FD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6858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FC87B4-9484-4861-B4F8-17D230F2A026}"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329068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C87B4-9484-4861-B4F8-17D230F2A026}"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1731367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C87B4-9484-4861-B4F8-17D230F2A026}"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127364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C87B4-9484-4861-B4F8-17D230F2A026}"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152114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C87B4-9484-4861-B4F8-17D230F2A026}"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196449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FC87B4-9484-4861-B4F8-17D230F2A026}"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125855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FC87B4-9484-4861-B4F8-17D230F2A026}"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382327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FC87B4-9484-4861-B4F8-17D230F2A026}"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418684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C87B4-9484-4861-B4F8-17D230F2A026}" type="datetimeFigureOut">
              <a:rPr lang="en-IN" smtClean="0"/>
              <a:t>13-12-2023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291390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FC87B4-9484-4861-B4F8-17D230F2A026}"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175390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FC87B4-9484-4861-B4F8-17D230F2A026}"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267248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FC87B4-9484-4861-B4F8-17D230F2A026}" type="datetimeFigureOut">
              <a:rPr lang="en-IN" smtClean="0"/>
              <a:t>13-12-2023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2F7B1D4-F75E-46B9-806F-AFB5D4739FD3}" type="slidenum">
              <a:rPr lang="en-IN" smtClean="0"/>
              <a:t>‹#›</a:t>
            </a:fld>
            <a:endParaRPr lang="en-IN"/>
          </a:p>
        </p:txBody>
      </p:sp>
    </p:spTree>
    <p:extLst>
      <p:ext uri="{BB962C8B-B14F-4D97-AF65-F5344CB8AC3E}">
        <p14:creationId xmlns:p14="http://schemas.microsoft.com/office/powerpoint/2010/main" val="317685618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0C2F-B4B2-7DF3-8150-527D236278F0}"/>
              </a:ext>
            </a:extLst>
          </p:cNvPr>
          <p:cNvSpPr>
            <a:spLocks noGrp="1"/>
          </p:cNvSpPr>
          <p:nvPr>
            <p:ph type="ctrTitle"/>
          </p:nvPr>
        </p:nvSpPr>
        <p:spPr>
          <a:xfrm>
            <a:off x="1783978" y="842683"/>
            <a:ext cx="9908894" cy="3163734"/>
          </a:xfrm>
        </p:spPr>
        <p:txBody>
          <a:bodyPr>
            <a:normAutofit/>
          </a:bodyPr>
          <a:lstStyle/>
          <a:p>
            <a:r>
              <a:rPr lang="en-IN" b="1" dirty="0"/>
              <a:t>OOP</a:t>
            </a:r>
            <a:r>
              <a:rPr lang="en-IN" sz="4800" b="1" dirty="0"/>
              <a:t>s  with Java</a:t>
            </a:r>
            <a:br>
              <a:rPr lang="en-IN" sz="4800" b="1" dirty="0"/>
            </a:br>
            <a:r>
              <a:rPr lang="en-IN" sz="4800" b="1" dirty="0"/>
              <a:t>Chapter 6</a:t>
            </a:r>
            <a:br>
              <a:rPr lang="en-IN" sz="4800" b="1" dirty="0"/>
            </a:br>
            <a:r>
              <a:rPr lang="en-IN" sz="4800" b="1" dirty="0"/>
              <a:t>Class and Objects</a:t>
            </a:r>
            <a:endParaRPr lang="en-IN" b="1" dirty="0"/>
          </a:p>
        </p:txBody>
      </p:sp>
      <p:sp>
        <p:nvSpPr>
          <p:cNvPr id="3" name="Subtitle 2">
            <a:extLst>
              <a:ext uri="{FF2B5EF4-FFF2-40B4-BE49-F238E27FC236}">
                <a16:creationId xmlns:a16="http://schemas.microsoft.com/office/drawing/2014/main" id="{4A9A476A-7C1D-BE23-D0F4-71547039F8D1}"/>
              </a:ext>
            </a:extLst>
          </p:cNvPr>
          <p:cNvSpPr>
            <a:spLocks noGrp="1"/>
          </p:cNvSpPr>
          <p:nvPr>
            <p:ph type="subTitle" idx="1"/>
          </p:nvPr>
        </p:nvSpPr>
        <p:spPr/>
        <p:txBody>
          <a:bodyPr>
            <a:normAutofit/>
          </a:bodyPr>
          <a:lstStyle/>
          <a:p>
            <a:r>
              <a:rPr lang="en-IN" sz="2800" b="1" dirty="0" err="1"/>
              <a:t>Dr.</a:t>
            </a:r>
            <a:r>
              <a:rPr lang="en-IN" sz="2800" b="1" dirty="0"/>
              <a:t> Ganga Holi </a:t>
            </a:r>
          </a:p>
          <a:p>
            <a:r>
              <a:rPr lang="en-IN" sz="2800" b="1" dirty="0"/>
              <a:t>Professor &amp; Head, Dept of CSE(ICB)</a:t>
            </a:r>
          </a:p>
        </p:txBody>
      </p:sp>
    </p:spTree>
    <p:extLst>
      <p:ext uri="{BB962C8B-B14F-4D97-AF65-F5344CB8AC3E}">
        <p14:creationId xmlns:p14="http://schemas.microsoft.com/office/powerpoint/2010/main" val="1575618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CEAAE-77A0-1354-CE13-A5B4D11D8BB6}"/>
              </a:ext>
            </a:extLst>
          </p:cNvPr>
          <p:cNvSpPr txBox="1"/>
          <p:nvPr/>
        </p:nvSpPr>
        <p:spPr>
          <a:xfrm>
            <a:off x="1864659" y="238593"/>
            <a:ext cx="9439835" cy="6186309"/>
          </a:xfrm>
          <a:prstGeom prst="rect">
            <a:avLst/>
          </a:prstGeom>
          <a:noFill/>
        </p:spPr>
        <p:txBody>
          <a:bodyPr wrap="square">
            <a:spAutoFit/>
          </a:bodyPr>
          <a:lstStyle/>
          <a:p>
            <a:pPr algn="l"/>
            <a:r>
              <a:rPr lang="en-IN" sz="1800" b="1" i="0" u="none" strike="noStrike" baseline="0" dirty="0">
                <a:latin typeface="CourierStd"/>
              </a:rPr>
              <a:t>class BoxDemo2 {</a:t>
            </a:r>
          </a:p>
          <a:p>
            <a:pPr algn="l"/>
            <a:r>
              <a:rPr lang="en-IN" sz="1800" b="1" i="0" u="none" strike="noStrike" baseline="0" dirty="0">
                <a:latin typeface="CourierStd"/>
              </a:rPr>
              <a:t>	public static void main(String </a:t>
            </a:r>
            <a:r>
              <a:rPr lang="en-IN" sz="1800" b="1" i="0" u="none" strike="noStrike" baseline="0" dirty="0" err="1">
                <a:latin typeface="CourierStd"/>
              </a:rPr>
              <a:t>args</a:t>
            </a:r>
            <a:r>
              <a:rPr lang="en-IN" sz="1800" b="1" i="0" u="none" strike="noStrike" baseline="0" dirty="0">
                <a:latin typeface="CourierStd"/>
              </a:rPr>
              <a:t>[]) {</a:t>
            </a:r>
          </a:p>
          <a:p>
            <a:pPr algn="l"/>
            <a:r>
              <a:rPr lang="en-IN" sz="1800" b="1" i="0" u="none" strike="noStrike" baseline="0" dirty="0">
                <a:latin typeface="CourierStd"/>
              </a:rPr>
              <a:t>		Box mybox1 = new Box();</a:t>
            </a:r>
          </a:p>
          <a:p>
            <a:pPr algn="l"/>
            <a:r>
              <a:rPr lang="en-IN" sz="1800" b="1" i="0" u="none" strike="noStrike" baseline="0" dirty="0">
                <a:latin typeface="CourierStd"/>
              </a:rPr>
              <a:t>		Box mybox2 = new Box();</a:t>
            </a:r>
          </a:p>
          <a:p>
            <a:pPr algn="l"/>
            <a:r>
              <a:rPr lang="en-IN" sz="1800" b="1" i="0" u="none" strike="noStrike" baseline="0" dirty="0">
                <a:latin typeface="CourierStd"/>
              </a:rPr>
              <a:t>		double vol;</a:t>
            </a:r>
          </a:p>
          <a:p>
            <a:pPr algn="l"/>
            <a:r>
              <a:rPr lang="en-IN" sz="1800" b="1" i="0" u="none" strike="noStrike" baseline="0" dirty="0">
                <a:latin typeface="CourierStd"/>
              </a:rPr>
              <a:t>		// assign values to mybox1's instance variables</a:t>
            </a:r>
          </a:p>
          <a:p>
            <a:pPr algn="l"/>
            <a:r>
              <a:rPr lang="en-IN" sz="1800" b="1" i="0" u="none" strike="noStrike" baseline="0" dirty="0">
                <a:latin typeface="CourierStd"/>
              </a:rPr>
              <a:t>		mybox1.width = 10;</a:t>
            </a:r>
          </a:p>
          <a:p>
            <a:pPr algn="l"/>
            <a:r>
              <a:rPr lang="en-IN" sz="1800" b="1" i="0" u="none" strike="noStrike" baseline="0" dirty="0">
                <a:latin typeface="CourierStd"/>
              </a:rPr>
              <a:t>		mybox1.height = 20;</a:t>
            </a:r>
          </a:p>
          <a:p>
            <a:pPr algn="l"/>
            <a:r>
              <a:rPr lang="en-IN" sz="1800" b="1" i="0" u="none" strike="noStrike" baseline="0" dirty="0">
                <a:latin typeface="CourierStd"/>
              </a:rPr>
              <a:t>		mybox1.depth = 15;</a:t>
            </a:r>
          </a:p>
          <a:p>
            <a:pPr algn="l"/>
            <a:r>
              <a:rPr lang="en-IN" sz="1800" b="1" i="0" u="none" strike="noStrike" baseline="0" dirty="0">
                <a:latin typeface="CourierStd"/>
              </a:rPr>
              <a:t>		/* assign different values to mybox2’s</a:t>
            </a:r>
          </a:p>
          <a:p>
            <a:pPr algn="l"/>
            <a:r>
              <a:rPr lang="en-IN" sz="1800" b="1" i="0" u="none" strike="noStrike" baseline="0" dirty="0">
                <a:latin typeface="CourierStd"/>
              </a:rPr>
              <a:t>		instance variables */</a:t>
            </a:r>
          </a:p>
          <a:p>
            <a:pPr algn="l"/>
            <a:r>
              <a:rPr lang="en-IN" sz="1800" b="1" i="0" u="none" strike="noStrike" baseline="0" dirty="0">
                <a:latin typeface="CourierStd"/>
              </a:rPr>
              <a:t>		mybox2.width = 3;</a:t>
            </a:r>
          </a:p>
          <a:p>
            <a:pPr algn="l"/>
            <a:r>
              <a:rPr lang="en-IN" sz="1800" b="1" i="0" u="none" strike="noStrike" baseline="0" dirty="0">
                <a:latin typeface="CourierStd"/>
              </a:rPr>
              <a:t>		mybox2.height = 6;</a:t>
            </a:r>
          </a:p>
          <a:p>
            <a:pPr algn="l"/>
            <a:r>
              <a:rPr lang="en-IN" sz="1800" b="1" i="0" u="none" strike="noStrike" baseline="0" dirty="0">
                <a:latin typeface="CourierStd"/>
              </a:rPr>
              <a:t>		mybox2.depth = 9;</a:t>
            </a:r>
          </a:p>
          <a:p>
            <a:pPr algn="l"/>
            <a:r>
              <a:rPr lang="en-IN" sz="1800" b="1" i="0" u="none" strike="noStrike" baseline="0" dirty="0">
                <a:latin typeface="CourierStd"/>
              </a:rPr>
              <a:t>		// compute volume of first box</a:t>
            </a:r>
          </a:p>
          <a:p>
            <a:pPr algn="l"/>
            <a:r>
              <a:rPr lang="en-IN" sz="1800" b="1" i="0" u="none" strike="noStrike" baseline="0" dirty="0">
                <a:latin typeface="CourierStd"/>
              </a:rPr>
              <a:t>		vol = mybox1.width * mybox1.height * mybox1.depth;</a:t>
            </a:r>
          </a:p>
          <a:p>
            <a:pPr algn="l"/>
            <a:r>
              <a:rPr lang="nl-NL" sz="1800" b="1" i="0" u="none" strike="noStrike" baseline="0" dirty="0">
                <a:latin typeface="CourierStd"/>
              </a:rPr>
              <a:t>		System.out.println("Volume is " + vol);</a:t>
            </a:r>
          </a:p>
          <a:p>
            <a:pPr algn="l"/>
            <a:r>
              <a:rPr lang="en-IN" sz="1800" b="1" i="0" u="none" strike="noStrike" baseline="0" dirty="0">
                <a:latin typeface="CourierStd"/>
              </a:rPr>
              <a:t>		// compute volume of second box</a:t>
            </a:r>
          </a:p>
          <a:p>
            <a:pPr algn="l"/>
            <a:r>
              <a:rPr lang="en-IN" sz="1800" b="1" i="0" u="none" strike="noStrike" baseline="0" dirty="0">
                <a:latin typeface="CourierStd"/>
              </a:rPr>
              <a:t>		vol = mybox2.width * mybox2.height * mybox2.depth;</a:t>
            </a:r>
          </a:p>
          <a:p>
            <a:pPr algn="l"/>
            <a:r>
              <a:rPr lang="nl-NL" sz="1800" b="1" i="0" u="none" strike="noStrike" baseline="0" dirty="0">
                <a:latin typeface="CourierStd"/>
              </a:rPr>
              <a:t>		System.out.println("Volume is " + vol);</a:t>
            </a:r>
          </a:p>
          <a:p>
            <a:pPr algn="l"/>
            <a:r>
              <a:rPr lang="en-IN" sz="1800" b="1" i="0" u="none" strike="noStrike" baseline="0" dirty="0">
                <a:latin typeface="CourierStd"/>
              </a:rPr>
              <a:t>	}</a:t>
            </a:r>
          </a:p>
          <a:p>
            <a:pPr algn="l"/>
            <a:r>
              <a:rPr lang="en-IN" sz="1800" b="1" i="0" u="none" strike="noStrike" baseline="0" dirty="0">
                <a:latin typeface="CourierStd"/>
              </a:rPr>
              <a:t>}</a:t>
            </a:r>
            <a:endParaRPr lang="en-IN" b="1" dirty="0"/>
          </a:p>
        </p:txBody>
      </p:sp>
    </p:spTree>
    <p:extLst>
      <p:ext uri="{BB962C8B-B14F-4D97-AF65-F5344CB8AC3E}">
        <p14:creationId xmlns:p14="http://schemas.microsoft.com/office/powerpoint/2010/main" val="132200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0E04-35E0-355D-4F15-A055542DD0DA}"/>
              </a:ext>
            </a:extLst>
          </p:cNvPr>
          <p:cNvSpPr>
            <a:spLocks noGrp="1"/>
          </p:cNvSpPr>
          <p:nvPr>
            <p:ph type="title"/>
          </p:nvPr>
        </p:nvSpPr>
        <p:spPr/>
        <p:txBody>
          <a:bodyPr/>
          <a:lstStyle/>
          <a:p>
            <a:r>
              <a:rPr lang="en-IN" dirty="0"/>
              <a:t>Declaring Objects</a:t>
            </a:r>
          </a:p>
        </p:txBody>
      </p:sp>
      <p:sp>
        <p:nvSpPr>
          <p:cNvPr id="6" name="Content Placeholder 5">
            <a:extLst>
              <a:ext uri="{FF2B5EF4-FFF2-40B4-BE49-F238E27FC236}">
                <a16:creationId xmlns:a16="http://schemas.microsoft.com/office/drawing/2014/main" id="{A41A3031-8FF9-13CC-27F4-124FCAEF1B05}"/>
              </a:ext>
            </a:extLst>
          </p:cNvPr>
          <p:cNvSpPr>
            <a:spLocks noGrp="1"/>
          </p:cNvSpPr>
          <p:nvPr>
            <p:ph idx="1"/>
          </p:nvPr>
        </p:nvSpPr>
        <p:spPr>
          <a:xfrm>
            <a:off x="2526459" y="1703294"/>
            <a:ext cx="8915400" cy="4625788"/>
          </a:xfrm>
        </p:spPr>
        <p:txBody>
          <a:bodyPr>
            <a:normAutofit/>
          </a:bodyPr>
          <a:lstStyle/>
          <a:p>
            <a:r>
              <a:rPr lang="en-IN" sz="2200" dirty="0"/>
              <a:t>Box </a:t>
            </a:r>
            <a:r>
              <a:rPr lang="en-IN" sz="2200" dirty="0" err="1"/>
              <a:t>mybox</a:t>
            </a:r>
            <a:r>
              <a:rPr lang="en-IN" sz="2200" dirty="0"/>
              <a:t>; // declare reference to object</a:t>
            </a:r>
          </a:p>
          <a:p>
            <a:r>
              <a:rPr lang="en-IN" sz="2200" dirty="0" err="1"/>
              <a:t>mybox</a:t>
            </a:r>
            <a:r>
              <a:rPr lang="en-IN" sz="2200" dirty="0"/>
              <a:t> = new Box(); // allocate a Box object</a:t>
            </a:r>
          </a:p>
          <a:p>
            <a:pPr algn="l"/>
            <a:r>
              <a:rPr lang="en-IN" sz="2200" dirty="0"/>
              <a:t>The first line declares </a:t>
            </a:r>
            <a:r>
              <a:rPr lang="en-IN" sz="2200" dirty="0" err="1"/>
              <a:t>mybox</a:t>
            </a:r>
            <a:r>
              <a:rPr lang="en-IN" sz="2200" dirty="0"/>
              <a:t> as a reference to an object </a:t>
            </a:r>
            <a:r>
              <a:rPr lang="en-IN" sz="2200" b="0" i="0" u="none" strike="noStrike" baseline="0" dirty="0"/>
              <a:t>of type </a:t>
            </a:r>
            <a:r>
              <a:rPr lang="en-IN" sz="2200" b="1" i="0" u="none" strike="noStrike" baseline="0" dirty="0"/>
              <a:t>Box</a:t>
            </a:r>
            <a:r>
              <a:rPr lang="en-IN" sz="2200" b="0" i="0" u="none" strike="noStrike" baseline="0" dirty="0"/>
              <a:t>. At this point, </a:t>
            </a:r>
            <a:r>
              <a:rPr lang="en-IN" sz="2200" b="1" i="0" u="none" strike="noStrike" baseline="0" dirty="0" err="1"/>
              <a:t>mybox</a:t>
            </a:r>
            <a:r>
              <a:rPr lang="en-IN" sz="2200" b="1" i="0" u="none" strike="noStrike" baseline="0" dirty="0"/>
              <a:t>  </a:t>
            </a:r>
            <a:r>
              <a:rPr lang="en-IN" sz="2200" b="0" i="0" u="none" strike="noStrike" baseline="0" dirty="0"/>
              <a:t>does not yet refer to an actual object. </a:t>
            </a:r>
          </a:p>
          <a:p>
            <a:pPr algn="l"/>
            <a:r>
              <a:rPr lang="en-IN" sz="2200" b="0" i="0" u="none" strike="noStrike" baseline="0" dirty="0"/>
              <a:t>The next line allocates an object and assigns a reference to it to </a:t>
            </a:r>
            <a:r>
              <a:rPr lang="en-IN" sz="2200" b="1" i="0" u="none" strike="noStrike" baseline="0" dirty="0" err="1"/>
              <a:t>mybox</a:t>
            </a:r>
            <a:r>
              <a:rPr lang="en-IN" sz="2200" b="0" i="0" u="none" strike="noStrike" baseline="0" dirty="0"/>
              <a:t>. After the second line executes, you can use </a:t>
            </a:r>
            <a:r>
              <a:rPr lang="en-IN" sz="2200" b="1" i="0" u="none" strike="noStrike" baseline="0" dirty="0" err="1"/>
              <a:t>mybox</a:t>
            </a:r>
            <a:r>
              <a:rPr lang="en-IN" sz="2200" b="1" i="0" u="none" strike="noStrike" baseline="0" dirty="0"/>
              <a:t> </a:t>
            </a:r>
            <a:r>
              <a:rPr lang="en-IN" sz="2200" b="0" i="0" u="none" strike="noStrike" baseline="0" dirty="0"/>
              <a:t>as if it were a </a:t>
            </a:r>
            <a:r>
              <a:rPr lang="en-IN" sz="2200" b="1" i="0" u="none" strike="noStrike" baseline="0" dirty="0"/>
              <a:t>Box </a:t>
            </a:r>
            <a:r>
              <a:rPr lang="en-IN" sz="2200" b="0" i="0" u="none" strike="noStrike" baseline="0" dirty="0"/>
              <a:t>object.</a:t>
            </a:r>
          </a:p>
          <a:p>
            <a:pPr algn="l"/>
            <a:r>
              <a:rPr lang="en-IN" sz="2200" b="0" i="0" u="none" strike="noStrike" baseline="0" dirty="0"/>
              <a:t>But in reality, </a:t>
            </a:r>
            <a:r>
              <a:rPr lang="en-IN" sz="2200" b="1" i="0" u="none" strike="noStrike" baseline="0" dirty="0" err="1"/>
              <a:t>mybox</a:t>
            </a:r>
            <a:r>
              <a:rPr lang="en-IN" sz="2200" b="1" i="0" u="none" strike="noStrike" baseline="0" dirty="0"/>
              <a:t> </a:t>
            </a:r>
            <a:r>
              <a:rPr lang="en-IN" sz="2200" b="0" i="0" u="none" strike="noStrike" baseline="0" dirty="0"/>
              <a:t>simply holds, in essence, the memory address of the actual</a:t>
            </a:r>
          </a:p>
          <a:p>
            <a:pPr algn="l"/>
            <a:r>
              <a:rPr lang="en-IN" sz="2200" b="1" i="0" u="none" strike="noStrike" baseline="0" dirty="0"/>
              <a:t>Box </a:t>
            </a:r>
            <a:r>
              <a:rPr lang="en-IN" sz="2200" b="0" i="0" u="none" strike="noStrike" baseline="0" dirty="0"/>
              <a:t>object.</a:t>
            </a:r>
            <a:endParaRPr lang="en-IN" sz="2200" dirty="0"/>
          </a:p>
        </p:txBody>
      </p:sp>
    </p:spTree>
    <p:extLst>
      <p:ext uri="{BB962C8B-B14F-4D97-AF65-F5344CB8AC3E}">
        <p14:creationId xmlns:p14="http://schemas.microsoft.com/office/powerpoint/2010/main" val="322018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2296-CD6F-75E9-E46B-78FC6131600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F964D84-AFD0-16CE-1E5C-8EB3B7D8A4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5043" y="543427"/>
            <a:ext cx="10209367" cy="4835397"/>
          </a:xfrm>
        </p:spPr>
      </p:pic>
    </p:spTree>
    <p:extLst>
      <p:ext uri="{BB962C8B-B14F-4D97-AF65-F5344CB8AC3E}">
        <p14:creationId xmlns:p14="http://schemas.microsoft.com/office/powerpoint/2010/main" val="104743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FF2E-06C2-43C1-E512-F76C2682E3FC}"/>
              </a:ext>
            </a:extLst>
          </p:cNvPr>
          <p:cNvSpPr>
            <a:spLocks noGrp="1"/>
          </p:cNvSpPr>
          <p:nvPr>
            <p:ph type="title"/>
          </p:nvPr>
        </p:nvSpPr>
        <p:spPr/>
        <p:txBody>
          <a:bodyPr/>
          <a:lstStyle/>
          <a:p>
            <a:r>
              <a:rPr lang="en-IN" dirty="0"/>
              <a:t>Assigning Object Reference Variables</a:t>
            </a:r>
          </a:p>
        </p:txBody>
      </p:sp>
      <p:pic>
        <p:nvPicPr>
          <p:cNvPr id="5" name="Content Placeholder 4">
            <a:extLst>
              <a:ext uri="{FF2B5EF4-FFF2-40B4-BE49-F238E27FC236}">
                <a16:creationId xmlns:a16="http://schemas.microsoft.com/office/drawing/2014/main" id="{C1CE88E4-56BD-EB2E-E45A-63D8BA282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6120" y="2061882"/>
            <a:ext cx="7150459" cy="2061884"/>
          </a:xfrm>
        </p:spPr>
      </p:pic>
      <p:sp>
        <p:nvSpPr>
          <p:cNvPr id="11" name="TextBox 10">
            <a:extLst>
              <a:ext uri="{FF2B5EF4-FFF2-40B4-BE49-F238E27FC236}">
                <a16:creationId xmlns:a16="http://schemas.microsoft.com/office/drawing/2014/main" id="{AAC10BEF-364F-B390-4E31-04D664E9B481}"/>
              </a:ext>
            </a:extLst>
          </p:cNvPr>
          <p:cNvSpPr txBox="1"/>
          <p:nvPr/>
        </p:nvSpPr>
        <p:spPr>
          <a:xfrm>
            <a:off x="2268071" y="4383922"/>
            <a:ext cx="9236541" cy="1692771"/>
          </a:xfrm>
          <a:prstGeom prst="rect">
            <a:avLst/>
          </a:prstGeom>
          <a:noFill/>
        </p:spPr>
        <p:txBody>
          <a:bodyPr wrap="square">
            <a:spAutoFit/>
          </a:bodyPr>
          <a:lstStyle/>
          <a:p>
            <a:pPr algn="l"/>
            <a:r>
              <a:rPr lang="en-IN" sz="2000" b="0" i="0" u="none" strike="noStrike" baseline="0" dirty="0">
                <a:latin typeface="CourierStd"/>
              </a:rPr>
              <a:t>Box b1 = new Box();</a:t>
            </a:r>
          </a:p>
          <a:p>
            <a:pPr algn="l"/>
            <a:r>
              <a:rPr lang="en-IN" sz="2000" b="0" i="0" u="none" strike="noStrike" baseline="0" dirty="0">
                <a:latin typeface="CourierStd"/>
              </a:rPr>
              <a:t>Box b2 = b1;</a:t>
            </a:r>
          </a:p>
          <a:p>
            <a:pPr algn="l"/>
            <a:r>
              <a:rPr lang="en-IN" sz="2000" b="0" i="0" u="none" strike="noStrike" baseline="0" dirty="0">
                <a:latin typeface="CourierStd"/>
              </a:rPr>
              <a:t>// ...</a:t>
            </a:r>
          </a:p>
          <a:p>
            <a:pPr algn="l"/>
            <a:r>
              <a:rPr lang="en-IN" sz="2000" b="0" i="0" u="none" strike="noStrike" baseline="0" dirty="0">
                <a:latin typeface="CourierStd"/>
              </a:rPr>
              <a:t>b1 = null;</a:t>
            </a:r>
          </a:p>
          <a:p>
            <a:pPr algn="l"/>
            <a:r>
              <a:rPr lang="en-IN" sz="2400" b="0" i="0" u="none" strike="noStrike" baseline="0" dirty="0">
                <a:latin typeface="NewBaskervilleStd-Roman"/>
              </a:rPr>
              <a:t>Here, </a:t>
            </a:r>
            <a:r>
              <a:rPr lang="en-IN" sz="2400" b="1" i="0" u="none" strike="noStrike" baseline="0" dirty="0">
                <a:latin typeface="NewBaskervilleStd-Bold"/>
              </a:rPr>
              <a:t>b1 </a:t>
            </a:r>
            <a:r>
              <a:rPr lang="en-IN" sz="2400" b="0" i="0" u="none" strike="noStrike" baseline="0" dirty="0">
                <a:latin typeface="NewBaskervilleStd-Roman"/>
              </a:rPr>
              <a:t>has been set to </a:t>
            </a:r>
            <a:r>
              <a:rPr lang="en-IN" sz="2400" b="1" i="0" u="none" strike="noStrike" baseline="0" dirty="0">
                <a:latin typeface="NewBaskervilleStd-Bold"/>
              </a:rPr>
              <a:t>null</a:t>
            </a:r>
            <a:r>
              <a:rPr lang="en-IN" sz="2400" b="0" i="0" u="none" strike="noStrike" baseline="0" dirty="0">
                <a:latin typeface="NewBaskervilleStd-Roman"/>
              </a:rPr>
              <a:t>, but </a:t>
            </a:r>
            <a:r>
              <a:rPr lang="en-IN" sz="2400" b="1" i="0" u="none" strike="noStrike" baseline="0" dirty="0">
                <a:latin typeface="NewBaskervilleStd-Bold"/>
              </a:rPr>
              <a:t>b2 </a:t>
            </a:r>
            <a:r>
              <a:rPr lang="en-IN" sz="2400" b="0" i="0" u="none" strike="noStrike" baseline="0" dirty="0">
                <a:latin typeface="NewBaskervilleStd-Roman"/>
              </a:rPr>
              <a:t>still points to the original object.</a:t>
            </a:r>
            <a:endParaRPr lang="en-IN" sz="2400" dirty="0"/>
          </a:p>
        </p:txBody>
      </p:sp>
    </p:spTree>
    <p:extLst>
      <p:ext uri="{BB962C8B-B14F-4D97-AF65-F5344CB8AC3E}">
        <p14:creationId xmlns:p14="http://schemas.microsoft.com/office/powerpoint/2010/main" val="122001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AED1-5EED-7497-E184-D4D06EB0872C}"/>
              </a:ext>
            </a:extLst>
          </p:cNvPr>
          <p:cNvSpPr>
            <a:spLocks noGrp="1"/>
          </p:cNvSpPr>
          <p:nvPr>
            <p:ph type="title"/>
          </p:nvPr>
        </p:nvSpPr>
        <p:spPr/>
        <p:txBody>
          <a:bodyPr/>
          <a:lstStyle/>
          <a:p>
            <a:r>
              <a:rPr lang="en-IN" dirty="0"/>
              <a:t>Adding a Method That Takes Parameters</a:t>
            </a:r>
          </a:p>
        </p:txBody>
      </p:sp>
      <p:sp>
        <p:nvSpPr>
          <p:cNvPr id="4" name="TextBox 3">
            <a:extLst>
              <a:ext uri="{FF2B5EF4-FFF2-40B4-BE49-F238E27FC236}">
                <a16:creationId xmlns:a16="http://schemas.microsoft.com/office/drawing/2014/main" id="{9F99005F-1553-E82E-5F4D-0E8AAF09F823}"/>
              </a:ext>
            </a:extLst>
          </p:cNvPr>
          <p:cNvSpPr txBox="1"/>
          <p:nvPr/>
        </p:nvSpPr>
        <p:spPr>
          <a:xfrm>
            <a:off x="2510116" y="1905000"/>
            <a:ext cx="9170895" cy="4708981"/>
          </a:xfrm>
          <a:prstGeom prst="rect">
            <a:avLst/>
          </a:prstGeom>
          <a:noFill/>
        </p:spPr>
        <p:txBody>
          <a:bodyPr wrap="square">
            <a:spAutoFit/>
          </a:bodyPr>
          <a:lstStyle/>
          <a:p>
            <a:pPr algn="l"/>
            <a:r>
              <a:rPr lang="en-IN" sz="2000" b="0" i="0" u="none" strike="noStrike" baseline="0" dirty="0"/>
              <a:t>While some methods don’t need parameters, most do. Parameters allow a method to be generalized. </a:t>
            </a:r>
          </a:p>
          <a:p>
            <a:pPr algn="l"/>
            <a:endParaRPr lang="en-IN" sz="2000" dirty="0"/>
          </a:p>
          <a:p>
            <a:pPr algn="l"/>
            <a:r>
              <a:rPr lang="en-IN" sz="2000" b="0" i="0" u="none" strike="noStrike" baseline="0" dirty="0"/>
              <a:t>That is, a parameterized method can operate on a variety of data and/or be used in a number of slightly different situations.</a:t>
            </a:r>
          </a:p>
          <a:p>
            <a:pPr algn="l"/>
            <a:endParaRPr lang="en-IN" sz="1100" b="0" i="0" u="none" strike="noStrike" baseline="0" dirty="0"/>
          </a:p>
          <a:p>
            <a:pPr algn="l"/>
            <a:r>
              <a:rPr lang="en-IN" sz="2000" b="0" i="0" u="none" strike="noStrike" baseline="0" dirty="0"/>
              <a:t>int square()</a:t>
            </a:r>
          </a:p>
          <a:p>
            <a:pPr algn="l"/>
            <a:r>
              <a:rPr lang="en-IN" sz="2000" b="0" i="0" u="none" strike="noStrike" baseline="0" dirty="0"/>
              <a:t>{     return 10 * 10;</a:t>
            </a:r>
          </a:p>
          <a:p>
            <a:pPr algn="l"/>
            <a:r>
              <a:rPr lang="en-IN" sz="2000" b="0" i="0" u="none" strike="noStrike" baseline="0" dirty="0"/>
              <a:t>}</a:t>
            </a:r>
          </a:p>
          <a:p>
            <a:pPr algn="l"/>
            <a:r>
              <a:rPr lang="en-IN" sz="2000" b="0" i="0" u="none" strike="noStrike" baseline="0" dirty="0"/>
              <a:t>However, if you modify the method so that it takes a parameter, as shown next, then you can make </a:t>
            </a:r>
            <a:r>
              <a:rPr lang="en-IN" sz="2000" b="1" i="0" u="none" strike="noStrike" baseline="0" dirty="0"/>
              <a:t>square( ) </a:t>
            </a:r>
            <a:r>
              <a:rPr lang="en-IN" sz="2000" b="0" i="0" u="none" strike="noStrike" baseline="0" dirty="0"/>
              <a:t>much more useful.</a:t>
            </a:r>
          </a:p>
          <a:p>
            <a:pPr algn="l"/>
            <a:endParaRPr lang="en-IN" sz="2000" dirty="0"/>
          </a:p>
          <a:p>
            <a:pPr algn="l"/>
            <a:r>
              <a:rPr lang="en-IN" sz="2000" b="0" i="0" u="none" strike="noStrike" baseline="0" dirty="0"/>
              <a:t>int square(int </a:t>
            </a:r>
            <a:r>
              <a:rPr lang="en-IN" sz="2000" b="0" i="0" u="none" strike="noStrike" baseline="0" dirty="0" err="1"/>
              <a:t>i</a:t>
            </a:r>
            <a:r>
              <a:rPr lang="en-IN" sz="2000" b="0" i="0" u="none" strike="noStrike" baseline="0" dirty="0"/>
              <a:t>)</a:t>
            </a:r>
          </a:p>
          <a:p>
            <a:pPr algn="l"/>
            <a:r>
              <a:rPr lang="en-IN" sz="2000" b="0" i="0" u="none" strike="noStrike" baseline="0" dirty="0"/>
              <a:t>{    return </a:t>
            </a:r>
            <a:r>
              <a:rPr lang="en-IN" sz="2000" b="0" i="0" u="none" strike="noStrike" baseline="0" dirty="0" err="1"/>
              <a:t>i</a:t>
            </a:r>
            <a:r>
              <a:rPr lang="en-IN" sz="2000" b="0" i="0" u="none" strike="noStrike" baseline="0" dirty="0"/>
              <a:t> * </a:t>
            </a:r>
            <a:r>
              <a:rPr lang="en-IN" sz="2000" b="0" i="0" u="none" strike="noStrike" baseline="0" dirty="0" err="1"/>
              <a:t>i</a:t>
            </a:r>
            <a:r>
              <a:rPr lang="en-IN" sz="2000" b="0" i="0" u="none" strike="noStrike" baseline="0" dirty="0"/>
              <a:t>;</a:t>
            </a:r>
          </a:p>
          <a:p>
            <a:pPr algn="l"/>
            <a:r>
              <a:rPr lang="en-IN" sz="2000" b="0" i="0" u="none" strike="noStrike" baseline="0" dirty="0"/>
              <a:t>}</a:t>
            </a:r>
            <a:endParaRPr lang="en-IN" sz="2000" dirty="0"/>
          </a:p>
        </p:txBody>
      </p:sp>
    </p:spTree>
    <p:extLst>
      <p:ext uri="{BB962C8B-B14F-4D97-AF65-F5344CB8AC3E}">
        <p14:creationId xmlns:p14="http://schemas.microsoft.com/office/powerpoint/2010/main" val="26003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A6F2-1B1A-D64A-CBD1-2243BC501BDE}"/>
              </a:ext>
            </a:extLst>
          </p:cNvPr>
          <p:cNvSpPr>
            <a:spLocks noGrp="1"/>
          </p:cNvSpPr>
          <p:nvPr>
            <p:ph type="title"/>
          </p:nvPr>
        </p:nvSpPr>
        <p:spPr/>
        <p:txBody>
          <a:bodyPr/>
          <a:lstStyle/>
          <a:p>
            <a:r>
              <a:rPr lang="en-IN" dirty="0"/>
              <a:t>Method Overloading</a:t>
            </a:r>
          </a:p>
        </p:txBody>
      </p:sp>
      <p:sp>
        <p:nvSpPr>
          <p:cNvPr id="3" name="TextBox 2">
            <a:extLst>
              <a:ext uri="{FF2B5EF4-FFF2-40B4-BE49-F238E27FC236}">
                <a16:creationId xmlns:a16="http://schemas.microsoft.com/office/drawing/2014/main" id="{1E576CAB-C9B1-07B7-3B2A-026A5B9FC1D4}"/>
              </a:ext>
            </a:extLst>
          </p:cNvPr>
          <p:cNvSpPr txBox="1"/>
          <p:nvPr/>
        </p:nvSpPr>
        <p:spPr>
          <a:xfrm>
            <a:off x="2088776" y="1739153"/>
            <a:ext cx="6992471" cy="1200329"/>
          </a:xfrm>
          <a:prstGeom prst="rect">
            <a:avLst/>
          </a:prstGeom>
          <a:noFill/>
        </p:spPr>
        <p:txBody>
          <a:bodyPr wrap="square" rtlCol="0">
            <a:spAutoFit/>
          </a:bodyPr>
          <a:lstStyle/>
          <a:p>
            <a:r>
              <a:rPr lang="en-IN" sz="2400" b="1" dirty="0"/>
              <a:t> int  y= square(7);</a:t>
            </a:r>
          </a:p>
          <a:p>
            <a:r>
              <a:rPr lang="en-IN" sz="2400" b="1" dirty="0"/>
              <a:t> int x= square();</a:t>
            </a:r>
          </a:p>
          <a:p>
            <a:r>
              <a:rPr lang="en-IN" sz="2400" b="1" dirty="0"/>
              <a:t> </a:t>
            </a:r>
          </a:p>
        </p:txBody>
      </p:sp>
    </p:spTree>
    <p:extLst>
      <p:ext uri="{BB962C8B-B14F-4D97-AF65-F5344CB8AC3E}">
        <p14:creationId xmlns:p14="http://schemas.microsoft.com/office/powerpoint/2010/main" val="961286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1040-5599-577C-A5A9-43F7FC1050FC}"/>
              </a:ext>
            </a:extLst>
          </p:cNvPr>
          <p:cNvSpPr>
            <a:spLocks noGrp="1"/>
          </p:cNvSpPr>
          <p:nvPr>
            <p:ph type="title"/>
          </p:nvPr>
        </p:nvSpPr>
        <p:spPr/>
        <p:txBody>
          <a:bodyPr/>
          <a:lstStyle/>
          <a:p>
            <a:r>
              <a:rPr lang="en-IN" b="1" dirty="0"/>
              <a:t>Constructors</a:t>
            </a:r>
          </a:p>
        </p:txBody>
      </p:sp>
      <p:sp>
        <p:nvSpPr>
          <p:cNvPr id="4" name="TextBox 3">
            <a:extLst>
              <a:ext uri="{FF2B5EF4-FFF2-40B4-BE49-F238E27FC236}">
                <a16:creationId xmlns:a16="http://schemas.microsoft.com/office/drawing/2014/main" id="{A456528C-6372-1677-8A61-5003BF9980E9}"/>
              </a:ext>
            </a:extLst>
          </p:cNvPr>
          <p:cNvSpPr txBox="1"/>
          <p:nvPr/>
        </p:nvSpPr>
        <p:spPr>
          <a:xfrm>
            <a:off x="2163002" y="1430394"/>
            <a:ext cx="9771530" cy="5262979"/>
          </a:xfrm>
          <a:prstGeom prst="rect">
            <a:avLst/>
          </a:prstGeom>
          <a:noFill/>
        </p:spPr>
        <p:txBody>
          <a:bodyPr wrap="square">
            <a:spAutoFit/>
          </a:bodyPr>
          <a:lstStyle/>
          <a:p>
            <a:pPr algn="l"/>
            <a:r>
              <a:rPr lang="en-IN" sz="2400" b="1" i="0" u="none" strike="noStrike" baseline="0" dirty="0">
                <a:latin typeface="NewBaskervilleStd-Roman"/>
              </a:rPr>
              <a:t>A </a:t>
            </a:r>
            <a:r>
              <a:rPr lang="en-IN" sz="2400" b="1" i="1" u="none" strike="noStrike" baseline="0" dirty="0">
                <a:latin typeface="NewBaskervilleStd-Italic"/>
              </a:rPr>
              <a:t>constructor </a:t>
            </a:r>
            <a:r>
              <a:rPr lang="en-IN" sz="2400" b="1" i="0" u="none" strike="noStrike" baseline="0" dirty="0">
                <a:latin typeface="NewBaskervilleStd-Roman"/>
              </a:rPr>
              <a:t>initializes an object immediately upon creation. </a:t>
            </a:r>
          </a:p>
          <a:p>
            <a:pPr algn="l"/>
            <a:endParaRPr lang="en-IN" sz="2400" b="1" i="0" u="none" strike="noStrike" baseline="0" dirty="0">
              <a:latin typeface="NewBaskervilleStd-Roman"/>
            </a:endParaRPr>
          </a:p>
          <a:p>
            <a:pPr algn="l"/>
            <a:r>
              <a:rPr lang="en-IN" sz="2400" b="1" i="0" u="none" strike="noStrike" baseline="0" dirty="0">
                <a:latin typeface="NewBaskervilleStd-Roman"/>
              </a:rPr>
              <a:t>It has the same name as the class in which it resides and is syntactically similar to a method. </a:t>
            </a:r>
          </a:p>
          <a:p>
            <a:pPr algn="l"/>
            <a:endParaRPr lang="en-IN" sz="2400" b="1" i="0" u="none" strike="noStrike" baseline="0" dirty="0">
              <a:latin typeface="NewBaskervilleStd-Roman"/>
            </a:endParaRPr>
          </a:p>
          <a:p>
            <a:pPr algn="l"/>
            <a:r>
              <a:rPr lang="en-IN" sz="2400" b="1" i="0" u="none" strike="noStrike" baseline="0" dirty="0">
                <a:latin typeface="NewBaskervilleStd-Roman"/>
              </a:rPr>
              <a:t>Once defined, the constructor is automatically called when the object is created, before the </a:t>
            </a:r>
            <a:r>
              <a:rPr lang="en-IN" sz="2400" b="1" i="0" u="none" strike="noStrike" baseline="0" dirty="0">
                <a:latin typeface="NewBaskervilleStd-Bold"/>
              </a:rPr>
              <a:t>new </a:t>
            </a:r>
            <a:r>
              <a:rPr lang="en-IN" sz="2400" b="1" i="0" u="none" strike="noStrike" baseline="0" dirty="0">
                <a:latin typeface="NewBaskervilleStd-Roman"/>
              </a:rPr>
              <a:t>operator completes. </a:t>
            </a:r>
          </a:p>
          <a:p>
            <a:pPr algn="l"/>
            <a:endParaRPr lang="en-IN" sz="2400" b="1" i="0" u="none" strike="noStrike" baseline="0" dirty="0">
              <a:latin typeface="NewBaskervilleStd-Roman"/>
            </a:endParaRPr>
          </a:p>
          <a:p>
            <a:pPr algn="l"/>
            <a:r>
              <a:rPr lang="en-IN" sz="2400" b="1" i="0" u="none" strike="noStrike" baseline="0" dirty="0">
                <a:latin typeface="NewBaskervilleStd-Roman"/>
              </a:rPr>
              <a:t>Constructors have no return type, not even </a:t>
            </a:r>
            <a:r>
              <a:rPr lang="en-IN" sz="2400" b="1" i="0" u="none" strike="noStrike" baseline="0" dirty="0">
                <a:latin typeface="NewBaskervilleStd-Bold"/>
              </a:rPr>
              <a:t>void</a:t>
            </a:r>
            <a:r>
              <a:rPr lang="en-IN" sz="2400" b="1" i="0" u="none" strike="noStrike" baseline="0" dirty="0">
                <a:latin typeface="NewBaskervilleStd-Roman"/>
              </a:rPr>
              <a:t>. This is because the implicit return type of a </a:t>
            </a:r>
            <a:r>
              <a:rPr lang="en-IN" sz="2400" b="1" i="0" u="none" strike="noStrike" baseline="0" dirty="0" err="1">
                <a:latin typeface="NewBaskervilleStd-Roman"/>
              </a:rPr>
              <a:t>class’</a:t>
            </a:r>
            <a:r>
              <a:rPr lang="en-IN" sz="2400" b="1" i="0" u="none" strike="noStrike" baseline="0" dirty="0">
                <a:latin typeface="NewBaskervilleStd-Roman"/>
              </a:rPr>
              <a:t> constructor is the class type itself.</a:t>
            </a:r>
          </a:p>
          <a:p>
            <a:pPr algn="l"/>
            <a:endParaRPr lang="en-IN" sz="2400" b="1" i="0" u="none" strike="noStrike" baseline="0" dirty="0">
              <a:latin typeface="NewBaskervilleStd-Roman"/>
            </a:endParaRPr>
          </a:p>
          <a:p>
            <a:pPr algn="l"/>
            <a:r>
              <a:rPr lang="en-IN" sz="2400" b="1" i="0" u="none" strike="noStrike" baseline="0" dirty="0">
                <a:latin typeface="NewBaskervilleStd-Roman"/>
              </a:rPr>
              <a:t>It is the constructor’s job to initialize the internal state of an object so that the code creating an instance will have a fully initialized, usable object immediately.</a:t>
            </a:r>
            <a:endParaRPr lang="en-IN" sz="2400" b="1" dirty="0"/>
          </a:p>
        </p:txBody>
      </p:sp>
    </p:spTree>
    <p:extLst>
      <p:ext uri="{BB962C8B-B14F-4D97-AF65-F5344CB8AC3E}">
        <p14:creationId xmlns:p14="http://schemas.microsoft.com/office/powerpoint/2010/main" val="239363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90D447-D230-3321-35DF-712DEAB6D391}"/>
              </a:ext>
            </a:extLst>
          </p:cNvPr>
          <p:cNvSpPr txBox="1"/>
          <p:nvPr/>
        </p:nvSpPr>
        <p:spPr>
          <a:xfrm>
            <a:off x="2510118" y="428686"/>
            <a:ext cx="8848164" cy="6001643"/>
          </a:xfrm>
          <a:prstGeom prst="rect">
            <a:avLst/>
          </a:prstGeom>
          <a:noFill/>
        </p:spPr>
        <p:txBody>
          <a:bodyPr wrap="square">
            <a:spAutoFit/>
          </a:bodyPr>
          <a:lstStyle/>
          <a:p>
            <a:pPr algn="l"/>
            <a:r>
              <a:rPr lang="en-IN" sz="2400" b="0" i="0" u="none" strike="noStrike" baseline="0" dirty="0">
                <a:latin typeface="CourierStd"/>
              </a:rPr>
              <a:t>class Box {</a:t>
            </a:r>
          </a:p>
          <a:p>
            <a:pPr algn="l"/>
            <a:r>
              <a:rPr lang="en-IN" sz="2400" b="0" i="0" u="none" strike="noStrike" baseline="0" dirty="0">
                <a:latin typeface="CourierStd"/>
              </a:rPr>
              <a:t>double width;</a:t>
            </a:r>
          </a:p>
          <a:p>
            <a:pPr algn="l"/>
            <a:r>
              <a:rPr lang="en-IN" sz="2400" b="0" i="0" u="none" strike="noStrike" baseline="0" dirty="0">
                <a:latin typeface="CourierStd"/>
              </a:rPr>
              <a:t>double height;</a:t>
            </a:r>
          </a:p>
          <a:p>
            <a:pPr algn="l"/>
            <a:r>
              <a:rPr lang="en-IN" sz="2400" b="0" i="0" u="none" strike="noStrike" baseline="0" dirty="0">
                <a:latin typeface="CourierStd"/>
              </a:rPr>
              <a:t>double depth;</a:t>
            </a:r>
          </a:p>
          <a:p>
            <a:pPr algn="l"/>
            <a:r>
              <a:rPr lang="en-IN" sz="2400" b="0" i="0" u="none" strike="noStrike" baseline="0" dirty="0">
                <a:latin typeface="CourierStd"/>
              </a:rPr>
              <a:t>// This is the constructor for Box.</a:t>
            </a:r>
          </a:p>
          <a:p>
            <a:pPr algn="l"/>
            <a:r>
              <a:rPr lang="en-IN" sz="2400" b="0" i="0" u="none" strike="noStrike" baseline="0" dirty="0">
                <a:latin typeface="CourierStd"/>
              </a:rPr>
              <a:t>Box() {</a:t>
            </a:r>
          </a:p>
          <a:p>
            <a:pPr algn="l"/>
            <a:r>
              <a:rPr lang="en-IN" sz="2400" b="0" i="0" u="none" strike="noStrike" baseline="0" dirty="0" err="1">
                <a:latin typeface="CourierStd"/>
              </a:rPr>
              <a:t>System.out.println</a:t>
            </a:r>
            <a:r>
              <a:rPr lang="en-IN" sz="2400" b="0" i="0" u="none" strike="noStrike" baseline="0" dirty="0">
                <a:latin typeface="CourierStd"/>
              </a:rPr>
              <a:t>("Constructing Box");</a:t>
            </a:r>
          </a:p>
          <a:p>
            <a:pPr algn="l"/>
            <a:r>
              <a:rPr lang="en-IN" sz="2400" b="0" i="0" u="none" strike="noStrike" baseline="0" dirty="0">
                <a:latin typeface="CourierStd"/>
              </a:rPr>
              <a:t>width = 10;</a:t>
            </a:r>
          </a:p>
          <a:p>
            <a:pPr algn="l"/>
            <a:r>
              <a:rPr lang="en-IN" sz="2400" b="0" i="0" u="none" strike="noStrike" baseline="0" dirty="0">
                <a:latin typeface="CourierStd"/>
              </a:rPr>
              <a:t>height = 10;</a:t>
            </a:r>
          </a:p>
          <a:p>
            <a:pPr algn="l"/>
            <a:r>
              <a:rPr lang="en-IN" sz="2400" b="0" i="0" u="none" strike="noStrike" baseline="0" dirty="0">
                <a:latin typeface="CourierStd"/>
              </a:rPr>
              <a:t>depth = 10;</a:t>
            </a:r>
          </a:p>
          <a:p>
            <a:pPr algn="l"/>
            <a:r>
              <a:rPr lang="en-IN" sz="2400" b="0" i="0" u="none" strike="noStrike" baseline="0" dirty="0">
                <a:latin typeface="CourierStd"/>
              </a:rPr>
              <a:t>}</a:t>
            </a:r>
          </a:p>
          <a:p>
            <a:pPr algn="l"/>
            <a:r>
              <a:rPr lang="en-IN" sz="2400" b="0" i="0" u="none" strike="noStrike" baseline="0" dirty="0">
                <a:latin typeface="CourierStd"/>
              </a:rPr>
              <a:t>// compute and return volume</a:t>
            </a:r>
          </a:p>
          <a:p>
            <a:pPr algn="l"/>
            <a:r>
              <a:rPr lang="en-IN" sz="2400" b="0" i="0" u="none" strike="noStrike" baseline="0" dirty="0">
                <a:latin typeface="CourierStd"/>
              </a:rPr>
              <a:t>double volume() {</a:t>
            </a:r>
          </a:p>
          <a:p>
            <a:pPr algn="l"/>
            <a:r>
              <a:rPr lang="en-IN" sz="2400" b="0" i="0" u="none" strike="noStrike" baseline="0" dirty="0">
                <a:latin typeface="CourierStd"/>
              </a:rPr>
              <a:t>return width * height * depth;</a:t>
            </a:r>
          </a:p>
          <a:p>
            <a:pPr algn="l"/>
            <a:r>
              <a:rPr lang="en-IN" sz="2400" b="0" i="0" u="none" strike="noStrike" baseline="0" dirty="0">
                <a:latin typeface="CourierStd"/>
              </a:rPr>
              <a:t>}</a:t>
            </a:r>
          </a:p>
          <a:p>
            <a:pPr algn="l"/>
            <a:r>
              <a:rPr lang="en-IN" sz="2400" b="0" i="0" u="none" strike="noStrike" baseline="0" dirty="0">
                <a:latin typeface="CourierStd"/>
              </a:rPr>
              <a:t>}</a:t>
            </a:r>
            <a:endParaRPr lang="en-IN" sz="2400" dirty="0"/>
          </a:p>
        </p:txBody>
      </p:sp>
    </p:spTree>
    <p:extLst>
      <p:ext uri="{BB962C8B-B14F-4D97-AF65-F5344CB8AC3E}">
        <p14:creationId xmlns:p14="http://schemas.microsoft.com/office/powerpoint/2010/main" val="260121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A1E9-F938-CB12-221C-AA67ED9FEA1F}"/>
              </a:ext>
            </a:extLst>
          </p:cNvPr>
          <p:cNvSpPr>
            <a:spLocks noGrp="1"/>
          </p:cNvSpPr>
          <p:nvPr>
            <p:ph type="title"/>
          </p:nvPr>
        </p:nvSpPr>
        <p:spPr/>
        <p:txBody>
          <a:bodyPr/>
          <a:lstStyle/>
          <a:p>
            <a:r>
              <a:rPr lang="en-IN" b="1" dirty="0"/>
              <a:t>Parameterized Constructors</a:t>
            </a:r>
          </a:p>
        </p:txBody>
      </p:sp>
      <p:sp>
        <p:nvSpPr>
          <p:cNvPr id="4" name="TextBox 3">
            <a:extLst>
              <a:ext uri="{FF2B5EF4-FFF2-40B4-BE49-F238E27FC236}">
                <a16:creationId xmlns:a16="http://schemas.microsoft.com/office/drawing/2014/main" id="{8AF50819-C42E-0025-8FF8-93EAA39657E4}"/>
              </a:ext>
            </a:extLst>
          </p:cNvPr>
          <p:cNvSpPr txBox="1"/>
          <p:nvPr/>
        </p:nvSpPr>
        <p:spPr>
          <a:xfrm>
            <a:off x="2592924" y="1749496"/>
            <a:ext cx="7644770" cy="2677656"/>
          </a:xfrm>
          <a:prstGeom prst="rect">
            <a:avLst/>
          </a:prstGeom>
          <a:noFill/>
        </p:spPr>
        <p:txBody>
          <a:bodyPr wrap="square">
            <a:spAutoFit/>
          </a:bodyPr>
          <a:lstStyle/>
          <a:p>
            <a:pPr algn="l"/>
            <a:r>
              <a:rPr lang="en-IN" sz="2800" b="1" i="0" u="none" strike="noStrike" baseline="0" dirty="0">
                <a:latin typeface="CourierStd"/>
              </a:rPr>
              <a:t>// This is the constructor for Box.</a:t>
            </a:r>
          </a:p>
          <a:p>
            <a:pPr algn="l"/>
            <a:r>
              <a:rPr lang="fr-FR" sz="2800" b="1" i="0" u="none" strike="noStrike" baseline="0" dirty="0">
                <a:latin typeface="CourierStd"/>
              </a:rPr>
              <a:t>Box(double w, double h, double d) {</a:t>
            </a:r>
          </a:p>
          <a:p>
            <a:pPr algn="l"/>
            <a:r>
              <a:rPr lang="en-IN" sz="2800" b="1" i="0" u="none" strike="noStrike" baseline="0" dirty="0">
                <a:latin typeface="CourierStd"/>
              </a:rPr>
              <a:t>width = w;</a:t>
            </a:r>
          </a:p>
          <a:p>
            <a:pPr algn="l"/>
            <a:r>
              <a:rPr lang="en-IN" sz="2800" b="1" i="0" u="none" strike="noStrike" baseline="0" dirty="0">
                <a:latin typeface="CourierStd"/>
              </a:rPr>
              <a:t>height = h;</a:t>
            </a:r>
          </a:p>
          <a:p>
            <a:pPr algn="l"/>
            <a:r>
              <a:rPr lang="en-IN" sz="2800" b="1" i="0" u="none" strike="noStrike" baseline="0" dirty="0">
                <a:latin typeface="CourierStd"/>
              </a:rPr>
              <a:t>depth = d;</a:t>
            </a:r>
          </a:p>
          <a:p>
            <a:pPr algn="l"/>
            <a:r>
              <a:rPr lang="en-IN" sz="2800" b="1" i="0" u="none" strike="noStrike" baseline="0" dirty="0">
                <a:latin typeface="CourierStd"/>
              </a:rPr>
              <a:t>}</a:t>
            </a:r>
            <a:endParaRPr lang="en-IN" sz="2800" b="1" dirty="0"/>
          </a:p>
        </p:txBody>
      </p:sp>
    </p:spTree>
    <p:extLst>
      <p:ext uri="{BB962C8B-B14F-4D97-AF65-F5344CB8AC3E}">
        <p14:creationId xmlns:p14="http://schemas.microsoft.com/office/powerpoint/2010/main" val="659986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39F7-D1EB-C515-220F-2837777A6BCF}"/>
              </a:ext>
            </a:extLst>
          </p:cNvPr>
          <p:cNvSpPr>
            <a:spLocks noGrp="1"/>
          </p:cNvSpPr>
          <p:nvPr>
            <p:ph type="title"/>
          </p:nvPr>
        </p:nvSpPr>
        <p:spPr/>
        <p:txBody>
          <a:bodyPr/>
          <a:lstStyle/>
          <a:p>
            <a:r>
              <a:rPr lang="en-IN" dirty="0"/>
              <a:t>The this Keyword</a:t>
            </a:r>
          </a:p>
        </p:txBody>
      </p:sp>
      <p:sp>
        <p:nvSpPr>
          <p:cNvPr id="4" name="TextBox 3">
            <a:extLst>
              <a:ext uri="{FF2B5EF4-FFF2-40B4-BE49-F238E27FC236}">
                <a16:creationId xmlns:a16="http://schemas.microsoft.com/office/drawing/2014/main" id="{2F54F3B4-ABF4-885B-C248-390A7592408A}"/>
              </a:ext>
            </a:extLst>
          </p:cNvPr>
          <p:cNvSpPr txBox="1"/>
          <p:nvPr/>
        </p:nvSpPr>
        <p:spPr>
          <a:xfrm>
            <a:off x="2592923" y="1703765"/>
            <a:ext cx="8846041" cy="1815882"/>
          </a:xfrm>
          <a:prstGeom prst="rect">
            <a:avLst/>
          </a:prstGeom>
          <a:noFill/>
        </p:spPr>
        <p:txBody>
          <a:bodyPr wrap="square">
            <a:spAutoFit/>
          </a:bodyPr>
          <a:lstStyle/>
          <a:p>
            <a:pPr algn="l"/>
            <a:r>
              <a:rPr lang="en-IN" sz="2800" b="1" i="0" u="none" strike="noStrike" baseline="0">
                <a:latin typeface="NewBaskervilleStd-Roman"/>
              </a:rPr>
              <a:t>Sometimes a method will need to refer to the object that invoked it. </a:t>
            </a:r>
          </a:p>
          <a:p>
            <a:pPr algn="l"/>
            <a:r>
              <a:rPr lang="en-IN" sz="2800" b="1" i="0" u="none" strike="noStrike" baseline="0">
                <a:latin typeface="NewBaskervilleStd-Roman"/>
              </a:rPr>
              <a:t>To allow this, Java defines the </a:t>
            </a:r>
            <a:r>
              <a:rPr lang="en-IN" sz="2800" b="1" i="0" u="none" strike="noStrike" baseline="0">
                <a:latin typeface="NewBaskervilleStd-Bold"/>
              </a:rPr>
              <a:t>this </a:t>
            </a:r>
            <a:r>
              <a:rPr lang="en-IN" sz="2800" b="1" i="0" u="none" strike="noStrike" baseline="0">
                <a:latin typeface="NewBaskervilleStd-Roman"/>
              </a:rPr>
              <a:t>keyword. </a:t>
            </a:r>
            <a:r>
              <a:rPr lang="en-IN" sz="2800" b="1" i="0" u="none" strike="noStrike" baseline="0">
                <a:latin typeface="NewBaskervilleStd-Bold"/>
              </a:rPr>
              <a:t>this </a:t>
            </a:r>
            <a:r>
              <a:rPr lang="en-IN" sz="2800" b="1" i="0" u="none" strike="noStrike" baseline="0">
                <a:latin typeface="NewBaskervilleStd-Roman"/>
              </a:rPr>
              <a:t>can be used inside any method to refer to the </a:t>
            </a:r>
            <a:r>
              <a:rPr lang="en-IN" sz="2800" b="1" i="1" u="none" strike="noStrike" baseline="0">
                <a:latin typeface="NewBaskervilleStd-Italic"/>
              </a:rPr>
              <a:t>current </a:t>
            </a:r>
            <a:r>
              <a:rPr lang="en-IN" sz="2800" b="1" i="0" u="none" strike="noStrike" baseline="0">
                <a:latin typeface="NewBaskervilleStd-Roman"/>
              </a:rPr>
              <a:t>object.</a:t>
            </a:r>
            <a:endParaRPr lang="en-IN" sz="2800" b="1" dirty="0"/>
          </a:p>
        </p:txBody>
      </p:sp>
    </p:spTree>
    <p:extLst>
      <p:ext uri="{BB962C8B-B14F-4D97-AF65-F5344CB8AC3E}">
        <p14:creationId xmlns:p14="http://schemas.microsoft.com/office/powerpoint/2010/main" val="106554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A951-144B-F2A9-2920-FF10FA04EA8D}"/>
              </a:ext>
            </a:extLst>
          </p:cNvPr>
          <p:cNvSpPr>
            <a:spLocks noGrp="1"/>
          </p:cNvSpPr>
          <p:nvPr>
            <p:ph type="title"/>
          </p:nvPr>
        </p:nvSpPr>
        <p:spPr/>
        <p:txBody>
          <a:bodyPr/>
          <a:lstStyle/>
          <a:p>
            <a:r>
              <a:rPr lang="en-US" altLang="en-US" sz="3600" dirty="0">
                <a:cs typeface="Courier New" panose="02070309020205020404" pitchFamily="49" charset="0"/>
              </a:rPr>
              <a:t>Object-oriented programming (OOP)</a:t>
            </a:r>
            <a:endParaRPr lang="en-IN" dirty="0"/>
          </a:p>
        </p:txBody>
      </p:sp>
      <p:sp>
        <p:nvSpPr>
          <p:cNvPr id="3" name="Content Placeholder 2">
            <a:extLst>
              <a:ext uri="{FF2B5EF4-FFF2-40B4-BE49-F238E27FC236}">
                <a16:creationId xmlns:a16="http://schemas.microsoft.com/office/drawing/2014/main" id="{29758C65-239E-35BF-FCC6-9BC1365587CD}"/>
              </a:ext>
            </a:extLst>
          </p:cNvPr>
          <p:cNvSpPr>
            <a:spLocks noGrp="1"/>
          </p:cNvSpPr>
          <p:nvPr>
            <p:ph idx="1"/>
          </p:nvPr>
        </p:nvSpPr>
        <p:spPr>
          <a:xfrm>
            <a:off x="2589212" y="2133599"/>
            <a:ext cx="8915400" cy="4509247"/>
          </a:xfrm>
        </p:spPr>
        <p:txBody>
          <a:bodyPr>
            <a:normAutofit fontScale="92500"/>
          </a:bodyPr>
          <a:lstStyle/>
          <a:p>
            <a:r>
              <a:rPr lang="en-US" altLang="en-US" sz="2400" dirty="0">
                <a:cs typeface="Courier New" panose="02070309020205020404" pitchFamily="49" charset="0"/>
              </a:rPr>
              <a:t>OOPs involves programming using objects. </a:t>
            </a:r>
          </a:p>
          <a:p>
            <a:r>
              <a:rPr lang="en-US" altLang="en-US" sz="2400" dirty="0">
                <a:cs typeface="Courier New" panose="02070309020205020404" pitchFamily="49" charset="0"/>
              </a:rPr>
              <a:t>An </a:t>
            </a:r>
            <a:r>
              <a:rPr lang="en-US" altLang="en-US" sz="2400" i="1" dirty="0">
                <a:cs typeface="Courier New" panose="02070309020205020404" pitchFamily="49" charset="0"/>
              </a:rPr>
              <a:t>object</a:t>
            </a:r>
            <a:r>
              <a:rPr lang="en-US" altLang="en-US" sz="2400" dirty="0">
                <a:cs typeface="Courier New" panose="02070309020205020404" pitchFamily="49" charset="0"/>
              </a:rPr>
              <a:t> represents an entity in the real world that can be distinctly identified. For example, a student, a desk, a circle, a button, and even a loan can all be viewed as objects. </a:t>
            </a:r>
          </a:p>
          <a:p>
            <a:r>
              <a:rPr lang="en-US" altLang="en-US" sz="2400" b="1" i="1" dirty="0"/>
              <a:t>State </a:t>
            </a:r>
            <a:r>
              <a:rPr lang="en-US" altLang="en-US" sz="2400" b="1" dirty="0"/>
              <a:t>of an object</a:t>
            </a:r>
            <a:r>
              <a:rPr lang="en-US" altLang="en-US" sz="2400" dirty="0"/>
              <a:t> (also known as its</a:t>
            </a:r>
            <a:r>
              <a:rPr lang="en-US" altLang="en-US" sz="2400" b="1" dirty="0"/>
              <a:t> </a:t>
            </a:r>
            <a:r>
              <a:rPr lang="en-US" altLang="en-US" sz="2400" b="1" i="1" dirty="0"/>
              <a:t>properties</a:t>
            </a:r>
            <a:r>
              <a:rPr lang="en-US" altLang="en-US" sz="2400" i="1" dirty="0"/>
              <a:t> </a:t>
            </a:r>
            <a:r>
              <a:rPr lang="en-US" altLang="en-US" sz="2400" dirty="0"/>
              <a:t>or </a:t>
            </a:r>
            <a:r>
              <a:rPr lang="en-US" altLang="en-US" sz="2400" b="1" i="1" dirty="0"/>
              <a:t>attributes</a:t>
            </a:r>
            <a:r>
              <a:rPr lang="en-US" altLang="en-US" sz="2400" dirty="0"/>
              <a:t>) is represented by </a:t>
            </a:r>
            <a:r>
              <a:rPr lang="en-US" altLang="en-US" sz="2400" b="1" i="1" dirty="0"/>
              <a:t>data fields </a:t>
            </a:r>
            <a:r>
              <a:rPr lang="en-US" altLang="en-US" sz="2400" b="1" dirty="0"/>
              <a:t>with their current values</a:t>
            </a:r>
            <a:r>
              <a:rPr lang="en-US" altLang="en-US" sz="2400" dirty="0"/>
              <a:t>. </a:t>
            </a:r>
          </a:p>
          <a:p>
            <a:r>
              <a:rPr lang="en-US" altLang="en-US" sz="2400" dirty="0"/>
              <a:t>A circle object, for example, has a data field </a:t>
            </a:r>
            <a:r>
              <a:rPr lang="en-US" altLang="en-US" sz="2400" b="1" dirty="0"/>
              <a:t>radius</a:t>
            </a:r>
            <a:r>
              <a:rPr lang="en-US" altLang="en-US" sz="2400" dirty="0"/>
              <a:t>, which is the property that characterizes a circle. </a:t>
            </a:r>
          </a:p>
          <a:p>
            <a:r>
              <a:rPr lang="en-US" altLang="en-US" sz="2400" dirty="0"/>
              <a:t>A rectangle object has the data fields </a:t>
            </a:r>
            <a:r>
              <a:rPr lang="en-US" altLang="en-US" sz="2400" b="1" dirty="0"/>
              <a:t>width </a:t>
            </a:r>
            <a:r>
              <a:rPr lang="en-US" altLang="en-US" sz="2400" dirty="0"/>
              <a:t>and </a:t>
            </a:r>
            <a:r>
              <a:rPr lang="en-US" altLang="en-US" sz="2400" b="1" dirty="0"/>
              <a:t>height</a:t>
            </a:r>
            <a:r>
              <a:rPr lang="en-US" altLang="en-US" sz="2400" dirty="0"/>
              <a:t>, which are the properties that characterize a rectangle </a:t>
            </a:r>
          </a:p>
          <a:p>
            <a:endParaRPr lang="en-IN" sz="2400" dirty="0"/>
          </a:p>
        </p:txBody>
      </p:sp>
    </p:spTree>
    <p:extLst>
      <p:ext uri="{BB962C8B-B14F-4D97-AF65-F5344CB8AC3E}">
        <p14:creationId xmlns:p14="http://schemas.microsoft.com/office/powerpoint/2010/main" val="1946997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BB6B-DB4B-6BAB-015A-EDB73AD5C92B}"/>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40245B61-3ED6-94B5-1715-8ADAF3B8EF68}"/>
              </a:ext>
            </a:extLst>
          </p:cNvPr>
          <p:cNvSpPr txBox="1"/>
          <p:nvPr/>
        </p:nvSpPr>
        <p:spPr>
          <a:xfrm>
            <a:off x="986118" y="2556319"/>
            <a:ext cx="11205882" cy="3539430"/>
          </a:xfrm>
          <a:prstGeom prst="rect">
            <a:avLst/>
          </a:prstGeom>
          <a:noFill/>
        </p:spPr>
        <p:txBody>
          <a:bodyPr wrap="square">
            <a:spAutoFit/>
          </a:bodyPr>
          <a:lstStyle/>
          <a:p>
            <a:pPr algn="l"/>
            <a:r>
              <a:rPr lang="en-IN" sz="3200" b="1" i="0" u="none" strike="noStrike" baseline="0" dirty="0">
                <a:latin typeface="CourierStd"/>
              </a:rPr>
              <a:t>// A redundant use of this.</a:t>
            </a:r>
          </a:p>
          <a:p>
            <a:pPr algn="l"/>
            <a:r>
              <a:rPr lang="fr-FR" sz="3200" b="1" i="0" u="none" strike="noStrike" baseline="0" dirty="0">
                <a:latin typeface="CourierStd"/>
              </a:rPr>
              <a:t>Box(double </a:t>
            </a:r>
            <a:r>
              <a:rPr lang="en-IN" sz="3200" b="1" i="0" u="none" strike="noStrike" baseline="0" dirty="0">
                <a:latin typeface="CourierStd"/>
              </a:rPr>
              <a:t>width</a:t>
            </a:r>
            <a:r>
              <a:rPr lang="fr-FR" sz="3200" b="1" i="0" u="none" strike="noStrike" baseline="0" dirty="0">
                <a:latin typeface="CourierStd"/>
              </a:rPr>
              <a:t>, double </a:t>
            </a:r>
            <a:r>
              <a:rPr lang="en-IN" sz="3200" b="1" i="0" u="none" strike="noStrike" baseline="0" dirty="0">
                <a:latin typeface="CourierStd"/>
              </a:rPr>
              <a:t>height</a:t>
            </a:r>
            <a:r>
              <a:rPr lang="fr-FR" sz="3200" b="1" i="0" u="none" strike="noStrike" baseline="0" dirty="0">
                <a:latin typeface="CourierStd"/>
              </a:rPr>
              <a:t>,double </a:t>
            </a:r>
            <a:r>
              <a:rPr lang="en-IN" sz="3200" b="1" i="0" u="none" strike="noStrike" baseline="0" dirty="0">
                <a:latin typeface="CourierStd"/>
              </a:rPr>
              <a:t>depth</a:t>
            </a:r>
            <a:r>
              <a:rPr lang="fr-FR" sz="3200" b="1" i="0" u="none" strike="noStrike" baseline="0" dirty="0">
                <a:latin typeface="CourierStd"/>
              </a:rPr>
              <a:t>) {</a:t>
            </a:r>
          </a:p>
          <a:p>
            <a:pPr algn="l"/>
            <a:r>
              <a:rPr lang="en-IN" sz="3200" b="1" i="0" u="none" strike="noStrike" baseline="0" dirty="0" err="1">
                <a:latin typeface="CourierStd"/>
              </a:rPr>
              <a:t>this.width</a:t>
            </a:r>
            <a:r>
              <a:rPr lang="en-IN" sz="3200" b="1" i="0" u="none" strike="noStrike" baseline="0" dirty="0">
                <a:latin typeface="CourierStd"/>
              </a:rPr>
              <a:t> = width ;</a:t>
            </a:r>
          </a:p>
          <a:p>
            <a:pPr algn="l"/>
            <a:r>
              <a:rPr lang="en-IN" sz="3200" b="1" i="0" u="none" strike="noStrike" baseline="0" dirty="0" err="1">
                <a:latin typeface="CourierStd"/>
              </a:rPr>
              <a:t>this.height</a:t>
            </a:r>
            <a:r>
              <a:rPr lang="en-IN" sz="3200" b="1" i="0" u="none" strike="noStrike" baseline="0" dirty="0">
                <a:latin typeface="CourierStd"/>
              </a:rPr>
              <a:t> = height;</a:t>
            </a:r>
          </a:p>
          <a:p>
            <a:pPr algn="l"/>
            <a:r>
              <a:rPr lang="en-IN" sz="3200" b="1" i="0" u="none" strike="noStrike" baseline="0" dirty="0" err="1">
                <a:latin typeface="CourierStd"/>
              </a:rPr>
              <a:t>this.depth</a:t>
            </a:r>
            <a:r>
              <a:rPr lang="en-IN" sz="3200" b="1" i="0" u="none" strike="noStrike" baseline="0" dirty="0">
                <a:latin typeface="CourierStd"/>
              </a:rPr>
              <a:t> = depth;</a:t>
            </a:r>
          </a:p>
          <a:p>
            <a:pPr algn="l"/>
            <a:r>
              <a:rPr lang="en-IN" sz="3200" b="1" i="0" u="none" strike="noStrike" baseline="0" dirty="0">
                <a:latin typeface="CourierStd"/>
              </a:rPr>
              <a:t>}</a:t>
            </a:r>
            <a:endParaRPr lang="en-IN" sz="3200" b="1" dirty="0"/>
          </a:p>
        </p:txBody>
      </p:sp>
    </p:spTree>
    <p:extLst>
      <p:ext uri="{BB962C8B-B14F-4D97-AF65-F5344CB8AC3E}">
        <p14:creationId xmlns:p14="http://schemas.microsoft.com/office/powerpoint/2010/main" val="1719743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56C2AE-3949-181A-CBB4-0D744283C79A}"/>
              </a:ext>
            </a:extLst>
          </p:cNvPr>
          <p:cNvSpPr txBox="1"/>
          <p:nvPr/>
        </p:nvSpPr>
        <p:spPr>
          <a:xfrm>
            <a:off x="2456328" y="612338"/>
            <a:ext cx="9197789" cy="3416320"/>
          </a:xfrm>
          <a:prstGeom prst="rect">
            <a:avLst/>
          </a:prstGeom>
          <a:noFill/>
        </p:spPr>
        <p:txBody>
          <a:bodyPr wrap="square">
            <a:spAutoFit/>
          </a:bodyPr>
          <a:lstStyle/>
          <a:p>
            <a:pPr algn="l"/>
            <a:r>
              <a:rPr lang="en-IN" dirty="0">
                <a:latin typeface="NewBaskervilleStd-Roman"/>
              </a:rPr>
              <a:t>It </a:t>
            </a:r>
            <a:r>
              <a:rPr lang="en-IN" sz="1800" b="0" i="0" u="none" strike="noStrike" baseline="0" dirty="0">
                <a:latin typeface="NewBaskervilleStd-Roman"/>
              </a:rPr>
              <a:t>is illegal in Java to declare two local variables with the same name inside the</a:t>
            </a:r>
          </a:p>
          <a:p>
            <a:pPr algn="l"/>
            <a:r>
              <a:rPr lang="en-IN" sz="1800" b="0" i="0" u="none" strike="noStrike" baseline="0" dirty="0">
                <a:latin typeface="NewBaskervilleStd-Roman"/>
              </a:rPr>
              <a:t>same or enclosing scopes. </a:t>
            </a:r>
          </a:p>
          <a:p>
            <a:pPr algn="l"/>
            <a:endParaRPr lang="en-IN" dirty="0">
              <a:latin typeface="NewBaskervilleStd-Roman"/>
            </a:endParaRPr>
          </a:p>
          <a:p>
            <a:pPr algn="l"/>
            <a:r>
              <a:rPr lang="en-IN" sz="1800" b="0" i="0" u="none" strike="noStrike" baseline="0" dirty="0">
                <a:latin typeface="NewBaskervilleStd-Roman"/>
              </a:rPr>
              <a:t>Interestingly, you can have local variables, including formal</a:t>
            </a:r>
          </a:p>
          <a:p>
            <a:pPr algn="l"/>
            <a:r>
              <a:rPr lang="en-IN" sz="1800" b="0" i="0" u="none" strike="noStrike" baseline="0" dirty="0">
                <a:latin typeface="NewBaskervilleStd-Roman"/>
              </a:rPr>
              <a:t>parameters to methods, which overlap with the names of the </a:t>
            </a:r>
            <a:r>
              <a:rPr lang="en-IN" sz="1800" b="0" i="0" u="none" strike="noStrike" baseline="0" dirty="0" err="1">
                <a:latin typeface="NewBaskervilleStd-Roman"/>
              </a:rPr>
              <a:t>class’</a:t>
            </a:r>
            <a:r>
              <a:rPr lang="en-IN" sz="1800" b="0" i="0" u="none" strike="noStrike" baseline="0" dirty="0">
                <a:latin typeface="NewBaskervilleStd-Roman"/>
              </a:rPr>
              <a:t> instance variables. </a:t>
            </a:r>
          </a:p>
          <a:p>
            <a:pPr algn="l"/>
            <a:endParaRPr lang="en-IN" dirty="0">
              <a:latin typeface="NewBaskervilleStd-Roman"/>
            </a:endParaRPr>
          </a:p>
          <a:p>
            <a:pPr algn="l"/>
            <a:r>
              <a:rPr lang="en-IN" sz="1800" b="0" i="0" u="none" strike="noStrike" baseline="0" dirty="0">
                <a:latin typeface="NewBaskervilleStd-Roman"/>
              </a:rPr>
              <a:t>However, when a local variable has the same name as an instance variable, the local variable </a:t>
            </a:r>
            <a:r>
              <a:rPr lang="en-IN" sz="1800" b="0" i="1" u="none" strike="noStrike" baseline="0" dirty="0">
                <a:latin typeface="NewBaskervilleStd-Italic"/>
              </a:rPr>
              <a:t>hides </a:t>
            </a:r>
            <a:r>
              <a:rPr lang="en-IN" sz="1800" b="0" i="0" u="none" strike="noStrike" baseline="0" dirty="0">
                <a:latin typeface="NewBaskervilleStd-Roman"/>
              </a:rPr>
              <a:t>the instance variable. </a:t>
            </a:r>
          </a:p>
          <a:p>
            <a:pPr algn="l"/>
            <a:endParaRPr lang="en-IN" dirty="0">
              <a:latin typeface="NewBaskervilleStd-Roman"/>
            </a:endParaRPr>
          </a:p>
          <a:p>
            <a:pPr algn="l"/>
            <a:endParaRPr lang="en-IN" dirty="0">
              <a:latin typeface="NewBaskervilleStd-Roman"/>
            </a:endParaRPr>
          </a:p>
          <a:p>
            <a:pPr algn="l"/>
            <a:r>
              <a:rPr lang="en-IN" sz="1800" b="1" i="0" u="none" strike="noStrike" baseline="0" dirty="0">
                <a:latin typeface="NewBaskervilleStd-Bold"/>
              </a:rPr>
              <a:t>this </a:t>
            </a:r>
            <a:r>
              <a:rPr lang="en-IN" sz="1800" b="0" i="0" u="none" strike="noStrike" baseline="0" dirty="0">
                <a:latin typeface="NewBaskervilleStd-Roman"/>
              </a:rPr>
              <a:t>lets you refer directly to the object, you can use it to resolve any</a:t>
            </a:r>
          </a:p>
          <a:p>
            <a:pPr algn="l"/>
            <a:r>
              <a:rPr lang="en-IN" sz="1800" b="0" i="0" u="none" strike="noStrike" baseline="0" dirty="0">
                <a:latin typeface="NewBaskervilleStd-Roman"/>
              </a:rPr>
              <a:t>namespace collisions that might occur between instance variables and local variables.</a:t>
            </a:r>
            <a:endParaRPr lang="en-IN" dirty="0"/>
          </a:p>
        </p:txBody>
      </p:sp>
    </p:spTree>
    <p:extLst>
      <p:ext uri="{BB962C8B-B14F-4D97-AF65-F5344CB8AC3E}">
        <p14:creationId xmlns:p14="http://schemas.microsoft.com/office/powerpoint/2010/main" val="1484914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25F4-A82F-D5DC-77C2-CB08CAECE959}"/>
              </a:ext>
            </a:extLst>
          </p:cNvPr>
          <p:cNvSpPr>
            <a:spLocks noGrp="1"/>
          </p:cNvSpPr>
          <p:nvPr>
            <p:ph type="title"/>
          </p:nvPr>
        </p:nvSpPr>
        <p:spPr/>
        <p:txBody>
          <a:bodyPr/>
          <a:lstStyle/>
          <a:p>
            <a:r>
              <a:rPr lang="en-IN" b="1" dirty="0"/>
              <a:t>Garbage Collection</a:t>
            </a:r>
          </a:p>
        </p:txBody>
      </p:sp>
      <p:sp>
        <p:nvSpPr>
          <p:cNvPr id="4" name="TextBox 3">
            <a:extLst>
              <a:ext uri="{FF2B5EF4-FFF2-40B4-BE49-F238E27FC236}">
                <a16:creationId xmlns:a16="http://schemas.microsoft.com/office/drawing/2014/main" id="{C8626F58-BDE2-866A-3A43-AC7192448897}"/>
              </a:ext>
            </a:extLst>
          </p:cNvPr>
          <p:cNvSpPr txBox="1"/>
          <p:nvPr/>
        </p:nvSpPr>
        <p:spPr>
          <a:xfrm>
            <a:off x="2528046" y="1542400"/>
            <a:ext cx="9403977" cy="2031325"/>
          </a:xfrm>
          <a:prstGeom prst="rect">
            <a:avLst/>
          </a:prstGeom>
          <a:noFill/>
        </p:spPr>
        <p:txBody>
          <a:bodyPr wrap="square">
            <a:spAutoFit/>
          </a:bodyPr>
          <a:lstStyle/>
          <a:p>
            <a:pPr algn="l"/>
            <a:r>
              <a:rPr lang="en-IN" sz="1800" b="0" i="0" u="none" strike="noStrike" baseline="0" dirty="0">
                <a:latin typeface="NewBaskervilleStd-Roman"/>
              </a:rPr>
              <a:t>Since objects are dynamically allocated by using the </a:t>
            </a:r>
            <a:r>
              <a:rPr lang="en-IN" sz="1800" b="1" i="0" u="none" strike="noStrike" baseline="0" dirty="0">
                <a:latin typeface="NewBaskervilleStd-Bold"/>
              </a:rPr>
              <a:t>new </a:t>
            </a:r>
            <a:r>
              <a:rPr lang="en-IN" sz="1800" b="0" i="0" u="none" strike="noStrike" baseline="0" dirty="0">
                <a:latin typeface="NewBaskervilleStd-Roman"/>
              </a:rPr>
              <a:t>operator, you might be wondering</a:t>
            </a:r>
          </a:p>
          <a:p>
            <a:pPr algn="l"/>
            <a:r>
              <a:rPr lang="en-IN" sz="1800" b="0" i="0" u="none" strike="noStrike" baseline="0" dirty="0">
                <a:latin typeface="NewBaskervilleStd-Roman"/>
              </a:rPr>
              <a:t>how such objects are destroyed and their memory released for later reallocation.</a:t>
            </a:r>
          </a:p>
          <a:p>
            <a:pPr algn="l"/>
            <a:endParaRPr lang="en-IN" dirty="0">
              <a:latin typeface="NewBaskervilleStd-Roman"/>
            </a:endParaRPr>
          </a:p>
          <a:p>
            <a:pPr algn="l"/>
            <a:r>
              <a:rPr lang="en-IN" sz="1800" b="0" i="0" u="none" strike="noStrike" baseline="0" dirty="0">
                <a:latin typeface="NewBaskervilleStd-Roman"/>
              </a:rPr>
              <a:t>Java takes a different approach; it handles deallocation for you automatically.</a:t>
            </a:r>
          </a:p>
          <a:p>
            <a:pPr algn="l"/>
            <a:r>
              <a:rPr lang="en-IN" sz="1800" b="0" i="0" u="none" strike="noStrike" baseline="0" dirty="0">
                <a:latin typeface="NewBaskervilleStd-Roman"/>
              </a:rPr>
              <a:t>The technique that accomplishes this is called </a:t>
            </a:r>
            <a:r>
              <a:rPr lang="en-IN" sz="1800" b="0" i="1" u="none" strike="noStrike" baseline="0" dirty="0">
                <a:latin typeface="NewBaskervilleStd-Italic"/>
              </a:rPr>
              <a:t>garbage collection</a:t>
            </a:r>
            <a:r>
              <a:rPr lang="en-IN" sz="1800" b="0" i="0" u="none" strike="noStrike" baseline="0" dirty="0">
                <a:latin typeface="NewBaskervilleStd-Roman"/>
              </a:rPr>
              <a:t>. It works like this: when no</a:t>
            </a:r>
          </a:p>
          <a:p>
            <a:pPr algn="l"/>
            <a:r>
              <a:rPr lang="en-IN" sz="1800" b="0" i="0" u="none" strike="noStrike" baseline="0" dirty="0">
                <a:latin typeface="NewBaskervilleStd-Roman"/>
              </a:rPr>
              <a:t>references to an object exist, that object is assumed to be no longer needed, and the memory</a:t>
            </a:r>
          </a:p>
          <a:p>
            <a:pPr algn="l"/>
            <a:r>
              <a:rPr lang="en-IN" sz="1800" b="0" i="0" u="none" strike="noStrike" baseline="0" dirty="0">
                <a:latin typeface="NewBaskervilleStd-Roman"/>
              </a:rPr>
              <a:t>occupied by the object can be reclaimed</a:t>
            </a:r>
            <a:endParaRPr lang="en-IN" dirty="0"/>
          </a:p>
        </p:txBody>
      </p:sp>
    </p:spTree>
    <p:extLst>
      <p:ext uri="{BB962C8B-B14F-4D97-AF65-F5344CB8AC3E}">
        <p14:creationId xmlns:p14="http://schemas.microsoft.com/office/powerpoint/2010/main" val="924718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D5D1-4099-E3B7-6594-345075EEA818}"/>
              </a:ext>
            </a:extLst>
          </p:cNvPr>
          <p:cNvSpPr>
            <a:spLocks noGrp="1"/>
          </p:cNvSpPr>
          <p:nvPr>
            <p:ph type="title"/>
          </p:nvPr>
        </p:nvSpPr>
        <p:spPr/>
        <p:txBody>
          <a:bodyPr/>
          <a:lstStyle/>
          <a:p>
            <a:r>
              <a:rPr lang="en-IN" b="1" dirty="0"/>
              <a:t>The finalize( ) Method</a:t>
            </a:r>
          </a:p>
        </p:txBody>
      </p:sp>
      <p:sp>
        <p:nvSpPr>
          <p:cNvPr id="4" name="TextBox 3">
            <a:extLst>
              <a:ext uri="{FF2B5EF4-FFF2-40B4-BE49-F238E27FC236}">
                <a16:creationId xmlns:a16="http://schemas.microsoft.com/office/drawing/2014/main" id="{E7E107A4-A78C-1635-B4E0-07E43D5008E7}"/>
              </a:ext>
            </a:extLst>
          </p:cNvPr>
          <p:cNvSpPr txBox="1"/>
          <p:nvPr/>
        </p:nvSpPr>
        <p:spPr>
          <a:xfrm>
            <a:off x="2592923" y="1264555"/>
            <a:ext cx="9464605" cy="4801314"/>
          </a:xfrm>
          <a:prstGeom prst="rect">
            <a:avLst/>
          </a:prstGeom>
          <a:noFill/>
        </p:spPr>
        <p:txBody>
          <a:bodyPr wrap="square">
            <a:spAutoFit/>
          </a:bodyPr>
          <a:lstStyle/>
          <a:p>
            <a:pPr algn="l"/>
            <a:r>
              <a:rPr lang="en-IN" sz="1800" b="0" i="0" u="none" strike="noStrike" baseline="0" dirty="0">
                <a:latin typeface="NewBaskervilleStd-Roman"/>
              </a:rPr>
              <a:t>To add a finalizer to a class, you simply define the </a:t>
            </a:r>
            <a:r>
              <a:rPr lang="en-IN" sz="1800" b="1" i="0" u="none" strike="noStrike" baseline="0" dirty="0">
                <a:latin typeface="NewBaskervilleStd-Bold"/>
              </a:rPr>
              <a:t>finalize( ) </a:t>
            </a:r>
            <a:r>
              <a:rPr lang="en-IN" sz="1800" b="0" i="0" u="none" strike="noStrike" baseline="0" dirty="0">
                <a:latin typeface="NewBaskervilleStd-Roman"/>
              </a:rPr>
              <a:t>method. </a:t>
            </a:r>
          </a:p>
          <a:p>
            <a:pPr algn="l"/>
            <a:r>
              <a:rPr lang="en-IN" sz="1800" b="0" i="0" u="none" strike="noStrike" baseline="0" dirty="0">
                <a:latin typeface="NewBaskervilleStd-Roman"/>
              </a:rPr>
              <a:t>The Java run time calls that method whenever it is about to recycle an object of that class. Inside the </a:t>
            </a:r>
            <a:r>
              <a:rPr lang="en-IN" sz="1800" b="1" i="0" u="none" strike="noStrike" baseline="0" dirty="0">
                <a:latin typeface="NewBaskervilleStd-Bold"/>
              </a:rPr>
              <a:t>finalize( ) </a:t>
            </a:r>
            <a:r>
              <a:rPr lang="en-IN" sz="1800" b="0" i="0" u="none" strike="noStrike" baseline="0" dirty="0">
                <a:latin typeface="NewBaskervilleStd-Roman"/>
              </a:rPr>
              <a:t>method, you will specify those actions that must be performed before an object is destroyed.</a:t>
            </a:r>
          </a:p>
          <a:p>
            <a:pPr algn="l"/>
            <a:r>
              <a:rPr lang="en-IN" sz="1800" b="0" i="0" u="none" strike="noStrike" baseline="0" dirty="0">
                <a:latin typeface="NewBaskervilleStd-Roman"/>
              </a:rPr>
              <a:t>The garbage collector runs periodically, checking for objects that are no longer referenced</a:t>
            </a:r>
          </a:p>
          <a:p>
            <a:pPr algn="l"/>
            <a:r>
              <a:rPr lang="en-IN" sz="1800" b="0" i="0" u="none" strike="noStrike" baseline="0" dirty="0">
                <a:latin typeface="NewBaskervilleStd-Roman"/>
              </a:rPr>
              <a:t>by any running state or indirectly through other referenced objects. </a:t>
            </a:r>
          </a:p>
          <a:p>
            <a:pPr algn="l"/>
            <a:r>
              <a:rPr lang="en-IN" sz="1800" b="0" i="0" u="none" strike="noStrike" baseline="0" dirty="0">
                <a:latin typeface="NewBaskervilleStd-Roman"/>
              </a:rPr>
              <a:t>Right before an asset is freed, the Java run time calls the </a:t>
            </a:r>
            <a:r>
              <a:rPr lang="en-IN" sz="1800" b="1" i="0" u="none" strike="noStrike" baseline="0" dirty="0">
                <a:latin typeface="NewBaskervilleStd-Bold"/>
              </a:rPr>
              <a:t>finalize( ) </a:t>
            </a:r>
            <a:r>
              <a:rPr lang="en-IN" sz="1800" b="0" i="0" u="none" strike="noStrike" baseline="0" dirty="0">
                <a:latin typeface="NewBaskervilleStd-Roman"/>
              </a:rPr>
              <a:t>method on the object.</a:t>
            </a:r>
          </a:p>
          <a:p>
            <a:pPr algn="l"/>
            <a:endParaRPr lang="en-IN" sz="1800" b="0" i="0" u="none" strike="noStrike" baseline="0" dirty="0">
              <a:latin typeface="NewBaskervilleStd-Roman"/>
            </a:endParaRPr>
          </a:p>
          <a:p>
            <a:pPr algn="l"/>
            <a:r>
              <a:rPr lang="en-IN" sz="1800" b="0" i="0" u="none" strike="noStrike" baseline="0" dirty="0">
                <a:latin typeface="NewBaskervilleStd-Roman"/>
              </a:rPr>
              <a:t>The </a:t>
            </a:r>
            <a:r>
              <a:rPr lang="en-IN" sz="1800" b="1" i="0" u="none" strike="noStrike" baseline="0" dirty="0">
                <a:latin typeface="NewBaskervilleStd-Bold"/>
              </a:rPr>
              <a:t>finalize( ) </a:t>
            </a:r>
            <a:r>
              <a:rPr lang="en-IN" sz="1800" b="0" i="0" u="none" strike="noStrike" baseline="0" dirty="0">
                <a:latin typeface="NewBaskervilleStd-Roman"/>
              </a:rPr>
              <a:t>method has this general form:</a:t>
            </a:r>
          </a:p>
          <a:p>
            <a:pPr algn="l"/>
            <a:r>
              <a:rPr lang="en-IN" sz="1800" b="0" i="0" u="none" strike="noStrike" baseline="0" dirty="0">
                <a:latin typeface="NewBaskervilleStd-Roman"/>
              </a:rPr>
              <a:t>protected void finalize( )</a:t>
            </a:r>
          </a:p>
          <a:p>
            <a:pPr algn="l"/>
            <a:r>
              <a:rPr lang="en-IN" sz="1800" b="0" i="0" u="none" strike="noStrike" baseline="0" dirty="0">
                <a:latin typeface="NewBaskervilleStd-Roman"/>
              </a:rPr>
              <a:t>{</a:t>
            </a:r>
          </a:p>
          <a:p>
            <a:pPr algn="l"/>
            <a:r>
              <a:rPr lang="en-IN" sz="1800" b="0" i="0" u="none" strike="noStrike" baseline="0" dirty="0">
                <a:latin typeface="NewBaskervilleStd-Roman"/>
              </a:rPr>
              <a:t>// finalization code here</a:t>
            </a:r>
          </a:p>
          <a:p>
            <a:pPr algn="l"/>
            <a:r>
              <a:rPr lang="en-IN" sz="1800" b="0" i="0" u="none" strike="noStrike" baseline="0" dirty="0">
                <a:latin typeface="NewBaskervilleStd-Roman"/>
              </a:rPr>
              <a:t>}</a:t>
            </a:r>
          </a:p>
          <a:p>
            <a:pPr algn="l"/>
            <a:r>
              <a:rPr lang="en-IN" sz="1800" b="0" i="0" u="none" strike="noStrike" baseline="0" dirty="0">
                <a:latin typeface="NewBaskervilleStd-Roman"/>
              </a:rPr>
              <a:t>Here, the keyword </a:t>
            </a:r>
            <a:r>
              <a:rPr lang="en-IN" sz="1800" b="1" i="0" u="none" strike="noStrike" baseline="0" dirty="0">
                <a:latin typeface="NewBaskervilleStd-Bold"/>
              </a:rPr>
              <a:t>protected </a:t>
            </a:r>
            <a:r>
              <a:rPr lang="en-IN" sz="1800" b="0" i="0" u="none" strike="noStrike" baseline="0" dirty="0">
                <a:latin typeface="NewBaskervilleStd-Roman"/>
              </a:rPr>
              <a:t>is a specifier that limits access to </a:t>
            </a:r>
            <a:r>
              <a:rPr lang="en-IN" sz="1800" b="1" i="0" u="none" strike="noStrike" baseline="0" dirty="0">
                <a:latin typeface="NewBaskervilleStd-Bold"/>
              </a:rPr>
              <a:t>finalize( )</a:t>
            </a:r>
            <a:r>
              <a:rPr lang="en-IN" sz="1800" b="0" i="0" u="none" strike="noStrike" baseline="0" dirty="0">
                <a:latin typeface="NewBaskervilleStd-Roman"/>
              </a:rPr>
              <a:t>.</a:t>
            </a:r>
          </a:p>
          <a:p>
            <a:pPr algn="l"/>
            <a:r>
              <a:rPr lang="en-IN" sz="1800" b="0" i="0" u="none" strike="noStrike" baseline="0" dirty="0">
                <a:latin typeface="NewBaskervilleStd-Roman"/>
              </a:rPr>
              <a:t>It is important to understand that </a:t>
            </a:r>
            <a:r>
              <a:rPr lang="en-IN" sz="1800" b="1" i="0" u="none" strike="noStrike" baseline="0" dirty="0">
                <a:latin typeface="NewBaskervilleStd-Bold"/>
              </a:rPr>
              <a:t>finalize( ) </a:t>
            </a:r>
            <a:r>
              <a:rPr lang="en-IN" sz="1800" b="0" i="0" u="none" strike="noStrike" baseline="0" dirty="0">
                <a:latin typeface="NewBaskervilleStd-Roman"/>
              </a:rPr>
              <a:t>is only called just prior to garbage collection.</a:t>
            </a:r>
          </a:p>
          <a:p>
            <a:pPr algn="l"/>
            <a:r>
              <a:rPr lang="en-IN" sz="1800" b="0" i="0" u="none" strike="noStrike" baseline="0" dirty="0">
                <a:latin typeface="NewBaskervilleStd-Roman"/>
              </a:rPr>
              <a:t>It is not called when an object goes out-of-scope, for example. This means that you cannot</a:t>
            </a:r>
          </a:p>
          <a:p>
            <a:pPr algn="l"/>
            <a:r>
              <a:rPr lang="en-IN" sz="1800" b="0" i="0" u="none" strike="noStrike" baseline="0">
                <a:latin typeface="NewBaskervilleStd-Roman"/>
              </a:rPr>
              <a:t>know when—or even if—</a:t>
            </a:r>
            <a:r>
              <a:rPr lang="en-IN" sz="1800" b="1" i="0" u="none" strike="noStrike" baseline="0">
                <a:latin typeface="NewBaskervilleStd-Bold"/>
              </a:rPr>
              <a:t>finalize( ) </a:t>
            </a:r>
            <a:r>
              <a:rPr lang="en-IN" sz="1800" b="0" i="0" u="none" strike="noStrike" baseline="0">
                <a:latin typeface="NewBaskervilleStd-Roman"/>
              </a:rPr>
              <a:t>will be executed.</a:t>
            </a:r>
            <a:endParaRPr lang="en-IN" dirty="0"/>
          </a:p>
        </p:txBody>
      </p:sp>
    </p:spTree>
    <p:extLst>
      <p:ext uri="{BB962C8B-B14F-4D97-AF65-F5344CB8AC3E}">
        <p14:creationId xmlns:p14="http://schemas.microsoft.com/office/powerpoint/2010/main" val="93376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D908-CAC7-C0D2-B41C-E042A7220340}"/>
              </a:ext>
            </a:extLst>
          </p:cNvPr>
          <p:cNvSpPr>
            <a:spLocks noGrp="1"/>
          </p:cNvSpPr>
          <p:nvPr>
            <p:ph type="title"/>
          </p:nvPr>
        </p:nvSpPr>
        <p:spPr/>
        <p:txBody>
          <a:bodyPr/>
          <a:lstStyle/>
          <a:p>
            <a:r>
              <a:rPr lang="en-IN" dirty="0"/>
              <a:t>Methods</a:t>
            </a:r>
          </a:p>
        </p:txBody>
      </p:sp>
      <p:sp>
        <p:nvSpPr>
          <p:cNvPr id="3" name="Content Placeholder 2">
            <a:extLst>
              <a:ext uri="{FF2B5EF4-FFF2-40B4-BE49-F238E27FC236}">
                <a16:creationId xmlns:a16="http://schemas.microsoft.com/office/drawing/2014/main" id="{5D577135-A09C-FE86-69E0-E3E059D35C26}"/>
              </a:ext>
            </a:extLst>
          </p:cNvPr>
          <p:cNvSpPr>
            <a:spLocks noGrp="1"/>
          </p:cNvSpPr>
          <p:nvPr>
            <p:ph idx="1"/>
          </p:nvPr>
        </p:nvSpPr>
        <p:spPr/>
        <p:txBody>
          <a:bodyPr>
            <a:normAutofit/>
          </a:bodyPr>
          <a:lstStyle/>
          <a:p>
            <a:r>
              <a:rPr lang="en-US" altLang="en-US" sz="2400" b="1" i="1" dirty="0"/>
              <a:t>Behavior</a:t>
            </a:r>
            <a:r>
              <a:rPr lang="en-US" altLang="en-US" sz="2400" i="1" dirty="0"/>
              <a:t> </a:t>
            </a:r>
            <a:r>
              <a:rPr lang="en-US" altLang="en-US" sz="2400" dirty="0"/>
              <a:t>of an </a:t>
            </a:r>
            <a:r>
              <a:rPr lang="en-US" altLang="en-US" sz="2400" b="1" dirty="0"/>
              <a:t>object</a:t>
            </a:r>
            <a:r>
              <a:rPr lang="en-US" altLang="en-US" sz="2400" dirty="0"/>
              <a:t> (also known as </a:t>
            </a:r>
            <a:r>
              <a:rPr lang="en-US" altLang="en-US" sz="2400" b="1" dirty="0"/>
              <a:t>its </a:t>
            </a:r>
            <a:r>
              <a:rPr lang="en-US" altLang="en-US" sz="2400" b="1" i="1" dirty="0"/>
              <a:t>actions</a:t>
            </a:r>
            <a:r>
              <a:rPr lang="en-US" altLang="en-US" sz="2400" dirty="0"/>
              <a:t>) is defined by </a:t>
            </a:r>
            <a:r>
              <a:rPr lang="en-US" altLang="en-US" sz="2400" b="1" dirty="0"/>
              <a:t>methods</a:t>
            </a:r>
            <a:r>
              <a:rPr lang="en-US" altLang="en-US" sz="2400" dirty="0"/>
              <a:t>. </a:t>
            </a:r>
          </a:p>
          <a:p>
            <a:r>
              <a:rPr lang="en-US" altLang="en-US" sz="2400" dirty="0"/>
              <a:t>To invoke a method on an object is to ask the object to perform an action. </a:t>
            </a:r>
          </a:p>
          <a:p>
            <a:r>
              <a:rPr lang="en-US" altLang="en-US" sz="2400" dirty="0"/>
              <a:t>For example, you may define methods named </a:t>
            </a:r>
            <a:r>
              <a:rPr lang="en-US" altLang="en-US" sz="2400" b="1" dirty="0" err="1"/>
              <a:t>getArea</a:t>
            </a:r>
            <a:r>
              <a:rPr lang="en-US" altLang="en-US" sz="2400" b="1" dirty="0"/>
              <a:t>() </a:t>
            </a:r>
            <a:r>
              <a:rPr lang="en-US" altLang="en-US" sz="2400" dirty="0"/>
              <a:t>and </a:t>
            </a:r>
            <a:r>
              <a:rPr lang="en-US" altLang="en-US" sz="2400" b="1" dirty="0" err="1"/>
              <a:t>getPerimeter</a:t>
            </a:r>
            <a:r>
              <a:rPr lang="en-US" altLang="en-US" sz="2400" b="1" dirty="0"/>
              <a:t>() </a:t>
            </a:r>
            <a:r>
              <a:rPr lang="en-US" altLang="en-US" sz="2400" dirty="0"/>
              <a:t>for circle objects. A circle object may invoke </a:t>
            </a:r>
            <a:r>
              <a:rPr lang="en-US" altLang="en-US" sz="2400" b="1" dirty="0" err="1"/>
              <a:t>getArea</a:t>
            </a:r>
            <a:r>
              <a:rPr lang="en-US" altLang="en-US" sz="2400" b="1" dirty="0"/>
              <a:t>() </a:t>
            </a:r>
            <a:r>
              <a:rPr lang="en-US" altLang="en-US" sz="2400" dirty="0"/>
              <a:t>to return its area and </a:t>
            </a:r>
            <a:r>
              <a:rPr lang="en-US" altLang="en-US" sz="2400" b="1" dirty="0" err="1"/>
              <a:t>getPerim</a:t>
            </a:r>
            <a:r>
              <a:rPr lang="en-US" altLang="en-US" sz="2400" b="1" dirty="0"/>
              <a:t>- </a:t>
            </a:r>
            <a:r>
              <a:rPr lang="en-US" altLang="en-US" sz="2400" b="1" dirty="0" err="1"/>
              <a:t>eter</a:t>
            </a:r>
            <a:r>
              <a:rPr lang="en-US" altLang="en-US" sz="2400" b="1" dirty="0"/>
              <a:t>() </a:t>
            </a:r>
            <a:r>
              <a:rPr lang="en-US" altLang="en-US" sz="2400" dirty="0"/>
              <a:t>to return its perimeter. </a:t>
            </a:r>
            <a:endParaRPr lang="en-US" altLang="en-US" sz="2800" dirty="0"/>
          </a:p>
          <a:p>
            <a:endParaRPr lang="en-IN" sz="2400" dirty="0"/>
          </a:p>
        </p:txBody>
      </p:sp>
    </p:spTree>
    <p:extLst>
      <p:ext uri="{BB962C8B-B14F-4D97-AF65-F5344CB8AC3E}">
        <p14:creationId xmlns:p14="http://schemas.microsoft.com/office/powerpoint/2010/main" val="96116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1492-0C0C-F649-FF94-C46CE03386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141072-F6BE-A3C5-19C7-6460CB7F51EC}"/>
              </a:ext>
            </a:extLst>
          </p:cNvPr>
          <p:cNvSpPr>
            <a:spLocks noGrp="1"/>
          </p:cNvSpPr>
          <p:nvPr>
            <p:ph idx="1"/>
          </p:nvPr>
        </p:nvSpPr>
        <p:spPr/>
        <p:txBody>
          <a:bodyPr/>
          <a:lstStyle/>
          <a:p>
            <a:pPr>
              <a:spcBef>
                <a:spcPct val="0"/>
              </a:spcBef>
              <a:buClrTx/>
              <a:buSzTx/>
              <a:buFont typeface="Arial" panose="020B0604020202020204" pitchFamily="34" charset="0"/>
              <a:buChar char="•"/>
            </a:pPr>
            <a:r>
              <a:rPr lang="en-US" altLang="en-US" sz="1800" dirty="0"/>
              <a:t>Objects of the same type are defined using a common class. </a:t>
            </a:r>
          </a:p>
          <a:p>
            <a:pPr>
              <a:spcBef>
                <a:spcPct val="0"/>
              </a:spcBef>
              <a:buClrTx/>
              <a:buSzTx/>
              <a:buFont typeface="Arial" panose="020B0604020202020204" pitchFamily="34" charset="0"/>
              <a:buChar char="•"/>
            </a:pPr>
            <a:endParaRPr lang="en-US" altLang="en-US" sz="1800" dirty="0"/>
          </a:p>
          <a:p>
            <a:pPr>
              <a:spcBef>
                <a:spcPct val="0"/>
              </a:spcBef>
              <a:buClrTx/>
              <a:buSzTx/>
              <a:buFont typeface="Arial" panose="020B0604020202020204" pitchFamily="34" charset="0"/>
              <a:buChar char="•"/>
            </a:pPr>
            <a:r>
              <a:rPr lang="en-US" altLang="en-US" sz="1800" dirty="0"/>
              <a:t>A </a:t>
            </a:r>
            <a:r>
              <a:rPr lang="en-US" altLang="en-US" sz="1800" i="1" dirty="0"/>
              <a:t>class </a:t>
            </a:r>
            <a:r>
              <a:rPr lang="en-US" altLang="en-US" sz="1800" dirty="0"/>
              <a:t>is a template, blueprint, or </a:t>
            </a:r>
            <a:r>
              <a:rPr lang="en-US" altLang="en-US" sz="1800" i="1" dirty="0"/>
              <a:t>contract </a:t>
            </a:r>
            <a:r>
              <a:rPr lang="en-US" altLang="en-US" sz="1800" dirty="0"/>
              <a:t>that defines what an object’s data fields and methods will be. </a:t>
            </a:r>
          </a:p>
          <a:p>
            <a:pPr>
              <a:spcBef>
                <a:spcPct val="0"/>
              </a:spcBef>
              <a:buClrTx/>
              <a:buSzTx/>
              <a:buFont typeface="Arial" panose="020B0604020202020204" pitchFamily="34" charset="0"/>
              <a:buChar char="•"/>
            </a:pPr>
            <a:endParaRPr lang="en-US" altLang="en-US" dirty="0">
              <a:solidFill>
                <a:srgbClr val="FF0000"/>
              </a:solidFill>
            </a:endParaRPr>
          </a:p>
          <a:p>
            <a:pPr>
              <a:spcBef>
                <a:spcPct val="0"/>
              </a:spcBef>
              <a:buClrTx/>
              <a:buSzTx/>
              <a:buFont typeface="Arial" panose="020B0604020202020204" pitchFamily="34" charset="0"/>
              <a:buChar char="•"/>
            </a:pPr>
            <a:r>
              <a:rPr lang="en-US" altLang="en-US" sz="1800" dirty="0">
                <a:solidFill>
                  <a:srgbClr val="FF0000"/>
                </a:solidFill>
              </a:rPr>
              <a:t>An object is an instance of a class</a:t>
            </a:r>
            <a:r>
              <a:rPr lang="en-US" altLang="en-US" sz="1800" dirty="0"/>
              <a:t>. You can create many instances of a class. Creating an instance is referred to as </a:t>
            </a:r>
            <a:r>
              <a:rPr lang="en-US" altLang="en-US" sz="1800" i="1" dirty="0"/>
              <a:t>instantiation</a:t>
            </a:r>
            <a:r>
              <a:rPr lang="en-US" altLang="en-US" sz="1800" dirty="0"/>
              <a:t>. </a:t>
            </a:r>
          </a:p>
          <a:p>
            <a:pPr>
              <a:spcBef>
                <a:spcPct val="0"/>
              </a:spcBef>
              <a:buClrTx/>
              <a:buSzTx/>
              <a:buFont typeface="Arial" panose="020B0604020202020204" pitchFamily="34" charset="0"/>
              <a:buChar char="•"/>
            </a:pPr>
            <a:endParaRPr lang="en-US" altLang="en-US" sz="1800" dirty="0"/>
          </a:p>
          <a:p>
            <a:pPr>
              <a:spcBef>
                <a:spcPct val="0"/>
              </a:spcBef>
              <a:buClrTx/>
              <a:buFont typeface="Arial" panose="020B0604020202020204" pitchFamily="34" charset="0"/>
              <a:buChar char="•"/>
            </a:pPr>
            <a:r>
              <a:rPr lang="en-US" altLang="en-US" sz="1800" dirty="0"/>
              <a:t>The terms </a:t>
            </a:r>
            <a:r>
              <a:rPr lang="en-US" altLang="en-US" sz="1800" b="1" i="1" dirty="0"/>
              <a:t>object</a:t>
            </a:r>
            <a:r>
              <a:rPr lang="en-US" altLang="en-US" sz="1800" i="1" dirty="0"/>
              <a:t> </a:t>
            </a:r>
            <a:r>
              <a:rPr lang="en-US" altLang="en-US" sz="1800" dirty="0"/>
              <a:t>and </a:t>
            </a:r>
            <a:r>
              <a:rPr lang="en-US" altLang="en-US" sz="1800" b="1" i="1" dirty="0"/>
              <a:t>instance</a:t>
            </a:r>
            <a:r>
              <a:rPr lang="en-US" altLang="en-US" sz="1800" i="1" dirty="0"/>
              <a:t> </a:t>
            </a:r>
            <a:r>
              <a:rPr lang="en-US" altLang="en-US" sz="1800" dirty="0"/>
              <a:t>are often </a:t>
            </a:r>
            <a:r>
              <a:rPr lang="en-US" altLang="en-US" sz="1800" b="1" dirty="0"/>
              <a:t>interchangeable.</a:t>
            </a:r>
            <a:r>
              <a:rPr lang="en-US" altLang="en-US" sz="1800" dirty="0"/>
              <a:t> </a:t>
            </a:r>
          </a:p>
          <a:p>
            <a:pPr>
              <a:spcBef>
                <a:spcPct val="0"/>
              </a:spcBef>
              <a:buClrTx/>
              <a:buFont typeface="Arial" panose="020B0604020202020204" pitchFamily="34" charset="0"/>
              <a:buChar char="•"/>
            </a:pPr>
            <a:endParaRPr lang="en-US" altLang="en-US" dirty="0"/>
          </a:p>
          <a:p>
            <a:pPr>
              <a:spcBef>
                <a:spcPct val="0"/>
              </a:spcBef>
              <a:buClrTx/>
              <a:buFont typeface="Arial" panose="020B0604020202020204" pitchFamily="34" charset="0"/>
              <a:buChar char="•"/>
            </a:pPr>
            <a:r>
              <a:rPr lang="en-US" altLang="en-US" sz="1800" dirty="0"/>
              <a:t>The </a:t>
            </a:r>
            <a:r>
              <a:rPr lang="en-US" altLang="en-US" sz="1800" b="1" dirty="0"/>
              <a:t>relationship</a:t>
            </a:r>
            <a:r>
              <a:rPr lang="en-US" altLang="en-US" sz="1800" dirty="0"/>
              <a:t> between </a:t>
            </a:r>
            <a:r>
              <a:rPr lang="en-US" altLang="en-US" sz="1800" b="1" dirty="0"/>
              <a:t>classes and objects</a:t>
            </a:r>
            <a:r>
              <a:rPr lang="en-US" altLang="en-US" sz="1800" dirty="0"/>
              <a:t> is analogous to that between an apple-pie recipe and apple pies: You can make as many apple pies as you want from a single recipe. </a:t>
            </a:r>
          </a:p>
          <a:p>
            <a:pPr>
              <a:spcBef>
                <a:spcPct val="0"/>
              </a:spcBef>
              <a:buClrTx/>
              <a:buSzTx/>
              <a:buFont typeface="Arial" panose="020B0604020202020204" pitchFamily="34" charset="0"/>
              <a:buChar char="•"/>
            </a:pPr>
            <a:endParaRPr lang="en-US" altLang="en-US" sz="1800" dirty="0"/>
          </a:p>
          <a:p>
            <a:endParaRPr lang="en-IN" dirty="0"/>
          </a:p>
        </p:txBody>
      </p:sp>
    </p:spTree>
    <p:extLst>
      <p:ext uri="{BB962C8B-B14F-4D97-AF65-F5344CB8AC3E}">
        <p14:creationId xmlns:p14="http://schemas.microsoft.com/office/powerpoint/2010/main" val="377431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B450105-0075-49E2-D0A3-3BC7E3595353}"/>
              </a:ext>
            </a:extLst>
          </p:cNvPr>
          <p:cNvSpPr>
            <a:spLocks noGrp="1" noChangeArrowheads="1"/>
          </p:cNvSpPr>
          <p:nvPr>
            <p:ph type="title"/>
          </p:nvPr>
        </p:nvSpPr>
        <p:spPr>
          <a:xfrm>
            <a:off x="2286000" y="152400"/>
            <a:ext cx="7772400" cy="609600"/>
          </a:xfrm>
        </p:spPr>
        <p:txBody>
          <a:bodyPr>
            <a:normAutofit fontScale="90000"/>
          </a:bodyPr>
          <a:lstStyle/>
          <a:p>
            <a:r>
              <a:rPr lang="en-US" altLang="en-US"/>
              <a:t>Objects</a:t>
            </a:r>
          </a:p>
        </p:txBody>
      </p:sp>
      <p:sp>
        <p:nvSpPr>
          <p:cNvPr id="21507" name="Rectangle 3">
            <a:extLst>
              <a:ext uri="{FF2B5EF4-FFF2-40B4-BE49-F238E27FC236}">
                <a16:creationId xmlns:a16="http://schemas.microsoft.com/office/drawing/2014/main" id="{390C7462-E948-7B9C-ECD7-8F58410E5FD6}"/>
              </a:ext>
            </a:extLst>
          </p:cNvPr>
          <p:cNvSpPr>
            <a:spLocks noChangeArrowheads="1"/>
          </p:cNvSpPr>
          <p:nvPr/>
        </p:nvSpPr>
        <p:spPr bwMode="auto">
          <a:xfrm>
            <a:off x="4210050" y="23431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8" name="Text Box 5">
            <a:extLst>
              <a:ext uri="{FF2B5EF4-FFF2-40B4-BE49-F238E27FC236}">
                <a16:creationId xmlns:a16="http://schemas.microsoft.com/office/drawing/2014/main" id="{214B5F33-1643-31FA-FA4B-96C5D128551C}"/>
              </a:ext>
            </a:extLst>
          </p:cNvPr>
          <p:cNvSpPr txBox="1">
            <a:spLocks noChangeArrowheads="1"/>
          </p:cNvSpPr>
          <p:nvPr/>
        </p:nvSpPr>
        <p:spPr bwMode="auto">
          <a:xfrm>
            <a:off x="1828800" y="4267200"/>
            <a:ext cx="8686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cs typeface="Times New Roman" panose="02020603050405020304" pitchFamily="18" charset="0"/>
              </a:rPr>
              <a:t>An object has both a state and behavior. The state defines the object, and the behavior defines what the object does.</a:t>
            </a:r>
            <a:endParaRPr lang="en-US" altLang="en-US"/>
          </a:p>
        </p:txBody>
      </p:sp>
      <p:sp>
        <p:nvSpPr>
          <p:cNvPr id="21509" name="Rectangle 7">
            <a:extLst>
              <a:ext uri="{FF2B5EF4-FFF2-40B4-BE49-F238E27FC236}">
                <a16:creationId xmlns:a16="http://schemas.microsoft.com/office/drawing/2014/main" id="{781A5886-3E3B-0672-1238-E89D482D9837}"/>
              </a:ext>
            </a:extLst>
          </p:cNvPr>
          <p:cNvSpPr>
            <a:spLocks noChangeArrowheads="1"/>
          </p:cNvSpPr>
          <p:nvPr/>
        </p:nvSpPr>
        <p:spPr bwMode="auto">
          <a:xfrm>
            <a:off x="1524001" y="2321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0" name="Object 6">
            <a:extLst>
              <a:ext uri="{FF2B5EF4-FFF2-40B4-BE49-F238E27FC236}">
                <a16:creationId xmlns:a16="http://schemas.microsoft.com/office/drawing/2014/main" id="{FC18C7BA-B40C-4BC4-5C8C-39BF706B85E0}"/>
              </a:ext>
            </a:extLst>
          </p:cNvPr>
          <p:cNvGraphicFramePr>
            <a:graphicFrameLocks noChangeAspect="1"/>
          </p:cNvGraphicFramePr>
          <p:nvPr/>
        </p:nvGraphicFramePr>
        <p:xfrm>
          <a:off x="1909763" y="1047750"/>
          <a:ext cx="8299450" cy="2940050"/>
        </p:xfrm>
        <a:graphic>
          <a:graphicData uri="http://schemas.openxmlformats.org/presentationml/2006/ole">
            <mc:AlternateContent xmlns:mc="http://schemas.openxmlformats.org/markup-compatibility/2006">
              <mc:Choice xmlns:v="urn:schemas-microsoft-com:vml" Requires="v">
                <p:oleObj name="Picture" r:id="rId3" imgW="0" imgH="0" progId="Word.Picture.8">
                  <p:embed/>
                </p:oleObj>
              </mc:Choice>
              <mc:Fallback>
                <p:oleObj name="Picture" r:id="rId3" imgW="0" imgH="0" progId="Word.Picture.8">
                  <p:embed/>
                  <p:pic>
                    <p:nvPicPr>
                      <p:cNvPr id="21510" name="Object 6">
                        <a:extLst>
                          <a:ext uri="{FF2B5EF4-FFF2-40B4-BE49-F238E27FC236}">
                            <a16:creationId xmlns:a16="http://schemas.microsoft.com/office/drawing/2014/main" id="{FC18C7BA-B40C-4BC4-5C8C-39BF706B8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3" y="1047750"/>
                        <a:ext cx="829945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7D1C-61CC-5C21-18A4-41D0FBDA872A}"/>
              </a:ext>
            </a:extLst>
          </p:cNvPr>
          <p:cNvSpPr>
            <a:spLocks noGrp="1"/>
          </p:cNvSpPr>
          <p:nvPr>
            <p:ph type="title"/>
          </p:nvPr>
        </p:nvSpPr>
        <p:spPr>
          <a:xfrm>
            <a:off x="2655678" y="220698"/>
            <a:ext cx="8911687" cy="1280890"/>
          </a:xfrm>
        </p:spPr>
        <p:txBody>
          <a:bodyPr/>
          <a:lstStyle/>
          <a:p>
            <a:r>
              <a:rPr lang="en-IN" dirty="0"/>
              <a:t>General Form of a Class</a:t>
            </a:r>
          </a:p>
        </p:txBody>
      </p:sp>
      <p:sp>
        <p:nvSpPr>
          <p:cNvPr id="3" name="Content Placeholder 2">
            <a:extLst>
              <a:ext uri="{FF2B5EF4-FFF2-40B4-BE49-F238E27FC236}">
                <a16:creationId xmlns:a16="http://schemas.microsoft.com/office/drawing/2014/main" id="{460C740B-7DBE-3B69-9430-59CC5911A271}"/>
              </a:ext>
            </a:extLst>
          </p:cNvPr>
          <p:cNvSpPr>
            <a:spLocks noGrp="1"/>
          </p:cNvSpPr>
          <p:nvPr>
            <p:ph idx="1"/>
          </p:nvPr>
        </p:nvSpPr>
        <p:spPr>
          <a:xfrm>
            <a:off x="1963271" y="860612"/>
            <a:ext cx="10228729" cy="6096000"/>
          </a:xfrm>
        </p:spPr>
        <p:txBody>
          <a:bodyPr>
            <a:normAutofit fontScale="92500" lnSpcReduction="20000"/>
          </a:bodyPr>
          <a:lstStyle/>
          <a:p>
            <a:r>
              <a:rPr lang="en-IN" dirty="0"/>
              <a:t>A class is declared by use of the class keyword. The classes that have been used up to  this point are actually very limited examples of its complete form. Classes can (and usually do) get much more complex. </a:t>
            </a:r>
          </a:p>
          <a:p>
            <a:r>
              <a:rPr lang="en-IN" dirty="0"/>
              <a:t>A simplified general form of a class definition is shown here:</a:t>
            </a:r>
          </a:p>
          <a:p>
            <a:pPr marL="0" indent="0">
              <a:buNone/>
            </a:pPr>
            <a:r>
              <a:rPr lang="en-IN" dirty="0"/>
              <a:t>class </a:t>
            </a:r>
            <a:r>
              <a:rPr lang="en-IN" dirty="0" err="1"/>
              <a:t>classname</a:t>
            </a:r>
            <a:r>
              <a:rPr lang="en-IN" dirty="0"/>
              <a:t> {</a:t>
            </a:r>
          </a:p>
          <a:p>
            <a:pPr marL="0" indent="0">
              <a:buNone/>
            </a:pPr>
            <a:r>
              <a:rPr lang="en-IN" dirty="0"/>
              <a:t>    type instance-variable1;  type instance-variable2;</a:t>
            </a:r>
          </a:p>
          <a:p>
            <a:pPr marL="0" indent="0">
              <a:buNone/>
            </a:pPr>
            <a:r>
              <a:rPr lang="en-IN" dirty="0"/>
              <a:t>    // ...  type instance-</a:t>
            </a:r>
            <a:r>
              <a:rPr lang="en-IN" dirty="0" err="1"/>
              <a:t>variableN</a:t>
            </a:r>
            <a:r>
              <a:rPr lang="en-IN" dirty="0"/>
              <a:t>;</a:t>
            </a:r>
          </a:p>
          <a:p>
            <a:pPr marL="0" indent="0">
              <a:buNone/>
            </a:pPr>
            <a:r>
              <a:rPr lang="en-IN" dirty="0"/>
              <a:t>    type methodname1(parameter-list) {</a:t>
            </a:r>
          </a:p>
          <a:p>
            <a:pPr marL="0" indent="0">
              <a:buNone/>
            </a:pPr>
            <a:r>
              <a:rPr lang="en-IN" dirty="0"/>
              <a:t>     // body of method</a:t>
            </a:r>
          </a:p>
          <a:p>
            <a:pPr marL="0" indent="0">
              <a:buNone/>
            </a:pPr>
            <a:r>
              <a:rPr lang="en-IN" dirty="0"/>
              <a:t>    }</a:t>
            </a:r>
          </a:p>
          <a:p>
            <a:pPr marL="0" indent="0">
              <a:buNone/>
            </a:pPr>
            <a:r>
              <a:rPr lang="en-IN" dirty="0"/>
              <a:t>   type methodname2(parameter-list) {</a:t>
            </a:r>
          </a:p>
          <a:p>
            <a:pPr marL="0" indent="0">
              <a:buNone/>
            </a:pPr>
            <a:r>
              <a:rPr lang="en-IN" dirty="0"/>
              <a:t>  // body of method</a:t>
            </a:r>
          </a:p>
          <a:p>
            <a:pPr marL="0" indent="0">
              <a:buNone/>
            </a:pPr>
            <a:r>
              <a:rPr lang="en-IN" dirty="0"/>
              <a:t>   }</a:t>
            </a:r>
          </a:p>
          <a:p>
            <a:pPr marL="0" indent="0">
              <a:buNone/>
            </a:pPr>
            <a:r>
              <a:rPr lang="en-IN" dirty="0"/>
              <a:t>   // ...</a:t>
            </a:r>
          </a:p>
          <a:p>
            <a:pPr marL="0" indent="0">
              <a:buNone/>
            </a:pPr>
            <a:r>
              <a:rPr lang="en-IN" dirty="0"/>
              <a:t>    Type </a:t>
            </a:r>
            <a:r>
              <a:rPr lang="en-IN" dirty="0" err="1"/>
              <a:t>methodnameN</a:t>
            </a:r>
            <a:r>
              <a:rPr lang="en-IN" dirty="0"/>
              <a:t>(parameter-list) {</a:t>
            </a:r>
          </a:p>
          <a:p>
            <a:pPr marL="0" indent="0">
              <a:buNone/>
            </a:pPr>
            <a:r>
              <a:rPr lang="en-IN" dirty="0"/>
              <a:t>   // body of method</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87303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a:extLst>
              <a:ext uri="{FF2B5EF4-FFF2-40B4-BE49-F238E27FC236}">
                <a16:creationId xmlns:a16="http://schemas.microsoft.com/office/drawing/2014/main" id="{A3782A07-1A35-BCCF-2A2C-50E4C592EE0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ヒラギノ角ゴ Pro W3" pitchFamily="-107" charset="-128"/>
              </a:defRPr>
            </a:lvl1pPr>
            <a:lvl2pPr marL="37931725" indent="-37474525">
              <a:defRPr sz="2400">
                <a:solidFill>
                  <a:schemeClr val="tx1"/>
                </a:solidFill>
                <a:latin typeface="Helvetica" panose="020B0604020202020204" pitchFamily="34" charset="0"/>
                <a:ea typeface="ヒラギノ角ゴ Pro W3" pitchFamily="-107" charset="-128"/>
              </a:defRPr>
            </a:lvl2pPr>
            <a:lvl3pPr>
              <a:defRPr sz="2400">
                <a:solidFill>
                  <a:schemeClr val="tx1"/>
                </a:solidFill>
                <a:latin typeface="Helvetica" panose="020B0604020202020204" pitchFamily="34" charset="0"/>
                <a:ea typeface="ヒラギノ角ゴ Pro W3" pitchFamily="-107" charset="-128"/>
              </a:defRPr>
            </a:lvl3pPr>
            <a:lvl4pPr>
              <a:defRPr sz="2400">
                <a:solidFill>
                  <a:schemeClr val="tx1"/>
                </a:solidFill>
                <a:latin typeface="Helvetica" panose="020B0604020202020204" pitchFamily="34" charset="0"/>
                <a:ea typeface="ヒラギノ角ゴ Pro W3" pitchFamily="-107" charset="-128"/>
              </a:defRPr>
            </a:lvl4pPr>
            <a:lvl5pPr>
              <a:defRPr sz="2400">
                <a:solidFill>
                  <a:schemeClr val="tx1"/>
                </a:solidFill>
                <a:latin typeface="Helvetica" panose="020B0604020202020204" pitchFamily="34" charset="0"/>
                <a:ea typeface="ヒラギノ角ゴ Pro W3" pitchFamily="-107"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9pPr>
          </a:lstStyle>
          <a:p>
            <a:fld id="{78CED42D-593F-46D6-AA2B-A09C7D023DDB}" type="slidenum">
              <a:rPr lang="en-US" altLang="en-US" sz="1400">
                <a:latin typeface="Times" panose="02020603050405020304" pitchFamily="18" charset="0"/>
              </a:rPr>
              <a:pPr/>
              <a:t>7</a:t>
            </a:fld>
            <a:endParaRPr lang="en-US" altLang="en-US" sz="1400">
              <a:latin typeface="Times" panose="02020603050405020304" pitchFamily="18" charset="0"/>
            </a:endParaRPr>
          </a:p>
        </p:txBody>
      </p:sp>
      <p:sp>
        <p:nvSpPr>
          <p:cNvPr id="18435" name="Rectangle 2">
            <a:extLst>
              <a:ext uri="{FF2B5EF4-FFF2-40B4-BE49-F238E27FC236}">
                <a16:creationId xmlns:a16="http://schemas.microsoft.com/office/drawing/2014/main" id="{CEE35F33-4F1A-D8E7-7B1A-F8E7D369DE56}"/>
              </a:ext>
            </a:extLst>
          </p:cNvPr>
          <p:cNvSpPr>
            <a:spLocks noGrp="1" noChangeArrowheads="1"/>
          </p:cNvSpPr>
          <p:nvPr>
            <p:ph type="title"/>
          </p:nvPr>
        </p:nvSpPr>
        <p:spPr/>
        <p:txBody>
          <a:bodyPr/>
          <a:lstStyle/>
          <a:p>
            <a:r>
              <a:rPr lang="en-US" altLang="en-US"/>
              <a:t>An example of a class</a:t>
            </a:r>
          </a:p>
        </p:txBody>
      </p:sp>
      <p:sp>
        <p:nvSpPr>
          <p:cNvPr id="121859" name="Text Box 3">
            <a:extLst>
              <a:ext uri="{FF2B5EF4-FFF2-40B4-BE49-F238E27FC236}">
                <a16:creationId xmlns:a16="http://schemas.microsoft.com/office/drawing/2014/main" id="{5FBA40DA-8609-FBF0-6DCF-F1D0D3576FAE}"/>
              </a:ext>
            </a:extLst>
          </p:cNvPr>
          <p:cNvSpPr txBox="1">
            <a:spLocks noChangeArrowheads="1"/>
          </p:cNvSpPr>
          <p:nvPr/>
        </p:nvSpPr>
        <p:spPr bwMode="auto">
          <a:xfrm>
            <a:off x="2286000" y="1981201"/>
            <a:ext cx="8382000"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Helvetica" panose="020B0604020202020204" pitchFamily="34" charset="0"/>
                <a:ea typeface="ヒラギノ角ゴ Pro W3" pitchFamily="-107" charset="-128"/>
              </a:defRPr>
            </a:lvl1pPr>
            <a:lvl2pPr marL="37931725" indent="-37474525">
              <a:defRPr sz="2400">
                <a:solidFill>
                  <a:schemeClr val="tx1"/>
                </a:solidFill>
                <a:latin typeface="Helvetica" panose="020B0604020202020204" pitchFamily="34" charset="0"/>
                <a:ea typeface="ヒラギノ角ゴ Pro W3" pitchFamily="-107" charset="-128"/>
              </a:defRPr>
            </a:lvl2pPr>
            <a:lvl3pPr>
              <a:defRPr sz="2400">
                <a:solidFill>
                  <a:schemeClr val="tx1"/>
                </a:solidFill>
                <a:latin typeface="Helvetica" panose="020B0604020202020204" pitchFamily="34" charset="0"/>
                <a:ea typeface="ヒラギノ角ゴ Pro W3" pitchFamily="-107" charset="-128"/>
              </a:defRPr>
            </a:lvl3pPr>
            <a:lvl4pPr>
              <a:defRPr sz="2400">
                <a:solidFill>
                  <a:schemeClr val="tx1"/>
                </a:solidFill>
                <a:latin typeface="Helvetica" panose="020B0604020202020204" pitchFamily="34" charset="0"/>
                <a:ea typeface="ヒラギノ角ゴ Pro W3" pitchFamily="-107" charset="-128"/>
              </a:defRPr>
            </a:lvl4pPr>
            <a:lvl5pPr>
              <a:defRPr sz="2400">
                <a:solidFill>
                  <a:schemeClr val="tx1"/>
                </a:solidFill>
                <a:latin typeface="Helvetica" panose="020B0604020202020204" pitchFamily="34" charset="0"/>
                <a:ea typeface="ヒラギノ角ゴ Pro W3" pitchFamily="-107"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9pPr>
          </a:lstStyle>
          <a:p>
            <a:pPr>
              <a:spcBef>
                <a:spcPct val="50000"/>
              </a:spcBef>
            </a:pPr>
            <a:r>
              <a:rPr lang="en-US" altLang="en-US" sz="2800" dirty="0">
                <a:latin typeface="Courier"/>
              </a:rPr>
              <a:t>class Person {</a:t>
            </a:r>
            <a:br>
              <a:rPr lang="en-US" altLang="en-US" sz="2800" dirty="0">
                <a:latin typeface="Courier"/>
              </a:rPr>
            </a:br>
            <a:r>
              <a:rPr lang="en-US" altLang="en-US" sz="2800" dirty="0">
                <a:latin typeface="Courier"/>
              </a:rPr>
              <a:t>   String name;</a:t>
            </a:r>
            <a:br>
              <a:rPr lang="en-US" altLang="en-US" sz="2800" dirty="0">
                <a:latin typeface="Courier"/>
              </a:rPr>
            </a:br>
            <a:r>
              <a:rPr lang="en-US" altLang="en-US" sz="2800" dirty="0">
                <a:latin typeface="Courier"/>
              </a:rPr>
              <a:t>   int age;</a:t>
            </a:r>
          </a:p>
          <a:p>
            <a:pPr>
              <a:spcBef>
                <a:spcPct val="50000"/>
              </a:spcBef>
            </a:pPr>
            <a:r>
              <a:rPr lang="en-US" altLang="en-US" sz="2800" dirty="0">
                <a:latin typeface="Courier"/>
              </a:rPr>
              <a:t>   void birthday ( ) {</a:t>
            </a:r>
            <a:br>
              <a:rPr lang="en-US" altLang="en-US" sz="2800" dirty="0">
                <a:latin typeface="Courier"/>
              </a:rPr>
            </a:br>
            <a:r>
              <a:rPr lang="en-US" altLang="en-US" sz="2800" dirty="0">
                <a:latin typeface="Courier"/>
              </a:rPr>
              <a:t>      age++;</a:t>
            </a:r>
            <a:br>
              <a:rPr lang="en-US" altLang="en-US" sz="2800" dirty="0">
                <a:latin typeface="Courier"/>
              </a:rPr>
            </a:br>
            <a:r>
              <a:rPr lang="en-US" altLang="en-US" sz="2800" dirty="0">
                <a:latin typeface="Courier"/>
              </a:rPr>
              <a:t>      </a:t>
            </a:r>
            <a:r>
              <a:rPr lang="en-US" altLang="en-US" sz="2800" dirty="0" err="1">
                <a:latin typeface="Courier"/>
              </a:rPr>
              <a:t>System.out.println</a:t>
            </a:r>
            <a:r>
              <a:rPr lang="en-US" altLang="en-US" sz="2800" dirty="0">
                <a:latin typeface="Courier"/>
              </a:rPr>
              <a:t> (name + </a:t>
            </a:r>
            <a:br>
              <a:rPr lang="en-US" altLang="en-US" sz="2800" dirty="0">
                <a:latin typeface="Courier"/>
              </a:rPr>
            </a:br>
            <a:r>
              <a:rPr lang="en-US" altLang="en-US" sz="2800" dirty="0">
                <a:latin typeface="Courier"/>
              </a:rPr>
              <a:t>      ' is now ' + age);</a:t>
            </a:r>
            <a:br>
              <a:rPr lang="en-US" altLang="en-US" sz="2800" dirty="0">
                <a:latin typeface="Courier"/>
              </a:rPr>
            </a:br>
            <a:r>
              <a:rPr lang="en-US" altLang="en-US" sz="2800" dirty="0">
                <a:latin typeface="Courier"/>
              </a:rPr>
              <a:t>   }</a:t>
            </a:r>
            <a:br>
              <a:rPr lang="en-US" altLang="en-US" sz="2800" dirty="0">
                <a:latin typeface="Courier"/>
              </a:rPr>
            </a:br>
            <a:r>
              <a:rPr lang="en-US" altLang="en-US" sz="2800" dirty="0">
                <a:latin typeface="Courier"/>
              </a:rPr>
              <a:t>}</a:t>
            </a:r>
            <a:endParaRPr lang="en-US" altLang="en-US" dirty="0">
              <a:latin typeface="Courier"/>
            </a:endParaRPr>
          </a:p>
        </p:txBody>
      </p:sp>
      <p:sp>
        <p:nvSpPr>
          <p:cNvPr id="18437" name="Text Box 4">
            <a:extLst>
              <a:ext uri="{FF2B5EF4-FFF2-40B4-BE49-F238E27FC236}">
                <a16:creationId xmlns:a16="http://schemas.microsoft.com/office/drawing/2014/main" id="{843BE0C1-AF00-B351-891C-26CE01BA117B}"/>
              </a:ext>
            </a:extLst>
          </p:cNvPr>
          <p:cNvSpPr txBox="1">
            <a:spLocks noChangeArrowheads="1"/>
          </p:cNvSpPr>
          <p:nvPr/>
        </p:nvSpPr>
        <p:spPr bwMode="auto">
          <a:xfrm>
            <a:off x="7239000" y="1830388"/>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ea typeface="ヒラギノ角ゴ Pro W3" pitchFamily="-107" charset="-128"/>
              </a:defRPr>
            </a:lvl1pPr>
            <a:lvl2pPr marL="37931725" indent="-37474525">
              <a:defRPr sz="2400">
                <a:solidFill>
                  <a:schemeClr val="tx1"/>
                </a:solidFill>
                <a:latin typeface="Helvetica" panose="020B0604020202020204" pitchFamily="34" charset="0"/>
                <a:ea typeface="ヒラギノ角ゴ Pro W3" pitchFamily="-107" charset="-128"/>
              </a:defRPr>
            </a:lvl2pPr>
            <a:lvl3pPr>
              <a:defRPr sz="2400">
                <a:solidFill>
                  <a:schemeClr val="tx1"/>
                </a:solidFill>
                <a:latin typeface="Helvetica" panose="020B0604020202020204" pitchFamily="34" charset="0"/>
                <a:ea typeface="ヒラギノ角ゴ Pro W3" pitchFamily="-107" charset="-128"/>
              </a:defRPr>
            </a:lvl3pPr>
            <a:lvl4pPr>
              <a:defRPr sz="2400">
                <a:solidFill>
                  <a:schemeClr val="tx1"/>
                </a:solidFill>
                <a:latin typeface="Helvetica" panose="020B0604020202020204" pitchFamily="34" charset="0"/>
                <a:ea typeface="ヒラギノ角ゴ Pro W3" pitchFamily="-107" charset="-128"/>
              </a:defRPr>
            </a:lvl4pPr>
            <a:lvl5pPr>
              <a:defRPr sz="2400">
                <a:solidFill>
                  <a:schemeClr val="tx1"/>
                </a:solidFill>
                <a:latin typeface="Helvetica" panose="020B0604020202020204" pitchFamily="34" charset="0"/>
                <a:ea typeface="ヒラギノ角ゴ Pro W3" pitchFamily="-107"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9pPr>
          </a:lstStyle>
          <a:p>
            <a:r>
              <a:rPr lang="en-US" altLang="en-US" i="1">
                <a:solidFill>
                  <a:srgbClr val="FF0000"/>
                </a:solidFill>
                <a:latin typeface="Times New Roman" panose="02020603050405020304" pitchFamily="18" charset="0"/>
              </a:rPr>
              <a:t>Variable</a:t>
            </a:r>
          </a:p>
        </p:txBody>
      </p:sp>
      <p:sp>
        <p:nvSpPr>
          <p:cNvPr id="18438" name="Text Box 5">
            <a:extLst>
              <a:ext uri="{FF2B5EF4-FFF2-40B4-BE49-F238E27FC236}">
                <a16:creationId xmlns:a16="http://schemas.microsoft.com/office/drawing/2014/main" id="{2D9E2217-EB16-3EF6-E3A2-72DD00F4B7B1}"/>
              </a:ext>
            </a:extLst>
          </p:cNvPr>
          <p:cNvSpPr txBox="1">
            <a:spLocks noChangeArrowheads="1"/>
          </p:cNvSpPr>
          <p:nvPr/>
        </p:nvSpPr>
        <p:spPr bwMode="auto">
          <a:xfrm>
            <a:off x="8077201" y="25908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ea typeface="ヒラギノ角ゴ Pro W3" pitchFamily="-107" charset="-128"/>
              </a:defRPr>
            </a:lvl1pPr>
            <a:lvl2pPr marL="37931725" indent="-37474525">
              <a:defRPr sz="2400">
                <a:solidFill>
                  <a:schemeClr val="tx1"/>
                </a:solidFill>
                <a:latin typeface="Helvetica" panose="020B0604020202020204" pitchFamily="34" charset="0"/>
                <a:ea typeface="ヒラギノ角ゴ Pro W3" pitchFamily="-107" charset="-128"/>
              </a:defRPr>
            </a:lvl2pPr>
            <a:lvl3pPr>
              <a:defRPr sz="2400">
                <a:solidFill>
                  <a:schemeClr val="tx1"/>
                </a:solidFill>
                <a:latin typeface="Helvetica" panose="020B0604020202020204" pitchFamily="34" charset="0"/>
                <a:ea typeface="ヒラギノ角ゴ Pro W3" pitchFamily="-107" charset="-128"/>
              </a:defRPr>
            </a:lvl3pPr>
            <a:lvl4pPr>
              <a:defRPr sz="2400">
                <a:solidFill>
                  <a:schemeClr val="tx1"/>
                </a:solidFill>
                <a:latin typeface="Helvetica" panose="020B0604020202020204" pitchFamily="34" charset="0"/>
                <a:ea typeface="ヒラギノ角ゴ Pro W3" pitchFamily="-107" charset="-128"/>
              </a:defRPr>
            </a:lvl4pPr>
            <a:lvl5pPr>
              <a:defRPr sz="2400">
                <a:solidFill>
                  <a:schemeClr val="tx1"/>
                </a:solidFill>
                <a:latin typeface="Helvetica" panose="020B0604020202020204" pitchFamily="34" charset="0"/>
                <a:ea typeface="ヒラギノ角ゴ Pro W3" pitchFamily="-107" charset="-128"/>
              </a:defRPr>
            </a:lvl5pPr>
            <a:lvl6pPr marL="4572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6pPr>
            <a:lvl7pPr marL="9144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7pPr>
            <a:lvl8pPr marL="13716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8pPr>
            <a:lvl9pPr marL="1828800" eaLnBrk="0" fontAlgn="base" hangingPunct="0">
              <a:spcBef>
                <a:spcPct val="0"/>
              </a:spcBef>
              <a:spcAft>
                <a:spcPct val="0"/>
              </a:spcAft>
              <a:defRPr sz="2400">
                <a:solidFill>
                  <a:schemeClr val="tx1"/>
                </a:solidFill>
                <a:latin typeface="Helvetica" panose="020B0604020202020204" pitchFamily="34" charset="0"/>
                <a:ea typeface="ヒラギノ角ゴ Pro W3" pitchFamily="-107" charset="-128"/>
              </a:defRPr>
            </a:lvl9pPr>
          </a:lstStyle>
          <a:p>
            <a:r>
              <a:rPr lang="en-US" altLang="en-US" i="1">
                <a:solidFill>
                  <a:srgbClr val="FF0000"/>
                </a:solidFill>
                <a:latin typeface="Times New Roman" panose="02020603050405020304" pitchFamily="18" charset="0"/>
              </a:rPr>
              <a:t>Method</a:t>
            </a:r>
          </a:p>
        </p:txBody>
      </p:sp>
      <p:sp>
        <p:nvSpPr>
          <p:cNvPr id="18439" name="Line 6">
            <a:extLst>
              <a:ext uri="{FF2B5EF4-FFF2-40B4-BE49-F238E27FC236}">
                <a16:creationId xmlns:a16="http://schemas.microsoft.com/office/drawing/2014/main" id="{D3DD4EDC-2FED-D738-5A09-5831FDFEEB19}"/>
              </a:ext>
            </a:extLst>
          </p:cNvPr>
          <p:cNvSpPr>
            <a:spLocks noChangeShapeType="1"/>
          </p:cNvSpPr>
          <p:nvPr/>
        </p:nvSpPr>
        <p:spPr bwMode="auto">
          <a:xfrm flipH="1">
            <a:off x="4876800" y="2057400"/>
            <a:ext cx="2362200" cy="990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40" name="Line 7">
            <a:extLst>
              <a:ext uri="{FF2B5EF4-FFF2-40B4-BE49-F238E27FC236}">
                <a16:creationId xmlns:a16="http://schemas.microsoft.com/office/drawing/2014/main" id="{96A665D7-E647-C40C-41CA-54F9A3AC8A1B}"/>
              </a:ext>
            </a:extLst>
          </p:cNvPr>
          <p:cNvSpPr>
            <a:spLocks noChangeShapeType="1"/>
          </p:cNvSpPr>
          <p:nvPr/>
        </p:nvSpPr>
        <p:spPr bwMode="auto">
          <a:xfrm flipH="1">
            <a:off x="5867400" y="2971800"/>
            <a:ext cx="2362200" cy="5334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1859"/>
                                        </p:tgtEl>
                                        <p:attrNameLst>
                                          <p:attrName>style.visibility</p:attrName>
                                        </p:attrNameLst>
                                      </p:cBhvr>
                                      <p:to>
                                        <p:strVal val="visible"/>
                                      </p:to>
                                    </p:set>
                                    <p:anim calcmode="lin" valueType="num">
                                      <p:cBhvr additive="base">
                                        <p:cTn id="7" dur="500" fill="hold"/>
                                        <p:tgtEl>
                                          <p:spTgt spid="121859"/>
                                        </p:tgtEl>
                                        <p:attrNameLst>
                                          <p:attrName>ppt_x</p:attrName>
                                        </p:attrNameLst>
                                      </p:cBhvr>
                                      <p:tavLst>
                                        <p:tav tm="0">
                                          <p:val>
                                            <p:strVal val="0-#ppt_w/2"/>
                                          </p:val>
                                        </p:tav>
                                        <p:tav tm="100000">
                                          <p:val>
                                            <p:strVal val="#ppt_x"/>
                                          </p:val>
                                        </p:tav>
                                      </p:tavLst>
                                    </p:anim>
                                    <p:anim calcmode="lin" valueType="num">
                                      <p:cBhvr additive="base">
                                        <p:cTn id="8" dur="500" fill="hold"/>
                                        <p:tgtEl>
                                          <p:spTgt spid="121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4E61-FC27-8556-68C4-3D17E0C4601C}"/>
              </a:ext>
            </a:extLst>
          </p:cNvPr>
          <p:cNvSpPr>
            <a:spLocks noGrp="1"/>
          </p:cNvSpPr>
          <p:nvPr>
            <p:ph type="title"/>
          </p:nvPr>
        </p:nvSpPr>
        <p:spPr/>
        <p:txBody>
          <a:bodyPr/>
          <a:lstStyle/>
          <a:p>
            <a:r>
              <a:rPr lang="en-IN" dirty="0"/>
              <a:t>Class Box</a:t>
            </a:r>
          </a:p>
        </p:txBody>
      </p:sp>
      <p:sp>
        <p:nvSpPr>
          <p:cNvPr id="4" name="TextBox 3">
            <a:extLst>
              <a:ext uri="{FF2B5EF4-FFF2-40B4-BE49-F238E27FC236}">
                <a16:creationId xmlns:a16="http://schemas.microsoft.com/office/drawing/2014/main" id="{75D40562-BB0D-71D2-110B-680113495E74}"/>
              </a:ext>
            </a:extLst>
          </p:cNvPr>
          <p:cNvSpPr txBox="1"/>
          <p:nvPr/>
        </p:nvSpPr>
        <p:spPr>
          <a:xfrm>
            <a:off x="2476767" y="1541493"/>
            <a:ext cx="9144000" cy="5262979"/>
          </a:xfrm>
          <a:prstGeom prst="rect">
            <a:avLst/>
          </a:prstGeom>
          <a:noFill/>
        </p:spPr>
        <p:txBody>
          <a:bodyPr wrap="square">
            <a:spAutoFit/>
          </a:bodyPr>
          <a:lstStyle/>
          <a:p>
            <a:pPr algn="l"/>
            <a:r>
              <a:rPr lang="en-IN" sz="2400" b="0" i="0" u="none" strike="noStrike" baseline="0" dirty="0">
                <a:latin typeface="NewBaskervilleStd-Roman"/>
              </a:rPr>
              <a:t>Here is a class called </a:t>
            </a:r>
            <a:r>
              <a:rPr lang="en-IN" sz="2400" b="1" i="0" u="none" strike="noStrike" baseline="0" dirty="0">
                <a:latin typeface="NewBaskervilleStd-Bold"/>
              </a:rPr>
              <a:t>Box </a:t>
            </a:r>
            <a:r>
              <a:rPr lang="en-IN" sz="2400" b="0" i="0" u="none" strike="noStrike" baseline="0" dirty="0">
                <a:latin typeface="NewBaskervilleStd-Roman"/>
              </a:rPr>
              <a:t>that defines three instance variables: </a:t>
            </a:r>
            <a:r>
              <a:rPr lang="en-IN" sz="2400" b="1" i="0" u="none" strike="noStrike" baseline="0" dirty="0">
                <a:latin typeface="NewBaskervilleStd-Bold"/>
              </a:rPr>
              <a:t>width</a:t>
            </a:r>
            <a:r>
              <a:rPr lang="en-IN" sz="2400" b="0" i="0" u="none" strike="noStrike" baseline="0" dirty="0">
                <a:latin typeface="NewBaskervilleStd-Roman"/>
              </a:rPr>
              <a:t>, </a:t>
            </a:r>
            <a:r>
              <a:rPr lang="en-IN" sz="2400" b="1" i="0" u="none" strike="noStrike" baseline="0" dirty="0">
                <a:latin typeface="NewBaskervilleStd-Bold"/>
              </a:rPr>
              <a:t>height</a:t>
            </a:r>
            <a:r>
              <a:rPr lang="en-IN" sz="2400" b="0" i="0" u="none" strike="noStrike" baseline="0" dirty="0">
                <a:latin typeface="NewBaskervilleStd-Roman"/>
              </a:rPr>
              <a:t>, and </a:t>
            </a:r>
            <a:r>
              <a:rPr lang="en-IN" sz="2400" b="1" i="0" u="none" strike="noStrike" baseline="0" dirty="0">
                <a:latin typeface="NewBaskervilleStd-Bold"/>
              </a:rPr>
              <a:t>depth.</a:t>
            </a:r>
          </a:p>
          <a:p>
            <a:pPr algn="l"/>
            <a:endParaRPr lang="en-IN" sz="2400" b="1" i="0" u="none" strike="noStrike" baseline="0" dirty="0">
              <a:latin typeface="NewBaskervilleStd-Bold"/>
            </a:endParaRPr>
          </a:p>
          <a:p>
            <a:pPr algn="l"/>
            <a:r>
              <a:rPr lang="en-IN" sz="2400" dirty="0"/>
              <a:t>class Box {</a:t>
            </a:r>
          </a:p>
          <a:p>
            <a:pPr algn="l"/>
            <a:r>
              <a:rPr lang="en-IN" sz="2400" dirty="0"/>
              <a:t>double width;</a:t>
            </a:r>
          </a:p>
          <a:p>
            <a:pPr algn="l"/>
            <a:r>
              <a:rPr lang="en-IN" sz="2400" dirty="0"/>
              <a:t>double height;</a:t>
            </a:r>
          </a:p>
          <a:p>
            <a:pPr algn="l"/>
            <a:r>
              <a:rPr lang="en-IN" sz="2400" dirty="0"/>
              <a:t>double depth;</a:t>
            </a:r>
          </a:p>
          <a:p>
            <a:pPr algn="l"/>
            <a:r>
              <a:rPr lang="en-IN" sz="2400" dirty="0"/>
              <a:t>}</a:t>
            </a:r>
          </a:p>
          <a:p>
            <a:pPr algn="l"/>
            <a:endParaRPr lang="en-IN" sz="2400" dirty="0"/>
          </a:p>
          <a:p>
            <a:pPr algn="l"/>
            <a:r>
              <a:rPr lang="en-IN" sz="2400" dirty="0"/>
              <a:t>To actually create a </a:t>
            </a:r>
            <a:r>
              <a:rPr lang="en-IN" sz="2400" b="1" dirty="0"/>
              <a:t>Box</a:t>
            </a:r>
            <a:r>
              <a:rPr lang="en-IN" sz="2400" dirty="0"/>
              <a:t> object, you will use a statement like the following:</a:t>
            </a:r>
          </a:p>
          <a:p>
            <a:pPr algn="l"/>
            <a:r>
              <a:rPr lang="en-IN" sz="2400" dirty="0"/>
              <a:t>Box </a:t>
            </a:r>
            <a:r>
              <a:rPr lang="en-IN" sz="2400" dirty="0" err="1"/>
              <a:t>mybox</a:t>
            </a:r>
            <a:r>
              <a:rPr lang="en-IN" sz="2400" dirty="0"/>
              <a:t> = new Box(); </a:t>
            </a:r>
          </a:p>
          <a:p>
            <a:pPr algn="l"/>
            <a:r>
              <a:rPr lang="en-IN" sz="2400" dirty="0"/>
              <a:t>// create a Box object called </a:t>
            </a:r>
            <a:r>
              <a:rPr lang="en-IN" sz="2400" dirty="0" err="1"/>
              <a:t>mybox</a:t>
            </a:r>
            <a:endParaRPr lang="en-IN" sz="2400" dirty="0"/>
          </a:p>
          <a:p>
            <a:pPr algn="l"/>
            <a:r>
              <a:rPr lang="en-IN" sz="2400" dirty="0" err="1"/>
              <a:t>mybox.width</a:t>
            </a:r>
            <a:r>
              <a:rPr lang="en-IN" sz="2400" dirty="0"/>
              <a:t> = 100;</a:t>
            </a:r>
          </a:p>
        </p:txBody>
      </p:sp>
    </p:spTree>
    <p:extLst>
      <p:ext uri="{BB962C8B-B14F-4D97-AF65-F5344CB8AC3E}">
        <p14:creationId xmlns:p14="http://schemas.microsoft.com/office/powerpoint/2010/main" val="6018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A2E008-EA45-A439-FAB2-1EC3AFEB6E54}"/>
              </a:ext>
            </a:extLst>
          </p:cNvPr>
          <p:cNvSpPr txBox="1"/>
          <p:nvPr/>
        </p:nvSpPr>
        <p:spPr>
          <a:xfrm>
            <a:off x="2348752" y="166876"/>
            <a:ext cx="8041341" cy="6186309"/>
          </a:xfrm>
          <a:prstGeom prst="rect">
            <a:avLst/>
          </a:prstGeom>
          <a:noFill/>
        </p:spPr>
        <p:txBody>
          <a:bodyPr wrap="square">
            <a:spAutoFit/>
          </a:bodyPr>
          <a:lstStyle/>
          <a:p>
            <a:pPr algn="l"/>
            <a:r>
              <a:rPr lang="en-IN" sz="1800" b="1" i="0" u="none" strike="noStrike" baseline="0" dirty="0">
                <a:latin typeface="CourierStd"/>
              </a:rPr>
              <a:t>/* A program that uses the Box class.</a:t>
            </a:r>
          </a:p>
          <a:p>
            <a:pPr algn="l"/>
            <a:r>
              <a:rPr lang="en-IN" sz="1800" b="1" i="0" u="none" strike="noStrike" baseline="0" dirty="0">
                <a:latin typeface="CourierStd"/>
              </a:rPr>
              <a:t>Call this file BoxDemo.java</a:t>
            </a:r>
          </a:p>
          <a:p>
            <a:pPr algn="l"/>
            <a:r>
              <a:rPr lang="en-IN" sz="1800" b="1" i="0" u="none" strike="noStrike" baseline="0" dirty="0">
                <a:latin typeface="CourierStd"/>
              </a:rPr>
              <a:t>*/</a:t>
            </a:r>
          </a:p>
          <a:p>
            <a:pPr algn="l"/>
            <a:r>
              <a:rPr lang="en-IN" sz="1800" b="1" i="0" u="none" strike="noStrike" baseline="0" dirty="0">
                <a:latin typeface="CourierStd"/>
              </a:rPr>
              <a:t>class Box {</a:t>
            </a:r>
          </a:p>
          <a:p>
            <a:pPr algn="l"/>
            <a:r>
              <a:rPr lang="en-IN" sz="1800" b="1" i="0" u="none" strike="noStrike" baseline="0" dirty="0">
                <a:latin typeface="CourierStd"/>
              </a:rPr>
              <a:t>	double width;</a:t>
            </a:r>
          </a:p>
          <a:p>
            <a:pPr algn="l"/>
            <a:r>
              <a:rPr lang="en-IN" sz="1800" b="1" i="0" u="none" strike="noStrike" baseline="0" dirty="0">
                <a:latin typeface="CourierStd"/>
              </a:rPr>
              <a:t>	double height;</a:t>
            </a:r>
          </a:p>
          <a:p>
            <a:pPr algn="l"/>
            <a:r>
              <a:rPr lang="en-IN" sz="1800" b="1" i="0" u="none" strike="noStrike" baseline="0" dirty="0">
                <a:latin typeface="CourierStd"/>
              </a:rPr>
              <a:t>	double depth;</a:t>
            </a:r>
          </a:p>
          <a:p>
            <a:pPr algn="l"/>
            <a:r>
              <a:rPr lang="en-IN" sz="1800" b="1" i="0" u="none" strike="noStrike" baseline="0" dirty="0">
                <a:latin typeface="CourierStd"/>
              </a:rPr>
              <a:t>}</a:t>
            </a:r>
          </a:p>
          <a:p>
            <a:pPr algn="l"/>
            <a:r>
              <a:rPr lang="en-IN" sz="1800" b="1" i="0" u="none" strike="noStrike" baseline="0" dirty="0">
                <a:latin typeface="CourierStd"/>
              </a:rPr>
              <a:t>// This class declares an object of type Box.</a:t>
            </a:r>
          </a:p>
          <a:p>
            <a:pPr algn="l"/>
            <a:r>
              <a:rPr lang="en-IN" sz="1800" b="1" i="0" u="none" strike="noStrike" baseline="0" dirty="0">
                <a:latin typeface="CourierStd"/>
              </a:rPr>
              <a:t>class </a:t>
            </a:r>
            <a:r>
              <a:rPr lang="en-IN" sz="1800" b="1" i="0" u="none" strike="noStrike" baseline="0" dirty="0" err="1">
                <a:latin typeface="CourierStd"/>
              </a:rPr>
              <a:t>BoxDemo</a:t>
            </a:r>
            <a:r>
              <a:rPr lang="en-IN" sz="1800" b="1" i="0" u="none" strike="noStrike" baseline="0" dirty="0">
                <a:latin typeface="CourierStd"/>
              </a:rPr>
              <a:t> {</a:t>
            </a:r>
          </a:p>
          <a:p>
            <a:pPr algn="l"/>
            <a:r>
              <a:rPr lang="en-IN" sz="1800" b="1" i="0" u="none" strike="noStrike" baseline="0" dirty="0">
                <a:latin typeface="CourierStd"/>
              </a:rPr>
              <a:t>	public static void main(String </a:t>
            </a:r>
            <a:r>
              <a:rPr lang="en-IN" sz="1800" b="1" i="0" u="none" strike="noStrike" baseline="0" dirty="0" err="1">
                <a:latin typeface="CourierStd"/>
              </a:rPr>
              <a:t>args</a:t>
            </a:r>
            <a:r>
              <a:rPr lang="en-IN" sz="1800" b="1" i="0" u="none" strike="noStrike" baseline="0" dirty="0">
                <a:latin typeface="CourierStd"/>
              </a:rPr>
              <a:t>[]) {</a:t>
            </a:r>
          </a:p>
          <a:p>
            <a:pPr algn="l"/>
            <a:r>
              <a:rPr lang="en-IN" sz="1800" b="1" i="0" u="none" strike="noStrike" baseline="0" dirty="0">
                <a:latin typeface="CourierStd"/>
              </a:rPr>
              <a:t>		Box </a:t>
            </a:r>
            <a:r>
              <a:rPr lang="en-IN" sz="1800" b="1" i="0" u="none" strike="noStrike" baseline="0" dirty="0" err="1">
                <a:latin typeface="CourierStd"/>
              </a:rPr>
              <a:t>mybox</a:t>
            </a:r>
            <a:r>
              <a:rPr lang="en-IN" sz="1800" b="1" i="0" u="none" strike="noStrike" baseline="0" dirty="0">
                <a:latin typeface="CourierStd"/>
              </a:rPr>
              <a:t> = new Box();</a:t>
            </a:r>
          </a:p>
          <a:p>
            <a:pPr algn="l"/>
            <a:r>
              <a:rPr lang="en-IN" sz="1800" b="1" i="0" u="none" strike="noStrike" baseline="0" dirty="0">
                <a:latin typeface="CourierStd"/>
              </a:rPr>
              <a:t>		double vol;</a:t>
            </a:r>
          </a:p>
          <a:p>
            <a:pPr algn="l"/>
            <a:r>
              <a:rPr lang="en-IN" sz="1800" b="1" i="0" u="none" strike="noStrike" baseline="0" dirty="0">
                <a:latin typeface="CourierStd"/>
              </a:rPr>
              <a:t>		// assign values to </a:t>
            </a:r>
            <a:r>
              <a:rPr lang="en-IN" sz="1800" b="1" i="0" u="none" strike="noStrike" baseline="0" dirty="0" err="1">
                <a:latin typeface="CourierStd"/>
              </a:rPr>
              <a:t>mybox's</a:t>
            </a:r>
            <a:r>
              <a:rPr lang="en-IN" sz="1800" b="1" i="0" u="none" strike="noStrike" baseline="0" dirty="0">
                <a:latin typeface="CourierStd"/>
              </a:rPr>
              <a:t> instance variables</a:t>
            </a:r>
          </a:p>
          <a:p>
            <a:pPr algn="l"/>
            <a:r>
              <a:rPr lang="en-IN" sz="1800" b="1" i="0" u="none" strike="noStrike" baseline="0" dirty="0">
                <a:latin typeface="CourierStd"/>
              </a:rPr>
              <a:t>		</a:t>
            </a:r>
            <a:r>
              <a:rPr lang="en-IN" sz="1800" b="1" i="0" u="none" strike="noStrike" baseline="0" dirty="0" err="1">
                <a:latin typeface="CourierStd"/>
              </a:rPr>
              <a:t>mybox.width</a:t>
            </a:r>
            <a:r>
              <a:rPr lang="en-IN" sz="1800" b="1" i="0" u="none" strike="noStrike" baseline="0" dirty="0">
                <a:latin typeface="CourierStd"/>
              </a:rPr>
              <a:t> = 10;</a:t>
            </a:r>
          </a:p>
          <a:p>
            <a:pPr algn="l"/>
            <a:r>
              <a:rPr lang="en-IN" sz="1800" b="1" i="0" u="none" strike="noStrike" baseline="0" dirty="0">
                <a:latin typeface="CourierStd"/>
              </a:rPr>
              <a:t>		</a:t>
            </a:r>
            <a:r>
              <a:rPr lang="en-IN" sz="1800" b="1" i="0" u="none" strike="noStrike" baseline="0" dirty="0" err="1">
                <a:latin typeface="CourierStd"/>
              </a:rPr>
              <a:t>mybox.height</a:t>
            </a:r>
            <a:r>
              <a:rPr lang="en-IN" sz="1800" b="1" i="0" u="none" strike="noStrike" baseline="0" dirty="0">
                <a:latin typeface="CourierStd"/>
              </a:rPr>
              <a:t> = 20;</a:t>
            </a:r>
          </a:p>
          <a:p>
            <a:pPr algn="l"/>
            <a:r>
              <a:rPr lang="en-IN" sz="1800" b="1" i="0" u="none" strike="noStrike" baseline="0" dirty="0">
                <a:latin typeface="CourierStd"/>
              </a:rPr>
              <a:t>		</a:t>
            </a:r>
            <a:r>
              <a:rPr lang="en-IN" sz="1800" b="1" i="0" u="none" strike="noStrike" baseline="0" dirty="0" err="1">
                <a:latin typeface="CourierStd"/>
              </a:rPr>
              <a:t>mybox.depth</a:t>
            </a:r>
            <a:r>
              <a:rPr lang="en-IN" sz="1800" b="1" i="0" u="none" strike="noStrike" baseline="0" dirty="0">
                <a:latin typeface="CourierStd"/>
              </a:rPr>
              <a:t> = 15;</a:t>
            </a:r>
          </a:p>
          <a:p>
            <a:pPr algn="l"/>
            <a:r>
              <a:rPr lang="en-IN" sz="1800" b="1" i="0" u="none" strike="noStrike" baseline="0" dirty="0">
                <a:latin typeface="CourierStd"/>
              </a:rPr>
              <a:t>		// compute volume of box</a:t>
            </a:r>
          </a:p>
          <a:p>
            <a:pPr algn="l"/>
            <a:r>
              <a:rPr lang="en-IN" sz="1800" b="1" i="0" u="none" strike="noStrike" baseline="0" dirty="0">
                <a:latin typeface="CourierStd"/>
              </a:rPr>
              <a:t>		vol = </a:t>
            </a:r>
            <a:r>
              <a:rPr lang="en-IN" sz="1800" b="1" i="0" u="none" strike="noStrike" baseline="0" dirty="0" err="1">
                <a:latin typeface="CourierStd"/>
              </a:rPr>
              <a:t>mybox.width</a:t>
            </a:r>
            <a:r>
              <a:rPr lang="en-IN" sz="1800" b="1" i="0" u="none" strike="noStrike" baseline="0" dirty="0">
                <a:latin typeface="CourierStd"/>
              </a:rPr>
              <a:t> * </a:t>
            </a:r>
            <a:r>
              <a:rPr lang="en-IN" sz="1800" b="1" i="0" u="none" strike="noStrike" baseline="0" dirty="0" err="1">
                <a:latin typeface="CourierStd"/>
              </a:rPr>
              <a:t>mybox.height</a:t>
            </a:r>
            <a:r>
              <a:rPr lang="en-IN" sz="1800" b="1" i="0" u="none" strike="noStrike" baseline="0" dirty="0">
                <a:latin typeface="CourierStd"/>
              </a:rPr>
              <a:t> * </a:t>
            </a:r>
            <a:r>
              <a:rPr lang="en-IN" sz="1800" b="1" i="0" u="none" strike="noStrike" baseline="0" dirty="0" err="1">
                <a:latin typeface="CourierStd"/>
              </a:rPr>
              <a:t>mybox.depth</a:t>
            </a:r>
            <a:r>
              <a:rPr lang="en-IN" sz="1800" b="1" i="0" u="none" strike="noStrike" baseline="0" dirty="0">
                <a:latin typeface="CourierStd"/>
              </a:rPr>
              <a:t>;</a:t>
            </a:r>
          </a:p>
          <a:p>
            <a:pPr algn="l"/>
            <a:r>
              <a:rPr lang="nl-NL" sz="1800" b="1" i="0" u="none" strike="noStrike" baseline="0" dirty="0">
                <a:latin typeface="CourierStd"/>
              </a:rPr>
              <a:t>		System.out.println("Volume is " + vol);</a:t>
            </a:r>
          </a:p>
          <a:p>
            <a:pPr algn="l"/>
            <a:r>
              <a:rPr lang="en-IN" sz="1800" b="1" i="0" u="none" strike="noStrike" baseline="0" dirty="0">
                <a:latin typeface="CourierStd"/>
              </a:rPr>
              <a:t>	}</a:t>
            </a:r>
          </a:p>
          <a:p>
            <a:pPr algn="l"/>
            <a:r>
              <a:rPr lang="en-IN" sz="1800" b="1" i="0" u="none" strike="noStrike" baseline="0" dirty="0">
                <a:latin typeface="CourierStd"/>
              </a:rPr>
              <a:t>}</a:t>
            </a:r>
            <a:endParaRPr lang="en-IN" b="1" dirty="0"/>
          </a:p>
        </p:txBody>
      </p:sp>
    </p:spTree>
    <p:extLst>
      <p:ext uri="{BB962C8B-B14F-4D97-AF65-F5344CB8AC3E}">
        <p14:creationId xmlns:p14="http://schemas.microsoft.com/office/powerpoint/2010/main" val="29286025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1589</TotalTime>
  <Words>1834</Words>
  <Application>Microsoft Office PowerPoint</Application>
  <PresentationFormat>Widescreen</PresentationFormat>
  <Paragraphs>212</Paragraphs>
  <Slides>23</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6" baseType="lpstr">
      <vt:lpstr>Arial</vt:lpstr>
      <vt:lpstr>Calibri</vt:lpstr>
      <vt:lpstr>Century Gothic</vt:lpstr>
      <vt:lpstr>Courier</vt:lpstr>
      <vt:lpstr>CourierStd</vt:lpstr>
      <vt:lpstr>NewBaskervilleStd-Bold</vt:lpstr>
      <vt:lpstr>NewBaskervilleStd-Italic</vt:lpstr>
      <vt:lpstr>NewBaskervilleStd-Roman</vt:lpstr>
      <vt:lpstr>Times</vt:lpstr>
      <vt:lpstr>Times New Roman</vt:lpstr>
      <vt:lpstr>Wingdings 3</vt:lpstr>
      <vt:lpstr>Wisp</vt:lpstr>
      <vt:lpstr>Picture</vt:lpstr>
      <vt:lpstr>OOPs  with Java Chapter 6 Class and Objects</vt:lpstr>
      <vt:lpstr>Object-oriented programming (OOP)</vt:lpstr>
      <vt:lpstr>Methods</vt:lpstr>
      <vt:lpstr>PowerPoint Presentation</vt:lpstr>
      <vt:lpstr>Objects</vt:lpstr>
      <vt:lpstr>General Form of a Class</vt:lpstr>
      <vt:lpstr>An example of a class</vt:lpstr>
      <vt:lpstr>Class Box</vt:lpstr>
      <vt:lpstr>PowerPoint Presentation</vt:lpstr>
      <vt:lpstr>PowerPoint Presentation</vt:lpstr>
      <vt:lpstr>Declaring Objects</vt:lpstr>
      <vt:lpstr>PowerPoint Presentation</vt:lpstr>
      <vt:lpstr>Assigning Object Reference Variables</vt:lpstr>
      <vt:lpstr>Adding a Method That Takes Parameters</vt:lpstr>
      <vt:lpstr>Method Overloading</vt:lpstr>
      <vt:lpstr>Constructors</vt:lpstr>
      <vt:lpstr>PowerPoint Presentation</vt:lpstr>
      <vt:lpstr>Parameterized Constructors</vt:lpstr>
      <vt:lpstr>The this Keyword</vt:lpstr>
      <vt:lpstr>PowerPoint Presentation</vt:lpstr>
      <vt:lpstr>PowerPoint Presentation</vt:lpstr>
      <vt:lpstr>Garbage Collection</vt:lpstr>
      <vt:lpstr>The finalize( )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ganga holi</dc:creator>
  <cp:lastModifiedBy>ganga holi</cp:lastModifiedBy>
  <cp:revision>64</cp:revision>
  <dcterms:created xsi:type="dcterms:W3CDTF">2023-11-30T17:44:15Z</dcterms:created>
  <dcterms:modified xsi:type="dcterms:W3CDTF">2023-12-13T09:38:08Z</dcterms:modified>
</cp:coreProperties>
</file>