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A00"/>
    <a:srgbClr val="D47A02"/>
    <a:srgbClr val="5EEC3C"/>
    <a:srgbClr val="E6B254"/>
    <a:srgbClr val="BF7E37"/>
    <a:srgbClr val="1D3A00"/>
    <a:srgbClr val="E39A39"/>
    <a:srgbClr val="FE9202"/>
    <a:srgbClr val="007033"/>
    <a:srgbClr val="E7F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894" y="4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6" y="1350110"/>
            <a:ext cx="8246070" cy="1985164"/>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48965" y="3487980"/>
            <a:ext cx="8246070" cy="916230"/>
          </a:xfrm>
        </p:spPr>
        <p:txBody>
          <a:bodyPr>
            <a:normAutofit/>
          </a:bodyPr>
          <a:lstStyle>
            <a:lvl1pPr marL="0" indent="0" algn="l">
              <a:buNone/>
              <a:defRPr sz="2800" b="0" i="0">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655520"/>
            <a:ext cx="7940660" cy="320680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6413610" cy="916229"/>
          </a:xfrm>
          <a:noFill/>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10"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9" y="586585"/>
            <a:ext cx="3800877" cy="2595985"/>
          </a:xfrm>
        </p:spPr>
        <p:txBody>
          <a:bodyPr>
            <a:normAutofit/>
          </a:bodyPr>
          <a:lstStyle/>
          <a:p>
            <a:r>
              <a:rPr lang="en-US" sz="3200" dirty="0" smtClean="0">
                <a:solidFill>
                  <a:schemeClr val="tx2">
                    <a:lumMod val="20000"/>
                    <a:lumOff val="80000"/>
                  </a:schemeClr>
                </a:solidFill>
                <a:latin typeface="Times New Roman" panose="02020603050405020304" pitchFamily="18" charset="0"/>
                <a:cs typeface="Times New Roman" panose="02020603050405020304" pitchFamily="18" charset="0"/>
              </a:rPr>
              <a:t>HOTEL MANAGEMENT</a:t>
            </a:r>
            <a:br>
              <a:rPr lang="en-US" sz="3200" dirty="0" smtClean="0">
                <a:solidFill>
                  <a:schemeClr val="tx2">
                    <a:lumMod val="20000"/>
                    <a:lumOff val="80000"/>
                  </a:schemeClr>
                </a:solidFill>
                <a:latin typeface="Times New Roman" panose="02020603050405020304" pitchFamily="18" charset="0"/>
                <a:cs typeface="Times New Roman" panose="02020603050405020304" pitchFamily="18" charset="0"/>
              </a:rPr>
            </a:br>
            <a:r>
              <a:rPr lang="en-US" sz="3200" dirty="0" smtClean="0">
                <a:solidFill>
                  <a:schemeClr val="tx2">
                    <a:lumMod val="20000"/>
                    <a:lumOff val="80000"/>
                  </a:schemeClr>
                </a:solidFill>
                <a:latin typeface="Times New Roman" panose="02020603050405020304" pitchFamily="18" charset="0"/>
                <a:cs typeface="Times New Roman" panose="02020603050405020304" pitchFamily="18" charset="0"/>
              </a:rPr>
              <a:t>SYSTEM(</a:t>
            </a:r>
            <a:r>
              <a:rPr lang="en-GB" sz="1800" dirty="0">
                <a:solidFill>
                  <a:schemeClr val="tx2">
                    <a:lumMod val="20000"/>
                    <a:lumOff val="80000"/>
                  </a:schemeClr>
                </a:solidFill>
                <a:latin typeface="Times New Roman" panose="02020603050405020304" pitchFamily="18" charset="0"/>
                <a:cs typeface="Times New Roman" panose="02020603050405020304" pitchFamily="18" charset="0"/>
              </a:rPr>
              <a:t>Hotel </a:t>
            </a:r>
            <a:r>
              <a:rPr lang="en-GB" sz="1800" dirty="0" smtClean="0">
                <a:solidFill>
                  <a:schemeClr val="tx2">
                    <a:lumMod val="20000"/>
                    <a:lumOff val="80000"/>
                  </a:schemeClr>
                </a:solidFill>
                <a:latin typeface="Times New Roman" panose="02020603050405020304" pitchFamily="18" charset="0"/>
                <a:cs typeface="Times New Roman" panose="02020603050405020304" pitchFamily="18" charset="0"/>
              </a:rPr>
              <a:t>Management</a:t>
            </a:r>
            <a:br>
              <a:rPr lang="en-GB" sz="1800" dirty="0" smtClean="0">
                <a:solidFill>
                  <a:schemeClr val="tx2">
                    <a:lumMod val="20000"/>
                    <a:lumOff val="80000"/>
                  </a:schemeClr>
                </a:solidFill>
                <a:latin typeface="Times New Roman" panose="02020603050405020304" pitchFamily="18" charset="0"/>
                <a:cs typeface="Times New Roman" panose="02020603050405020304" pitchFamily="18" charset="0"/>
              </a:rPr>
            </a:br>
            <a:r>
              <a:rPr lang="en-GB" sz="1800" dirty="0" smtClean="0">
                <a:solidFill>
                  <a:schemeClr val="tx2">
                    <a:lumMod val="20000"/>
                    <a:lumOff val="80000"/>
                  </a:schemeClr>
                </a:solidFill>
                <a:latin typeface="Times New Roman" panose="02020603050405020304" pitchFamily="18" charset="0"/>
                <a:cs typeface="Times New Roman" panose="02020603050405020304" pitchFamily="18" charset="0"/>
              </a:rPr>
              <a:t> </a:t>
            </a:r>
            <a:r>
              <a:rPr lang="en-GB" sz="1800" dirty="0">
                <a:solidFill>
                  <a:schemeClr val="tx2">
                    <a:lumMod val="20000"/>
                    <a:lumOff val="80000"/>
                  </a:schemeClr>
                </a:solidFill>
                <a:latin typeface="Times New Roman" panose="02020603050405020304" pitchFamily="18" charset="0"/>
                <a:cs typeface="Times New Roman" panose="02020603050405020304" pitchFamily="18" charset="0"/>
              </a:rPr>
              <a:t>Data Analysis and Price </a:t>
            </a:r>
            <a:r>
              <a:rPr lang="en-GB" sz="1800" dirty="0" smtClean="0">
                <a:solidFill>
                  <a:schemeClr val="tx2">
                    <a:lumMod val="20000"/>
                    <a:lumOff val="80000"/>
                  </a:schemeClr>
                </a:solidFill>
                <a:latin typeface="Times New Roman" panose="02020603050405020304" pitchFamily="18" charset="0"/>
                <a:cs typeface="Times New Roman" panose="02020603050405020304" pitchFamily="18" charset="0"/>
              </a:rPr>
              <a:t>Prediction</a:t>
            </a:r>
            <a:r>
              <a:rPr lang="en-GB" sz="3200" dirty="0" smtClean="0">
                <a:solidFill>
                  <a:schemeClr val="tx2">
                    <a:lumMod val="20000"/>
                    <a:lumOff val="80000"/>
                  </a:schemeClr>
                </a:solidFill>
                <a:latin typeface="Times New Roman" panose="02020603050405020304" pitchFamily="18" charset="0"/>
                <a:cs typeface="Times New Roman" panose="02020603050405020304" pitchFamily="18" charset="0"/>
              </a:rPr>
              <a:t>)</a:t>
            </a:r>
            <a:endParaRPr lang="en-US" sz="3200"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150" y="3487980"/>
            <a:ext cx="3359510" cy="1655519"/>
          </a:xfrm>
        </p:spPr>
        <p:txBody>
          <a:bodyPr>
            <a:normAutofit/>
          </a:bodyPr>
          <a:lstStyle/>
          <a:p>
            <a:r>
              <a:rPr lang="en-US" sz="1900" dirty="0" smtClean="0"/>
              <a:t>BY: </a:t>
            </a:r>
            <a:r>
              <a:rPr lang="en-US" sz="1900" dirty="0" smtClean="0"/>
              <a:t> KSHITIJ SHARMA</a:t>
            </a:r>
          </a:p>
          <a:p>
            <a:r>
              <a:rPr lang="en-US" sz="1900" dirty="0" smtClean="0"/>
              <a:t>        GANGA PRASAD</a:t>
            </a:r>
          </a:p>
          <a:p>
            <a:r>
              <a:rPr lang="en-US" sz="1900" dirty="0" smtClean="0"/>
              <a:t>        SWARAJ DEORE </a:t>
            </a:r>
          </a:p>
          <a:p>
            <a:r>
              <a:rPr lang="en-US" sz="1900" dirty="0" smtClean="0"/>
              <a:t>        MOHAMMAD JABEER </a:t>
            </a:r>
          </a:p>
          <a:p>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880"/>
            <a:ext cx="8093363" cy="916230"/>
          </a:xfrm>
        </p:spPr>
        <p:txBody>
          <a:bodyPr/>
          <a:lstStyle/>
          <a:p>
            <a:r>
              <a:rPr lang="en-US" b="1" dirty="0" smtClean="0">
                <a:solidFill>
                  <a:schemeClr val="tx2">
                    <a:lumMod val="20000"/>
                    <a:lumOff val="80000"/>
                  </a:schemeClr>
                </a:solidFill>
                <a:latin typeface="Times New Roman" panose="02020603050405020304" pitchFamily="18" charset="0"/>
                <a:cs typeface="Times New Roman" panose="02020603050405020304" pitchFamily="18" charset="0"/>
              </a:rPr>
              <a:t> INTRODUCTION:-</a:t>
            </a:r>
            <a:endParaRPr lang="en-US" b="1"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960930"/>
            <a:ext cx="9000445" cy="2595985"/>
          </a:xfrm>
        </p:spPr>
        <p:txBody>
          <a:bodyPr>
            <a:normAutofit/>
          </a:bodyPr>
          <a:lstStyle/>
          <a:p>
            <a:pPr algn="just"/>
            <a:r>
              <a:rPr lang="en-GB" sz="2400" dirty="0">
                <a:latin typeface="Times New Roman" panose="02020603050405020304" pitchFamily="18" charset="0"/>
                <a:cs typeface="Times New Roman" panose="02020603050405020304" pitchFamily="18" charset="0"/>
              </a:rPr>
              <a:t>W</a:t>
            </a:r>
            <a:r>
              <a:rPr lang="en-GB" sz="2400" dirty="0" smtClean="0">
                <a:latin typeface="Times New Roman" panose="02020603050405020304" pitchFamily="18" charset="0"/>
                <a:cs typeface="Times New Roman" panose="02020603050405020304" pitchFamily="18" charset="0"/>
              </a:rPr>
              <a:t>elcome </a:t>
            </a:r>
            <a:r>
              <a:rPr lang="en-GB" sz="2400" dirty="0">
                <a:latin typeface="Times New Roman" panose="02020603050405020304" pitchFamily="18" charset="0"/>
                <a:cs typeface="Times New Roman" panose="02020603050405020304" pitchFamily="18" charset="0"/>
              </a:rPr>
              <a:t>to our presentation on "Hotel Management Data Analysis and Price Prediction." In this project, we delve into the vast realm of hotel data, leveraging both SQL-based database management and advanced machine learning techniques to unlock valuable insights for the hospitality industry.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00" y="128470"/>
            <a:ext cx="7958110" cy="787759"/>
          </a:xfrm>
        </p:spPr>
        <p:txBody>
          <a:bodyPr>
            <a:noAutofit/>
          </a:bodyPr>
          <a:lstStyle/>
          <a:p>
            <a:r>
              <a:rPr lang="en-GB" sz="2800" b="1" dirty="0" smtClean="0">
                <a:solidFill>
                  <a:schemeClr val="accent1">
                    <a:lumMod val="40000"/>
                    <a:lumOff val="60000"/>
                  </a:schemeClr>
                </a:solidFill>
                <a:latin typeface="Times New Roman" panose="02020603050405020304" pitchFamily="18" charset="0"/>
                <a:cs typeface="Times New Roman" panose="02020603050405020304" pitchFamily="18" charset="0"/>
              </a:rPr>
              <a:t>THE  POWER OF  DATA-DRIVEN DECISION MAKING :-</a:t>
            </a:r>
            <a:endParaRPr lang="en-US" sz="2800" b="1"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8477" y="1197404"/>
            <a:ext cx="7006979" cy="3689155"/>
          </a:xfrm>
        </p:spPr>
        <p:txBody>
          <a:bodyPr>
            <a:normAutofit lnSpcReduction="10000"/>
          </a:bodyPr>
          <a:lstStyle/>
          <a:p>
            <a:pPr algn="just"/>
            <a:r>
              <a:rPr lang="en-GB" sz="2000" dirty="0">
                <a:latin typeface="Times New Roman" panose="02020603050405020304" pitchFamily="18" charset="0"/>
                <a:cs typeface="Times New Roman" panose="02020603050405020304" pitchFamily="18" charset="0"/>
              </a:rPr>
              <a:t>In an ever-evolving hospitality landscape, data-driven decision-making has emerged as a game-changer for hotels and resorts worldwide. By tapping into the wealth of information captured in hotel management databases, we can uncover hidden patterns, customer preferences, and untapped opportunities</a:t>
            </a:r>
            <a:r>
              <a:rPr lang="en-GB" sz="2000" dirty="0" smtClean="0">
                <a:latin typeface="Times New Roman" panose="02020603050405020304" pitchFamily="18" charset="0"/>
                <a:cs typeface="Times New Roman" panose="02020603050405020304" pitchFamily="18" charset="0"/>
              </a:rPr>
              <a:t>.</a:t>
            </a:r>
          </a:p>
          <a:p>
            <a:pPr algn="just"/>
            <a:endParaRPr lang="en-GB" sz="2000" dirty="0" smtClean="0">
              <a:latin typeface="Times New Roman" panose="02020603050405020304" pitchFamily="18" charset="0"/>
              <a:cs typeface="Times New Roman" panose="02020603050405020304" pitchFamily="18" charset="0"/>
            </a:endParaRPr>
          </a:p>
          <a:p>
            <a:pPr algn="just"/>
            <a:r>
              <a:rPr lang="en-GB" sz="2000" dirty="0" smtClean="0">
                <a:latin typeface="Times New Roman" panose="02020603050405020304" pitchFamily="18" charset="0"/>
                <a:cs typeface="Times New Roman" panose="02020603050405020304" pitchFamily="18" charset="0"/>
              </a:rPr>
              <a:t>These </a:t>
            </a:r>
            <a:r>
              <a:rPr lang="en-GB" sz="2000" dirty="0">
                <a:latin typeface="Times New Roman" panose="02020603050405020304" pitchFamily="18" charset="0"/>
                <a:cs typeface="Times New Roman" panose="02020603050405020304" pitchFamily="18" charset="0"/>
              </a:rPr>
              <a:t>data-driven insights pave the way for strategic marketing campaigns, personalized guest experiences, and streamlined operational efficiency. As we harness the power of data, we unlock the potential to adapt to dynamic market trends and forge stronger connections with our valued guests, ushering in a new era of hospitality excellence.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81175"/>
            <a:ext cx="5182820" cy="916230"/>
          </a:xfrm>
        </p:spPr>
        <p:txBody>
          <a:bodyPr>
            <a:normAutofit fontScale="90000"/>
          </a:bodyPr>
          <a:lstStyle/>
          <a:p>
            <a:r>
              <a:rPr lang="en-IN" b="1" dirty="0" smtClean="0">
                <a:solidFill>
                  <a:schemeClr val="tx2">
                    <a:lumMod val="20000"/>
                    <a:lumOff val="80000"/>
                  </a:schemeClr>
                </a:solidFill>
                <a:latin typeface="Times New Roman" panose="02020603050405020304" pitchFamily="18" charset="0"/>
                <a:cs typeface="Times New Roman" panose="02020603050405020304" pitchFamily="18" charset="0"/>
              </a:rPr>
              <a:t>PROJECT OVERVIEW:-</a:t>
            </a:r>
            <a:endParaRPr lang="en-US" b="1"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10" name="Content Placeholder 7"/>
          <p:cNvSpPr>
            <a:spLocks noGrp="1"/>
          </p:cNvSpPr>
          <p:nvPr>
            <p:ph sz="half" idx="2"/>
          </p:nvPr>
        </p:nvSpPr>
        <p:spPr>
          <a:xfrm>
            <a:off x="143555" y="2127915"/>
            <a:ext cx="8551480" cy="2428999"/>
          </a:xfrm>
        </p:spPr>
        <p:txBody>
          <a:bodyPr>
            <a:noAutofit/>
          </a:bodyPr>
          <a:lstStyle/>
          <a:p>
            <a:pPr algn="just"/>
            <a:r>
              <a:rPr lang="en-GB" dirty="0">
                <a:latin typeface="Times New Roman" panose="02020603050405020304" pitchFamily="18" charset="0"/>
                <a:cs typeface="Times New Roman" panose="02020603050405020304" pitchFamily="18" charset="0"/>
              </a:rPr>
              <a:t>The primary objective of this project is to </a:t>
            </a:r>
            <a:r>
              <a:rPr lang="en-GB" dirty="0" err="1" smtClean="0">
                <a:latin typeface="Times New Roman" panose="02020603050405020304" pitchFamily="18" charset="0"/>
                <a:cs typeface="Times New Roman" panose="02020603050405020304" pitchFamily="18" charset="0"/>
              </a:rPr>
              <a:t>analyze</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hotel management data on a yearly basis and develop a robust machine learning model to predict the pricing of rooms that are most likely to be booked. Additionally, we aim to identify the months during which the hotel experiences the highest booking rates.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3555" y="1960930"/>
            <a:ext cx="8856891" cy="2748690"/>
          </a:xfrm>
        </p:spPr>
        <p:txBody>
          <a:bodyPr>
            <a:noAutofit/>
          </a:bodyPr>
          <a:lstStyle/>
          <a:p>
            <a:r>
              <a:rPr lang="en-GB" sz="1800" b="1" dirty="0">
                <a:solidFill>
                  <a:schemeClr val="tx2">
                    <a:lumMod val="75000"/>
                  </a:schemeClr>
                </a:solidFill>
                <a:latin typeface="Times New Roman" panose="02020603050405020304" pitchFamily="18" charset="0"/>
                <a:cs typeface="Times New Roman" panose="02020603050405020304" pitchFamily="18" charset="0"/>
              </a:rPr>
              <a:t>Data Collection and Database Setup: </a:t>
            </a:r>
            <a:r>
              <a:rPr lang="en-GB" sz="1800" dirty="0">
                <a:latin typeface="Times New Roman" panose="02020603050405020304" pitchFamily="18" charset="0"/>
                <a:cs typeface="Times New Roman" panose="02020603050405020304" pitchFamily="18" charset="0"/>
              </a:rPr>
              <a:t>We meticulously gather historical hotel management </a:t>
            </a:r>
            <a:r>
              <a:rPr lang="en-GB" sz="1800" dirty="0" smtClean="0">
                <a:latin typeface="Times New Roman" panose="02020603050405020304" pitchFamily="18" charset="0"/>
                <a:cs typeface="Times New Roman" panose="02020603050405020304" pitchFamily="18" charset="0"/>
              </a:rPr>
              <a:t>data from our hotel management software (or </a:t>
            </a:r>
            <a:r>
              <a:rPr lang="en-GB" sz="1800" dirty="0" err="1" smtClean="0">
                <a:latin typeface="Times New Roman" panose="02020603050405020304" pitchFamily="18" charset="0"/>
                <a:cs typeface="Times New Roman" panose="02020603050405020304" pitchFamily="18" charset="0"/>
              </a:rPr>
              <a:t>mysql</a:t>
            </a:r>
            <a:r>
              <a:rPr lang="en-GB" sz="1800" dirty="0" smtClean="0">
                <a:latin typeface="Times New Roman" panose="02020603050405020304" pitchFamily="18" charset="0"/>
                <a:cs typeface="Times New Roman" panose="02020603050405020304" pitchFamily="18" charset="0"/>
              </a:rPr>
              <a:t> database), </a:t>
            </a:r>
            <a:r>
              <a:rPr lang="en-GB" sz="1800" dirty="0">
                <a:latin typeface="Times New Roman" panose="02020603050405020304" pitchFamily="18" charset="0"/>
                <a:cs typeface="Times New Roman" panose="02020603050405020304" pitchFamily="18" charset="0"/>
              </a:rPr>
              <a:t>covering room bookings, pricing, guest demographics, and more. This data forms the foundation of our analysis.</a:t>
            </a:r>
          </a:p>
          <a:p>
            <a:endParaRPr lang="en-GB" sz="1800" dirty="0">
              <a:latin typeface="Times New Roman" panose="02020603050405020304" pitchFamily="18" charset="0"/>
              <a:cs typeface="Times New Roman" panose="02020603050405020304" pitchFamily="18" charset="0"/>
            </a:endParaRPr>
          </a:p>
          <a:p>
            <a:r>
              <a:rPr lang="en-GB" sz="1800" b="1" dirty="0">
                <a:solidFill>
                  <a:schemeClr val="tx2">
                    <a:lumMod val="75000"/>
                  </a:schemeClr>
                </a:solidFill>
                <a:latin typeface="Times New Roman" panose="02020603050405020304" pitchFamily="18" charset="0"/>
                <a:cs typeface="Times New Roman" panose="02020603050405020304" pitchFamily="18" charset="0"/>
              </a:rPr>
              <a:t>Data Exploration and </a:t>
            </a:r>
            <a:r>
              <a:rPr lang="en-GB" sz="1800" b="1" dirty="0" err="1" smtClean="0">
                <a:solidFill>
                  <a:schemeClr val="tx2">
                    <a:lumMod val="75000"/>
                  </a:schemeClr>
                </a:solidFill>
                <a:latin typeface="Times New Roman" panose="02020603050405020304" pitchFamily="18" charset="0"/>
                <a:cs typeface="Times New Roman" panose="02020603050405020304" pitchFamily="18" charset="0"/>
              </a:rPr>
              <a:t>Preprocessing</a:t>
            </a:r>
            <a:r>
              <a:rPr lang="en-GB" sz="1800" b="1" dirty="0">
                <a:solidFill>
                  <a:schemeClr val="tx2">
                    <a:lumMod val="75000"/>
                  </a:schemeClr>
                </a:solidFill>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Before diving into </a:t>
            </a:r>
            <a:r>
              <a:rPr lang="en-GB" sz="1800" dirty="0" smtClean="0">
                <a:latin typeface="Times New Roman" panose="02020603050405020304" pitchFamily="18" charset="0"/>
                <a:cs typeface="Times New Roman" panose="02020603050405020304" pitchFamily="18" charset="0"/>
              </a:rPr>
              <a:t>modelling</a:t>
            </a:r>
            <a:r>
              <a:rPr lang="en-GB" sz="1800" dirty="0">
                <a:latin typeface="Times New Roman" panose="02020603050405020304" pitchFamily="18" charset="0"/>
                <a:cs typeface="Times New Roman" panose="02020603050405020304" pitchFamily="18" charset="0"/>
              </a:rPr>
              <a:t>, we conduct exploratory data analysis to gain deep insights into the patterns and distributions within the dataset. We clean and </a:t>
            </a:r>
            <a:r>
              <a:rPr lang="en-GB" sz="1800" dirty="0" err="1">
                <a:latin typeface="Times New Roman" panose="02020603050405020304" pitchFamily="18" charset="0"/>
                <a:cs typeface="Times New Roman" panose="02020603050405020304" pitchFamily="18" charset="0"/>
              </a:rPr>
              <a:t>preprocess</a:t>
            </a:r>
            <a:r>
              <a:rPr lang="en-GB" sz="1800" dirty="0">
                <a:latin typeface="Times New Roman" panose="02020603050405020304" pitchFamily="18" charset="0"/>
                <a:cs typeface="Times New Roman" panose="02020603050405020304" pitchFamily="18" charset="0"/>
              </a:rPr>
              <a:t> the data to ensure accuracy and consistency.</a:t>
            </a:r>
          </a:p>
          <a:p>
            <a:endParaRPr lang="en-GB" sz="1800" dirty="0">
              <a:latin typeface="Times New Roman" panose="02020603050405020304" pitchFamily="18" charset="0"/>
              <a:cs typeface="Times New Roman" panose="02020603050405020304" pitchFamily="18" charset="0"/>
            </a:endParaRPr>
          </a:p>
        </p:txBody>
      </p:sp>
      <p:sp>
        <p:nvSpPr>
          <p:cNvPr id="5" name="Title 4"/>
          <p:cNvSpPr txBox="1">
            <a:spLocks noGrp="1"/>
          </p:cNvSpPr>
          <p:nvPr>
            <p:ph type="title"/>
          </p:nvPr>
        </p:nvSpPr>
        <p:spPr>
          <a:xfrm>
            <a:off x="21533" y="599607"/>
            <a:ext cx="5924812" cy="584775"/>
          </a:xfrm>
          <a:prstGeom prst="rect">
            <a:avLst/>
          </a:prstGeom>
          <a:noFill/>
        </p:spPr>
        <p:txBody>
          <a:bodyPr wrap="square" rtlCol="0">
            <a:spAutoFit/>
          </a:bodyPr>
          <a:lstStyle/>
          <a:p>
            <a:pPr algn="just"/>
            <a:r>
              <a:rPr lang="en-GB" sz="3200" b="1" dirty="0" smtClean="0">
                <a:solidFill>
                  <a:schemeClr val="tx2">
                    <a:lumMod val="20000"/>
                    <a:lumOff val="80000"/>
                  </a:schemeClr>
                </a:solidFill>
                <a:latin typeface="Times New Roman" panose="02020603050405020304" pitchFamily="18" charset="0"/>
                <a:cs typeface="Times New Roman" panose="02020603050405020304" pitchFamily="18" charset="0"/>
              </a:rPr>
              <a:t>PROJECT OVERVIEW:-</a:t>
            </a:r>
            <a:endParaRPr lang="en-IN" sz="3200" b="1"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3075" y="433880"/>
            <a:ext cx="5533270" cy="458115"/>
          </a:xfrm>
        </p:spPr>
        <p:txBody>
          <a:bodyPr>
            <a:normAutofit fontScale="90000"/>
          </a:bodyPr>
          <a:lstStyle/>
          <a:p>
            <a:r>
              <a:rPr lang="en-GB" b="1" dirty="0" smtClean="0">
                <a:solidFill>
                  <a:schemeClr val="tx2">
                    <a:lumMod val="20000"/>
                    <a:lumOff val="80000"/>
                  </a:schemeClr>
                </a:solidFill>
                <a:latin typeface="Times New Roman" panose="02020603050405020304" pitchFamily="18" charset="0"/>
                <a:cs typeface="Times New Roman" panose="02020603050405020304" pitchFamily="18" charset="0"/>
              </a:rPr>
              <a:t>PROJECT OVERVIEW :-</a:t>
            </a:r>
            <a:endParaRPr lang="en-IN" b="1"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1800" dirty="0">
                <a:solidFill>
                  <a:schemeClr val="accent1">
                    <a:lumMod val="60000"/>
                    <a:lumOff val="40000"/>
                  </a:schemeClr>
                </a:solidFill>
                <a:latin typeface="Times New Roman" panose="02020603050405020304" pitchFamily="18" charset="0"/>
                <a:cs typeface="Times New Roman" panose="02020603050405020304" pitchFamily="18" charset="0"/>
              </a:rPr>
              <a:t>Feature Engineering</a:t>
            </a:r>
            <a:r>
              <a:rPr lang="en-GB" sz="18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We  extract </a:t>
            </a:r>
            <a:r>
              <a:rPr lang="en-GB" sz="1800" dirty="0">
                <a:latin typeface="Times New Roman" panose="02020603050405020304" pitchFamily="18" charset="0"/>
                <a:cs typeface="Times New Roman" panose="02020603050405020304" pitchFamily="18" charset="0"/>
              </a:rPr>
              <a:t>meaningful features from the dataset, encompassing room types, amenities, location, seasonal indicators, and other relevant factors that influence bookings and pricing.</a:t>
            </a:r>
            <a:endParaRPr lang="en-IN" sz="1800" dirty="0">
              <a:latin typeface="Times New Roman" panose="02020603050405020304" pitchFamily="18" charset="0"/>
              <a:cs typeface="Times New Roman" panose="02020603050405020304" pitchFamily="18" charset="0"/>
            </a:endParaRPr>
          </a:p>
          <a:p>
            <a:pPr marL="0" indent="0">
              <a:buNone/>
            </a:pPr>
            <a:endParaRPr lang="en-GB" sz="1800" b="1" dirty="0"/>
          </a:p>
          <a:p>
            <a:pPr marL="0" indent="0">
              <a:buNone/>
            </a:pPr>
            <a:endParaRPr lang="en-GB" sz="1800" b="1" dirty="0" smtClean="0">
              <a:solidFill>
                <a:schemeClr val="accent1">
                  <a:lumMod val="60000"/>
                  <a:lumOff val="40000"/>
                </a:schemeClr>
              </a:solidFill>
            </a:endParaRPr>
          </a:p>
          <a:p>
            <a:r>
              <a:rPr lang="en-GB" sz="1800" b="1" dirty="0" smtClean="0">
                <a:solidFill>
                  <a:schemeClr val="accent1">
                    <a:lumMod val="60000"/>
                    <a:lumOff val="40000"/>
                  </a:schemeClr>
                </a:solidFill>
              </a:rPr>
              <a:t>Machine </a:t>
            </a:r>
            <a:r>
              <a:rPr lang="en-GB" sz="1800" b="1" dirty="0">
                <a:solidFill>
                  <a:schemeClr val="accent1">
                    <a:lumMod val="60000"/>
                    <a:lumOff val="40000"/>
                  </a:schemeClr>
                </a:solidFill>
              </a:rPr>
              <a:t>Learning Model Development:</a:t>
            </a:r>
            <a:r>
              <a:rPr lang="en-GB" sz="1800" dirty="0">
                <a:solidFill>
                  <a:schemeClr val="accent1">
                    <a:lumMod val="60000"/>
                    <a:lumOff val="40000"/>
                  </a:schemeClr>
                </a:solidFill>
              </a:rPr>
              <a:t> </a:t>
            </a:r>
            <a:r>
              <a:rPr lang="en-GB" sz="1800" dirty="0"/>
              <a:t>Leveraging state-of-the-art machine learning algorithms, we create predictive models that accurately forecast room prices and the months of peak booking.</a:t>
            </a:r>
            <a:endParaRPr lang="en-IN" sz="1800" dirty="0"/>
          </a:p>
        </p:txBody>
      </p:sp>
    </p:spTree>
    <p:extLst>
      <p:ext uri="{BB962C8B-B14F-4D97-AF65-F5344CB8AC3E}">
        <p14:creationId xmlns:p14="http://schemas.microsoft.com/office/powerpoint/2010/main" val="2749221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281175"/>
            <a:ext cx="7940659" cy="916230"/>
          </a:xfrm>
        </p:spPr>
        <p:txBody>
          <a:bodyPr>
            <a:normAutofit/>
          </a:bodyPr>
          <a:lstStyle/>
          <a:p>
            <a:r>
              <a:rPr lang="en-IN" sz="2800" b="1" dirty="0" smtClean="0">
                <a:solidFill>
                  <a:schemeClr val="tx2">
                    <a:lumMod val="20000"/>
                    <a:lumOff val="80000"/>
                  </a:schemeClr>
                </a:solidFill>
                <a:latin typeface="Times New Roman" panose="02020603050405020304" pitchFamily="18" charset="0"/>
                <a:cs typeface="Times New Roman" panose="02020603050405020304" pitchFamily="18" charset="0"/>
              </a:rPr>
              <a:t>EXPECTED OUTCOMES:-</a:t>
            </a:r>
            <a:endParaRPr lang="en-IN" sz="2800" b="1"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 y="1655520"/>
            <a:ext cx="9000445" cy="3512215"/>
          </a:xfrm>
        </p:spPr>
        <p:txBody>
          <a:bodyPr>
            <a:normAutofit fontScale="92500" lnSpcReduction="20000"/>
          </a:bodyPr>
          <a:lstStyle/>
          <a:p>
            <a:pPr algn="just"/>
            <a:r>
              <a:rPr lang="en-GB" sz="2400" b="1" dirty="0">
                <a:solidFill>
                  <a:schemeClr val="tx2">
                    <a:lumMod val="75000"/>
                  </a:schemeClr>
                </a:solidFill>
                <a:latin typeface="Times New Roman" panose="02020603050405020304" pitchFamily="18" charset="0"/>
                <a:cs typeface="Times New Roman" panose="02020603050405020304" pitchFamily="18" charset="0"/>
              </a:rPr>
              <a:t>Optimized Room Pricing</a:t>
            </a:r>
            <a:r>
              <a:rPr lang="en-GB" sz="2400" b="1" dirty="0" smtClean="0">
                <a:solidFill>
                  <a:schemeClr val="tx2">
                    <a:lumMod val="75000"/>
                  </a:schemeClr>
                </a:solidFill>
                <a:latin typeface="Times New Roman" panose="02020603050405020304" pitchFamily="18" charset="0"/>
                <a:cs typeface="Times New Roman" panose="02020603050405020304" pitchFamily="18" charset="0"/>
              </a:rPr>
              <a:t>: </a:t>
            </a:r>
            <a:r>
              <a:rPr lang="en-GB" sz="2400" dirty="0" smtClean="0">
                <a:solidFill>
                  <a:schemeClr val="tx2">
                    <a:lumMod val="75000"/>
                  </a:schemeClr>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By understanding the factors influencing room prices, hotel managers can optimize pricing strategies to maximize revenue while ensuring customer satisfaction</a:t>
            </a:r>
            <a:r>
              <a:rPr lang="en-GB" sz="2400" dirty="0" smtClean="0">
                <a:latin typeface="Times New Roman" panose="02020603050405020304" pitchFamily="18" charset="0"/>
                <a:cs typeface="Times New Roman" panose="02020603050405020304" pitchFamily="18" charset="0"/>
              </a:rPr>
              <a:t>.</a:t>
            </a:r>
          </a:p>
          <a:p>
            <a:pPr algn="just"/>
            <a:endParaRPr lang="en-GB" sz="2400" dirty="0">
              <a:latin typeface="Times New Roman" panose="02020603050405020304" pitchFamily="18" charset="0"/>
              <a:cs typeface="Times New Roman" panose="02020603050405020304" pitchFamily="18" charset="0"/>
            </a:endParaRPr>
          </a:p>
          <a:p>
            <a:pPr algn="just"/>
            <a:r>
              <a:rPr lang="en-GB" sz="2400" b="1" dirty="0">
                <a:solidFill>
                  <a:schemeClr val="tx2">
                    <a:lumMod val="75000"/>
                  </a:schemeClr>
                </a:solidFill>
                <a:latin typeface="Times New Roman" panose="02020603050405020304" pitchFamily="18" charset="0"/>
                <a:cs typeface="Times New Roman" panose="02020603050405020304" pitchFamily="18" charset="0"/>
              </a:rPr>
              <a:t>Seasonal Insights:</a:t>
            </a:r>
            <a:r>
              <a:rPr lang="en-GB" sz="2400" dirty="0">
                <a:solidFill>
                  <a:schemeClr val="tx2">
                    <a:lumMod val="75000"/>
                  </a:schemeClr>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Identifying the months with the highest booking rates empowers hotels to allocate resources effectively and anticipate demand fluctuations</a:t>
            </a:r>
            <a:r>
              <a:rPr lang="en-GB" sz="2400" dirty="0" smtClean="0">
                <a:latin typeface="Times New Roman" panose="02020603050405020304" pitchFamily="18" charset="0"/>
                <a:cs typeface="Times New Roman" panose="02020603050405020304" pitchFamily="18" charset="0"/>
              </a:rPr>
              <a:t>.</a:t>
            </a:r>
          </a:p>
          <a:p>
            <a:pPr algn="just"/>
            <a:endParaRPr lang="en-GB" sz="2400" dirty="0" smtClean="0">
              <a:latin typeface="Times New Roman" panose="02020603050405020304" pitchFamily="18" charset="0"/>
              <a:cs typeface="Times New Roman" panose="02020603050405020304" pitchFamily="18" charset="0"/>
            </a:endParaRPr>
          </a:p>
          <a:p>
            <a:pPr algn="just"/>
            <a:r>
              <a:rPr lang="en-GB" sz="2400" b="1" dirty="0" smtClean="0">
                <a:solidFill>
                  <a:schemeClr val="tx2">
                    <a:lumMod val="75000"/>
                  </a:schemeClr>
                </a:solidFill>
                <a:latin typeface="Times New Roman" panose="02020603050405020304" pitchFamily="18" charset="0"/>
                <a:cs typeface="Times New Roman" panose="02020603050405020304" pitchFamily="18" charset="0"/>
              </a:rPr>
              <a:t>Competitive </a:t>
            </a:r>
            <a:r>
              <a:rPr lang="en-GB" sz="2400" b="1" dirty="0">
                <a:solidFill>
                  <a:schemeClr val="tx2">
                    <a:lumMod val="75000"/>
                  </a:schemeClr>
                </a:solidFill>
                <a:latin typeface="Times New Roman" panose="02020603050405020304" pitchFamily="18" charset="0"/>
                <a:cs typeface="Times New Roman" panose="02020603050405020304" pitchFamily="18" charset="0"/>
              </a:rPr>
              <a:t>Advantage:</a:t>
            </a:r>
            <a:r>
              <a:rPr lang="en-GB" sz="2400" dirty="0">
                <a:solidFill>
                  <a:schemeClr val="tx2">
                    <a:lumMod val="75000"/>
                  </a:schemeClr>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Utilizing data-driven decision-making places hotels at a competitive advantage, allowing them to stay ahead in a dynamic market.</a:t>
            </a:r>
          </a:p>
          <a:p>
            <a:endParaRPr lang="en-IN" dirty="0"/>
          </a:p>
        </p:txBody>
      </p:sp>
    </p:spTree>
    <p:extLst>
      <p:ext uri="{BB962C8B-B14F-4D97-AF65-F5344CB8AC3E}">
        <p14:creationId xmlns:p14="http://schemas.microsoft.com/office/powerpoint/2010/main" val="2817943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lumMod val="20000"/>
                    <a:lumOff val="80000"/>
                  </a:schemeClr>
                </a:solidFill>
                <a:latin typeface="Times New Roman" panose="02020603050405020304" pitchFamily="18" charset="0"/>
                <a:cs typeface="Times New Roman" panose="02020603050405020304" pitchFamily="18" charset="0"/>
              </a:rPr>
              <a:t>CONCLUSION :-</a:t>
            </a:r>
            <a:endParaRPr lang="en-IN" b="1"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55" y="1655520"/>
            <a:ext cx="9000445" cy="3206805"/>
          </a:xfrm>
        </p:spPr>
        <p:txBody>
          <a:bodyPr>
            <a:normAutofit/>
          </a:bodyPr>
          <a:lstStyle/>
          <a:p>
            <a:pPr algn="just"/>
            <a:r>
              <a:rPr lang="en-GB" sz="1800" dirty="0">
                <a:latin typeface="Times New Roman" panose="02020603050405020304" pitchFamily="18" charset="0"/>
                <a:cs typeface="Times New Roman" panose="02020603050405020304" pitchFamily="18" charset="0"/>
              </a:rPr>
              <a:t>Our project aims to equip hotel management with actionable insights derived from data analysis and machine learning. By understanding customer </a:t>
            </a:r>
            <a:r>
              <a:rPr lang="en-GB" sz="1800" dirty="0" err="1">
                <a:latin typeface="Times New Roman" panose="02020603050405020304" pitchFamily="18" charset="0"/>
                <a:cs typeface="Times New Roman" panose="02020603050405020304" pitchFamily="18" charset="0"/>
              </a:rPr>
              <a:t>behavior</a:t>
            </a:r>
            <a:r>
              <a:rPr lang="en-GB" sz="1800" dirty="0">
                <a:latin typeface="Times New Roman" panose="02020603050405020304" pitchFamily="18" charset="0"/>
                <a:cs typeface="Times New Roman" panose="02020603050405020304" pitchFamily="18" charset="0"/>
              </a:rPr>
              <a:t> and preferences, hotels can enhance guest experiences, improve operational efficiency, and ultimately, drive sustainable growth</a:t>
            </a:r>
            <a:r>
              <a:rPr lang="en-GB" sz="1800" dirty="0" smtClean="0">
                <a:latin typeface="Times New Roman" panose="02020603050405020304" pitchFamily="18" charset="0"/>
                <a:cs typeface="Times New Roman" panose="02020603050405020304" pitchFamily="18" charset="0"/>
              </a:rPr>
              <a:t>.</a:t>
            </a:r>
          </a:p>
          <a:p>
            <a:pPr algn="just"/>
            <a:endParaRPr lang="en-GB" sz="1800" dirty="0">
              <a:latin typeface="Times New Roman" panose="02020603050405020304" pitchFamily="18" charset="0"/>
              <a:cs typeface="Times New Roman" panose="02020603050405020304" pitchFamily="18" charset="0"/>
            </a:endParaRPr>
          </a:p>
          <a:p>
            <a:pPr algn="just"/>
            <a:endParaRPr lang="en-GB" sz="1800" dirty="0" smtClean="0">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a:p>
            <a:pPr algn="just"/>
            <a:endParaRPr lang="en-GB" sz="1800" dirty="0" smtClean="0">
              <a:latin typeface="Times New Roman" panose="02020603050405020304" pitchFamily="18" charset="0"/>
              <a:cs typeface="Times New Roman" panose="02020603050405020304" pitchFamily="18" charset="0"/>
            </a:endParaRPr>
          </a:p>
          <a:p>
            <a:pPr algn="just"/>
            <a:r>
              <a:rPr lang="en-GB" sz="1800" dirty="0">
                <a:solidFill>
                  <a:srgbClr val="C00000"/>
                </a:solidFill>
                <a:latin typeface="Times New Roman" panose="02020603050405020304" pitchFamily="18" charset="0"/>
                <a:cs typeface="Times New Roman" panose="02020603050405020304" pitchFamily="18" charset="0"/>
              </a:rPr>
              <a:t>Thank you for joining us on this journey of Hotel Management Data Analysis and Price Prediction. Let's dive into the exciting world of hospitality analytics!</a:t>
            </a:r>
            <a:endParaRPr lang="en-IN" sz="1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962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Words>
  <Application>Microsoft Office PowerPoint</Application>
  <PresentationFormat>On-screen Show (16:9)</PresentationFormat>
  <Paragraphs>36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HOTEL MANAGEMENT SYSTEM(Hotel Management  Data Analysis and Price Prediction)</vt:lpstr>
      <vt:lpstr> INTRODUCTION:-</vt:lpstr>
      <vt:lpstr>THE  POWER OF  DATA-DRIVEN DECISION MAKING :-</vt:lpstr>
      <vt:lpstr>PROJECT OVERVIEW:-</vt:lpstr>
      <vt:lpstr>PROJECT OVERVIEW:-</vt:lpstr>
      <vt:lpstr>PROJECT OVERVIEW :-</vt:lpstr>
      <vt:lpstr>EXPECTED OUTCOMES:-</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2023-08-02T09:06:33Z</dcterms:modified>
</cp:coreProperties>
</file>