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95" r:id="rId3"/>
    <p:sldId id="296" r:id="rId4"/>
    <p:sldId id="297" r:id="rId5"/>
    <p:sldId id="298" r:id="rId6"/>
    <p:sldId id="305" r:id="rId7"/>
    <p:sldId id="299" r:id="rId8"/>
    <p:sldId id="300" r:id="rId9"/>
    <p:sldId id="301" r:id="rId10"/>
    <p:sldId id="302" r:id="rId11"/>
    <p:sldId id="256" r:id="rId12"/>
    <p:sldId id="260" r:id="rId13"/>
    <p:sldId id="261" r:id="rId14"/>
    <p:sldId id="262" r:id="rId15"/>
    <p:sldId id="263" r:id="rId16"/>
    <p:sldId id="264" r:id="rId17"/>
    <p:sldId id="265" r:id="rId18"/>
    <p:sldId id="270" r:id="rId19"/>
    <p:sldId id="271" r:id="rId20"/>
    <p:sldId id="272" r:id="rId21"/>
    <p:sldId id="273" r:id="rId22"/>
    <p:sldId id="306" r:id="rId23"/>
    <p:sldId id="274" r:id="rId24"/>
    <p:sldId id="275" r:id="rId25"/>
    <p:sldId id="276" r:id="rId26"/>
    <p:sldId id="277" r:id="rId27"/>
    <p:sldId id="278" r:id="rId28"/>
    <p:sldId id="308" r:id="rId29"/>
    <p:sldId id="309" r:id="rId30"/>
    <p:sldId id="310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8" r:id="rId40"/>
    <p:sldId id="287" r:id="rId41"/>
    <p:sldId id="289" r:id="rId42"/>
    <p:sldId id="290" r:id="rId43"/>
    <p:sldId id="291" r:id="rId44"/>
    <p:sldId id="292" r:id="rId45"/>
    <p:sldId id="293" r:id="rId4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presProps" Target="presProps.xml" /><Relationship Id="rId50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viewProps" Target="viewProps.xml" /><Relationship Id="rId8" Type="http://schemas.openxmlformats.org/officeDocument/2006/relationships/slide" Target="slides/slide7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84731" y="496646"/>
            <a:ext cx="557453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66565" y="461594"/>
            <a:ext cx="1610868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034" y="1507061"/>
            <a:ext cx="8075930" cy="4370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34034" y="685800"/>
            <a:ext cx="8075930" cy="541686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b="1" dirty="0"/>
              <a:t>C++ </a:t>
            </a:r>
            <a:r>
              <a:rPr lang="en-IN" dirty="0"/>
              <a:t>was introduced by </a:t>
            </a:r>
            <a:r>
              <a:rPr lang="en-IN" dirty="0" err="1"/>
              <a:t>Bjarne</a:t>
            </a:r>
            <a:r>
              <a:rPr lang="en-IN" dirty="0"/>
              <a:t> </a:t>
            </a:r>
            <a:r>
              <a:rPr lang="en-IN" dirty="0" err="1"/>
              <a:t>Stroustup</a:t>
            </a:r>
            <a:r>
              <a:rPr lang="en-IN" dirty="0"/>
              <a:t>.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 algn="just">
              <a:buFont typeface="Arial" pitchFamily="34" charset="0"/>
              <a:buChar char="•"/>
            </a:pPr>
            <a:r>
              <a:rPr lang="en-US" b="1" dirty="0"/>
              <a:t>C++</a:t>
            </a:r>
            <a:r>
              <a:rPr lang="en-US" dirty="0"/>
              <a:t> is a general-purpose programming language that was developed as an enhancement of the C language to include object-oriented paradigm.</a:t>
            </a:r>
          </a:p>
          <a:p>
            <a:pPr algn="just">
              <a:buFont typeface="Arial" pitchFamily="34" charset="0"/>
              <a:buChar char="•"/>
            </a:pPr>
            <a:endParaRPr lang="en-IN" dirty="0"/>
          </a:p>
          <a:p>
            <a:pPr algn="just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461595"/>
            <a:ext cx="4572000" cy="677108"/>
          </a:xfrm>
        </p:spPr>
        <p:txBody>
          <a:bodyPr/>
          <a:lstStyle/>
          <a:p>
            <a:pPr algn="ctr"/>
            <a:r>
              <a:rPr lang="en-IN" b="1" dirty="0"/>
              <a:t>Polymorphism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034" y="1507061"/>
            <a:ext cx="8075930" cy="1477328"/>
          </a:xfrm>
        </p:spPr>
        <p:txBody>
          <a:bodyPr/>
          <a:lstStyle/>
          <a:p>
            <a:r>
              <a:rPr lang="en-US" dirty="0"/>
              <a:t>Polymorphism (from Greek, meaning “many forms”) is a feature that allows one interface to be used for a general class of actions.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7992" y="1426286"/>
            <a:ext cx="659066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01370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</a:rPr>
              <a:t>O</a:t>
            </a:r>
            <a:r>
              <a:rPr sz="6000" spc="-5" dirty="0"/>
              <a:t>bject </a:t>
            </a:r>
            <a:r>
              <a:rPr sz="6000" spc="-15" dirty="0">
                <a:solidFill>
                  <a:srgbClr val="FF0000"/>
                </a:solidFill>
              </a:rPr>
              <a:t>O</a:t>
            </a:r>
            <a:r>
              <a:rPr sz="6000" spc="-15" dirty="0"/>
              <a:t>riented  </a:t>
            </a:r>
            <a:r>
              <a:rPr sz="6000" spc="-25" dirty="0">
                <a:solidFill>
                  <a:srgbClr val="FF0000"/>
                </a:solidFill>
              </a:rPr>
              <a:t>P</a:t>
            </a:r>
            <a:r>
              <a:rPr sz="6000" spc="-25" dirty="0"/>
              <a:t>rogramming </a:t>
            </a:r>
            <a:r>
              <a:rPr sz="6000" dirty="0"/>
              <a:t>in</a:t>
            </a:r>
            <a:r>
              <a:rPr sz="6000" spc="-60" dirty="0"/>
              <a:t> </a:t>
            </a:r>
            <a:r>
              <a:rPr sz="6000" spc="-165" dirty="0">
                <a:solidFill>
                  <a:srgbClr val="FF0000"/>
                </a:solidFill>
              </a:rPr>
              <a:t>JAVA</a:t>
            </a:r>
            <a:endParaRPr sz="6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0617" y="2168474"/>
            <a:ext cx="26111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JAVA</a:t>
            </a:r>
            <a:r>
              <a:rPr spc="-70" dirty="0"/>
              <a:t> </a:t>
            </a:r>
            <a:r>
              <a:rPr dirty="0"/>
              <a:t>Basics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732" y="461594"/>
            <a:ext cx="50368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Why </a:t>
            </a:r>
            <a:r>
              <a:rPr spc="-35" dirty="0">
                <a:solidFill>
                  <a:srgbClr val="FF0000"/>
                </a:solidFill>
              </a:rPr>
              <a:t>Java </a:t>
            </a:r>
            <a:r>
              <a:rPr dirty="0"/>
              <a:t>is</a:t>
            </a:r>
            <a:r>
              <a:rPr spc="-40" dirty="0"/>
              <a:t> </a:t>
            </a:r>
            <a:r>
              <a:rPr spc="-5" dirty="0"/>
              <a:t>Important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8074025" cy="399224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5" dirty="0">
                <a:solidFill>
                  <a:srgbClr val="FF0000"/>
                </a:solidFill>
                <a:latin typeface="Calibri"/>
                <a:cs typeface="Calibri"/>
              </a:rPr>
              <a:t>Two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reasons </a:t>
            </a:r>
            <a:r>
              <a:rPr sz="3200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756285" marR="5080" lvl="1" indent="-286385" algn="just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35" dirty="0">
                <a:latin typeface="Calibri"/>
                <a:cs typeface="Calibri"/>
              </a:rPr>
              <a:t>Trouble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C/C++ </a:t>
            </a:r>
            <a:r>
              <a:rPr sz="2800" spc="-5" dirty="0">
                <a:latin typeface="Calibri"/>
                <a:cs typeface="Calibri"/>
              </a:rPr>
              <a:t>language </a:t>
            </a:r>
            <a:r>
              <a:rPr sz="2800" spc="-1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that they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not  </a:t>
            </a:r>
            <a:r>
              <a:rPr sz="2800" spc="-15" dirty="0">
                <a:latin typeface="Calibri"/>
                <a:cs typeface="Calibri"/>
              </a:rPr>
              <a:t>portable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not </a:t>
            </a:r>
            <a:r>
              <a:rPr sz="2800" spc="-15" dirty="0">
                <a:latin typeface="Calibri"/>
                <a:cs typeface="Calibri"/>
              </a:rPr>
              <a:t>platform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independent  languages.</a:t>
            </a:r>
            <a:endParaRPr sz="2800">
              <a:latin typeface="Calibri"/>
              <a:cs typeface="Calibri"/>
            </a:endParaRPr>
          </a:p>
          <a:p>
            <a:pPr marL="756285" marR="8255" lvl="1" indent="-286385" algn="just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Emergence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30" dirty="0">
                <a:latin typeface="Calibri"/>
                <a:cs typeface="Calibri"/>
              </a:rPr>
              <a:t>World </a:t>
            </a:r>
            <a:r>
              <a:rPr sz="2800" spc="-5" dirty="0">
                <a:latin typeface="Calibri"/>
                <a:cs typeface="Calibri"/>
              </a:rPr>
              <a:t>Wide </a:t>
            </a:r>
            <a:r>
              <a:rPr sz="2800" spc="-35" dirty="0">
                <a:latin typeface="Calibri"/>
                <a:cs typeface="Calibri"/>
              </a:rPr>
              <a:t>Web, </a:t>
            </a:r>
            <a:r>
              <a:rPr sz="2800" spc="-5" dirty="0">
                <a:latin typeface="Calibri"/>
                <a:cs typeface="Calibri"/>
              </a:rPr>
              <a:t>which </a:t>
            </a:r>
            <a:r>
              <a:rPr sz="2800" spc="-10" dirty="0">
                <a:latin typeface="Calibri"/>
                <a:cs typeface="Calibri"/>
              </a:rPr>
              <a:t>demanded  portable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programs</a:t>
            </a:r>
            <a:endParaRPr sz="2800">
              <a:latin typeface="Calibri"/>
              <a:cs typeface="Calibri"/>
            </a:endParaRPr>
          </a:p>
          <a:p>
            <a:pPr marL="355600" marR="762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  <a:tab pos="2418715" algn="l"/>
                <a:tab pos="3406775" algn="l"/>
                <a:tab pos="5071110" algn="l"/>
                <a:tab pos="7505700" algn="l"/>
              </a:tabLst>
            </a:pPr>
            <a:r>
              <a:rPr sz="3200" spc="-6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200" spc="-4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abili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y	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	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secur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ty	</a:t>
            </a:r>
            <a:r>
              <a:rPr sz="3200" spc="-5" dirty="0">
                <a:latin typeface="Calibri"/>
                <a:cs typeface="Calibri"/>
              </a:rPr>
              <a:t>neces</a:t>
            </a:r>
            <a:r>
              <a:rPr sz="3200" spc="-2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ed	the  </a:t>
            </a:r>
            <a:r>
              <a:rPr sz="3200" spc="-15" dirty="0">
                <a:latin typeface="Calibri"/>
                <a:cs typeface="Calibri"/>
              </a:rPr>
              <a:t>invention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Java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1202" y="301193"/>
            <a:ext cx="164401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History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914400"/>
            <a:ext cx="5267325" cy="5623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319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James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Gosling </a:t>
            </a:r>
            <a:r>
              <a:rPr sz="2800" spc="-5" dirty="0">
                <a:latin typeface="Calibri"/>
                <a:cs typeface="Calibri"/>
              </a:rPr>
              <a:t>- </a:t>
            </a:r>
            <a:r>
              <a:rPr sz="2800" spc="-10" dirty="0">
                <a:latin typeface="Calibri"/>
                <a:cs typeface="Calibri"/>
              </a:rPr>
              <a:t>Sun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Microsystems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en-IN" sz="2400" spc="-5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>
                <a:latin typeface="Calibri"/>
                <a:cs typeface="Calibri"/>
              </a:rPr>
              <a:t>Oak </a:t>
            </a:r>
            <a:r>
              <a:rPr sz="2400" dirty="0">
                <a:latin typeface="Calibri"/>
                <a:cs typeface="Calibri"/>
              </a:rPr>
              <a:t>- </a:t>
            </a:r>
            <a:r>
              <a:rPr sz="2400" spc="-15" dirty="0">
                <a:latin typeface="Calibri"/>
                <a:cs typeface="Calibri"/>
              </a:rPr>
              <a:t>Java, </a:t>
            </a:r>
            <a:r>
              <a:rPr sz="2400" spc="-20" dirty="0">
                <a:latin typeface="Calibri"/>
                <a:cs typeface="Calibri"/>
              </a:rPr>
              <a:t>May </a:t>
            </a:r>
            <a:r>
              <a:rPr sz="2400" spc="-5" dirty="0">
                <a:latin typeface="Calibri"/>
                <a:cs typeface="Calibri"/>
              </a:rPr>
              <a:t>20, 1995, Sun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World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3445"/>
              </a:lnSpc>
              <a:spcBef>
                <a:spcPts val="6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JDK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Evolutions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3085"/>
              </a:lnSpc>
            </a:pPr>
            <a:r>
              <a:rPr sz="2000" dirty="0">
                <a:latin typeface="Arial"/>
                <a:cs typeface="Arial"/>
              </a:rPr>
              <a:t>– </a:t>
            </a:r>
            <a:r>
              <a:rPr sz="2000" dirty="0">
                <a:latin typeface="Calibri"/>
                <a:cs typeface="Calibri"/>
              </a:rPr>
              <a:t>JDK 1.0 </a:t>
            </a:r>
            <a:r>
              <a:rPr sz="2000" spc="-5" dirty="0">
                <a:latin typeface="Calibri"/>
                <a:cs typeface="Calibri"/>
              </a:rPr>
              <a:t>(January </a:t>
            </a:r>
            <a:r>
              <a:rPr sz="2000" dirty="0">
                <a:latin typeface="Calibri"/>
                <a:cs typeface="Calibri"/>
              </a:rPr>
              <a:t>23,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1996)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– </a:t>
            </a:r>
            <a:r>
              <a:rPr sz="2000" dirty="0">
                <a:latin typeface="Calibri"/>
                <a:cs typeface="Calibri"/>
              </a:rPr>
              <a:t>JDK 1.1 </a:t>
            </a:r>
            <a:r>
              <a:rPr sz="2000" spc="-5" dirty="0">
                <a:latin typeface="Calibri"/>
                <a:cs typeface="Calibri"/>
              </a:rPr>
              <a:t>(February </a:t>
            </a:r>
            <a:r>
              <a:rPr sz="2000" dirty="0">
                <a:latin typeface="Calibri"/>
                <a:cs typeface="Calibri"/>
              </a:rPr>
              <a:t>19,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1997)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– </a:t>
            </a:r>
            <a:r>
              <a:rPr sz="2000" dirty="0">
                <a:latin typeface="Calibri"/>
                <a:cs typeface="Calibri"/>
              </a:rPr>
              <a:t>J2SE 1.2 (December 8,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1998)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– </a:t>
            </a:r>
            <a:r>
              <a:rPr sz="2000" dirty="0">
                <a:latin typeface="Calibri"/>
                <a:cs typeface="Calibri"/>
              </a:rPr>
              <a:t>J2SE 1.3 </a:t>
            </a:r>
            <a:r>
              <a:rPr sz="2000" spc="-15" dirty="0">
                <a:latin typeface="Calibri"/>
                <a:cs typeface="Calibri"/>
              </a:rPr>
              <a:t>(May </a:t>
            </a:r>
            <a:r>
              <a:rPr sz="2000" dirty="0">
                <a:latin typeface="Calibri"/>
                <a:cs typeface="Calibri"/>
              </a:rPr>
              <a:t>8,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2000)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– </a:t>
            </a:r>
            <a:r>
              <a:rPr sz="2000" dirty="0">
                <a:latin typeface="Calibri"/>
                <a:cs typeface="Calibri"/>
              </a:rPr>
              <a:t>J2SE 1.4 </a:t>
            </a:r>
            <a:r>
              <a:rPr sz="2000" spc="-5" dirty="0">
                <a:latin typeface="Calibri"/>
                <a:cs typeface="Calibri"/>
              </a:rPr>
              <a:t>(February </a:t>
            </a:r>
            <a:r>
              <a:rPr sz="2000" dirty="0">
                <a:latin typeface="Calibri"/>
                <a:cs typeface="Calibri"/>
              </a:rPr>
              <a:t>6,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2002)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– </a:t>
            </a:r>
            <a:r>
              <a:rPr sz="2000" dirty="0">
                <a:latin typeface="Calibri"/>
                <a:cs typeface="Calibri"/>
              </a:rPr>
              <a:t>J2SE 5.0 </a:t>
            </a:r>
            <a:r>
              <a:rPr sz="2000" spc="-5" dirty="0">
                <a:latin typeface="Calibri"/>
                <a:cs typeface="Calibri"/>
              </a:rPr>
              <a:t>(September </a:t>
            </a:r>
            <a:r>
              <a:rPr sz="2000" dirty="0">
                <a:latin typeface="Calibri"/>
                <a:cs typeface="Calibri"/>
              </a:rPr>
              <a:t>30,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2004)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920" algn="l"/>
              </a:tabLst>
            </a:pPr>
            <a:r>
              <a:rPr sz="2000" spc="-25" dirty="0">
                <a:latin typeface="Calibri"/>
                <a:cs typeface="Calibri"/>
              </a:rPr>
              <a:t>Java </a:t>
            </a:r>
            <a:r>
              <a:rPr sz="2000" spc="-5" dirty="0">
                <a:latin typeface="Calibri"/>
                <a:cs typeface="Calibri"/>
              </a:rPr>
              <a:t>SE </a:t>
            </a:r>
            <a:r>
              <a:rPr sz="2000" dirty="0">
                <a:latin typeface="Calibri"/>
                <a:cs typeface="Calibri"/>
              </a:rPr>
              <a:t>6 (December 11,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2006)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000" spc="-25" dirty="0">
                <a:latin typeface="Calibri"/>
                <a:cs typeface="Calibri"/>
              </a:rPr>
              <a:t>Java </a:t>
            </a:r>
            <a:r>
              <a:rPr sz="2000" spc="-5" dirty="0">
                <a:latin typeface="Calibri"/>
                <a:cs typeface="Calibri"/>
              </a:rPr>
              <a:t>SE </a:t>
            </a:r>
            <a:r>
              <a:rPr sz="2000" dirty="0">
                <a:latin typeface="Calibri"/>
                <a:cs typeface="Calibri"/>
              </a:rPr>
              <a:t>7 </a:t>
            </a:r>
            <a:r>
              <a:rPr sz="2000" spc="-5" dirty="0">
                <a:latin typeface="Calibri"/>
                <a:cs typeface="Calibri"/>
              </a:rPr>
              <a:t>(July </a:t>
            </a:r>
            <a:r>
              <a:rPr sz="2000" dirty="0">
                <a:latin typeface="Calibri"/>
                <a:cs typeface="Calibri"/>
              </a:rPr>
              <a:t>28,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2011)</a:t>
            </a:r>
            <a:endParaRPr lang="en-IN"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lang="en-IN" sz="2000" dirty="0">
                <a:latin typeface="Calibri"/>
                <a:cs typeface="Calibri"/>
              </a:rPr>
              <a:t>.</a:t>
            </a: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lang="en-IN" sz="2000" dirty="0">
                <a:latin typeface="Calibri"/>
                <a:cs typeface="Calibri"/>
              </a:rPr>
              <a:t>.</a:t>
            </a: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lang="en-IN" sz="2000" dirty="0">
                <a:latin typeface="Calibri"/>
                <a:cs typeface="Calibri"/>
              </a:rPr>
              <a:t>.</a:t>
            </a: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lang="en-IN" sz="2000" dirty="0">
                <a:latin typeface="Calibri"/>
                <a:cs typeface="Calibri"/>
              </a:rPr>
              <a:t>Java SE 14(March17,2020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2390" y="461594"/>
            <a:ext cx="13798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</a:t>
            </a:r>
            <a:r>
              <a:rPr spc="5" dirty="0"/>
              <a:t>o</a:t>
            </a:r>
            <a:r>
              <a:rPr spc="-35" dirty="0"/>
              <a:t>n</a:t>
            </a:r>
            <a:r>
              <a:rPr dirty="0"/>
              <a:t>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9653"/>
            <a:ext cx="2840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25" dirty="0">
                <a:latin typeface="Calibri"/>
                <a:cs typeface="Calibri"/>
              </a:rPr>
              <a:t>Java</a:t>
            </a:r>
            <a:r>
              <a:rPr sz="3600" spc="-85" dirty="0"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FF0000"/>
                </a:solidFill>
                <a:latin typeface="Calibri"/>
                <a:cs typeface="Calibri"/>
              </a:rPr>
              <a:t>Editions.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278202"/>
            <a:ext cx="53066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"/>
              <a:tabLst>
                <a:tab pos="299720" algn="l"/>
                <a:tab pos="2016760" algn="l"/>
                <a:tab pos="2433320" algn="l"/>
                <a:tab pos="4095750" algn="l"/>
              </a:tabLst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J2S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spc="-5" dirty="0">
                <a:latin typeface="Arial"/>
                <a:cs typeface="Arial"/>
              </a:rPr>
              <a:t>Java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Stand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rd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Edi</a:t>
            </a:r>
            <a:r>
              <a:rPr sz="2800" spc="5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io</a:t>
            </a:r>
            <a:r>
              <a:rPr sz="2800" spc="10" dirty="0">
                <a:latin typeface="Arial"/>
                <a:cs typeface="Arial"/>
              </a:rPr>
              <a:t>n</a:t>
            </a:r>
            <a:r>
              <a:rPr sz="2800" spc="-5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92621" y="2278202"/>
            <a:ext cx="2114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8455" algn="l"/>
                <a:tab pos="854075" algn="l"/>
              </a:tabLst>
            </a:pPr>
            <a:r>
              <a:rPr sz="2800" spc="-5" dirty="0">
                <a:latin typeface="Calibri"/>
                <a:cs typeface="Calibri"/>
              </a:rPr>
              <a:t>-	</a:t>
            </a:r>
            <a:r>
              <a:rPr sz="2800" spc="-5" dirty="0">
                <a:latin typeface="Arial"/>
                <a:cs typeface="Arial"/>
              </a:rPr>
              <a:t>to	de</a:t>
            </a:r>
            <a:r>
              <a:rPr sz="2800" spc="5" dirty="0">
                <a:latin typeface="Arial"/>
                <a:cs typeface="Arial"/>
              </a:rPr>
              <a:t>v</a:t>
            </a:r>
            <a:r>
              <a:rPr sz="2800" spc="-5" dirty="0">
                <a:latin typeface="Arial"/>
                <a:cs typeface="Arial"/>
              </a:rPr>
              <a:t>el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2491257"/>
            <a:ext cx="7615555" cy="198882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1445"/>
              </a:spcBef>
            </a:pPr>
            <a:r>
              <a:rPr sz="2800" dirty="0">
                <a:latin typeface="Arial"/>
                <a:cs typeface="Arial"/>
              </a:rPr>
              <a:t>client-side </a:t>
            </a:r>
            <a:r>
              <a:rPr sz="2800" spc="-5" dirty="0">
                <a:latin typeface="Arial"/>
                <a:cs typeface="Arial"/>
              </a:rPr>
              <a:t>standalone </a:t>
            </a:r>
            <a:r>
              <a:rPr sz="2800" dirty="0">
                <a:latin typeface="Arial"/>
                <a:cs typeface="Arial"/>
              </a:rPr>
              <a:t>applications or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applets.</a:t>
            </a:r>
            <a:endParaRPr sz="2800">
              <a:latin typeface="Arial"/>
              <a:cs typeface="Arial"/>
            </a:endParaRPr>
          </a:p>
          <a:p>
            <a:pPr marL="299085" marR="5080" indent="-286385" algn="just">
              <a:lnSpc>
                <a:spcPct val="90000"/>
              </a:lnSpc>
              <a:spcBef>
                <a:spcPts val="1680"/>
              </a:spcBef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J2ME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spc="-5" dirty="0">
                <a:latin typeface="Arial"/>
                <a:cs typeface="Arial"/>
              </a:rPr>
              <a:t>Java 2 </a:t>
            </a:r>
            <a:r>
              <a:rPr sz="2800" dirty="0">
                <a:latin typeface="Arial"/>
                <a:cs typeface="Arial"/>
              </a:rPr>
              <a:t>Micro </a:t>
            </a:r>
            <a:r>
              <a:rPr sz="2800" spc="-5" dirty="0">
                <a:latin typeface="Arial"/>
                <a:cs typeface="Arial"/>
              </a:rPr>
              <a:t>Edition </a:t>
            </a:r>
            <a:r>
              <a:rPr sz="2800" spc="-5" dirty="0">
                <a:latin typeface="Calibri"/>
                <a:cs typeface="Calibri"/>
              </a:rPr>
              <a:t>) - </a:t>
            </a:r>
            <a:r>
              <a:rPr sz="2800" spc="-5" dirty="0">
                <a:latin typeface="Arial"/>
                <a:cs typeface="Arial"/>
              </a:rPr>
              <a:t>to develop  </a:t>
            </a:r>
            <a:r>
              <a:rPr sz="2800" dirty="0">
                <a:latin typeface="Arial"/>
                <a:cs typeface="Arial"/>
              </a:rPr>
              <a:t>applications </a:t>
            </a:r>
            <a:r>
              <a:rPr sz="2800" spc="-5" dirty="0">
                <a:latin typeface="Arial"/>
                <a:cs typeface="Arial"/>
              </a:rPr>
              <a:t>for mobile </a:t>
            </a:r>
            <a:r>
              <a:rPr sz="2800" dirty="0">
                <a:latin typeface="Arial"/>
                <a:cs typeface="Arial"/>
              </a:rPr>
              <a:t>devices such </a:t>
            </a:r>
            <a:r>
              <a:rPr sz="2800" spc="-5" dirty="0">
                <a:latin typeface="Arial"/>
                <a:cs typeface="Arial"/>
              </a:rPr>
              <a:t>as </a:t>
            </a:r>
            <a:r>
              <a:rPr sz="2800" dirty="0">
                <a:latin typeface="Arial"/>
                <a:cs typeface="Arial"/>
              </a:rPr>
              <a:t>cell  phones.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39" y="4625721"/>
            <a:ext cx="7614920" cy="123063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9085" marR="5080" indent="-286385" algn="just">
              <a:lnSpc>
                <a:spcPct val="91300"/>
              </a:lnSpc>
              <a:spcBef>
                <a:spcPts val="385"/>
              </a:spcBef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J2EE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spc="-5" dirty="0">
                <a:latin typeface="Arial"/>
                <a:cs typeface="Arial"/>
              </a:rPr>
              <a:t>Java 2 Enterprise Edition </a:t>
            </a:r>
            <a:r>
              <a:rPr sz="2800" spc="-5" dirty="0">
                <a:latin typeface="Calibri"/>
                <a:cs typeface="Calibri"/>
              </a:rPr>
              <a:t>) - </a:t>
            </a:r>
            <a:r>
              <a:rPr sz="2800" spc="-5" dirty="0">
                <a:latin typeface="Arial"/>
                <a:cs typeface="Arial"/>
              </a:rPr>
              <a:t>to develop  </a:t>
            </a:r>
            <a:r>
              <a:rPr sz="2800" dirty="0">
                <a:latin typeface="Arial"/>
                <a:cs typeface="Arial"/>
              </a:rPr>
              <a:t>server-side applications such as </a:t>
            </a:r>
            <a:r>
              <a:rPr sz="2800" spc="-5" dirty="0">
                <a:latin typeface="Arial"/>
                <a:cs typeface="Arial"/>
              </a:rPr>
              <a:t>Java servlets  </a:t>
            </a:r>
            <a:r>
              <a:rPr sz="2800" dirty="0">
                <a:latin typeface="Arial"/>
                <a:cs typeface="Arial"/>
              </a:rPr>
              <a:t>and Java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ServerPages.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6589" y="496646"/>
            <a:ext cx="2751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What is</a:t>
            </a:r>
            <a:r>
              <a:rPr sz="4000" spc="-100" dirty="0"/>
              <a:t> </a:t>
            </a:r>
            <a:r>
              <a:rPr sz="4000" spc="-30" dirty="0">
                <a:solidFill>
                  <a:srgbClr val="FF0000"/>
                </a:solidFill>
              </a:rPr>
              <a:t>java</a:t>
            </a:r>
            <a:r>
              <a:rPr sz="4000" spc="-30" dirty="0"/>
              <a:t>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775206"/>
            <a:ext cx="7813675" cy="3001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general-purpose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object-oriented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language</a:t>
            </a:r>
            <a:r>
              <a:rPr sz="3200" spc="-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3200" spc="-30" dirty="0">
                <a:latin typeface="Calibri"/>
                <a:cs typeface="Calibri"/>
              </a:rPr>
              <a:t>rite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nce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un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nywhere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(WORA).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Designed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20" dirty="0">
                <a:latin typeface="Calibri"/>
                <a:cs typeface="Calibri"/>
              </a:rPr>
              <a:t>easy 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Web/Internet</a:t>
            </a:r>
            <a:r>
              <a:rPr sz="3200" spc="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applications.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Widespread</a:t>
            </a:r>
            <a:r>
              <a:rPr sz="32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acceptance.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1318" y="461594"/>
            <a:ext cx="67424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How is </a:t>
            </a:r>
            <a:r>
              <a:rPr spc="-30" dirty="0">
                <a:solidFill>
                  <a:srgbClr val="FF0000"/>
                </a:solidFill>
              </a:rPr>
              <a:t>Java </a:t>
            </a:r>
            <a:r>
              <a:rPr spc="-30" dirty="0"/>
              <a:t>different </a:t>
            </a:r>
            <a:r>
              <a:rPr spc="-20" dirty="0"/>
              <a:t>from</a:t>
            </a:r>
            <a:r>
              <a:rPr spc="-75" dirty="0"/>
              <a:t> </a:t>
            </a:r>
            <a:r>
              <a:rPr dirty="0">
                <a:solidFill>
                  <a:srgbClr val="FF0000"/>
                </a:solidFill>
              </a:rPr>
              <a:t>C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9044"/>
            <a:ext cx="8072755" cy="446135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Calibri"/>
                <a:cs typeface="Calibri"/>
              </a:rPr>
              <a:t>C</a:t>
            </a:r>
            <a:r>
              <a:rPr sz="3200" b="1" spc="484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Language:</a:t>
            </a:r>
            <a:endParaRPr sz="3200">
              <a:latin typeface="Calibri"/>
              <a:cs typeface="Calibri"/>
            </a:endParaRPr>
          </a:p>
          <a:p>
            <a:pPr marL="756285" marR="5080" lvl="1" indent="-286385" algn="just">
              <a:lnSpc>
                <a:spcPct val="90100"/>
              </a:lnSpc>
              <a:spcBef>
                <a:spcPts val="525"/>
              </a:spcBef>
              <a:buFont typeface="Arial"/>
              <a:buChar char="–"/>
              <a:tabLst>
                <a:tab pos="756920" algn="l"/>
              </a:tabLst>
            </a:pPr>
            <a:r>
              <a:rPr sz="3200" spc="-5" dirty="0">
                <a:latin typeface="Calibri"/>
                <a:cs typeface="Calibri"/>
              </a:rPr>
              <a:t>Major </a:t>
            </a:r>
            <a:r>
              <a:rPr sz="3200" spc="-15" dirty="0">
                <a:latin typeface="Calibri"/>
                <a:cs typeface="Calibri"/>
              </a:rPr>
              <a:t>difference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spc="-5" dirty="0">
                <a:latin typeface="Calibri"/>
                <a:cs typeface="Calibri"/>
              </a:rPr>
              <a:t>C is a </a:t>
            </a:r>
            <a:r>
              <a:rPr sz="3200" spc="-10" dirty="0">
                <a:solidFill>
                  <a:srgbClr val="FF3300"/>
                </a:solidFill>
                <a:latin typeface="Calibri"/>
                <a:cs typeface="Calibri"/>
              </a:rPr>
              <a:t>structure oriented </a:t>
            </a:r>
            <a:r>
              <a:rPr sz="3200" spc="-5" dirty="0">
                <a:solidFill>
                  <a:srgbClr val="FF3300"/>
                </a:solidFill>
                <a:latin typeface="Calibri"/>
                <a:cs typeface="Calibri"/>
              </a:rPr>
              <a:t>language </a:t>
            </a:r>
            <a:r>
              <a:rPr sz="3200" spc="-5" dirty="0">
                <a:latin typeface="Calibri"/>
                <a:cs typeface="Calibri"/>
              </a:rPr>
              <a:t>and  </a:t>
            </a:r>
            <a:r>
              <a:rPr sz="3200" spc="-25" dirty="0">
                <a:latin typeface="Calibri"/>
                <a:cs typeface="Calibri"/>
              </a:rPr>
              <a:t>Java </a:t>
            </a:r>
            <a:r>
              <a:rPr sz="3200" spc="-5" dirty="0">
                <a:latin typeface="Calibri"/>
                <a:cs typeface="Calibri"/>
              </a:rPr>
              <a:t>is an </a:t>
            </a:r>
            <a:r>
              <a:rPr sz="3200" spc="-10" dirty="0">
                <a:solidFill>
                  <a:srgbClr val="FF3300"/>
                </a:solidFill>
                <a:latin typeface="Calibri"/>
                <a:cs typeface="Calibri"/>
              </a:rPr>
              <a:t>object oriented </a:t>
            </a:r>
            <a:r>
              <a:rPr sz="3200" spc="-5" dirty="0">
                <a:solidFill>
                  <a:srgbClr val="FF3300"/>
                </a:solidFill>
                <a:latin typeface="Calibri"/>
                <a:cs typeface="Calibri"/>
              </a:rPr>
              <a:t>language </a:t>
            </a:r>
            <a:r>
              <a:rPr sz="3200" spc="-5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has mechanism </a:t>
            </a:r>
            <a:r>
              <a:rPr sz="3200" spc="-35" dirty="0">
                <a:latin typeface="Calibri"/>
                <a:cs typeface="Calibri"/>
              </a:rPr>
              <a:t>to  </a:t>
            </a:r>
            <a:r>
              <a:rPr sz="3200" spc="-15" dirty="0">
                <a:latin typeface="Calibri"/>
                <a:cs typeface="Calibri"/>
              </a:rPr>
              <a:t>define </a:t>
            </a:r>
            <a:r>
              <a:rPr sz="3200" spc="-5" dirty="0">
                <a:latin typeface="Calibri"/>
                <a:cs typeface="Calibri"/>
              </a:rPr>
              <a:t>classes 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objects.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endParaRPr lang="en-IN" sz="3200" spc="-25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endParaRPr lang="en-IN" sz="3200" spc="-25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3200" spc="-25">
                <a:latin typeface="Calibri"/>
                <a:cs typeface="Calibri"/>
              </a:rPr>
              <a:t>Java </a:t>
            </a:r>
            <a:r>
              <a:rPr sz="3200" spc="-10" dirty="0">
                <a:latin typeface="Calibri"/>
                <a:cs typeface="Calibri"/>
              </a:rPr>
              <a:t>does not </a:t>
            </a:r>
            <a:r>
              <a:rPr sz="3200" spc="-5" dirty="0">
                <a:latin typeface="Calibri"/>
                <a:cs typeface="Calibri"/>
              </a:rPr>
              <a:t>support an </a:t>
            </a:r>
            <a:r>
              <a:rPr sz="3200" spc="-15" dirty="0">
                <a:latin typeface="Calibri"/>
                <a:cs typeface="Calibri"/>
              </a:rPr>
              <a:t>explicit </a:t>
            </a:r>
            <a:r>
              <a:rPr sz="3200" spc="-15">
                <a:solidFill>
                  <a:srgbClr val="FF3300"/>
                </a:solidFill>
                <a:latin typeface="Calibri"/>
                <a:cs typeface="Calibri"/>
              </a:rPr>
              <a:t>pointer</a:t>
            </a:r>
            <a:r>
              <a:rPr sz="3200" spc="75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type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6925" y="461594"/>
            <a:ext cx="50120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FF0000"/>
                </a:solidFill>
              </a:rPr>
              <a:t>Characteristics </a:t>
            </a:r>
            <a:r>
              <a:rPr dirty="0"/>
              <a:t>of</a:t>
            </a:r>
            <a:r>
              <a:rPr spc="-114" dirty="0"/>
              <a:t> </a:t>
            </a:r>
            <a:r>
              <a:rPr spc="-30" dirty="0"/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396715"/>
            <a:ext cx="3596004" cy="301307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5" dirty="0">
                <a:latin typeface="Calibri"/>
                <a:cs typeface="Calibri"/>
              </a:rPr>
              <a:t>Java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simple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3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5" dirty="0">
                <a:latin typeface="Calibri"/>
                <a:cs typeface="Calibri"/>
              </a:rPr>
              <a:t>Java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object-oriented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3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5" dirty="0">
                <a:latin typeface="Calibri"/>
                <a:cs typeface="Calibri"/>
              </a:rPr>
              <a:t>Java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distributed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3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5" dirty="0">
                <a:latin typeface="Calibri"/>
                <a:cs typeface="Calibri"/>
              </a:rPr>
              <a:t>Java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interpreted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3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5" dirty="0">
                <a:latin typeface="Calibri"/>
                <a:cs typeface="Calibri"/>
              </a:rPr>
              <a:t>Java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robust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6575" y="1396715"/>
            <a:ext cx="4246245" cy="359664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5" dirty="0">
                <a:latin typeface="Calibri"/>
                <a:cs typeface="Calibri"/>
              </a:rPr>
              <a:t>Java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architecture-neutral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3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5" dirty="0">
                <a:latin typeface="Calibri"/>
                <a:cs typeface="Calibri"/>
              </a:rPr>
              <a:t>Java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portable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3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45" dirty="0">
                <a:latin typeface="Calibri"/>
                <a:cs typeface="Calibri"/>
              </a:rPr>
              <a:t>Java’s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performance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3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5" dirty="0">
                <a:latin typeface="Calibri"/>
                <a:cs typeface="Calibri"/>
              </a:rPr>
              <a:t>Java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multithreaded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3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5" dirty="0">
                <a:latin typeface="Calibri"/>
                <a:cs typeface="Calibri"/>
              </a:rPr>
              <a:t>Java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dynamic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Java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secure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3748" y="461594"/>
            <a:ext cx="40189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Java</a:t>
            </a:r>
            <a:r>
              <a:rPr spc="-90" dirty="0"/>
              <a:t> </a:t>
            </a:r>
            <a:r>
              <a:rPr spc="-15" dirty="0">
                <a:solidFill>
                  <a:srgbClr val="FF0000"/>
                </a:solidFill>
              </a:rPr>
              <a:t>Environment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2138"/>
            <a:ext cx="8017509" cy="1962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52169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25" dirty="0">
                <a:latin typeface="Calibri"/>
                <a:cs typeface="Calibri"/>
              </a:rPr>
              <a:t>Java </a:t>
            </a:r>
            <a:r>
              <a:rPr sz="2600" dirty="0">
                <a:latin typeface="Calibri"/>
                <a:cs typeface="Calibri"/>
              </a:rPr>
              <a:t>includes </a:t>
            </a:r>
            <a:r>
              <a:rPr sz="2600" spc="-15" dirty="0">
                <a:latin typeface="Calibri"/>
                <a:cs typeface="Calibri"/>
              </a:rPr>
              <a:t>many </a:t>
            </a:r>
            <a:r>
              <a:rPr sz="2600" spc="-10" dirty="0">
                <a:latin typeface="Calibri"/>
                <a:cs typeface="Calibri"/>
              </a:rPr>
              <a:t>development tools, </a:t>
            </a:r>
            <a:r>
              <a:rPr sz="2600" dirty="0">
                <a:latin typeface="Calibri"/>
                <a:cs typeface="Calibri"/>
              </a:rPr>
              <a:t>classes and  </a:t>
            </a:r>
            <a:r>
              <a:rPr sz="2600" spc="-5" dirty="0">
                <a:latin typeface="Calibri"/>
                <a:cs typeface="Calibri"/>
              </a:rPr>
              <a:t>methods</a:t>
            </a:r>
            <a:endParaRPr sz="26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Development tools are </a:t>
            </a:r>
            <a:r>
              <a:rPr sz="2200" spc="-5" dirty="0">
                <a:latin typeface="Calibri"/>
                <a:cs typeface="Calibri"/>
              </a:rPr>
              <a:t>part of </a:t>
            </a:r>
            <a:r>
              <a:rPr sz="2200" spc="-25" dirty="0">
                <a:latin typeface="Calibri"/>
                <a:cs typeface="Calibri"/>
              </a:rPr>
              <a:t>Java </a:t>
            </a:r>
            <a:r>
              <a:rPr sz="2200" spc="-10" dirty="0">
                <a:latin typeface="Calibri"/>
                <a:cs typeface="Calibri"/>
              </a:rPr>
              <a:t>Development </a:t>
            </a:r>
            <a:r>
              <a:rPr sz="2200" spc="-5" dirty="0">
                <a:latin typeface="Calibri"/>
                <a:cs typeface="Calibri"/>
              </a:rPr>
              <a:t>Kit </a:t>
            </a:r>
            <a:r>
              <a:rPr sz="2200" spc="-10" dirty="0">
                <a:latin typeface="Calibri"/>
                <a:cs typeface="Calibri"/>
              </a:rPr>
              <a:t>(JDK)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endParaRPr sz="2200">
              <a:latin typeface="Calibri"/>
              <a:cs typeface="Calibri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classes and </a:t>
            </a:r>
            <a:r>
              <a:rPr sz="2200" spc="-10" dirty="0">
                <a:latin typeface="Calibri"/>
                <a:cs typeface="Calibri"/>
              </a:rPr>
              <a:t>methods are </a:t>
            </a:r>
            <a:r>
              <a:rPr sz="2200" spc="-5" dirty="0">
                <a:latin typeface="Calibri"/>
                <a:cs typeface="Calibri"/>
              </a:rPr>
              <a:t>part of </a:t>
            </a:r>
            <a:r>
              <a:rPr sz="2200" b="1" spc="-25" dirty="0">
                <a:latin typeface="Calibri"/>
                <a:cs typeface="Calibri"/>
              </a:rPr>
              <a:t>Java </a:t>
            </a:r>
            <a:r>
              <a:rPr sz="2200" b="1" spc="-15" dirty="0">
                <a:latin typeface="Calibri"/>
                <a:cs typeface="Calibri"/>
              </a:rPr>
              <a:t>Standard </a:t>
            </a:r>
            <a:r>
              <a:rPr sz="2200" b="1" spc="-10" dirty="0">
                <a:latin typeface="Calibri"/>
                <a:cs typeface="Calibri"/>
              </a:rPr>
              <a:t>Library </a:t>
            </a:r>
            <a:r>
              <a:rPr sz="2200" spc="-10" dirty="0">
                <a:latin typeface="Calibri"/>
                <a:cs typeface="Calibri"/>
              </a:rPr>
              <a:t>(JSL),  </a:t>
            </a:r>
            <a:r>
              <a:rPr sz="2200" spc="-5" dirty="0">
                <a:latin typeface="Calibri"/>
                <a:cs typeface="Calibri"/>
              </a:rPr>
              <a:t>also known as 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200" b="1" spc="-10" dirty="0">
                <a:latin typeface="Calibri"/>
                <a:cs typeface="Calibri"/>
              </a:rPr>
              <a:t>pplication 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200" b="1" spc="-10" dirty="0">
                <a:latin typeface="Calibri"/>
                <a:cs typeface="Calibri"/>
              </a:rPr>
              <a:t>rogramming </a:t>
            </a:r>
            <a:r>
              <a:rPr sz="2200" b="1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200" b="1" spc="-15" dirty="0">
                <a:latin typeface="Calibri"/>
                <a:cs typeface="Calibri"/>
              </a:rPr>
              <a:t>nterface</a:t>
            </a:r>
            <a:r>
              <a:rPr sz="2200" b="1" spc="1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</a:t>
            </a:r>
            <a:r>
              <a:rPr sz="2200" b="1" spc="-10" dirty="0">
                <a:latin typeface="Calibri"/>
                <a:cs typeface="Calibri"/>
              </a:rPr>
              <a:t>API</a:t>
            </a:r>
            <a:r>
              <a:rPr sz="2200" spc="-10" dirty="0">
                <a:latin typeface="Calibri"/>
                <a:cs typeface="Calibri"/>
              </a:rPr>
              <a:t>).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624148"/>
            <a:ext cx="262318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1128395" algn="l"/>
              </a:tabLst>
            </a:pPr>
            <a:r>
              <a:rPr sz="2600" dirty="0">
                <a:latin typeface="Calibri"/>
                <a:cs typeface="Calibri"/>
              </a:rPr>
              <a:t>JDK	</a:t>
            </a:r>
            <a:r>
              <a:rPr sz="2600" spc="-10" dirty="0">
                <a:latin typeface="Calibri"/>
                <a:cs typeface="Calibri"/>
              </a:rPr>
              <a:t>constitutes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4554" y="3624148"/>
            <a:ext cx="518477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79120" algn="l"/>
                <a:tab pos="1533525" algn="l"/>
                <a:tab pos="2283460" algn="l"/>
                <a:tab pos="3110865" algn="l"/>
                <a:tab pos="4636770" algn="l"/>
              </a:tabLst>
            </a:pP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	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1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ls	li</a:t>
            </a:r>
            <a:r>
              <a:rPr sz="2600" spc="-80" dirty="0">
                <a:latin typeface="Calibri"/>
                <a:cs typeface="Calibri"/>
              </a:rPr>
              <a:t>k</a:t>
            </a:r>
            <a:r>
              <a:rPr sz="2600" dirty="0">
                <a:latin typeface="Calibri"/>
                <a:cs typeface="Calibri"/>
              </a:rPr>
              <a:t>e	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2600" spc="-5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600" spc="-4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a	</a:t>
            </a:r>
            <a:r>
              <a:rPr sz="2600" spc="-3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pile</a:t>
            </a:r>
            <a:r>
              <a:rPr sz="2600" spc="-21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,	</a:t>
            </a:r>
            <a:r>
              <a:rPr sz="2600" spc="-5" dirty="0">
                <a:latin typeface="Calibri"/>
                <a:cs typeface="Calibri"/>
              </a:rPr>
              <a:t>j</a:t>
            </a:r>
            <a:r>
              <a:rPr sz="2600" spc="-5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942054"/>
            <a:ext cx="7720330" cy="137287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720"/>
              </a:spcBef>
            </a:pPr>
            <a:r>
              <a:rPr sz="2600" spc="-15" dirty="0">
                <a:latin typeface="Calibri"/>
                <a:cs typeface="Calibri"/>
              </a:rPr>
              <a:t>interpreter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many.</a:t>
            </a:r>
            <a:endParaRPr sz="26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API </a:t>
            </a:r>
            <a:r>
              <a:rPr sz="2600" dirty="0">
                <a:latin typeface="Calibri"/>
                <a:cs typeface="Calibri"/>
              </a:rPr>
              <a:t>includes </a:t>
            </a:r>
            <a:r>
              <a:rPr sz="2600" spc="-5" dirty="0">
                <a:latin typeface="Calibri"/>
                <a:cs typeface="Calibri"/>
              </a:rPr>
              <a:t>hundreds of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classes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methods</a:t>
            </a:r>
            <a:r>
              <a:rPr sz="2600" spc="-1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grouped  into </a:t>
            </a:r>
            <a:r>
              <a:rPr sz="2600" spc="-15" dirty="0">
                <a:latin typeface="Calibri"/>
                <a:cs typeface="Calibri"/>
              </a:rPr>
              <a:t>several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packages </a:t>
            </a:r>
            <a:r>
              <a:rPr sz="2600" spc="-10" dirty="0">
                <a:latin typeface="Calibri"/>
                <a:cs typeface="Calibri"/>
              </a:rPr>
              <a:t>according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their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functionality.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034" y="381001"/>
            <a:ext cx="8075930" cy="6093976"/>
          </a:xfrm>
        </p:spPr>
        <p:txBody>
          <a:bodyPr/>
          <a:lstStyle/>
          <a:p>
            <a:r>
              <a:rPr lang="en-US" b="1" dirty="0"/>
              <a:t>Applications of C++:</a:t>
            </a:r>
          </a:p>
          <a:p>
            <a:endParaRPr lang="en-US" b="1" dirty="0"/>
          </a:p>
          <a:p>
            <a:r>
              <a:rPr lang="en-US" sz="3000" dirty="0"/>
              <a:t>C++ finds varied usage in applications such as:</a:t>
            </a:r>
          </a:p>
          <a:p>
            <a:endParaRPr lang="en-US" sz="3000" dirty="0"/>
          </a:p>
          <a:p>
            <a:pPr>
              <a:buFont typeface="Arial" pitchFamily="34" charset="0"/>
              <a:buChar char="•"/>
            </a:pPr>
            <a:r>
              <a:rPr lang="en-US" sz="3000" dirty="0"/>
              <a:t>Operating Systems &amp; Systems Programming. e.g. </a:t>
            </a:r>
            <a:r>
              <a:rPr lang="en-US" sz="3000" i="1" dirty="0"/>
              <a:t>Linux-based OS (</a:t>
            </a:r>
            <a:r>
              <a:rPr lang="en-US" sz="3000" i="1" dirty="0" err="1"/>
              <a:t>Ubuntu</a:t>
            </a:r>
            <a:r>
              <a:rPr lang="en-US" sz="3000" i="1" dirty="0"/>
              <a:t> etc.)</a:t>
            </a:r>
          </a:p>
          <a:p>
            <a:pPr>
              <a:buFont typeface="Arial" pitchFamily="34" charset="0"/>
              <a:buChar char="•"/>
            </a:pPr>
            <a:endParaRPr lang="en-US" sz="3000" dirty="0"/>
          </a:p>
          <a:p>
            <a:pPr>
              <a:buFont typeface="Arial" pitchFamily="34" charset="0"/>
              <a:buChar char="•"/>
            </a:pPr>
            <a:r>
              <a:rPr lang="en-US" sz="3000" dirty="0"/>
              <a:t>Browsers </a:t>
            </a:r>
            <a:r>
              <a:rPr lang="en-US" sz="3000" i="1" dirty="0"/>
              <a:t>(Chrome &amp; Firefox)</a:t>
            </a:r>
          </a:p>
          <a:p>
            <a:pPr>
              <a:buFont typeface="Arial" pitchFamily="34" charset="0"/>
              <a:buChar char="•"/>
            </a:pPr>
            <a:endParaRPr lang="en-US" sz="3000" dirty="0"/>
          </a:p>
          <a:p>
            <a:pPr>
              <a:buFont typeface="Arial" pitchFamily="34" charset="0"/>
              <a:buChar char="•"/>
            </a:pPr>
            <a:r>
              <a:rPr lang="en-US" sz="3000" dirty="0"/>
              <a:t>Graphics &amp; Game engines </a:t>
            </a:r>
            <a:r>
              <a:rPr lang="en-US" sz="3000" i="1" dirty="0"/>
              <a:t>(Photoshop)</a:t>
            </a:r>
          </a:p>
          <a:p>
            <a:pPr>
              <a:buFont typeface="Arial" pitchFamily="34" charset="0"/>
              <a:buChar char="•"/>
            </a:pPr>
            <a:endParaRPr lang="en-US" sz="3000" dirty="0"/>
          </a:p>
          <a:p>
            <a:pPr>
              <a:buFont typeface="Arial" pitchFamily="34" charset="0"/>
              <a:buChar char="•"/>
            </a:pPr>
            <a:r>
              <a:rPr lang="en-US" sz="3000" dirty="0"/>
              <a:t>Database Engines </a:t>
            </a:r>
            <a:r>
              <a:rPr lang="en-US" sz="3000" i="1" dirty="0"/>
              <a:t>(</a:t>
            </a:r>
            <a:r>
              <a:rPr lang="en-US" sz="3000" i="1" dirty="0" err="1"/>
              <a:t>MySQL</a:t>
            </a:r>
            <a:r>
              <a:rPr lang="en-US" sz="3000" i="1" dirty="0"/>
              <a:t>, </a:t>
            </a:r>
            <a:r>
              <a:rPr lang="en-US" sz="3000" i="1" dirty="0" err="1"/>
              <a:t>MongoDB</a:t>
            </a:r>
            <a:r>
              <a:rPr lang="en-US" sz="3000" i="1" dirty="0"/>
              <a:t>, </a:t>
            </a:r>
            <a:r>
              <a:rPr lang="en-US" sz="3000" i="1" dirty="0" err="1"/>
              <a:t>Redis</a:t>
            </a:r>
            <a:r>
              <a:rPr lang="en-US" sz="3000" i="1" dirty="0"/>
              <a:t> etc.)</a:t>
            </a:r>
            <a:endParaRPr lang="en-US" sz="3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pc="-35" dirty="0">
                <a:solidFill>
                  <a:srgbClr val="000000"/>
                </a:solidFill>
              </a:rPr>
              <a:t>Java </a:t>
            </a:r>
            <a:r>
              <a:rPr spc="-5" dirty="0">
                <a:solidFill>
                  <a:srgbClr val="000000"/>
                </a:solidFill>
              </a:rPr>
              <a:t>is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15" dirty="0"/>
              <a:t>architecture-neutral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6426809"/>
            <a:ext cx="687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/2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3458" y="6426809"/>
            <a:ext cx="2575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Object Oriented Programming using</a:t>
            </a:r>
            <a:r>
              <a:rPr sz="1200" spc="-8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JAVA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6957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47800" y="1447800"/>
            <a:ext cx="6361211" cy="434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9740" y="1921510"/>
            <a:ext cx="25768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70" dirty="0">
                <a:latin typeface="Calibri"/>
                <a:cs typeface="Calibri"/>
              </a:rPr>
              <a:t>JAVA </a:t>
            </a:r>
            <a:r>
              <a:rPr sz="2000" b="1" spc="-15" dirty="0">
                <a:latin typeface="Calibri"/>
                <a:cs typeface="Calibri"/>
              </a:rPr>
              <a:t>Program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Execution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181" y="461594"/>
            <a:ext cx="787145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WORA(Write </a:t>
            </a:r>
            <a:r>
              <a:rPr spc="-5" dirty="0"/>
              <a:t>Once </a:t>
            </a:r>
            <a:r>
              <a:rPr dirty="0"/>
              <a:t>Run</a:t>
            </a:r>
            <a:r>
              <a:rPr spc="5" dirty="0"/>
              <a:t> </a:t>
            </a:r>
            <a:r>
              <a:rPr spc="-15" dirty="0"/>
              <a:t>Anywhere)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6426809"/>
            <a:ext cx="687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/2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3458" y="6426809"/>
            <a:ext cx="2575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Object Oriented Programming using</a:t>
            </a:r>
            <a:r>
              <a:rPr sz="1200" spc="-8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JAVA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6957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5750" y="1752600"/>
            <a:ext cx="8596904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467600" cy="492443"/>
          </a:xfrm>
        </p:spPr>
        <p:txBody>
          <a:bodyPr/>
          <a:lstStyle/>
          <a:p>
            <a:pPr algn="ctr"/>
            <a:r>
              <a:rPr lang="en-IN" sz="3200" b="1" dirty="0">
                <a:solidFill>
                  <a:srgbClr val="FF0000"/>
                </a:solidFill>
              </a:rPr>
              <a:t>Steps to execute Java Program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609600"/>
            <a:ext cx="8763000" cy="6032421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IN" sz="2800" dirty="0"/>
              <a:t> Create a directory(folder) to save all java files.</a:t>
            </a:r>
          </a:p>
          <a:p>
            <a:pPr algn="just">
              <a:buFont typeface="Arial" pitchFamily="34" charset="0"/>
              <a:buChar char="•"/>
            </a:pPr>
            <a:endParaRPr lang="en-IN" sz="2800" dirty="0"/>
          </a:p>
          <a:p>
            <a:pPr algn="just">
              <a:buFont typeface="Arial" pitchFamily="34" charset="0"/>
              <a:buChar char="•"/>
            </a:pPr>
            <a:r>
              <a:rPr lang="en-IN" sz="2800" dirty="0"/>
              <a:t>Open text editor(notepad) type the java source code and save the file with .java extension.(Ex: Sample.java)</a:t>
            </a:r>
          </a:p>
          <a:p>
            <a:pPr algn="just">
              <a:buFont typeface="Arial" pitchFamily="34" charset="0"/>
              <a:buChar char="•"/>
            </a:pPr>
            <a:endParaRPr lang="en-IN" sz="2800" dirty="0"/>
          </a:p>
          <a:p>
            <a:pPr algn="just">
              <a:buFont typeface="Arial" pitchFamily="34" charset="0"/>
              <a:buChar char="•"/>
            </a:pPr>
            <a:r>
              <a:rPr lang="en-IN" sz="2800" dirty="0"/>
              <a:t>Open command prompt and move to the directory where the source file is saved using </a:t>
            </a:r>
            <a:r>
              <a:rPr lang="en-IN" sz="2800" dirty="0" err="1"/>
              <a:t>cd</a:t>
            </a:r>
            <a:r>
              <a:rPr lang="en-IN" sz="2800" dirty="0"/>
              <a:t> command.</a:t>
            </a:r>
          </a:p>
          <a:p>
            <a:pPr algn="just">
              <a:buFont typeface="Arial" pitchFamily="34" charset="0"/>
              <a:buChar char="•"/>
            </a:pPr>
            <a:endParaRPr lang="en-IN" sz="2800" dirty="0"/>
          </a:p>
          <a:p>
            <a:pPr algn="just">
              <a:buFont typeface="Arial" pitchFamily="34" charset="0"/>
              <a:buChar char="•"/>
            </a:pPr>
            <a:r>
              <a:rPr lang="en-IN" sz="2800" dirty="0"/>
              <a:t>Compile the file using </a:t>
            </a:r>
            <a:r>
              <a:rPr lang="en-IN" sz="2800" dirty="0" err="1"/>
              <a:t>javac</a:t>
            </a:r>
            <a:r>
              <a:rPr lang="en-IN" sz="2800" dirty="0"/>
              <a:t> command.</a:t>
            </a:r>
          </a:p>
          <a:p>
            <a:pPr algn="just"/>
            <a:r>
              <a:rPr lang="en-IN" sz="2800" dirty="0"/>
              <a:t>(</a:t>
            </a:r>
            <a:r>
              <a:rPr lang="en-IN" sz="2800" dirty="0" err="1"/>
              <a:t>javac</a:t>
            </a:r>
            <a:r>
              <a:rPr lang="en-IN" sz="2800" dirty="0"/>
              <a:t> filename.java)(</a:t>
            </a:r>
            <a:r>
              <a:rPr lang="en-IN" sz="2800" dirty="0" err="1"/>
              <a:t>javac</a:t>
            </a:r>
            <a:r>
              <a:rPr lang="en-IN" sz="2800" dirty="0"/>
              <a:t> Sample.java)</a:t>
            </a:r>
          </a:p>
          <a:p>
            <a:pPr algn="just">
              <a:buFont typeface="Arial" pitchFamily="34" charset="0"/>
              <a:buChar char="•"/>
            </a:pPr>
            <a:endParaRPr lang="en-IN" sz="2800" dirty="0"/>
          </a:p>
          <a:p>
            <a:pPr algn="just">
              <a:buFont typeface="Arial" pitchFamily="34" charset="0"/>
              <a:buChar char="•"/>
            </a:pPr>
            <a:r>
              <a:rPr lang="en-IN" sz="2800" dirty="0"/>
              <a:t>Execute the file using java command.</a:t>
            </a:r>
          </a:p>
          <a:p>
            <a:pPr algn="just"/>
            <a:r>
              <a:rPr lang="en-IN" sz="2800" dirty="0"/>
              <a:t>(java filename)(Java Sample)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034" y="533400"/>
            <a:ext cx="8075930" cy="295465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/>
              <a:t>Identifiers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Literals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Comments</a:t>
            </a:r>
          </a:p>
          <a:p>
            <a:endParaRPr lang="en-US" dirty="0"/>
          </a:p>
        </p:txBody>
      </p:sp>
      <p:pic>
        <p:nvPicPr>
          <p:cNvPr id="1026" name="Picture 2" descr="C:\Users\Inayath\Desktop\JAVA PROGRAMMING\snapshots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81000"/>
            <a:ext cx="594360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034" y="990601"/>
            <a:ext cx="8075930" cy="5909310"/>
          </a:xfrm>
        </p:spPr>
        <p:txBody>
          <a:bodyPr/>
          <a:lstStyle/>
          <a:p>
            <a:r>
              <a:rPr lang="en-US" dirty="0"/>
              <a:t>Data types specify the different sizes and values that can be stored in the variable. There are two types of data types in Java:</a:t>
            </a:r>
          </a:p>
          <a:p>
            <a:endParaRPr lang="en-US" dirty="0"/>
          </a:p>
          <a:p>
            <a:r>
              <a:rPr lang="en-US" b="1" dirty="0"/>
              <a:t>Primitive data types:</a:t>
            </a:r>
            <a:r>
              <a:rPr lang="en-US" dirty="0"/>
              <a:t> The primitive data types include </a:t>
            </a:r>
            <a:r>
              <a:rPr lang="en-US" dirty="0" err="1"/>
              <a:t>boolean</a:t>
            </a:r>
            <a:r>
              <a:rPr lang="en-US" dirty="0"/>
              <a:t>, char, byte, short, </a:t>
            </a:r>
            <a:r>
              <a:rPr lang="en-US" dirty="0" err="1"/>
              <a:t>int</a:t>
            </a:r>
            <a:r>
              <a:rPr lang="en-US" dirty="0"/>
              <a:t>, long, float and double.</a:t>
            </a:r>
          </a:p>
          <a:p>
            <a:endParaRPr lang="en-US" dirty="0"/>
          </a:p>
          <a:p>
            <a:r>
              <a:rPr lang="en-US" b="1" dirty="0"/>
              <a:t>Non-primitive data types:</a:t>
            </a:r>
            <a:r>
              <a:rPr lang="en-US" dirty="0"/>
              <a:t> The non-primitive data types include Classes, Interfaces, and Arrays.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nayath\Desktop\JAVA PROGRAMMING\snapshots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2000"/>
            <a:ext cx="8610599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Inayath\Desktop\JAVA PROGRAMMING\snapshots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066800"/>
            <a:ext cx="5943600" cy="2286000"/>
          </a:xfrm>
          <a:prstGeom prst="rect">
            <a:avLst/>
          </a:prstGeom>
          <a:noFill/>
        </p:spPr>
      </p:pic>
      <p:pic>
        <p:nvPicPr>
          <p:cNvPr id="3075" name="Picture 3" descr="C:\Users\Inayath\Desktop\JAVA PROGRAMMING\snapshots\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3429000"/>
            <a:ext cx="6172200" cy="167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034" y="914400"/>
            <a:ext cx="8075930" cy="6401753"/>
          </a:xfrm>
        </p:spPr>
        <p:txBody>
          <a:bodyPr/>
          <a:lstStyle/>
          <a:p>
            <a:r>
              <a:rPr lang="en-US" b="1" dirty="0"/>
              <a:t>Char Data Type</a:t>
            </a:r>
          </a:p>
          <a:p>
            <a:r>
              <a:rPr lang="en-US" dirty="0"/>
              <a:t>The char data type is a single 16-bit Unicode character. Its value-range lies between 0 and 65535.</a:t>
            </a:r>
          </a:p>
          <a:p>
            <a:endParaRPr lang="en-US" dirty="0"/>
          </a:p>
          <a:p>
            <a:r>
              <a:rPr lang="en-US" dirty="0"/>
              <a:t>The char data type is used to store characters.</a:t>
            </a:r>
          </a:p>
          <a:p>
            <a:r>
              <a:rPr lang="en-US" b="1" dirty="0"/>
              <a:t>Example:</a:t>
            </a:r>
            <a:r>
              <a:rPr lang="en-US" dirty="0"/>
              <a:t> char </a:t>
            </a:r>
            <a:r>
              <a:rPr lang="en-US" dirty="0" err="1"/>
              <a:t>ch</a:t>
            </a:r>
            <a:r>
              <a:rPr lang="en-US" dirty="0"/>
              <a:t> = 'A'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Why char uses 2 byte in java?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It is because java uses Unicode system not ASCII code system.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034" y="609600"/>
            <a:ext cx="8075930" cy="590931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/>
              <a:t>int</a:t>
            </a:r>
            <a:r>
              <a:rPr lang="en-US" dirty="0"/>
              <a:t> a = 101; // decimal-form literal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 </a:t>
            </a:r>
            <a:r>
              <a:rPr lang="en-US" dirty="0" err="1"/>
              <a:t>int</a:t>
            </a:r>
            <a:r>
              <a:rPr lang="en-US" dirty="0"/>
              <a:t> b = 0100; // octal-form literal </a:t>
            </a:r>
          </a:p>
          <a:p>
            <a:r>
              <a:rPr lang="en-US" dirty="0"/>
              <a:t> 0*8^0+0*8^1+1*8^2+0*8^3=64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 </a:t>
            </a:r>
            <a:r>
              <a:rPr lang="en-US" dirty="0" err="1"/>
              <a:t>int</a:t>
            </a:r>
            <a:r>
              <a:rPr lang="en-US" dirty="0"/>
              <a:t> c = 0xF8; // </a:t>
            </a:r>
            <a:r>
              <a:rPr lang="en-US" dirty="0" err="1"/>
              <a:t>Hexa</a:t>
            </a:r>
            <a:r>
              <a:rPr lang="en-US" dirty="0"/>
              <a:t>-decimal form literal</a:t>
            </a:r>
          </a:p>
          <a:p>
            <a:r>
              <a:rPr lang="en-US" dirty="0"/>
              <a:t> 8*16^0+15*16^1=248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 </a:t>
            </a:r>
            <a:r>
              <a:rPr lang="en-US" dirty="0" err="1"/>
              <a:t>int</a:t>
            </a:r>
            <a:r>
              <a:rPr lang="en-US" dirty="0"/>
              <a:t> d = 0b111; // Binary literal</a:t>
            </a:r>
          </a:p>
          <a:p>
            <a:r>
              <a:rPr lang="en-US" dirty="0"/>
              <a:t>  1*2^0+1*2^1+1*2^2=7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61594"/>
            <a:ext cx="8077200" cy="553998"/>
          </a:xfrm>
        </p:spPr>
        <p:txBody>
          <a:bodyPr/>
          <a:lstStyle/>
          <a:p>
            <a:pPr algn="ctr"/>
            <a:r>
              <a:rPr lang="en-US" sz="3600" b="1" dirty="0"/>
              <a:t>Reading Input at Runtime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034" y="1143001"/>
            <a:ext cx="8075930" cy="553997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Use Scanner class of </a:t>
            </a:r>
            <a:r>
              <a:rPr lang="en-US" sz="2400" dirty="0" err="1"/>
              <a:t>util</a:t>
            </a:r>
            <a:r>
              <a:rPr lang="en-US" sz="2400" dirty="0"/>
              <a:t> package to read input.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First import </a:t>
            </a:r>
            <a:r>
              <a:rPr lang="en-US" sz="2400" dirty="0" err="1"/>
              <a:t>util</a:t>
            </a:r>
            <a:r>
              <a:rPr lang="en-US" sz="2400" dirty="0"/>
              <a:t> </a:t>
            </a:r>
            <a:r>
              <a:rPr lang="en-US" sz="2400" dirty="0" err="1"/>
              <a:t>packge</a:t>
            </a:r>
            <a:r>
              <a:rPr lang="en-US" sz="2400" dirty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Create an instance of Scanner class.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r>
              <a:rPr lang="en-US" sz="2400" dirty="0"/>
              <a:t>Scanner sc=new Scanner(</a:t>
            </a:r>
            <a:r>
              <a:rPr lang="en-US" sz="2400" dirty="0" err="1"/>
              <a:t>System.in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With sc object any method of Scanner class can be used.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err="1"/>
              <a:t>sc.nextInt</a:t>
            </a:r>
            <a:r>
              <a:rPr lang="en-US" sz="2400" dirty="0"/>
              <a:t>() 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to read integer value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err="1"/>
              <a:t>sc.nextDouble</a:t>
            </a:r>
            <a:r>
              <a:rPr lang="en-US" sz="2400" dirty="0"/>
              <a:t>()  </a:t>
            </a:r>
            <a:r>
              <a:rPr lang="en-US" sz="2400" dirty="0">
                <a:sym typeface="Wingdings" pitchFamily="2" charset="2"/>
              </a:rPr>
              <a:t> to read double value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err="1">
                <a:sym typeface="Wingdings" pitchFamily="2" charset="2"/>
              </a:rPr>
              <a:t>sc.next</a:t>
            </a:r>
            <a:r>
              <a:rPr lang="en-US" sz="2400" dirty="0">
                <a:sym typeface="Wingdings" pitchFamily="2" charset="2"/>
              </a:rPr>
              <a:t>()  to read string value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034" y="533400"/>
            <a:ext cx="8075930" cy="6001643"/>
          </a:xfrm>
        </p:spPr>
        <p:txBody>
          <a:bodyPr/>
          <a:lstStyle/>
          <a:p>
            <a:pPr algn="ctr"/>
            <a:r>
              <a:rPr lang="en-IN" sz="3000" b="1" dirty="0"/>
              <a:t>Class</a:t>
            </a:r>
          </a:p>
          <a:p>
            <a:pPr algn="just">
              <a:buFont typeface="Arial" pitchFamily="34" charset="0"/>
              <a:buChar char="•"/>
            </a:pPr>
            <a:r>
              <a:rPr lang="en-US" sz="3000" dirty="0"/>
              <a:t>It is a user-defined data type, which holds its own data members and member functions, which can be accessed and used by creating an instance of that class. </a:t>
            </a:r>
          </a:p>
          <a:p>
            <a:pPr algn="just">
              <a:buFont typeface="Arial" pitchFamily="34" charset="0"/>
              <a:buChar char="•"/>
            </a:pPr>
            <a:endParaRPr lang="en-US" sz="3000" dirty="0"/>
          </a:p>
          <a:p>
            <a:pPr algn="just">
              <a:buFont typeface="Arial" pitchFamily="34" charset="0"/>
              <a:buChar char="•"/>
            </a:pPr>
            <a:r>
              <a:rPr lang="en-US" sz="3000" dirty="0"/>
              <a:t>A  C++ class is like a blueprint for an object.</a:t>
            </a:r>
          </a:p>
          <a:p>
            <a:pPr algn="just">
              <a:buFont typeface="Arial" pitchFamily="34" charset="0"/>
              <a:buChar char="•"/>
            </a:pPr>
            <a:endParaRPr lang="en-IN" sz="3000" b="1" dirty="0"/>
          </a:p>
          <a:p>
            <a:pPr algn="just">
              <a:buFont typeface="Arial" pitchFamily="34" charset="0"/>
              <a:buChar char="•"/>
            </a:pPr>
            <a:r>
              <a:rPr lang="en-US" sz="3000" dirty="0"/>
              <a:t>An </a:t>
            </a:r>
            <a:r>
              <a:rPr lang="en-US" sz="3000" b="1" dirty="0"/>
              <a:t>Object</a:t>
            </a:r>
            <a:r>
              <a:rPr lang="en-US" sz="3000" dirty="0"/>
              <a:t> is an instance of a Class. </a:t>
            </a:r>
          </a:p>
          <a:p>
            <a:pPr algn="just">
              <a:buFont typeface="Arial" pitchFamily="34" charset="0"/>
              <a:buChar char="•"/>
            </a:pPr>
            <a:endParaRPr lang="en-US" sz="3000" dirty="0"/>
          </a:p>
          <a:p>
            <a:pPr algn="just">
              <a:buFont typeface="Arial" pitchFamily="34" charset="0"/>
              <a:buChar char="•"/>
            </a:pPr>
            <a:r>
              <a:rPr lang="en-US" sz="3000" dirty="0"/>
              <a:t>When a class is defined, no memory is allocated but when it is instantiated (i.e. an object is created) memory is allocated.</a:t>
            </a:r>
            <a:endParaRPr lang="en-US" sz="30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nayath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914400"/>
            <a:ext cx="7086600" cy="4952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1594"/>
            <a:ext cx="8001000" cy="1354217"/>
          </a:xfrm>
        </p:spPr>
        <p:txBody>
          <a:bodyPr/>
          <a:lstStyle/>
          <a:p>
            <a:r>
              <a:rPr lang="en-IN" dirty="0"/>
              <a:t>Scope and Life Time of a Variable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034" y="1507061"/>
            <a:ext cx="8075930" cy="443198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The scope of a </a:t>
            </a:r>
            <a:r>
              <a:rPr lang="en-US" b="1" dirty="0"/>
              <a:t>variable</a:t>
            </a:r>
            <a:r>
              <a:rPr lang="en-US" dirty="0"/>
              <a:t> defines the section of the code in which the </a:t>
            </a:r>
            <a:r>
              <a:rPr lang="en-US" b="1" dirty="0"/>
              <a:t>variable</a:t>
            </a:r>
            <a:r>
              <a:rPr lang="en-US" dirty="0"/>
              <a:t> is visible.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As a general rule, </a:t>
            </a:r>
            <a:r>
              <a:rPr lang="en-US" b="1" dirty="0"/>
              <a:t>variables</a:t>
            </a:r>
            <a:r>
              <a:rPr lang="en-US" dirty="0"/>
              <a:t> that </a:t>
            </a:r>
            <a:r>
              <a:rPr lang="en-US" b="1" dirty="0"/>
              <a:t>are</a:t>
            </a:r>
            <a:r>
              <a:rPr lang="en-US" dirty="0"/>
              <a:t> defined within a block </a:t>
            </a:r>
            <a:r>
              <a:rPr lang="en-US" b="1" dirty="0"/>
              <a:t>are</a:t>
            </a:r>
            <a:r>
              <a:rPr lang="en-US" dirty="0"/>
              <a:t> not accessible outside that block. 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lifetime of a variable</a:t>
            </a:r>
            <a:r>
              <a:rPr lang="en-US" dirty="0"/>
              <a:t> refers to how long the </a:t>
            </a:r>
            <a:r>
              <a:rPr lang="en-US" b="1" dirty="0"/>
              <a:t>variable</a:t>
            </a:r>
            <a:r>
              <a:rPr lang="en-US" dirty="0"/>
              <a:t> exists before it is destroyed.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1132"/>
            <a:ext cx="8305800" cy="511206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b="1" dirty="0"/>
              <a:t>Syntax to Declare an Array in Java</a:t>
            </a:r>
          </a:p>
          <a:p>
            <a:pPr>
              <a:buFont typeface="Arial" pitchFamily="34" charset="0"/>
              <a:buChar char="•"/>
            </a:pPr>
            <a:endParaRPr lang="en-IN" sz="2800" b="1" dirty="0"/>
          </a:p>
          <a:p>
            <a:r>
              <a:rPr lang="en-US" sz="2800" dirty="0" err="1"/>
              <a:t>dataType</a:t>
            </a:r>
            <a:r>
              <a:rPr lang="en-US" sz="2800" dirty="0"/>
              <a:t>[] </a:t>
            </a:r>
            <a:r>
              <a:rPr lang="en-US" sz="2800" dirty="0" err="1"/>
              <a:t>arr</a:t>
            </a:r>
            <a:r>
              <a:rPr lang="en-US" sz="2800" dirty="0"/>
              <a:t>; (or)  </a:t>
            </a:r>
          </a:p>
          <a:p>
            <a:r>
              <a:rPr lang="en-US" sz="2800" dirty="0" err="1"/>
              <a:t>dataType</a:t>
            </a:r>
            <a:r>
              <a:rPr lang="en-US" sz="2800" dirty="0"/>
              <a:t> []</a:t>
            </a:r>
            <a:r>
              <a:rPr lang="en-US" sz="2800" dirty="0" err="1"/>
              <a:t>arr</a:t>
            </a:r>
            <a:r>
              <a:rPr lang="en-US" sz="2800" dirty="0"/>
              <a:t>; (or)  </a:t>
            </a:r>
          </a:p>
          <a:p>
            <a:r>
              <a:rPr lang="en-US" sz="2800" dirty="0" err="1"/>
              <a:t>dataType</a:t>
            </a:r>
            <a:r>
              <a:rPr lang="en-US" sz="2800" dirty="0"/>
              <a:t> </a:t>
            </a:r>
            <a:r>
              <a:rPr lang="en-US" sz="2800" dirty="0" err="1"/>
              <a:t>arr</a:t>
            </a:r>
            <a:r>
              <a:rPr lang="en-US" sz="2800" dirty="0"/>
              <a:t>[];  </a:t>
            </a:r>
          </a:p>
          <a:p>
            <a:pPr>
              <a:buFont typeface="Arial" pitchFamily="34" charset="0"/>
              <a:buChar char="•"/>
            </a:pPr>
            <a:endParaRPr lang="en-IN" sz="2800" dirty="0"/>
          </a:p>
          <a:p>
            <a:pPr>
              <a:buFont typeface="Arial" pitchFamily="34" charset="0"/>
              <a:buChar char="•"/>
            </a:pPr>
            <a:r>
              <a:rPr lang="en-US" sz="2800" b="1" dirty="0"/>
              <a:t>Instantiation of an Array in Java</a:t>
            </a:r>
          </a:p>
          <a:p>
            <a:r>
              <a:rPr lang="en-US" sz="2800" dirty="0" err="1"/>
              <a:t>arrayRefVar</a:t>
            </a:r>
            <a:r>
              <a:rPr lang="en-US" sz="2800" dirty="0"/>
              <a:t>=</a:t>
            </a:r>
            <a:r>
              <a:rPr lang="en-US" sz="2800" b="1" dirty="0"/>
              <a:t>new</a:t>
            </a:r>
            <a:r>
              <a:rPr lang="en-US" sz="2800" dirty="0"/>
              <a:t> </a:t>
            </a:r>
            <a:r>
              <a:rPr lang="en-US" sz="2800" dirty="0" err="1"/>
              <a:t>datatype</a:t>
            </a:r>
            <a:r>
              <a:rPr lang="en-US" sz="2800" dirty="0"/>
              <a:t>[size];</a:t>
            </a:r>
          </a:p>
          <a:p>
            <a:endParaRPr lang="en-US" sz="2800" dirty="0"/>
          </a:p>
          <a:p>
            <a:r>
              <a:rPr lang="en-US" sz="2800" b="1" dirty="0" err="1"/>
              <a:t>int</a:t>
            </a:r>
            <a:r>
              <a:rPr lang="en-US" sz="2800" dirty="0"/>
              <a:t> a[]={33,3,4,5};//</a:t>
            </a:r>
            <a:r>
              <a:rPr lang="en-US" sz="2000" dirty="0"/>
              <a:t>declaration, instantiation and initialization  </a:t>
            </a:r>
            <a:endParaRPr lang="en-US" sz="2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Multi Dimensional Arrays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609600" y="1219200"/>
            <a:ext cx="8229600" cy="5601533"/>
          </a:xfrm>
        </p:spPr>
        <p:txBody>
          <a:bodyPr/>
          <a:lstStyle/>
          <a:p>
            <a:r>
              <a:rPr lang="en-US" sz="2800" b="1" dirty="0"/>
              <a:t>Syntax to Declare Multidimensional Array in Java</a:t>
            </a:r>
            <a:endParaRPr lang="en-US" sz="2800" dirty="0"/>
          </a:p>
          <a:p>
            <a:r>
              <a:rPr lang="en-US" sz="2800" dirty="0" err="1"/>
              <a:t>dataType</a:t>
            </a:r>
            <a:r>
              <a:rPr lang="en-US" sz="2800" dirty="0"/>
              <a:t>[][] </a:t>
            </a:r>
            <a:r>
              <a:rPr lang="en-US" sz="2800" dirty="0" err="1"/>
              <a:t>arrayRefVar</a:t>
            </a:r>
            <a:r>
              <a:rPr lang="en-US" sz="2800" dirty="0"/>
              <a:t>; (or)  </a:t>
            </a:r>
          </a:p>
          <a:p>
            <a:r>
              <a:rPr lang="en-US" sz="2800" dirty="0" err="1"/>
              <a:t>dataType</a:t>
            </a:r>
            <a:r>
              <a:rPr lang="en-US" sz="2800" dirty="0"/>
              <a:t> [][]</a:t>
            </a:r>
            <a:r>
              <a:rPr lang="en-US" sz="2800" dirty="0" err="1"/>
              <a:t>arrayRefVar</a:t>
            </a:r>
            <a:r>
              <a:rPr lang="en-US" sz="2800" dirty="0"/>
              <a:t>; (or)  </a:t>
            </a:r>
          </a:p>
          <a:p>
            <a:r>
              <a:rPr lang="en-US" sz="2800" dirty="0" err="1"/>
              <a:t>dataType</a:t>
            </a:r>
            <a:r>
              <a:rPr lang="en-US" sz="2800" dirty="0"/>
              <a:t> </a:t>
            </a:r>
            <a:r>
              <a:rPr lang="en-US" sz="2800" dirty="0" err="1"/>
              <a:t>arrayRefVar</a:t>
            </a:r>
            <a:r>
              <a:rPr lang="en-US" sz="2800" dirty="0"/>
              <a:t>[][]; (or)  </a:t>
            </a:r>
          </a:p>
          <a:p>
            <a:r>
              <a:rPr lang="en-US" sz="2800" dirty="0" err="1"/>
              <a:t>dataType</a:t>
            </a:r>
            <a:r>
              <a:rPr lang="en-US" sz="2800" dirty="0"/>
              <a:t> []</a:t>
            </a:r>
            <a:r>
              <a:rPr lang="en-US" sz="2800" dirty="0" err="1"/>
              <a:t>arrayRefVar</a:t>
            </a:r>
            <a:r>
              <a:rPr lang="en-US" sz="2800" dirty="0"/>
              <a:t>[];  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 </a:t>
            </a:r>
          </a:p>
          <a:p>
            <a:r>
              <a:rPr lang="en-US" sz="2800" b="1" dirty="0"/>
              <a:t>Example to instantiate Multidimensional Array in Java</a:t>
            </a:r>
          </a:p>
          <a:p>
            <a:endParaRPr lang="en-US" sz="2800" dirty="0"/>
          </a:p>
          <a:p>
            <a:r>
              <a:rPr lang="en-US" sz="2800" b="1" dirty="0" err="1"/>
              <a:t>int</a:t>
            </a:r>
            <a:r>
              <a:rPr lang="en-US" sz="2800" dirty="0"/>
              <a:t>[][] </a:t>
            </a:r>
            <a:r>
              <a:rPr lang="en-US" sz="2800" dirty="0" err="1"/>
              <a:t>arr</a:t>
            </a:r>
            <a:r>
              <a:rPr lang="en-US" sz="2800" dirty="0"/>
              <a:t>=</a:t>
            </a:r>
            <a:r>
              <a:rPr lang="en-US" sz="2800" b="1" dirty="0"/>
              <a:t>new</a:t>
            </a:r>
            <a:r>
              <a:rPr lang="en-US" sz="2800" dirty="0"/>
              <a:t> </a:t>
            </a:r>
            <a:r>
              <a:rPr lang="en-US" sz="2800" b="1" dirty="0" err="1"/>
              <a:t>int</a:t>
            </a:r>
            <a:r>
              <a:rPr lang="en-US" sz="2800" dirty="0"/>
              <a:t>[3][3];//3 row and 3 column  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461594"/>
            <a:ext cx="4495800" cy="677108"/>
          </a:xfrm>
        </p:spPr>
        <p:txBody>
          <a:bodyPr/>
          <a:lstStyle/>
          <a:p>
            <a:pPr algn="ctr"/>
            <a:r>
              <a:rPr lang="en-IN" dirty="0"/>
              <a:t>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8075930" cy="523220"/>
          </a:xfrm>
        </p:spPr>
        <p:txBody>
          <a:bodyPr/>
          <a:lstStyle/>
          <a:p>
            <a:pPr algn="ctr"/>
            <a:r>
              <a:rPr lang="en-IN" sz="2000" b="1" dirty="0"/>
              <a:t>Arithmetic Operators</a:t>
            </a:r>
          </a:p>
          <a:p>
            <a:pPr algn="ctr"/>
            <a:endParaRPr lang="en-US" sz="1400" dirty="0"/>
          </a:p>
        </p:txBody>
      </p:sp>
      <p:pic>
        <p:nvPicPr>
          <p:cNvPr id="1026" name="Picture 2" descr="C:\Users\Inayath\Desktop\JAVA PROGRAMMING\snapshots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47800"/>
            <a:ext cx="7543800" cy="541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5334000" cy="492443"/>
          </a:xfrm>
        </p:spPr>
        <p:txBody>
          <a:bodyPr/>
          <a:lstStyle/>
          <a:p>
            <a:pPr algn="ctr"/>
            <a:r>
              <a:rPr lang="en-IN" sz="3200" dirty="0"/>
              <a:t>Bitwise Operators</a:t>
            </a:r>
            <a:endParaRPr lang="en-US" sz="3200" dirty="0"/>
          </a:p>
        </p:txBody>
      </p:sp>
      <p:pic>
        <p:nvPicPr>
          <p:cNvPr id="2050" name="Picture 2" descr="C:\Users\Inayath\Desktop\JAVA PROGRAMMING\snapshots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0"/>
            <a:ext cx="8686800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461594"/>
            <a:ext cx="4876800" cy="910006"/>
          </a:xfrm>
        </p:spPr>
        <p:txBody>
          <a:bodyPr/>
          <a:lstStyle/>
          <a:p>
            <a:pPr algn="ctr"/>
            <a:r>
              <a:rPr lang="en-IN" dirty="0"/>
              <a:t>Relational Operators</a:t>
            </a:r>
            <a:endParaRPr lang="en-US" dirty="0"/>
          </a:p>
        </p:txBody>
      </p:sp>
      <p:pic>
        <p:nvPicPr>
          <p:cNvPr id="3074" name="Picture 2" descr="C:\Users\Inayath\Desktop\JAVA PROGRAMMING\snapshots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8458200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381001"/>
            <a:ext cx="4267200" cy="838200"/>
          </a:xfrm>
        </p:spPr>
        <p:txBody>
          <a:bodyPr/>
          <a:lstStyle/>
          <a:p>
            <a:r>
              <a:rPr lang="en-IN" dirty="0"/>
              <a:t>Logical Operators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61594"/>
            <a:ext cx="6324600" cy="677108"/>
          </a:xfrm>
        </p:spPr>
        <p:txBody>
          <a:bodyPr/>
          <a:lstStyle/>
          <a:p>
            <a:pPr algn="ctr"/>
            <a:r>
              <a:rPr lang="en-IN" dirty="0"/>
              <a:t>Type Promotion Rules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075930" cy="541686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All byte, short, and char values are promoted to int.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If one operand is a long, the whole expression is promoted to long.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If one operand is a float, the entire expression is promoted to float.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If any of the operands is double, the result is double.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034" y="1507061"/>
            <a:ext cx="8075930" cy="2492990"/>
          </a:xfrm>
        </p:spPr>
        <p:txBody>
          <a:bodyPr/>
          <a:lstStyle/>
          <a:p>
            <a:pPr algn="ctr"/>
            <a:endParaRPr lang="en-IN" sz="5400" b="1" dirty="0"/>
          </a:p>
          <a:p>
            <a:pPr algn="ctr"/>
            <a:endParaRPr lang="en-IN" sz="5400" b="1" dirty="0"/>
          </a:p>
          <a:p>
            <a:pPr algn="ctr"/>
            <a:r>
              <a:rPr lang="en-IN" sz="5400" b="1" dirty="0"/>
              <a:t>Control Statements</a:t>
            </a:r>
            <a:endParaRPr lang="en-US" sz="5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034" y="609600"/>
            <a:ext cx="8075930" cy="4924425"/>
          </a:xfrm>
        </p:spPr>
        <p:txBody>
          <a:bodyPr/>
          <a:lstStyle/>
          <a:p>
            <a:pPr algn="ctr"/>
            <a:r>
              <a:rPr lang="en-IN" b="1" dirty="0"/>
              <a:t>Constructor</a:t>
            </a:r>
          </a:p>
          <a:p>
            <a:pPr algn="ctr"/>
            <a:endParaRPr lang="en-IN" b="1" dirty="0"/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A constructor is a member function of a class which initializes members(objects) of a class.</a:t>
            </a:r>
          </a:p>
          <a:p>
            <a:pPr algn="just">
              <a:buFont typeface="Arial" pitchFamily="34" charset="0"/>
              <a:buChar char="•"/>
            </a:pPr>
            <a:endParaRPr lang="en-US" dirty="0"/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 In C++, Constructor is automatically called when object(instance of class) is created.</a:t>
            </a:r>
          </a:p>
          <a:p>
            <a:pPr algn="just">
              <a:buFont typeface="Arial" pitchFamily="34" charset="0"/>
              <a:buChar char="•"/>
            </a:pPr>
            <a:endParaRPr lang="en-US" dirty="0"/>
          </a:p>
          <a:p>
            <a:pPr algn="just">
              <a:buFont typeface="Arial" pitchFamily="34" charset="0"/>
              <a:buChar char="•"/>
            </a:pPr>
            <a:endParaRPr lang="en-US" dirty="0"/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 It is special member function of the class.</a:t>
            </a:r>
            <a:endParaRPr lang="en-US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1594"/>
            <a:ext cx="5486400" cy="677108"/>
          </a:xfrm>
        </p:spPr>
        <p:txBody>
          <a:bodyPr/>
          <a:lstStyle/>
          <a:p>
            <a:pPr algn="ctr"/>
            <a:r>
              <a:rPr lang="en-IN" dirty="0"/>
              <a:t>Selection Statements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95400"/>
            <a:ext cx="8075930" cy="590931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/>
              <a:t>Simple If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If-else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Nested If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if-else-if Ladder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Switch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endParaRPr lang="en-IN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1594"/>
            <a:ext cx="6324600" cy="677108"/>
          </a:xfrm>
        </p:spPr>
        <p:txBody>
          <a:bodyPr/>
          <a:lstStyle/>
          <a:p>
            <a:pPr algn="ctr"/>
            <a:r>
              <a:rPr lang="en-IN" dirty="0"/>
              <a:t>Iteration Statements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034" y="1507061"/>
            <a:ext cx="8075930" cy="344709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/>
              <a:t>While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Do-while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For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For-each version of for loop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1594"/>
            <a:ext cx="5867400" cy="2031325"/>
          </a:xfrm>
        </p:spPr>
        <p:txBody>
          <a:bodyPr/>
          <a:lstStyle/>
          <a:p>
            <a:pPr algn="ctr"/>
            <a:r>
              <a:rPr lang="en-IN" dirty="0"/>
              <a:t>Jump Statements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034" y="1507061"/>
            <a:ext cx="8075930" cy="344709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/>
              <a:t>Break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Continue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Return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Using  break as a form of </a:t>
            </a:r>
            <a:r>
              <a:rPr lang="en-IN" dirty="0" err="1"/>
              <a:t>goto</a:t>
            </a:r>
            <a:r>
              <a:rPr lang="en-IN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61595"/>
            <a:ext cx="7239000" cy="910006"/>
          </a:xfrm>
        </p:spPr>
        <p:txBody>
          <a:bodyPr/>
          <a:lstStyle/>
          <a:p>
            <a:pPr algn="ctr"/>
            <a:r>
              <a:rPr lang="en-US" dirty="0"/>
              <a:t>Type Conversion and Casting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034" y="1507061"/>
            <a:ext cx="8075930" cy="517064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When one type of data is assigned to another type of variable, an automatic type conversion will take place if the following two conditions are met: 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r>
              <a:rPr lang="en-US" sz="2800" dirty="0"/>
              <a:t>• The two types are compatible. </a:t>
            </a:r>
          </a:p>
          <a:p>
            <a:r>
              <a:rPr lang="en-US" sz="2800" dirty="0"/>
              <a:t>• The destination type is larger than the source type.</a:t>
            </a:r>
          </a:p>
          <a:p>
            <a:r>
              <a:rPr lang="en-US" sz="2800" dirty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When these two conditions are met, a widening conversion takes place.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For example, the </a:t>
            </a:r>
            <a:r>
              <a:rPr lang="en-US" sz="2800" dirty="0" err="1"/>
              <a:t>int</a:t>
            </a:r>
            <a:r>
              <a:rPr lang="en-US" sz="2800" dirty="0"/>
              <a:t> type is always large enough to hold all valid byte values, so no explicit cast statement is required.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1594"/>
            <a:ext cx="6248400" cy="681406"/>
          </a:xfrm>
        </p:spPr>
        <p:txBody>
          <a:bodyPr/>
          <a:lstStyle/>
          <a:p>
            <a:r>
              <a:rPr lang="en-US" dirty="0"/>
              <a:t>Casting Incompatible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19200"/>
            <a:ext cx="8075930" cy="5170646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endParaRPr lang="en-US" sz="2400" dirty="0"/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If you want to assign an </a:t>
            </a:r>
            <a:r>
              <a:rPr lang="en-US" sz="2400" dirty="0" err="1"/>
              <a:t>int</a:t>
            </a:r>
            <a:r>
              <a:rPr lang="en-US" sz="2400" dirty="0"/>
              <a:t> value to a byte variable? This conversion will not be performed automatically, because a byte is smaller than an int. </a:t>
            </a:r>
          </a:p>
          <a:p>
            <a:pPr algn="just">
              <a:buFont typeface="Arial" pitchFamily="34" charset="0"/>
              <a:buChar char="•"/>
            </a:pPr>
            <a:endParaRPr lang="en-US" sz="2400" dirty="0"/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This kind of conversion is sometimes called a narrowing conversion, since you are explicitly making the value narrower so that it will fit into the target type.</a:t>
            </a:r>
          </a:p>
          <a:p>
            <a:pPr algn="just">
              <a:buFont typeface="Arial" pitchFamily="34" charset="0"/>
              <a:buChar char="•"/>
            </a:pPr>
            <a:endParaRPr lang="en-IN" sz="2400" dirty="0"/>
          </a:p>
          <a:p>
            <a:pPr algn="just">
              <a:buFont typeface="Arial" pitchFamily="34" charset="0"/>
              <a:buChar char="•"/>
            </a:pPr>
            <a:endParaRPr lang="en-IN" sz="2400" dirty="0"/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To create a conversion between two incompatible types, you must use a cast. A cast is simply an explicit type conversion.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/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It has this general form: (target-type) value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61594"/>
            <a:ext cx="4876800" cy="677108"/>
          </a:xfrm>
        </p:spPr>
        <p:txBody>
          <a:bodyPr/>
          <a:lstStyle/>
          <a:p>
            <a:pPr algn="ctr"/>
            <a:r>
              <a:rPr lang="en-IN" dirty="0"/>
              <a:t>String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034" y="1507061"/>
            <a:ext cx="8075930" cy="449353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/>
              <a:t>It is available in </a:t>
            </a:r>
            <a:r>
              <a:rPr lang="en-IN" dirty="0" err="1"/>
              <a:t>java.lang</a:t>
            </a:r>
            <a:r>
              <a:rPr lang="en-IN" dirty="0"/>
              <a:t> package.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Methods</a:t>
            </a:r>
          </a:p>
          <a:p>
            <a:pPr lvl="1">
              <a:buFont typeface="Arial" pitchFamily="34" charset="0"/>
              <a:buChar char="•"/>
            </a:pPr>
            <a:r>
              <a:rPr lang="en-IN" sz="2800" dirty="0"/>
              <a:t> </a:t>
            </a:r>
            <a:r>
              <a:rPr lang="en-IN" sz="2800" dirty="0" err="1"/>
              <a:t>int</a:t>
            </a:r>
            <a:r>
              <a:rPr lang="en-IN" sz="2800" dirty="0"/>
              <a:t>  length()</a:t>
            </a:r>
          </a:p>
          <a:p>
            <a:pPr lvl="1">
              <a:buFont typeface="Arial" pitchFamily="34" charset="0"/>
              <a:buChar char="•"/>
            </a:pPr>
            <a:endParaRPr lang="en-IN" sz="2800" dirty="0"/>
          </a:p>
          <a:p>
            <a:pPr lvl="1">
              <a:buFont typeface="Arial" pitchFamily="34" charset="0"/>
              <a:buChar char="•"/>
            </a:pPr>
            <a:r>
              <a:rPr lang="en-IN" sz="2800" dirty="0"/>
              <a:t> char </a:t>
            </a:r>
            <a:r>
              <a:rPr lang="en-IN" sz="2800" dirty="0" err="1"/>
              <a:t>charAt</a:t>
            </a:r>
            <a:r>
              <a:rPr lang="en-IN" sz="2800" dirty="0"/>
              <a:t>(</a:t>
            </a:r>
            <a:r>
              <a:rPr lang="en-IN" sz="2800" dirty="0" err="1"/>
              <a:t>int</a:t>
            </a:r>
            <a:r>
              <a:rPr lang="en-IN" sz="2800" dirty="0"/>
              <a:t>)</a:t>
            </a:r>
          </a:p>
          <a:p>
            <a:pPr lvl="1">
              <a:buFont typeface="Arial" pitchFamily="34" charset="0"/>
              <a:buChar char="•"/>
            </a:pPr>
            <a:endParaRPr lang="en-IN" sz="2800" dirty="0"/>
          </a:p>
          <a:p>
            <a:pPr lvl="1">
              <a:buFont typeface="Arial" pitchFamily="34" charset="0"/>
              <a:buChar char="•"/>
            </a:pPr>
            <a:r>
              <a:rPr lang="en-IN" sz="2800" dirty="0"/>
              <a:t> </a:t>
            </a:r>
            <a:r>
              <a:rPr lang="en-IN" sz="2800" dirty="0" err="1"/>
              <a:t>boolean</a:t>
            </a:r>
            <a:r>
              <a:rPr lang="en-IN" sz="2800" dirty="0"/>
              <a:t> equals(String)</a:t>
            </a:r>
          </a:p>
          <a:p>
            <a:pPr lvl="1">
              <a:buFont typeface="Arial" pitchFamily="34" charset="0"/>
              <a:buChar char="•"/>
            </a:pPr>
            <a:endParaRPr lang="en-IN" sz="2800" dirty="0"/>
          </a:p>
          <a:p>
            <a:pPr lvl="1">
              <a:buFont typeface="Arial" pitchFamily="34" charset="0"/>
              <a:buChar char="•"/>
            </a:pPr>
            <a:r>
              <a:rPr lang="en-IN" sz="2800" dirty="0" err="1"/>
              <a:t>int</a:t>
            </a:r>
            <a:r>
              <a:rPr lang="en-IN" sz="2800" dirty="0"/>
              <a:t>  </a:t>
            </a:r>
            <a:r>
              <a:rPr lang="en-IN" sz="2800" dirty="0" err="1"/>
              <a:t>compareTo</a:t>
            </a:r>
            <a:r>
              <a:rPr lang="en-IN" sz="2800" dirty="0"/>
              <a:t>(String)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61594"/>
            <a:ext cx="7696200" cy="984885"/>
          </a:xfrm>
        </p:spPr>
        <p:txBody>
          <a:bodyPr/>
          <a:lstStyle/>
          <a:p>
            <a:pPr algn="ctr"/>
            <a:r>
              <a:rPr lang="en-US" sz="3200" b="1" dirty="0"/>
              <a:t>How constructors are different from a normal member function?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034" y="1507061"/>
            <a:ext cx="8075930" cy="541686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Constructor has same name as the class itself.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Constructors don’t have return type.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A constructor is automatically called when an object is created.</a:t>
            </a:r>
            <a:endParaRPr lang="en-IN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If we do not specify a constructor, C++ compiler generates a default constructor for us (expects no parameters and has an empty body).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461594"/>
            <a:ext cx="4267200" cy="697230"/>
          </a:xfrm>
        </p:spPr>
        <p:txBody>
          <a:bodyPr/>
          <a:lstStyle/>
          <a:p>
            <a:pPr algn="ctr"/>
            <a:r>
              <a:rPr lang="en-IN" b="1" dirty="0"/>
              <a:t>Destructor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034" y="1143001"/>
            <a:ext cx="8075930" cy="7386638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dirty="0"/>
              <a:t>Destructor is a member function which destructs or deletes an object.</a:t>
            </a:r>
          </a:p>
          <a:p>
            <a:pPr algn="just">
              <a:buFont typeface="Arial" pitchFamily="34" charset="0"/>
              <a:buChar char="•"/>
            </a:pPr>
            <a:endParaRPr lang="en-IN" dirty="0"/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A destructor function is called automatically when the object goes out of scope</a:t>
            </a:r>
          </a:p>
          <a:p>
            <a:pPr algn="just">
              <a:buFont typeface="Arial" pitchFamily="34" charset="0"/>
              <a:buChar char="•"/>
            </a:pPr>
            <a:endParaRPr lang="en-IN" dirty="0"/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Destructors have same name as the class preceded by a tilde (~).</a:t>
            </a:r>
          </a:p>
          <a:p>
            <a:pPr algn="just">
              <a:buFont typeface="Arial" pitchFamily="34" charset="0"/>
              <a:buChar char="•"/>
            </a:pPr>
            <a:endParaRPr lang="en-IN" dirty="0"/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Destructors don’t take any argument and don’t return anything</a:t>
            </a:r>
          </a:p>
          <a:p>
            <a:pPr algn="just"/>
            <a:br>
              <a:rPr lang="en-US" dirty="0"/>
            </a:br>
            <a:endParaRPr lang="en-US" dirty="0"/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461594"/>
            <a:ext cx="5638800" cy="697230"/>
          </a:xfrm>
        </p:spPr>
        <p:txBody>
          <a:bodyPr/>
          <a:lstStyle/>
          <a:p>
            <a:r>
              <a:rPr lang="en-IN" b="1" dirty="0"/>
              <a:t>Principles of OOP’s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034" y="1507061"/>
            <a:ext cx="8075930" cy="4924425"/>
          </a:xfrm>
        </p:spPr>
        <p:txBody>
          <a:bodyPr/>
          <a:lstStyle/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pPr algn="just"/>
            <a:r>
              <a:rPr lang="en-US" b="1" i="1" dirty="0"/>
              <a:t>Abstraction: </a:t>
            </a:r>
            <a:r>
              <a:rPr lang="en-US" i="1" dirty="0"/>
              <a:t>Hiding internal details and showing functionality</a:t>
            </a:r>
            <a:r>
              <a:rPr lang="en-US" dirty="0"/>
              <a:t> is known as abstraction.</a:t>
            </a:r>
          </a:p>
          <a:p>
            <a:pPr algn="just"/>
            <a:endParaRPr lang="en-US" dirty="0"/>
          </a:p>
          <a:p>
            <a:pPr algn="ctr"/>
            <a:r>
              <a:rPr lang="en-US" dirty="0"/>
              <a:t>(or)</a:t>
            </a:r>
          </a:p>
          <a:p>
            <a:pPr algn="ctr"/>
            <a:endParaRPr lang="en-US" dirty="0"/>
          </a:p>
          <a:p>
            <a:pPr algn="just"/>
            <a:r>
              <a:rPr lang="en-US" dirty="0"/>
              <a:t>Hiding irrelevant details and  displaying only relevant details.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8075930" cy="4924425"/>
          </a:xfrm>
        </p:spPr>
        <p:txBody>
          <a:bodyPr/>
          <a:lstStyle/>
          <a:p>
            <a:pPr algn="ctr"/>
            <a:r>
              <a:rPr lang="en-IN" b="1" dirty="0"/>
              <a:t>Encapsulation</a:t>
            </a:r>
          </a:p>
          <a:p>
            <a:pPr algn="ctr"/>
            <a:endParaRPr lang="en-IN" b="1" dirty="0"/>
          </a:p>
          <a:p>
            <a:pPr algn="just"/>
            <a:r>
              <a:rPr lang="en-US" dirty="0"/>
              <a:t>Encapsulation is the mechanism that binds together code and the data it manipulates, and keeps both safe from outside interference and misuse.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One way to think about encapsulation is as a protective wrapper that prevents the code and data. 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Inheritance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609600" y="1524000"/>
            <a:ext cx="7848600" cy="2462213"/>
          </a:xfrm>
        </p:spPr>
        <p:txBody>
          <a:bodyPr/>
          <a:lstStyle/>
          <a:p>
            <a:r>
              <a:rPr lang="en-US" dirty="0"/>
              <a:t>Inheritance is the process by which one object acquires the properties of another object.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Code Reusability.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4051</TotalTime>
  <Words>1388</Words>
  <Application>Microsoft Office PowerPoint</Application>
  <PresentationFormat>On-screen Show (4:3)</PresentationFormat>
  <Paragraphs>302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How constructors are different from a normal member function?</vt:lpstr>
      <vt:lpstr>Destructor</vt:lpstr>
      <vt:lpstr>Principles of OOP’s</vt:lpstr>
      <vt:lpstr>PowerPoint Presentation</vt:lpstr>
      <vt:lpstr>Inheritance</vt:lpstr>
      <vt:lpstr>Polymorphism</vt:lpstr>
      <vt:lpstr>Object Oriented  Programming in JAVA</vt:lpstr>
      <vt:lpstr>JAVA Basics</vt:lpstr>
      <vt:lpstr>Why Java is Important</vt:lpstr>
      <vt:lpstr>History</vt:lpstr>
      <vt:lpstr>Cont..</vt:lpstr>
      <vt:lpstr>What is java?</vt:lpstr>
      <vt:lpstr>How is Java different from C…</vt:lpstr>
      <vt:lpstr>Characteristics of Java</vt:lpstr>
      <vt:lpstr>Java Environment</vt:lpstr>
      <vt:lpstr>Java is architecture-neutral</vt:lpstr>
      <vt:lpstr>WORA(Write Once Run Anywhere)</vt:lpstr>
      <vt:lpstr>Steps to execute Java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Reading Input at Runtime</vt:lpstr>
      <vt:lpstr>PowerPoint Presentation</vt:lpstr>
      <vt:lpstr>Scope and Life Time of a Variable</vt:lpstr>
      <vt:lpstr>Arrays</vt:lpstr>
      <vt:lpstr>Multi Dimensional Arrays</vt:lpstr>
      <vt:lpstr>Operators</vt:lpstr>
      <vt:lpstr>Bitwise Operators</vt:lpstr>
      <vt:lpstr>Relational Operators</vt:lpstr>
      <vt:lpstr>Logical Operators</vt:lpstr>
      <vt:lpstr>Type Promotion Rules</vt:lpstr>
      <vt:lpstr>PowerPoint Presentation</vt:lpstr>
      <vt:lpstr>Selection Statements</vt:lpstr>
      <vt:lpstr>Iteration Statements</vt:lpstr>
      <vt:lpstr>Jump Statements</vt:lpstr>
      <vt:lpstr>Type Conversion and Casting</vt:lpstr>
      <vt:lpstr>Casting Incompatible Types</vt:lpstr>
      <vt:lpstr>String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 Programming in JAVA</dc:title>
  <cp:lastModifiedBy>bhargav bj</cp:lastModifiedBy>
  <cp:revision>79</cp:revision>
  <dcterms:created xsi:type="dcterms:W3CDTF">2019-07-17T10:07:57Z</dcterms:created>
  <dcterms:modified xsi:type="dcterms:W3CDTF">2020-11-13T05:11:45Z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2011-09-15T00:00:00Z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2019-07-17T00:00:00Z</vt:filetime>
  </property>
</Properties>
</file>