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4" r:id="rId5"/>
    <p:sldId id="285" r:id="rId6"/>
    <p:sldId id="286" r:id="rId7"/>
    <p:sldId id="279" r:id="rId8"/>
    <p:sldId id="280" r:id="rId9"/>
    <p:sldId id="282"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81" r:id="rId31"/>
    <p:sldId id="283" r:id="rId32"/>
    <p:sldId id="288" r:id="rId33"/>
    <p:sldId id="289" r:id="rId34"/>
    <p:sldId id="290" r:id="rId35"/>
    <p:sldId id="291" r:id="rId36"/>
    <p:sldId id="292" r:id="rId37"/>
    <p:sldId id="293" r:id="rId38"/>
    <p:sldId id="294" r:id="rId39"/>
    <p:sldId id="295" r:id="rId40"/>
    <p:sldId id="301" r:id="rId41"/>
    <p:sldId id="302" r:id="rId42"/>
    <p:sldId id="296" r:id="rId43"/>
    <p:sldId id="297" r:id="rId44"/>
    <p:sldId id="298" r:id="rId45"/>
    <p:sldId id="299" r:id="rId46"/>
    <p:sldId id="300" r:id="rId47"/>
    <p:sldId id="287" r:id="rId48"/>
    <p:sldId id="303" r:id="rId49"/>
    <p:sldId id="304" r:id="rId50"/>
    <p:sldId id="305" r:id="rId51"/>
    <p:sldId id="306" r:id="rId5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5D0FB-3F78-951C-60F1-F0A89B0D1812}" v="1073" dt="2021-11-01T12:16:04.931"/>
    <p1510:client id="{475DC718-F938-9A54-5EDD-B90F13ECB01C}" v="997" dt="2021-11-02T12:35:32.073"/>
    <p1510:client id="{6DA827F4-1FED-3EBB-34D8-E4D81639E1FB}" v="2066" dt="2021-11-03T12:39:58.338"/>
    <p1510:client id="{B3CB9E74-0048-4D83-B4AB-DB7194722D67}" v="3" dt="2021-11-01T10:34:12.975"/>
    <p1510:client id="{C5AE87AB-8D4B-4C28-A294-EF86D7A2F919}" v="1294" dt="2021-11-02T05:31:08.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03/11/2021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03/11/2021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03/11/2021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javase/8/docs/api/java/io/Reader.html" TargetMode="External"/><Relationship Id="rId2" Type="http://schemas.openxmlformats.org/officeDocument/2006/relationships/hyperlink" Target="https://docs.oracle.com/javase/tutorial/essential/io/"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io/BufferedReader.html" TargetMode="External"/><Relationship Id="rId5" Type="http://schemas.openxmlformats.org/officeDocument/2006/relationships/hyperlink" Target="https://docs.oracle.com/javase/8/docs/api/java/io/FileReader.html" TargetMode="External"/><Relationship Id="rId4" Type="http://schemas.openxmlformats.org/officeDocument/2006/relationships/hyperlink" Target="https://docs.oracle.com/javase/8/docs/api/java/io/InputStreamReader.html"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docs.oracle.com/javase/8/docs/api/java/io/BufferedInputStream.html" TargetMode="External"/><Relationship Id="rId3" Type="http://schemas.openxmlformats.org/officeDocument/2006/relationships/hyperlink" Target="https://docs.oracle.com/javase/8/docs/api/java/io/OutputStreamWriter.html" TargetMode="External"/><Relationship Id="rId7" Type="http://schemas.openxmlformats.org/officeDocument/2006/relationships/hyperlink" Target="https://docs.oracle.com/javase/8/docs/api/java/io/FileInputStream.html" TargetMode="External"/><Relationship Id="rId2" Type="http://schemas.openxmlformats.org/officeDocument/2006/relationships/hyperlink" Target="https://docs.oracle.com/javase/8/docs/api/java/io/Writer.html"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io/InputStream.html" TargetMode="External"/><Relationship Id="rId5" Type="http://schemas.openxmlformats.org/officeDocument/2006/relationships/hyperlink" Target="https://docs.oracle.com/javase/8/docs/api/java/io/BufferedWriter.html" TargetMode="External"/><Relationship Id="rId4" Type="http://schemas.openxmlformats.org/officeDocument/2006/relationships/hyperlink" Target="https://docs.oracle.com/javase/8/docs/api/java/io/FileWriter.html"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docs.oracle.com/javase/8/docs/api/java/nio/file/Files.html" TargetMode="External"/><Relationship Id="rId3" Type="http://schemas.openxmlformats.org/officeDocument/2006/relationships/hyperlink" Target="https://docs.oracle.com/javase/8/docs/api/java/io/FileOutputStream.html" TargetMode="External"/><Relationship Id="rId7" Type="http://schemas.openxmlformats.org/officeDocument/2006/relationships/hyperlink" Target="https://docs.oracle.com/javase/8/docs/api/java/nio/file/Paths.html" TargetMode="External"/><Relationship Id="rId2" Type="http://schemas.openxmlformats.org/officeDocument/2006/relationships/hyperlink" Target="https://docs.oracle.com/javase/8/docs/api/java/io/OutputStream.html"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nio/file/Path.html" TargetMode="External"/><Relationship Id="rId5" Type="http://schemas.openxmlformats.org/officeDocument/2006/relationships/hyperlink" Target="https://docs.oracle.com/javase/8/docs/api/java/nio/package-summary.html" TargetMode="External"/><Relationship Id="rId4" Type="http://schemas.openxmlformats.org/officeDocument/2006/relationships/hyperlink" Target="https://docs.oracle.com/javase/8/docs/api/java/io/BufferedOutputStream.html"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2.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w3schools.com/java/java_abstract.as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encapsulation-in-java/"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method-overriding-in-jav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JAVA</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F67C-027F-4C44-AD7E-AF9ECF90483B}"/>
              </a:ext>
            </a:extLst>
          </p:cNvPr>
          <p:cNvSpPr>
            <a:spLocks noGrp="1"/>
          </p:cNvSpPr>
          <p:nvPr>
            <p:ph type="title"/>
          </p:nvPr>
        </p:nvSpPr>
        <p:spPr>
          <a:xfrm>
            <a:off x="838200" y="365125"/>
            <a:ext cx="10515600" cy="793601"/>
          </a:xfrm>
        </p:spPr>
        <p:txBody>
          <a:bodyPr/>
          <a:lstStyle/>
          <a:p>
            <a:r>
              <a:rPr lang="en-GB" sz="2400" b="1" dirty="0">
                <a:cs typeface="Calibri Light"/>
              </a:rPr>
              <a:t>Access Control Modifiers</a:t>
            </a:r>
            <a:endParaRPr lang="en-GB" b="1" dirty="0"/>
          </a:p>
        </p:txBody>
      </p:sp>
      <p:sp>
        <p:nvSpPr>
          <p:cNvPr id="3" name="Content Placeholder 2">
            <a:extLst>
              <a:ext uri="{FF2B5EF4-FFF2-40B4-BE49-F238E27FC236}">
                <a16:creationId xmlns:a16="http://schemas.microsoft.com/office/drawing/2014/main" id="{FB107A4D-0EA8-4B9C-925D-61455AC9D57E}"/>
              </a:ext>
            </a:extLst>
          </p:cNvPr>
          <p:cNvSpPr>
            <a:spLocks noGrp="1"/>
          </p:cNvSpPr>
          <p:nvPr>
            <p:ph idx="1"/>
          </p:nvPr>
        </p:nvSpPr>
        <p:spPr>
          <a:xfrm>
            <a:off x="838200" y="1221776"/>
            <a:ext cx="10515600" cy="5199602"/>
          </a:xfrm>
        </p:spPr>
        <p:txBody>
          <a:bodyPr vert="horz" lIns="91440" tIns="45720" rIns="91440" bIns="45720" rtlCol="0" anchor="t">
            <a:normAutofit/>
          </a:bodyPr>
          <a:lstStyle/>
          <a:p>
            <a:pPr marL="0" indent="0" algn="just">
              <a:buNone/>
            </a:pPr>
            <a:r>
              <a:rPr lang="en-GB" sz="2000" b="1">
                <a:ea typeface="+mn-lt"/>
                <a:cs typeface="+mn-lt"/>
              </a:rPr>
              <a:t>Access Modifiers</a:t>
            </a:r>
            <a:r>
              <a:rPr lang="en-GB" sz="2000">
                <a:ea typeface="+mn-lt"/>
                <a:cs typeface="+mn-lt"/>
              </a:rPr>
              <a:t> in</a:t>
            </a:r>
            <a:r>
              <a:rPr lang="en-GB" sz="2000" b="1">
                <a:ea typeface="+mn-lt"/>
                <a:cs typeface="+mn-lt"/>
              </a:rPr>
              <a:t> Java</a:t>
            </a:r>
            <a:r>
              <a:rPr lang="en-GB" sz="2000">
                <a:ea typeface="+mn-lt"/>
                <a:cs typeface="+mn-lt"/>
              </a:rPr>
              <a:t> helps to restrict the scope of a class, constructor, variable, method, or data </a:t>
            </a:r>
            <a:r>
              <a:rPr lang="en-GB" sz="2000" dirty="0">
                <a:ea typeface="+mn-lt"/>
                <a:cs typeface="+mn-lt"/>
              </a:rPr>
              <a:t>member.</a:t>
            </a:r>
            <a:endParaRPr lang="en-US" dirty="0"/>
          </a:p>
          <a:p>
            <a:pPr marL="0" indent="0" algn="just">
              <a:buNone/>
            </a:pPr>
            <a:r>
              <a:rPr lang="en-GB" sz="2000">
                <a:ea typeface="+mn-lt"/>
                <a:cs typeface="+mn-lt"/>
              </a:rPr>
              <a:t>There are four types of Java access modifiers:</a:t>
            </a:r>
            <a:endParaRPr lang="en-GB" sz="2000">
              <a:cs typeface="Calibri" panose="020F0502020204030204"/>
            </a:endParaRPr>
          </a:p>
          <a:p>
            <a:pPr algn="just"/>
            <a:r>
              <a:rPr lang="en-GB" sz="2000" b="1" dirty="0">
                <a:ea typeface="+mn-lt"/>
                <a:cs typeface="+mn-lt"/>
              </a:rPr>
              <a:t>Private</a:t>
            </a:r>
            <a:r>
              <a:rPr lang="en-GB" sz="2000" dirty="0">
                <a:ea typeface="+mn-lt"/>
                <a:cs typeface="+mn-lt"/>
              </a:rPr>
              <a:t>: The access level of a private modifier is only within the class. It cannot be accessed from outside the class.</a:t>
            </a:r>
            <a:endParaRPr lang="en-GB" sz="2000" dirty="0">
              <a:cs typeface="Calibri"/>
            </a:endParaRPr>
          </a:p>
          <a:p>
            <a:pPr algn="just"/>
            <a:r>
              <a:rPr lang="en-GB" sz="2000" b="1" dirty="0">
                <a:ea typeface="+mn-lt"/>
                <a:cs typeface="+mn-lt"/>
              </a:rPr>
              <a:t>Default</a:t>
            </a:r>
            <a:r>
              <a:rPr lang="en-GB" sz="2000" dirty="0">
                <a:ea typeface="+mn-lt"/>
                <a:cs typeface="+mn-lt"/>
              </a:rPr>
              <a:t>: The access level of a default modifier is only within the package. It cannot be accessed from outside the package. If you do not specify any access level, it will be the default.</a:t>
            </a:r>
            <a:endParaRPr lang="en-GB" sz="2000" dirty="0">
              <a:cs typeface="Calibri"/>
            </a:endParaRPr>
          </a:p>
          <a:p>
            <a:pPr algn="just"/>
            <a:r>
              <a:rPr lang="en-GB" sz="2000" b="1" dirty="0">
                <a:ea typeface="+mn-lt"/>
                <a:cs typeface="+mn-lt"/>
              </a:rPr>
              <a:t>Protected</a:t>
            </a:r>
            <a:r>
              <a:rPr lang="en-GB" sz="2000" dirty="0">
                <a:ea typeface="+mn-lt"/>
                <a:cs typeface="+mn-lt"/>
              </a:rPr>
              <a:t>: The access level of a protected modifier is within the package and outside the package through child class. If you do not make the child class, it cannot be accessed from outside the package.</a:t>
            </a:r>
            <a:endParaRPr lang="en-GB" sz="2000" dirty="0">
              <a:cs typeface="Calibri"/>
            </a:endParaRPr>
          </a:p>
          <a:p>
            <a:pPr algn="just"/>
            <a:r>
              <a:rPr lang="en-GB" sz="2000" b="1" dirty="0">
                <a:ea typeface="+mn-lt"/>
                <a:cs typeface="+mn-lt"/>
              </a:rPr>
              <a:t>Public</a:t>
            </a:r>
            <a:r>
              <a:rPr lang="en-GB" sz="2000" dirty="0">
                <a:ea typeface="+mn-lt"/>
                <a:cs typeface="+mn-lt"/>
              </a:rPr>
              <a:t>: The access level of a public modifier is everywhere. It can be accessed from within the class, outside the class, within the package and outside the package.</a:t>
            </a:r>
            <a:endParaRPr lang="en-GB" sz="2000" dirty="0"/>
          </a:p>
          <a:p>
            <a:endParaRPr lang="en-GB" dirty="0">
              <a:cs typeface="Calibri"/>
            </a:endParaRPr>
          </a:p>
        </p:txBody>
      </p:sp>
    </p:spTree>
    <p:extLst>
      <p:ext uri="{BB962C8B-B14F-4D97-AF65-F5344CB8AC3E}">
        <p14:creationId xmlns:p14="http://schemas.microsoft.com/office/powerpoint/2010/main" val="248444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DA22-AD68-4D28-B05D-CD3BECE4C009}"/>
              </a:ext>
            </a:extLst>
          </p:cNvPr>
          <p:cNvSpPr>
            <a:spLocks noGrp="1"/>
          </p:cNvSpPr>
          <p:nvPr>
            <p:ph type="title"/>
          </p:nvPr>
        </p:nvSpPr>
        <p:spPr>
          <a:xfrm>
            <a:off x="838200" y="365125"/>
            <a:ext cx="10515600" cy="577942"/>
          </a:xfrm>
        </p:spPr>
        <p:txBody>
          <a:bodyPr/>
          <a:lstStyle/>
          <a:p>
            <a:r>
              <a:rPr lang="en-GB" sz="2800" b="1" dirty="0">
                <a:cs typeface="Calibri Light"/>
              </a:rPr>
              <a:t>Non –Access modifiers</a:t>
            </a:r>
            <a:endParaRPr lang="en-GB" b="1" dirty="0"/>
          </a:p>
        </p:txBody>
      </p:sp>
      <p:sp>
        <p:nvSpPr>
          <p:cNvPr id="3" name="Content Placeholder 2">
            <a:extLst>
              <a:ext uri="{FF2B5EF4-FFF2-40B4-BE49-F238E27FC236}">
                <a16:creationId xmlns:a16="http://schemas.microsoft.com/office/drawing/2014/main" id="{C7FE81C0-989D-4B23-8776-1051B30A9075}"/>
              </a:ext>
            </a:extLst>
          </p:cNvPr>
          <p:cNvSpPr>
            <a:spLocks noGrp="1"/>
          </p:cNvSpPr>
          <p:nvPr>
            <p:ph idx="1"/>
          </p:nvPr>
        </p:nvSpPr>
        <p:spPr>
          <a:xfrm>
            <a:off x="838200" y="1293664"/>
            <a:ext cx="10515600" cy="4883299"/>
          </a:xfrm>
        </p:spPr>
        <p:txBody>
          <a:bodyPr vert="horz" lIns="91440" tIns="45720" rIns="91440" bIns="45720" rtlCol="0" anchor="t">
            <a:normAutofit fontScale="92500" lnSpcReduction="20000"/>
          </a:bodyPr>
          <a:lstStyle/>
          <a:p>
            <a:pPr marL="0" indent="0">
              <a:buNone/>
            </a:pPr>
            <a:r>
              <a:rPr lang="en-GB" sz="2000" dirty="0">
                <a:cs typeface="Calibri"/>
              </a:rPr>
              <a:t>Non-access modifiers are used in order to provide additional functionalities to a class, method, variable, or constructor. They are :</a:t>
            </a:r>
            <a:endParaRPr lang="en-US"/>
          </a:p>
          <a:p>
            <a:pPr marL="0" indent="0">
              <a:buNone/>
            </a:pPr>
            <a:endParaRPr lang="en-GB" sz="2000" dirty="0">
              <a:cs typeface="Calibri"/>
            </a:endParaRPr>
          </a:p>
          <a:p>
            <a:r>
              <a:rPr lang="en-GB" sz="2000" b="1" dirty="0">
                <a:cs typeface="Calibri"/>
              </a:rPr>
              <a:t>Static : </a:t>
            </a:r>
            <a:r>
              <a:rPr lang="en-GB" sz="2000" dirty="0">
                <a:cs typeface="Calibri"/>
              </a:rPr>
              <a:t> when a variable is declared static, it is initialised only for one time.  For example, When we call a function count()  where I is initialised as 0 and is static, j declared as normal variable initialised as 0. So when we call count() twice where I and j is incremented by 1.  For first execution ,new memory location is created for normal variable and static variable. Output :  I=1,j=1;     For second execution, </a:t>
            </a:r>
            <a:r>
              <a:rPr lang="en-GB" sz="2000" dirty="0">
                <a:ea typeface="+mn-lt"/>
                <a:cs typeface="+mn-lt"/>
              </a:rPr>
              <a:t>new memory location is created for normal variable while same memory location is used by static variable. Changes are made to the value of the static variable. Output : I=2,j=1.</a:t>
            </a:r>
          </a:p>
          <a:p>
            <a:r>
              <a:rPr lang="en-GB" sz="2000" dirty="0">
                <a:ea typeface="+mn-lt"/>
                <a:cs typeface="+mn-lt"/>
              </a:rPr>
              <a:t>A static function cannot be called using object reference.</a:t>
            </a:r>
          </a:p>
          <a:p>
            <a:pPr marL="0" indent="0">
              <a:buNone/>
            </a:pPr>
            <a:r>
              <a:rPr lang="en-GB" sz="2000" b="1" dirty="0">
                <a:ea typeface="+mn-lt"/>
                <a:cs typeface="+mn-lt"/>
              </a:rPr>
              <a:t>    </a:t>
            </a:r>
            <a:r>
              <a:rPr lang="en-GB" sz="2000" dirty="0">
                <a:ea typeface="+mn-lt"/>
                <a:cs typeface="+mn-lt"/>
              </a:rPr>
              <a:t>Class </a:t>
            </a:r>
            <a:r>
              <a:rPr lang="en-GB" sz="2000" dirty="0" err="1">
                <a:ea typeface="+mn-lt"/>
                <a:cs typeface="+mn-lt"/>
              </a:rPr>
              <a:t>stu</a:t>
            </a:r>
            <a:r>
              <a:rPr lang="en-GB" sz="2000" dirty="0">
                <a:ea typeface="+mn-lt"/>
                <a:cs typeface="+mn-lt"/>
              </a:rPr>
              <a:t> {   static void count() {  ----- }   }</a:t>
            </a:r>
            <a:endParaRPr lang="en-GB" dirty="0">
              <a:ea typeface="+mn-lt"/>
              <a:cs typeface="+mn-lt"/>
            </a:endParaRPr>
          </a:p>
          <a:p>
            <a:pPr marL="0" indent="0">
              <a:buNone/>
            </a:pPr>
            <a:r>
              <a:rPr lang="en-GB" sz="2000" b="1" dirty="0">
                <a:ea typeface="+mn-lt"/>
                <a:cs typeface="+mn-lt"/>
              </a:rPr>
              <a:t>    </a:t>
            </a:r>
            <a:r>
              <a:rPr lang="en-GB" sz="2000" dirty="0">
                <a:ea typeface="+mn-lt"/>
                <a:cs typeface="+mn-lt"/>
              </a:rPr>
              <a:t>We cannot invoke like, </a:t>
            </a:r>
            <a:endParaRPr lang="en-GB" dirty="0">
              <a:ea typeface="+mn-lt"/>
              <a:cs typeface="+mn-lt"/>
            </a:endParaRPr>
          </a:p>
          <a:p>
            <a:pPr marL="0" indent="0">
              <a:buNone/>
            </a:pPr>
            <a:r>
              <a:rPr lang="en-GB" sz="2000" dirty="0">
                <a:ea typeface="+mn-lt"/>
                <a:cs typeface="+mn-lt"/>
              </a:rPr>
              <a:t>            </a:t>
            </a:r>
            <a:r>
              <a:rPr lang="en-GB" sz="2000" dirty="0" err="1">
                <a:ea typeface="+mn-lt"/>
                <a:cs typeface="+mn-lt"/>
              </a:rPr>
              <a:t>stu</a:t>
            </a:r>
            <a:r>
              <a:rPr lang="en-GB" sz="2000" dirty="0">
                <a:ea typeface="+mn-lt"/>
                <a:cs typeface="+mn-lt"/>
              </a:rPr>
              <a:t> </a:t>
            </a:r>
            <a:r>
              <a:rPr lang="en-GB" sz="2000" dirty="0" err="1">
                <a:ea typeface="+mn-lt"/>
                <a:cs typeface="+mn-lt"/>
              </a:rPr>
              <a:t>ob</a:t>
            </a:r>
            <a:r>
              <a:rPr lang="en-GB" sz="2000" dirty="0">
                <a:ea typeface="+mn-lt"/>
                <a:cs typeface="+mn-lt"/>
              </a:rPr>
              <a:t> = new </a:t>
            </a:r>
            <a:r>
              <a:rPr lang="en-GB" sz="2000" dirty="0" err="1">
                <a:ea typeface="+mn-lt"/>
                <a:cs typeface="+mn-lt"/>
              </a:rPr>
              <a:t>stu</a:t>
            </a:r>
            <a:r>
              <a:rPr lang="en-GB" sz="2000" dirty="0">
                <a:ea typeface="+mn-lt"/>
                <a:cs typeface="+mn-lt"/>
              </a:rPr>
              <a:t>();   </a:t>
            </a:r>
            <a:endParaRPr lang="en-GB">
              <a:ea typeface="+mn-lt"/>
              <a:cs typeface="+mn-lt"/>
            </a:endParaRPr>
          </a:p>
          <a:p>
            <a:pPr marL="0" indent="0">
              <a:buNone/>
            </a:pPr>
            <a:r>
              <a:rPr lang="en-GB" sz="2000" dirty="0">
                <a:ea typeface="+mn-lt"/>
                <a:cs typeface="+mn-lt"/>
              </a:rPr>
              <a:t>            </a:t>
            </a:r>
            <a:r>
              <a:rPr lang="en-GB" sz="2000" dirty="0" err="1">
                <a:ea typeface="+mn-lt"/>
                <a:cs typeface="+mn-lt"/>
              </a:rPr>
              <a:t>ob.count</a:t>
            </a:r>
            <a:r>
              <a:rPr lang="en-GB" sz="2000" dirty="0">
                <a:ea typeface="+mn-lt"/>
                <a:cs typeface="+mn-lt"/>
              </a:rPr>
              <a:t>(); </a:t>
            </a:r>
            <a:endParaRPr lang="en-GB" dirty="0">
              <a:ea typeface="+mn-lt"/>
              <a:cs typeface="+mn-lt"/>
            </a:endParaRPr>
          </a:p>
          <a:p>
            <a:pPr marL="0" indent="0">
              <a:buNone/>
            </a:pPr>
            <a:r>
              <a:rPr lang="en-GB" sz="2000" dirty="0">
                <a:ea typeface="+mn-lt"/>
                <a:cs typeface="+mn-lt"/>
              </a:rPr>
              <a:t>     Instead, we can invoke like ,        stu.count(); </a:t>
            </a:r>
            <a:r>
              <a:rPr lang="en-GB" sz="2000" b="1" dirty="0">
                <a:ea typeface="+mn-lt"/>
                <a:cs typeface="+mn-lt"/>
              </a:rPr>
              <a:t>                                                                                                                                                                                                                                                                                                                                                                                                                                                       </a:t>
            </a:r>
            <a:endParaRPr lang="en-GB">
              <a:cs typeface="Calibri" panose="020F0502020204030204"/>
            </a:endParaRPr>
          </a:p>
        </p:txBody>
      </p:sp>
    </p:spTree>
    <p:extLst>
      <p:ext uri="{BB962C8B-B14F-4D97-AF65-F5344CB8AC3E}">
        <p14:creationId xmlns:p14="http://schemas.microsoft.com/office/powerpoint/2010/main" val="5466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7E24-03DC-4355-95B4-4CE254906F19}"/>
              </a:ext>
            </a:extLst>
          </p:cNvPr>
          <p:cNvSpPr>
            <a:spLocks noGrp="1"/>
          </p:cNvSpPr>
          <p:nvPr>
            <p:ph type="title"/>
          </p:nvPr>
        </p:nvSpPr>
        <p:spPr>
          <a:xfrm>
            <a:off x="838200" y="365125"/>
            <a:ext cx="10515600" cy="74733"/>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912FB7A3-6FDA-4A69-BA11-6D584073DB99}"/>
              </a:ext>
            </a:extLst>
          </p:cNvPr>
          <p:cNvSpPr>
            <a:spLocks noGrp="1"/>
          </p:cNvSpPr>
          <p:nvPr>
            <p:ph idx="1"/>
          </p:nvPr>
        </p:nvSpPr>
        <p:spPr>
          <a:xfrm>
            <a:off x="967596" y="675436"/>
            <a:ext cx="10875034" cy="5817829"/>
          </a:xfrm>
        </p:spPr>
        <p:txBody>
          <a:bodyPr vert="horz" lIns="91440" tIns="45720" rIns="91440" bIns="45720" rtlCol="0" anchor="t">
            <a:normAutofit/>
          </a:bodyPr>
          <a:lstStyle/>
          <a:p>
            <a:r>
              <a:rPr lang="en-GB" sz="2000" b="1" dirty="0">
                <a:cs typeface="Calibri"/>
              </a:rPr>
              <a:t>Abstract :  </a:t>
            </a:r>
            <a:r>
              <a:rPr lang="en-GB" sz="2000" dirty="0">
                <a:cs typeface="Calibri"/>
              </a:rPr>
              <a:t>Used  for creating abstract classes and methods. An abstract class should contain </a:t>
            </a:r>
            <a:r>
              <a:rPr lang="en-GB" sz="2000" dirty="0" err="1">
                <a:cs typeface="Calibri"/>
              </a:rPr>
              <a:t>atleast</a:t>
            </a:r>
            <a:r>
              <a:rPr lang="en-GB" sz="2000" dirty="0">
                <a:cs typeface="Calibri"/>
              </a:rPr>
              <a:t> an abstract function. An abstract function is the one which has no body definition.</a:t>
            </a:r>
            <a:r>
              <a:rPr lang="en-GB" sz="2000" b="1" dirty="0">
                <a:cs typeface="Calibri"/>
              </a:rPr>
              <a:t> </a:t>
            </a:r>
            <a:endParaRPr lang="en-US" dirty="0">
              <a:cs typeface="Calibri" panose="020F0502020204030204"/>
            </a:endParaRPr>
          </a:p>
          <a:p>
            <a:pPr marL="0" indent="0">
              <a:buNone/>
            </a:pPr>
            <a:r>
              <a:rPr lang="en-GB" sz="2000" dirty="0">
                <a:cs typeface="Calibri"/>
              </a:rPr>
              <a:t>    Ex:   abstract class </a:t>
            </a:r>
            <a:r>
              <a:rPr lang="en-GB" sz="2000" dirty="0" err="1">
                <a:cs typeface="Calibri"/>
              </a:rPr>
              <a:t>abc</a:t>
            </a:r>
            <a:r>
              <a:rPr lang="en-GB" sz="2000" dirty="0">
                <a:cs typeface="Calibri"/>
              </a:rPr>
              <a:t>  {  abstract void sum(); }    // it has no body definition </a:t>
            </a:r>
            <a:endParaRPr lang="en-US">
              <a:cs typeface="Calibri"/>
            </a:endParaRPr>
          </a:p>
          <a:p>
            <a:pPr marL="0" indent="0">
              <a:buNone/>
            </a:pPr>
            <a:r>
              <a:rPr lang="en-GB" sz="2000" dirty="0">
                <a:cs typeface="Calibri"/>
              </a:rPr>
              <a:t>    An abstract class cannot be invoked with its object reference.   </a:t>
            </a:r>
            <a:r>
              <a:rPr lang="en-GB" sz="2000" dirty="0" err="1">
                <a:cs typeface="Calibri"/>
              </a:rPr>
              <a:t>abc</a:t>
            </a:r>
            <a:r>
              <a:rPr lang="en-GB" sz="2000" dirty="0">
                <a:cs typeface="Calibri"/>
              </a:rPr>
              <a:t> </a:t>
            </a:r>
            <a:r>
              <a:rPr lang="en-GB" sz="2000" dirty="0" err="1">
                <a:cs typeface="Calibri"/>
              </a:rPr>
              <a:t>ob</a:t>
            </a:r>
            <a:r>
              <a:rPr lang="en-GB" sz="2000" dirty="0">
                <a:cs typeface="Calibri"/>
              </a:rPr>
              <a:t> = new </a:t>
            </a:r>
            <a:r>
              <a:rPr lang="en-GB" sz="2000" dirty="0" err="1">
                <a:cs typeface="Calibri"/>
              </a:rPr>
              <a:t>abc</a:t>
            </a:r>
            <a:r>
              <a:rPr lang="en-GB" sz="2000" dirty="0">
                <a:cs typeface="Calibri"/>
              </a:rPr>
              <a:t>() is wrong. It is                possible to create object reference of type "</a:t>
            </a:r>
            <a:r>
              <a:rPr lang="en-GB" sz="2000" dirty="0" err="1">
                <a:cs typeface="Calibri"/>
              </a:rPr>
              <a:t>abc</a:t>
            </a:r>
            <a:r>
              <a:rPr lang="en-GB" sz="2000" dirty="0">
                <a:cs typeface="Calibri"/>
              </a:rPr>
              <a:t>"  by creating a new class using "extend" keyword.</a:t>
            </a:r>
          </a:p>
          <a:p>
            <a:pPr marL="0" indent="0">
              <a:buNone/>
            </a:pPr>
            <a:r>
              <a:rPr lang="en-GB" sz="2000" dirty="0">
                <a:cs typeface="Calibri"/>
              </a:rPr>
              <a:t>    Class </a:t>
            </a:r>
            <a:r>
              <a:rPr lang="en-GB" sz="2000" dirty="0" err="1">
                <a:cs typeface="Calibri"/>
              </a:rPr>
              <a:t>myclass</a:t>
            </a:r>
            <a:r>
              <a:rPr lang="en-GB" sz="2000" dirty="0">
                <a:cs typeface="Calibri"/>
              </a:rPr>
              <a:t> extend </a:t>
            </a:r>
            <a:r>
              <a:rPr lang="en-GB" sz="2000" dirty="0" err="1">
                <a:cs typeface="Calibri" panose="020F0502020204030204"/>
              </a:rPr>
              <a:t>abc</a:t>
            </a:r>
            <a:endParaRPr lang="en-GB" sz="2000" dirty="0">
              <a:cs typeface="Calibri" panose="020F0502020204030204"/>
            </a:endParaRPr>
          </a:p>
          <a:p>
            <a:pPr marL="0" indent="0">
              <a:buNone/>
            </a:pPr>
            <a:r>
              <a:rPr lang="en-GB" sz="2000" dirty="0">
                <a:cs typeface="Calibri" panose="020F0502020204030204"/>
              </a:rPr>
              <a:t>    {  </a:t>
            </a:r>
            <a:endParaRPr lang="en-GB" dirty="0">
              <a:cs typeface="Calibri" panose="020F0502020204030204"/>
            </a:endParaRPr>
          </a:p>
          <a:p>
            <a:pPr marL="0" indent="0">
              <a:buNone/>
            </a:pPr>
            <a:r>
              <a:rPr lang="en-GB" sz="2000" dirty="0">
                <a:cs typeface="Calibri" panose="020F0502020204030204"/>
              </a:rPr>
              <a:t>         void sum()  {  } </a:t>
            </a:r>
          </a:p>
          <a:p>
            <a:pPr marL="0" indent="0">
              <a:buNone/>
            </a:pPr>
            <a:r>
              <a:rPr lang="en-GB" sz="2000" dirty="0">
                <a:cs typeface="Calibri" panose="020F0502020204030204"/>
              </a:rPr>
              <a:t>    }</a:t>
            </a:r>
          </a:p>
          <a:p>
            <a:pPr marL="0" indent="0">
              <a:buNone/>
            </a:pPr>
            <a:r>
              <a:rPr lang="en-GB" sz="2000" dirty="0">
                <a:cs typeface="Calibri" panose="020F0502020204030204"/>
              </a:rPr>
              <a:t>    Object can be now be created as  </a:t>
            </a:r>
            <a:r>
              <a:rPr lang="en-GB" sz="2000" dirty="0" err="1">
                <a:cs typeface="Calibri" panose="020F0502020204030204"/>
              </a:rPr>
              <a:t>abc</a:t>
            </a:r>
            <a:r>
              <a:rPr lang="en-GB" sz="2000" dirty="0">
                <a:cs typeface="Calibri" panose="020F0502020204030204"/>
              </a:rPr>
              <a:t> </a:t>
            </a:r>
            <a:r>
              <a:rPr lang="en-GB" sz="2000" dirty="0" err="1">
                <a:cs typeface="Calibri" panose="020F0502020204030204"/>
              </a:rPr>
              <a:t>ob</a:t>
            </a:r>
            <a:r>
              <a:rPr lang="en-GB" sz="2000" dirty="0">
                <a:cs typeface="Calibri" panose="020F0502020204030204"/>
              </a:rPr>
              <a:t> = new </a:t>
            </a:r>
            <a:r>
              <a:rPr lang="en-GB" sz="2000" dirty="0" err="1">
                <a:cs typeface="Calibri" panose="020F0502020204030204"/>
              </a:rPr>
              <a:t>myclass</a:t>
            </a:r>
            <a:r>
              <a:rPr lang="en-GB" sz="2000" dirty="0">
                <a:cs typeface="Calibri" panose="020F0502020204030204"/>
              </a:rPr>
              <a:t>();</a:t>
            </a:r>
          </a:p>
          <a:p>
            <a:pPr>
              <a:buFont typeface="Arial"/>
              <a:buChar char="•"/>
            </a:pPr>
            <a:r>
              <a:rPr lang="en-GB" sz="2000" b="1" dirty="0">
                <a:cs typeface="Calibri" panose="020F0502020204030204"/>
              </a:rPr>
              <a:t>Final :</a:t>
            </a:r>
            <a:r>
              <a:rPr lang="en-GB" sz="2000" dirty="0">
                <a:cs typeface="Calibri" panose="020F0502020204030204"/>
              </a:rPr>
              <a:t>  When a variable is declared as final/constant, its value remains same till it has memory; Example :  final int j=0 ;     or     final int k;</a:t>
            </a:r>
            <a:endParaRPr lang="en-US" sz="2000" dirty="0">
              <a:ea typeface="+mn-lt"/>
              <a:cs typeface="+mn-lt"/>
            </a:endParaRPr>
          </a:p>
          <a:p>
            <a:pPr marL="0" indent="0">
              <a:buNone/>
            </a:pPr>
            <a:r>
              <a:rPr lang="en-GB" sz="2000" dirty="0">
                <a:cs typeface="Calibri" panose="020F0502020204030204"/>
              </a:rPr>
              <a:t>    When a method is declared as final, it cannot be overridden.</a:t>
            </a:r>
            <a:r>
              <a:rPr lang="en-GB" sz="2000" b="1" dirty="0">
                <a:cs typeface="Calibri" panose="020F0502020204030204"/>
              </a:rPr>
              <a:t>  </a:t>
            </a:r>
            <a:endParaRPr lang="en-GB" dirty="0"/>
          </a:p>
          <a:p>
            <a:pPr marL="0" indent="0">
              <a:buNone/>
            </a:pPr>
            <a:endParaRPr lang="en-GB" sz="2000" dirty="0">
              <a:cs typeface="Calibri" panose="020F0502020204030204"/>
            </a:endParaRPr>
          </a:p>
          <a:p>
            <a:pPr marL="0" indent="0">
              <a:buNone/>
            </a:pPr>
            <a:endParaRPr lang="en-GB" sz="2000" dirty="0">
              <a:cs typeface="Calibri" panose="020F0502020204030204"/>
            </a:endParaRPr>
          </a:p>
          <a:p>
            <a:pPr marL="0" indent="0">
              <a:buNone/>
            </a:pPr>
            <a:endParaRPr lang="en-GB" sz="2000" dirty="0">
              <a:cs typeface="Calibri" panose="020F0502020204030204"/>
            </a:endParaRPr>
          </a:p>
          <a:p>
            <a:endParaRPr lang="en-GB" sz="2000" dirty="0">
              <a:cs typeface="Calibri" panose="020F0502020204030204"/>
            </a:endParaRPr>
          </a:p>
        </p:txBody>
      </p:sp>
    </p:spTree>
    <p:extLst>
      <p:ext uri="{BB962C8B-B14F-4D97-AF65-F5344CB8AC3E}">
        <p14:creationId xmlns:p14="http://schemas.microsoft.com/office/powerpoint/2010/main" val="236477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162B-7D5C-4176-BB8E-06E7C05BA9AD}"/>
              </a:ext>
            </a:extLst>
          </p:cNvPr>
          <p:cNvSpPr>
            <a:spLocks noGrp="1"/>
          </p:cNvSpPr>
          <p:nvPr>
            <p:ph type="title"/>
          </p:nvPr>
        </p:nvSpPr>
        <p:spPr>
          <a:xfrm>
            <a:off x="838200" y="365125"/>
            <a:ext cx="10515600" cy="664205"/>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619DF316-072D-4408-A91E-14A294FC13FB}"/>
              </a:ext>
            </a:extLst>
          </p:cNvPr>
          <p:cNvSpPr>
            <a:spLocks noGrp="1"/>
          </p:cNvSpPr>
          <p:nvPr>
            <p:ph idx="1"/>
          </p:nvPr>
        </p:nvSpPr>
        <p:spPr>
          <a:xfrm>
            <a:off x="838200" y="1193022"/>
            <a:ext cx="10515600" cy="4983941"/>
          </a:xfrm>
        </p:spPr>
        <p:txBody>
          <a:bodyPr vert="horz" lIns="91440" tIns="45720" rIns="91440" bIns="45720" rtlCol="0" anchor="t">
            <a:normAutofit/>
          </a:bodyPr>
          <a:lstStyle/>
          <a:p>
            <a:r>
              <a:rPr lang="en-GB" sz="2000" b="1" dirty="0">
                <a:cs typeface="Calibri"/>
              </a:rPr>
              <a:t>Synchronised : </a:t>
            </a:r>
            <a:r>
              <a:rPr lang="en-GB" sz="2000" dirty="0">
                <a:ea typeface="+mn-lt"/>
                <a:cs typeface="+mn-lt"/>
              </a:rPr>
              <a:t>The synchronized keyword used</a:t>
            </a:r>
            <a:r>
              <a:rPr lang="en-GB" sz="2000" b="1" dirty="0">
                <a:ea typeface="+mn-lt"/>
                <a:cs typeface="+mn-lt"/>
              </a:rPr>
              <a:t> to indicate that a method can be accessed by only one thread at a time</a:t>
            </a:r>
            <a:r>
              <a:rPr lang="en-GB" sz="2000" dirty="0">
                <a:ea typeface="+mn-lt"/>
                <a:cs typeface="+mn-lt"/>
              </a:rPr>
              <a:t>.</a:t>
            </a:r>
          </a:p>
          <a:p>
            <a:r>
              <a:rPr lang="en-GB" sz="2000" b="1" dirty="0">
                <a:cs typeface="Calibri"/>
              </a:rPr>
              <a:t>Volatile : </a:t>
            </a:r>
            <a:r>
              <a:rPr lang="en-GB" sz="2000" dirty="0">
                <a:ea typeface="+mn-lt"/>
                <a:cs typeface="+mn-lt"/>
              </a:rPr>
              <a:t>The volatile modifier is </a:t>
            </a:r>
            <a:r>
              <a:rPr lang="en-GB" sz="2000" b="1" dirty="0">
                <a:ea typeface="+mn-lt"/>
                <a:cs typeface="+mn-lt"/>
              </a:rPr>
              <a:t>used to let the JVM understand that a thread accessing the variable should always merge its own personal copy of the variable with the original in the memory</a:t>
            </a:r>
            <a:r>
              <a:rPr lang="en-GB" sz="2000" dirty="0">
                <a:ea typeface="+mn-lt"/>
                <a:cs typeface="+mn-lt"/>
              </a:rPr>
              <a:t>. ... Volatile can only be applied to instance variables, which are of type object or private. A volatile object reference can be null.</a:t>
            </a:r>
          </a:p>
          <a:p>
            <a:endParaRPr lang="en-GB" sz="2000" dirty="0">
              <a:ea typeface="+mn-lt"/>
              <a:cs typeface="+mn-lt"/>
            </a:endParaRPr>
          </a:p>
          <a:p>
            <a:pPr marL="0" indent="0">
              <a:buNone/>
            </a:pPr>
            <a:r>
              <a:rPr lang="en-GB" sz="2000" b="1" dirty="0">
                <a:ea typeface="+mn-lt"/>
                <a:cs typeface="+mn-lt"/>
              </a:rPr>
              <a:t>PRIMITIVE DATA TYPES</a:t>
            </a:r>
          </a:p>
          <a:p>
            <a:r>
              <a:rPr lang="en-GB" sz="2000" dirty="0">
                <a:ea typeface="+mn-lt"/>
                <a:cs typeface="+mn-lt"/>
              </a:rPr>
              <a:t>The main difference between primitive and non-primitive data types are: </a:t>
            </a:r>
            <a:endParaRPr lang="en-GB" sz="2000" b="1" dirty="0">
              <a:ea typeface="+mn-lt"/>
              <a:cs typeface="+mn-lt"/>
            </a:endParaRPr>
          </a:p>
          <a:p>
            <a:pPr marL="0" indent="0">
              <a:buNone/>
            </a:pPr>
            <a:r>
              <a:rPr lang="en-GB" sz="2000" dirty="0">
                <a:ea typeface="+mn-lt"/>
                <a:cs typeface="+mn-lt"/>
              </a:rPr>
              <a:t>    Primitive types are predefined (already defined) in Java. </a:t>
            </a:r>
            <a:endParaRPr lang="en-GB" sz="2000" b="1" dirty="0">
              <a:ea typeface="+mn-lt"/>
              <a:cs typeface="+mn-lt"/>
            </a:endParaRPr>
          </a:p>
          <a:p>
            <a:pPr marL="0" indent="0">
              <a:buNone/>
            </a:pPr>
            <a:r>
              <a:rPr lang="en-GB" sz="2000" b="1" dirty="0">
                <a:ea typeface="+mn-lt"/>
                <a:cs typeface="+mn-lt"/>
              </a:rPr>
              <a:t>     Non-primitive types are created by the programmer and is not defined by Java</a:t>
            </a:r>
            <a:r>
              <a:rPr lang="en-GB" sz="2000" dirty="0">
                <a:ea typeface="+mn-lt"/>
                <a:cs typeface="+mn-lt"/>
              </a:rPr>
              <a:t> (except for String ). ... A primitive type has always a value, while non-primitive types can be null .</a:t>
            </a:r>
            <a:endParaRPr lang="en-GB" sz="2000" b="1" dirty="0">
              <a:ea typeface="+mn-lt"/>
              <a:cs typeface="+mn-lt"/>
            </a:endParaRPr>
          </a:p>
          <a:p>
            <a:pPr marL="0" indent="0">
              <a:buNone/>
            </a:pPr>
            <a:endParaRPr lang="en-GB" sz="2000" b="1" dirty="0">
              <a:ea typeface="+mn-lt"/>
              <a:cs typeface="+mn-lt"/>
            </a:endParaRPr>
          </a:p>
          <a:p>
            <a:endParaRPr lang="en-GB" sz="2000" dirty="0">
              <a:ea typeface="+mn-lt"/>
              <a:cs typeface="+mn-lt"/>
            </a:endParaRPr>
          </a:p>
          <a:p>
            <a:endParaRPr lang="en-GB" sz="2000" dirty="0">
              <a:ea typeface="+mn-lt"/>
              <a:cs typeface="+mn-lt"/>
            </a:endParaRPr>
          </a:p>
          <a:p>
            <a:endParaRPr lang="en-GB" sz="2000" dirty="0">
              <a:ea typeface="+mn-lt"/>
              <a:cs typeface="+mn-lt"/>
            </a:endParaRPr>
          </a:p>
          <a:p>
            <a:endParaRPr lang="en-GB" sz="2000" dirty="0">
              <a:ea typeface="+mn-lt"/>
              <a:cs typeface="+mn-lt"/>
            </a:endParaRPr>
          </a:p>
        </p:txBody>
      </p:sp>
    </p:spTree>
    <p:extLst>
      <p:ext uri="{BB962C8B-B14F-4D97-AF65-F5344CB8AC3E}">
        <p14:creationId xmlns:p14="http://schemas.microsoft.com/office/powerpoint/2010/main" val="36884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9C0F-FA50-41B9-AB60-DC7BD3EF0470}"/>
              </a:ext>
            </a:extLst>
          </p:cNvPr>
          <p:cNvSpPr>
            <a:spLocks noGrp="1"/>
          </p:cNvSpPr>
          <p:nvPr>
            <p:ph type="title"/>
          </p:nvPr>
        </p:nvSpPr>
        <p:spPr>
          <a:xfrm>
            <a:off x="838200" y="365125"/>
            <a:ext cx="10515600" cy="807979"/>
          </a:xfrm>
        </p:spPr>
        <p:txBody>
          <a:bodyPr>
            <a:normAutofit/>
          </a:bodyPr>
          <a:lstStyle/>
          <a:p>
            <a:r>
              <a:rPr lang="en-GB" sz="2800" b="1" dirty="0">
                <a:cs typeface="Calibri Light"/>
              </a:rPr>
              <a:t>DATA TYPES IN JAVA</a:t>
            </a:r>
            <a:endParaRPr lang="en-GB" sz="2800" b="1" dirty="0"/>
          </a:p>
        </p:txBody>
      </p:sp>
      <p:pic>
        <p:nvPicPr>
          <p:cNvPr id="4" name="Picture 4" descr="Diagram&#10;&#10;Description automatically generated">
            <a:extLst>
              <a:ext uri="{FF2B5EF4-FFF2-40B4-BE49-F238E27FC236}">
                <a16:creationId xmlns:a16="http://schemas.microsoft.com/office/drawing/2014/main" id="{F55A72EF-C2F0-489C-81A2-A77B6DBC3C94}"/>
              </a:ext>
            </a:extLst>
          </p:cNvPr>
          <p:cNvPicPr>
            <a:picLocks noGrp="1" noChangeAspect="1"/>
          </p:cNvPicPr>
          <p:nvPr>
            <p:ph idx="1"/>
          </p:nvPr>
        </p:nvPicPr>
        <p:blipFill>
          <a:blip r:embed="rId2"/>
          <a:stretch>
            <a:fillRect/>
          </a:stretch>
        </p:blipFill>
        <p:spPr>
          <a:xfrm>
            <a:off x="2068557" y="1609965"/>
            <a:ext cx="8414318" cy="4610130"/>
          </a:xfrm>
        </p:spPr>
      </p:pic>
    </p:spTree>
    <p:extLst>
      <p:ext uri="{BB962C8B-B14F-4D97-AF65-F5344CB8AC3E}">
        <p14:creationId xmlns:p14="http://schemas.microsoft.com/office/powerpoint/2010/main" val="145687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C52-3B84-477A-AC43-4EC6C776B7C2}"/>
              </a:ext>
            </a:extLst>
          </p:cNvPr>
          <p:cNvSpPr>
            <a:spLocks noGrp="1"/>
          </p:cNvSpPr>
          <p:nvPr>
            <p:ph type="title"/>
          </p:nvPr>
        </p:nvSpPr>
        <p:spPr/>
        <p:txBody>
          <a:bodyPr>
            <a:normAutofit/>
          </a:bodyPr>
          <a:lstStyle/>
          <a:p>
            <a:r>
              <a:rPr lang="en-GB" sz="2800" b="1" dirty="0">
                <a:cs typeface="Calibri Light"/>
              </a:rPr>
              <a:t>DATA TYPE CONVERSION</a:t>
            </a:r>
            <a:endParaRPr lang="en-GB" sz="2800" dirty="0">
              <a:cs typeface="Calibri Light" panose="020F0302020204030204"/>
            </a:endParaRPr>
          </a:p>
        </p:txBody>
      </p:sp>
      <p:sp>
        <p:nvSpPr>
          <p:cNvPr id="3" name="Content Placeholder 2">
            <a:extLst>
              <a:ext uri="{FF2B5EF4-FFF2-40B4-BE49-F238E27FC236}">
                <a16:creationId xmlns:a16="http://schemas.microsoft.com/office/drawing/2014/main" id="{7D2C9CE0-F7F5-4F7A-8BC4-7E74E337230D}"/>
              </a:ext>
            </a:extLst>
          </p:cNvPr>
          <p:cNvSpPr>
            <a:spLocks noGrp="1"/>
          </p:cNvSpPr>
          <p:nvPr>
            <p:ph idx="1"/>
          </p:nvPr>
        </p:nvSpPr>
        <p:spPr>
          <a:xfrm>
            <a:off x="838200" y="1653097"/>
            <a:ext cx="10515600" cy="4523866"/>
          </a:xfrm>
        </p:spPr>
        <p:txBody>
          <a:bodyPr vert="horz" lIns="91440" tIns="45720" rIns="91440" bIns="45720" rtlCol="0" anchor="t">
            <a:normAutofit/>
          </a:bodyPr>
          <a:lstStyle/>
          <a:p>
            <a:r>
              <a:rPr lang="en-GB" sz="2000" dirty="0">
                <a:ea typeface="+mn-lt"/>
                <a:cs typeface="+mn-lt"/>
              </a:rPr>
              <a:t>The process of </a:t>
            </a:r>
            <a:r>
              <a:rPr lang="en-GB" sz="2000" b="1" dirty="0">
                <a:ea typeface="+mn-lt"/>
                <a:cs typeface="+mn-lt"/>
              </a:rPr>
              <a:t>converting one type of object and variable</a:t>
            </a:r>
            <a:r>
              <a:rPr lang="en-GB" sz="2000" dirty="0">
                <a:ea typeface="+mn-lt"/>
                <a:cs typeface="+mn-lt"/>
              </a:rPr>
              <a:t> into another type is referred to as </a:t>
            </a:r>
            <a:r>
              <a:rPr lang="en-GB" sz="2000" b="1" dirty="0">
                <a:ea typeface="+mn-lt"/>
                <a:cs typeface="+mn-lt"/>
              </a:rPr>
              <a:t>Typecasting</a:t>
            </a:r>
            <a:r>
              <a:rPr lang="en-GB" sz="2000" dirty="0">
                <a:ea typeface="+mn-lt"/>
                <a:cs typeface="+mn-lt"/>
              </a:rPr>
              <a:t>. </a:t>
            </a:r>
          </a:p>
          <a:p>
            <a:r>
              <a:rPr lang="en-GB" sz="2000" dirty="0">
                <a:ea typeface="+mn-lt"/>
                <a:cs typeface="+mn-lt"/>
              </a:rPr>
              <a:t>When the conversion automatically performs by the compiler without the programmer's interference, it is called implicit type casting or widening casting. For example, a variable of type long (64-bit integer) can store any value that an int (32-bit integer) can store. In the following example, the compiler implicitly </a:t>
            </a:r>
            <a:r>
              <a:rPr lang="en-GB" sz="2000" b="1" dirty="0">
                <a:ea typeface="+mn-lt"/>
                <a:cs typeface="+mn-lt"/>
              </a:rPr>
              <a:t>converts the value of </a:t>
            </a:r>
            <a:r>
              <a:rPr lang="en-GB" sz="2000" b="1" dirty="0" err="1">
                <a:ea typeface="+mn-lt"/>
                <a:cs typeface="+mn-lt"/>
              </a:rPr>
              <a:t>num</a:t>
            </a:r>
            <a:r>
              <a:rPr lang="en-GB" sz="2000" b="1" dirty="0">
                <a:ea typeface="+mn-lt"/>
                <a:cs typeface="+mn-lt"/>
              </a:rPr>
              <a:t> on the right to a type long before</a:t>
            </a:r>
            <a:r>
              <a:rPr lang="en-GB" sz="2000" dirty="0">
                <a:ea typeface="+mn-lt"/>
                <a:cs typeface="+mn-lt"/>
              </a:rPr>
              <a:t> assigning it to </a:t>
            </a:r>
            <a:r>
              <a:rPr lang="en-GB" sz="2000" dirty="0" err="1">
                <a:ea typeface="+mn-lt"/>
                <a:cs typeface="+mn-lt"/>
              </a:rPr>
              <a:t>bigNum</a:t>
            </a:r>
            <a:r>
              <a:rPr lang="en-GB" sz="2000" dirty="0">
                <a:ea typeface="+mn-lt"/>
                <a:cs typeface="+mn-lt"/>
              </a:rPr>
              <a:t>. </a:t>
            </a:r>
            <a:endParaRPr lang="en-GB" sz="2000">
              <a:cs typeface="Calibri"/>
            </a:endParaRPr>
          </a:p>
          <a:p>
            <a:r>
              <a:rPr lang="en-GB" sz="2000" dirty="0">
                <a:ea typeface="+mn-lt"/>
                <a:cs typeface="+mn-lt"/>
              </a:rPr>
              <a:t>Explicit type conversion is </a:t>
            </a:r>
            <a:r>
              <a:rPr lang="en-GB" sz="2000" b="1" dirty="0">
                <a:ea typeface="+mn-lt"/>
                <a:cs typeface="+mn-lt"/>
              </a:rPr>
              <a:t>a type conversion which is explicitly defined within a program</a:t>
            </a:r>
            <a:r>
              <a:rPr lang="en-GB" sz="2000" dirty="0">
                <a:ea typeface="+mn-lt"/>
                <a:cs typeface="+mn-lt"/>
              </a:rPr>
              <a:t> (instead of being done by a compiler for implicit type conversion). It is defined by the user in the program. Before the conversion is performed, a runtime check is done to see if the destination type can hold the source value.</a:t>
            </a:r>
            <a:endParaRPr lang="en-GB" sz="2000" dirty="0">
              <a:cs typeface="Calibri"/>
            </a:endParaRPr>
          </a:p>
          <a:p>
            <a:r>
              <a:rPr lang="en-GB" sz="2000" dirty="0">
                <a:ea typeface="+mn-lt"/>
                <a:cs typeface="+mn-lt"/>
              </a:rPr>
              <a:t>The conversion is lossy because the variable int is larger in size than the data type byte. That is why the compiler thinks it’s not safe to convert the entire data type because it would lose data.</a:t>
            </a:r>
            <a:endParaRPr lang="en-GB" sz="2000" dirty="0">
              <a:cs typeface="Calibri"/>
            </a:endParaRPr>
          </a:p>
          <a:p>
            <a:endParaRPr lang="en-GB" dirty="0">
              <a:cs typeface="Calibri"/>
            </a:endParaRPr>
          </a:p>
        </p:txBody>
      </p:sp>
    </p:spTree>
    <p:extLst>
      <p:ext uri="{BB962C8B-B14F-4D97-AF65-F5344CB8AC3E}">
        <p14:creationId xmlns:p14="http://schemas.microsoft.com/office/powerpoint/2010/main" val="2755587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979D-407C-4593-A023-78E7D1053F0F}"/>
              </a:ext>
            </a:extLst>
          </p:cNvPr>
          <p:cNvSpPr>
            <a:spLocks noGrp="1"/>
          </p:cNvSpPr>
          <p:nvPr>
            <p:ph type="title"/>
          </p:nvPr>
        </p:nvSpPr>
        <p:spPr>
          <a:xfrm>
            <a:off x="838200" y="365125"/>
            <a:ext cx="10515600" cy="707337"/>
          </a:xfrm>
        </p:spPr>
        <p:txBody>
          <a:bodyPr>
            <a:normAutofit/>
          </a:bodyPr>
          <a:lstStyle/>
          <a:p>
            <a:r>
              <a:rPr lang="en-GB" sz="2800" b="1" dirty="0">
                <a:cs typeface="Calibri Light"/>
              </a:rPr>
              <a:t>OPERATORS IN JAVA</a:t>
            </a:r>
            <a:endParaRPr lang="en-GB">
              <a:cs typeface="Calibri Light" panose="020F0302020204030204"/>
            </a:endParaRPr>
          </a:p>
        </p:txBody>
      </p:sp>
      <p:sp>
        <p:nvSpPr>
          <p:cNvPr id="3" name="Content Placeholder 2">
            <a:extLst>
              <a:ext uri="{FF2B5EF4-FFF2-40B4-BE49-F238E27FC236}">
                <a16:creationId xmlns:a16="http://schemas.microsoft.com/office/drawing/2014/main" id="{9167A7E9-7DDE-4345-9EA2-F8C91D76535E}"/>
              </a:ext>
            </a:extLst>
          </p:cNvPr>
          <p:cNvSpPr>
            <a:spLocks noGrp="1"/>
          </p:cNvSpPr>
          <p:nvPr>
            <p:ph idx="1"/>
          </p:nvPr>
        </p:nvSpPr>
        <p:spPr>
          <a:xfrm>
            <a:off x="838200" y="1135512"/>
            <a:ext cx="10515600" cy="5041451"/>
          </a:xfrm>
        </p:spPr>
        <p:txBody>
          <a:bodyPr vert="horz" lIns="91440" tIns="45720" rIns="91440" bIns="45720" rtlCol="0" anchor="t">
            <a:normAutofit fontScale="85000" lnSpcReduction="20000"/>
          </a:bodyPr>
          <a:lstStyle/>
          <a:p>
            <a:r>
              <a:rPr lang="en-GB" sz="2000" dirty="0">
                <a:ea typeface="+mn-lt"/>
                <a:cs typeface="+mn-lt"/>
              </a:rPr>
              <a:t>Operators in Java are the special type of tokens in Java which when coupled with entities such as variables or constants or datatypes result in a specific operation such as addition, multiplication or even shifting of bits.</a:t>
            </a:r>
            <a:endParaRPr lang="en-GB" sz="2000" dirty="0">
              <a:cs typeface="Calibri" panose="020F0502020204030204"/>
            </a:endParaRPr>
          </a:p>
          <a:p>
            <a:r>
              <a:rPr lang="en-GB" sz="2000" dirty="0">
                <a:ea typeface="+mn-lt"/>
                <a:cs typeface="+mn-lt"/>
              </a:rPr>
              <a:t>Java Operators are mainly of the following types:</a:t>
            </a:r>
            <a:endParaRPr lang="en-GB" sz="2000" dirty="0">
              <a:cs typeface="Calibri"/>
            </a:endParaRPr>
          </a:p>
          <a:p>
            <a:r>
              <a:rPr lang="en-GB" sz="2000" b="1" dirty="0">
                <a:ea typeface="+mn-lt"/>
                <a:cs typeface="+mn-lt"/>
              </a:rPr>
              <a:t>Arithmetic </a:t>
            </a:r>
            <a:r>
              <a:rPr lang="en-GB" sz="2000" dirty="0">
                <a:ea typeface="+mn-lt"/>
                <a:cs typeface="+mn-lt"/>
              </a:rPr>
              <a:t>Operators ( +,-,*,/,%) , </a:t>
            </a:r>
            <a:r>
              <a:rPr lang="en-GB" sz="2000" b="1" dirty="0">
                <a:ea typeface="+mn-lt"/>
                <a:cs typeface="+mn-lt"/>
              </a:rPr>
              <a:t>Logical Operators</a:t>
            </a:r>
            <a:r>
              <a:rPr lang="en-GB" sz="2000" dirty="0">
                <a:ea typeface="+mn-lt"/>
                <a:cs typeface="+mn-lt"/>
              </a:rPr>
              <a:t>( &amp;&amp;, ||)</a:t>
            </a:r>
            <a:endParaRPr lang="en-GB" sz="2000" dirty="0">
              <a:cs typeface="Calibri"/>
            </a:endParaRPr>
          </a:p>
          <a:p>
            <a:r>
              <a:rPr lang="en-GB" sz="2000" b="1" dirty="0">
                <a:ea typeface="+mn-lt"/>
                <a:cs typeface="+mn-lt"/>
              </a:rPr>
              <a:t>Unary</a:t>
            </a:r>
            <a:r>
              <a:rPr lang="en-GB" sz="2000" dirty="0">
                <a:ea typeface="+mn-lt"/>
                <a:cs typeface="+mn-lt"/>
              </a:rPr>
              <a:t> Operators ( post /pre --&gt; Increment/decrement)  [Ex:  a++, ++a ]</a:t>
            </a:r>
            <a:endParaRPr lang="en-GB" sz="2000" dirty="0">
              <a:cs typeface="Calibri"/>
            </a:endParaRPr>
          </a:p>
          <a:p>
            <a:r>
              <a:rPr lang="en-GB" sz="2000" b="1" dirty="0">
                <a:ea typeface="+mn-lt"/>
                <a:cs typeface="+mn-lt"/>
              </a:rPr>
              <a:t>Assignment</a:t>
            </a:r>
            <a:r>
              <a:rPr lang="en-GB" sz="2000" dirty="0">
                <a:ea typeface="+mn-lt"/>
                <a:cs typeface="+mn-lt"/>
              </a:rPr>
              <a:t> Operators  ( += , -=  ,*=  , /= , %=)  [ Ex :  a+=1; or a=a+1;]</a:t>
            </a:r>
            <a:endParaRPr lang="en-GB" sz="2000" dirty="0">
              <a:cs typeface="Calibri"/>
            </a:endParaRPr>
          </a:p>
          <a:p>
            <a:r>
              <a:rPr lang="en-GB" sz="2000" b="1" dirty="0">
                <a:ea typeface="+mn-lt"/>
                <a:cs typeface="+mn-lt"/>
              </a:rPr>
              <a:t>Ternary</a:t>
            </a:r>
            <a:r>
              <a:rPr lang="en-GB" sz="2000" dirty="0">
                <a:ea typeface="+mn-lt"/>
                <a:cs typeface="+mn-lt"/>
              </a:rPr>
              <a:t> Operators -  (Condition)?(expression 1):(expression 2);  [1&gt;0? 1:0]</a:t>
            </a:r>
            <a:endParaRPr lang="en-GB" sz="2000" dirty="0">
              <a:cs typeface="Calibri"/>
            </a:endParaRPr>
          </a:p>
          <a:p>
            <a:r>
              <a:rPr lang="en-GB" sz="2000" b="1" dirty="0">
                <a:ea typeface="+mn-lt"/>
                <a:cs typeface="+mn-lt"/>
              </a:rPr>
              <a:t>Relational</a:t>
            </a:r>
            <a:r>
              <a:rPr lang="en-GB" sz="2000" dirty="0">
                <a:ea typeface="+mn-lt"/>
                <a:cs typeface="+mn-lt"/>
              </a:rPr>
              <a:t> Operators ( &lt;, &gt;, &lt;=, &gt;=, !=), </a:t>
            </a:r>
            <a:r>
              <a:rPr lang="en-GB" sz="2000" b="1" dirty="0">
                <a:ea typeface="+mn-lt"/>
                <a:cs typeface="+mn-lt"/>
              </a:rPr>
              <a:t>Bitwise Operators</a:t>
            </a:r>
            <a:r>
              <a:rPr lang="en-GB" sz="2000" dirty="0">
                <a:ea typeface="+mn-lt"/>
                <a:cs typeface="+mn-lt"/>
              </a:rPr>
              <a:t> (&amp;,|,^,~), </a:t>
            </a:r>
            <a:r>
              <a:rPr lang="en-GB" sz="2000" b="1" dirty="0">
                <a:ea typeface="+mn-lt"/>
                <a:cs typeface="+mn-lt"/>
              </a:rPr>
              <a:t>Shift Operator</a:t>
            </a:r>
            <a:r>
              <a:rPr lang="en-GB" sz="2000" dirty="0">
                <a:ea typeface="+mn-lt"/>
                <a:cs typeface="+mn-lt"/>
              </a:rPr>
              <a:t>s (&lt;&lt;,&gt;&gt;)</a:t>
            </a:r>
            <a:endParaRPr lang="en-GB" sz="2000" dirty="0">
              <a:cs typeface="Calibri"/>
            </a:endParaRPr>
          </a:p>
          <a:p>
            <a:r>
              <a:rPr lang="en-GB" sz="2000" b="1" dirty="0" err="1">
                <a:ea typeface="+mn-lt"/>
                <a:cs typeface="+mn-lt"/>
              </a:rPr>
              <a:t>instanceOf</a:t>
            </a:r>
            <a:r>
              <a:rPr lang="en-GB" sz="2000" b="1" dirty="0">
                <a:ea typeface="+mn-lt"/>
                <a:cs typeface="+mn-lt"/>
              </a:rPr>
              <a:t> operator</a:t>
            </a:r>
            <a:r>
              <a:rPr lang="en-GB" sz="2000" dirty="0">
                <a:ea typeface="+mn-lt"/>
                <a:cs typeface="+mn-lt"/>
              </a:rPr>
              <a:t>: This is a type-check operator. It checks whether a particular object is the instance of a certain class or not.</a:t>
            </a:r>
            <a:br>
              <a:rPr lang="en-GB" sz="2000" dirty="0">
                <a:ea typeface="+mn-lt"/>
                <a:cs typeface="+mn-lt"/>
              </a:rPr>
            </a:br>
            <a:r>
              <a:rPr lang="en-GB" sz="2000" dirty="0">
                <a:ea typeface="+mn-lt"/>
                <a:cs typeface="+mn-lt"/>
              </a:rPr>
              <a:t>It returns true if the object is a member of the class and false if not.</a:t>
            </a:r>
          </a:p>
          <a:p>
            <a:r>
              <a:rPr lang="en-GB" sz="2000" dirty="0">
                <a:ea typeface="+mn-lt"/>
                <a:cs typeface="+mn-lt"/>
              </a:rPr>
              <a:t>public </a:t>
            </a:r>
            <a:r>
              <a:rPr lang="en-GB" sz="2000" b="1" dirty="0">
                <a:ea typeface="+mn-lt"/>
                <a:cs typeface="+mn-lt"/>
              </a:rPr>
              <a:t>class</a:t>
            </a:r>
            <a:r>
              <a:rPr lang="en-GB" sz="2000" dirty="0">
                <a:ea typeface="+mn-lt"/>
                <a:cs typeface="+mn-lt"/>
              </a:rPr>
              <a:t> </a:t>
            </a:r>
            <a:r>
              <a:rPr lang="en-GB" sz="2000" dirty="0" err="1">
                <a:ea typeface="+mn-lt"/>
                <a:cs typeface="+mn-lt"/>
              </a:rPr>
              <a:t>InstanceOperator</a:t>
            </a:r>
            <a:r>
              <a:rPr lang="en-GB" sz="2000" dirty="0">
                <a:ea typeface="+mn-lt"/>
                <a:cs typeface="+mn-lt"/>
              </a:rPr>
              <a:t> { </a:t>
            </a:r>
          </a:p>
          <a:p>
            <a:r>
              <a:rPr lang="en-GB" sz="2000" dirty="0">
                <a:ea typeface="+mn-lt"/>
                <a:cs typeface="+mn-lt"/>
              </a:rPr>
              <a:t>public static </a:t>
            </a:r>
            <a:r>
              <a:rPr lang="en-GB" sz="2000" b="1" dirty="0">
                <a:ea typeface="+mn-lt"/>
                <a:cs typeface="+mn-lt"/>
              </a:rPr>
              <a:t>void</a:t>
            </a:r>
            <a:r>
              <a:rPr lang="en-GB" sz="2000" dirty="0">
                <a:ea typeface="+mn-lt"/>
                <a:cs typeface="+mn-lt"/>
              </a:rPr>
              <a:t> main(String[] </a:t>
            </a:r>
            <a:r>
              <a:rPr lang="en-GB" sz="2000" dirty="0" err="1">
                <a:ea typeface="+mn-lt"/>
                <a:cs typeface="+mn-lt"/>
              </a:rPr>
              <a:t>args</a:t>
            </a:r>
            <a:r>
              <a:rPr lang="en-GB" sz="2000" dirty="0">
                <a:ea typeface="+mn-lt"/>
                <a:cs typeface="+mn-lt"/>
              </a:rPr>
              <a:t>) throws </a:t>
            </a:r>
            <a:r>
              <a:rPr lang="en-GB" sz="2000" dirty="0" err="1">
                <a:ea typeface="+mn-lt"/>
                <a:cs typeface="+mn-lt"/>
              </a:rPr>
              <a:t>IOException</a:t>
            </a:r>
            <a:r>
              <a:rPr lang="en-GB" sz="2000" dirty="0">
                <a:ea typeface="+mn-lt"/>
                <a:cs typeface="+mn-lt"/>
              </a:rPr>
              <a:t> {</a:t>
            </a:r>
          </a:p>
          <a:p>
            <a:r>
              <a:rPr lang="en-GB" sz="2000" dirty="0" err="1">
                <a:ea typeface="+mn-lt"/>
                <a:cs typeface="+mn-lt"/>
              </a:rPr>
              <a:t>InstanceOperator</a:t>
            </a:r>
            <a:r>
              <a:rPr lang="en-GB" sz="2000" dirty="0">
                <a:ea typeface="+mn-lt"/>
                <a:cs typeface="+mn-lt"/>
              </a:rPr>
              <a:t> </a:t>
            </a:r>
            <a:r>
              <a:rPr lang="en-GB" sz="2000" dirty="0" err="1">
                <a:ea typeface="+mn-lt"/>
                <a:cs typeface="+mn-lt"/>
              </a:rPr>
              <a:t>ob</a:t>
            </a:r>
            <a:r>
              <a:rPr lang="en-GB" sz="2000" dirty="0">
                <a:ea typeface="+mn-lt"/>
                <a:cs typeface="+mn-lt"/>
              </a:rPr>
              <a:t> = </a:t>
            </a:r>
            <a:r>
              <a:rPr lang="en-GB" sz="2000" b="1" dirty="0">
                <a:ea typeface="+mn-lt"/>
                <a:cs typeface="+mn-lt"/>
              </a:rPr>
              <a:t>new</a:t>
            </a:r>
            <a:r>
              <a:rPr lang="en-GB" sz="2000" dirty="0">
                <a:ea typeface="+mn-lt"/>
                <a:cs typeface="+mn-lt"/>
              </a:rPr>
              <a:t> </a:t>
            </a:r>
            <a:r>
              <a:rPr lang="en-GB" sz="2000" dirty="0" err="1">
                <a:ea typeface="+mn-lt"/>
                <a:cs typeface="+mn-lt"/>
              </a:rPr>
              <a:t>InstanceOperator</a:t>
            </a:r>
            <a:r>
              <a:rPr lang="en-GB" sz="2000" dirty="0">
                <a:ea typeface="+mn-lt"/>
                <a:cs typeface="+mn-lt"/>
              </a:rPr>
              <a:t>(); </a:t>
            </a:r>
            <a:endParaRPr lang="en-GB" dirty="0">
              <a:ea typeface="+mn-lt"/>
              <a:cs typeface="+mn-lt"/>
            </a:endParaRPr>
          </a:p>
          <a:p>
            <a:r>
              <a:rPr lang="en-GB" sz="2000" dirty="0" err="1">
                <a:ea typeface="+mn-lt"/>
                <a:cs typeface="+mn-lt"/>
              </a:rPr>
              <a:t>System.out.println</a:t>
            </a:r>
            <a:r>
              <a:rPr lang="en-GB" sz="2000" dirty="0">
                <a:ea typeface="+mn-lt"/>
                <a:cs typeface="+mn-lt"/>
              </a:rPr>
              <a:t>("Is </a:t>
            </a:r>
            <a:r>
              <a:rPr lang="en-GB" sz="2000" dirty="0" err="1">
                <a:ea typeface="+mn-lt"/>
                <a:cs typeface="+mn-lt"/>
              </a:rPr>
              <a:t>ob</a:t>
            </a:r>
            <a:r>
              <a:rPr lang="en-GB" sz="2000" dirty="0">
                <a:ea typeface="+mn-lt"/>
                <a:cs typeface="+mn-lt"/>
              </a:rPr>
              <a:t> an instance of </a:t>
            </a:r>
            <a:r>
              <a:rPr lang="en-GB" sz="2000" dirty="0" err="1">
                <a:ea typeface="+mn-lt"/>
                <a:cs typeface="+mn-lt"/>
              </a:rPr>
              <a:t>InstanceOperator</a:t>
            </a:r>
            <a:r>
              <a:rPr lang="en-GB" sz="2000" dirty="0">
                <a:ea typeface="+mn-lt"/>
                <a:cs typeface="+mn-lt"/>
              </a:rPr>
              <a:t> class? " + (</a:t>
            </a:r>
            <a:r>
              <a:rPr lang="en-GB" sz="2000" dirty="0" err="1">
                <a:ea typeface="+mn-lt"/>
                <a:cs typeface="+mn-lt"/>
              </a:rPr>
              <a:t>ob</a:t>
            </a:r>
            <a:r>
              <a:rPr lang="en-GB" sz="2000" dirty="0">
                <a:ea typeface="+mn-lt"/>
                <a:cs typeface="+mn-lt"/>
              </a:rPr>
              <a:t> </a:t>
            </a:r>
            <a:r>
              <a:rPr lang="en-GB" sz="2000" dirty="0" err="1">
                <a:ea typeface="+mn-lt"/>
                <a:cs typeface="+mn-lt"/>
              </a:rPr>
              <a:t>instanceof</a:t>
            </a:r>
            <a:r>
              <a:rPr lang="en-GB" sz="2000" dirty="0">
                <a:ea typeface="+mn-lt"/>
                <a:cs typeface="+mn-lt"/>
              </a:rPr>
              <a:t> </a:t>
            </a:r>
            <a:r>
              <a:rPr lang="en-GB" sz="2000" dirty="0" err="1">
                <a:ea typeface="+mn-lt"/>
                <a:cs typeface="+mn-lt"/>
              </a:rPr>
              <a:t>InstanceOperator</a:t>
            </a:r>
            <a:r>
              <a:rPr lang="en-GB" sz="2000" dirty="0">
                <a:ea typeface="+mn-lt"/>
                <a:cs typeface="+mn-lt"/>
              </a:rPr>
              <a:t>));</a:t>
            </a:r>
            <a:endParaRPr lang="en-GB" dirty="0">
              <a:ea typeface="+mn-lt"/>
              <a:cs typeface="+mn-lt"/>
            </a:endParaRPr>
          </a:p>
          <a:p>
            <a:r>
              <a:rPr lang="en-GB" sz="2000" dirty="0">
                <a:ea typeface="+mn-lt"/>
                <a:cs typeface="+mn-lt"/>
              </a:rPr>
              <a:t>}</a:t>
            </a:r>
            <a:endParaRPr lang="en-GB" dirty="0"/>
          </a:p>
          <a:p>
            <a:r>
              <a:rPr lang="en-GB" sz="2000" dirty="0">
                <a:ea typeface="+mn-lt"/>
                <a:cs typeface="+mn-lt"/>
              </a:rPr>
              <a:t>}</a:t>
            </a:r>
            <a:endParaRPr lang="en-GB" dirty="0"/>
          </a:p>
          <a:p>
            <a:endParaRPr lang="en-GB" sz="2000" dirty="0">
              <a:cs typeface="Calibri"/>
            </a:endParaRPr>
          </a:p>
          <a:p>
            <a:endParaRPr lang="en-GB" sz="2000" dirty="0">
              <a:cs typeface="Calibri"/>
            </a:endParaRPr>
          </a:p>
          <a:p>
            <a:endParaRPr lang="en-GB" dirty="0">
              <a:cs typeface="Calibri"/>
            </a:endParaRPr>
          </a:p>
        </p:txBody>
      </p:sp>
    </p:spTree>
    <p:extLst>
      <p:ext uri="{BB962C8B-B14F-4D97-AF65-F5344CB8AC3E}">
        <p14:creationId xmlns:p14="http://schemas.microsoft.com/office/powerpoint/2010/main" val="142918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E9EE-0D8A-47F4-ACCE-D5CF30E08E2D}"/>
              </a:ext>
            </a:extLst>
          </p:cNvPr>
          <p:cNvSpPr>
            <a:spLocks noGrp="1"/>
          </p:cNvSpPr>
          <p:nvPr>
            <p:ph type="title"/>
          </p:nvPr>
        </p:nvSpPr>
        <p:spPr>
          <a:xfrm>
            <a:off x="838200" y="365125"/>
            <a:ext cx="10515600" cy="807979"/>
          </a:xfrm>
        </p:spPr>
        <p:txBody>
          <a:bodyPr>
            <a:normAutofit/>
          </a:bodyPr>
          <a:lstStyle/>
          <a:p>
            <a:r>
              <a:rPr lang="en-GB" sz="2800" b="1" dirty="0">
                <a:cs typeface="Calibri Light"/>
              </a:rPr>
              <a:t>ITERATIVE STATEMENTS</a:t>
            </a:r>
            <a:endParaRPr lang="en-GB" sz="2800" b="1" dirty="0"/>
          </a:p>
        </p:txBody>
      </p:sp>
      <p:sp>
        <p:nvSpPr>
          <p:cNvPr id="3" name="Content Placeholder 2">
            <a:extLst>
              <a:ext uri="{FF2B5EF4-FFF2-40B4-BE49-F238E27FC236}">
                <a16:creationId xmlns:a16="http://schemas.microsoft.com/office/drawing/2014/main" id="{305DEAA1-BE89-486A-AB24-915FB54F63FE}"/>
              </a:ext>
            </a:extLst>
          </p:cNvPr>
          <p:cNvSpPr>
            <a:spLocks noGrp="1"/>
          </p:cNvSpPr>
          <p:nvPr>
            <p:ph idx="1"/>
          </p:nvPr>
        </p:nvSpPr>
        <p:spPr>
          <a:xfrm>
            <a:off x="838200" y="1135512"/>
            <a:ext cx="10515600" cy="5041451"/>
          </a:xfrm>
        </p:spPr>
        <p:txBody>
          <a:bodyPr vert="horz" lIns="91440" tIns="45720" rIns="91440" bIns="45720" rtlCol="0" anchor="t">
            <a:normAutofit/>
          </a:bodyPr>
          <a:lstStyle/>
          <a:p>
            <a:r>
              <a:rPr lang="en-GB" sz="2000" dirty="0">
                <a:ea typeface="+mn-lt"/>
                <a:cs typeface="+mn-lt"/>
              </a:rPr>
              <a:t>In </a:t>
            </a:r>
            <a:r>
              <a:rPr lang="en-GB" sz="2000" dirty="0" err="1">
                <a:ea typeface="+mn-lt"/>
                <a:cs typeface="+mn-lt"/>
              </a:rPr>
              <a:t>Java,loops</a:t>
            </a:r>
            <a:r>
              <a:rPr lang="en-GB" sz="2000" dirty="0">
                <a:ea typeface="+mn-lt"/>
                <a:cs typeface="+mn-lt"/>
              </a:rPr>
              <a:t> that run for a predetermined number of times. The loop in Java follows a particular pattern. It contains the following parts: The </a:t>
            </a:r>
            <a:r>
              <a:rPr lang="en-GB" sz="2000" dirty="0" err="1">
                <a:ea typeface="+mn-lt"/>
                <a:cs typeface="+mn-lt"/>
              </a:rPr>
              <a:t>initialization,The</a:t>
            </a:r>
            <a:r>
              <a:rPr lang="en-GB" sz="2000" dirty="0">
                <a:ea typeface="+mn-lt"/>
                <a:cs typeface="+mn-lt"/>
              </a:rPr>
              <a:t> </a:t>
            </a:r>
            <a:r>
              <a:rPr lang="en-GB" sz="2000" dirty="0" err="1">
                <a:ea typeface="+mn-lt"/>
                <a:cs typeface="+mn-lt"/>
              </a:rPr>
              <a:t>condition,The</a:t>
            </a:r>
            <a:r>
              <a:rPr lang="en-GB" sz="2000" dirty="0">
                <a:ea typeface="+mn-lt"/>
                <a:cs typeface="+mn-lt"/>
              </a:rPr>
              <a:t> increment/decrement and The statements.</a:t>
            </a:r>
            <a:endParaRPr lang="en-GB" sz="2000" dirty="0">
              <a:cs typeface="Calibri"/>
            </a:endParaRPr>
          </a:p>
          <a:p>
            <a:pPr marL="0" indent="0">
              <a:buNone/>
            </a:pPr>
            <a:r>
              <a:rPr lang="en-GB" sz="2000" dirty="0">
                <a:cs typeface="Calibri"/>
              </a:rPr>
              <a:t>   Types of loop</a:t>
            </a:r>
          </a:p>
          <a:p>
            <a:pPr marL="0" indent="0">
              <a:buNone/>
            </a:pPr>
            <a:r>
              <a:rPr lang="en-GB" sz="2000" dirty="0">
                <a:ea typeface="+mn-lt"/>
                <a:cs typeface="+mn-lt"/>
              </a:rPr>
              <a:t>      Int I;</a:t>
            </a:r>
          </a:p>
          <a:p>
            <a:pPr>
              <a:buNone/>
            </a:pPr>
            <a:r>
              <a:rPr lang="en-GB" sz="2000" b="1" dirty="0">
                <a:ea typeface="+mn-lt"/>
                <a:cs typeface="+mn-lt"/>
              </a:rPr>
              <a:t>     1) for</a:t>
            </a:r>
            <a:r>
              <a:rPr lang="en-GB" sz="2000" dirty="0">
                <a:ea typeface="+mn-lt"/>
                <a:cs typeface="+mn-lt"/>
              </a:rPr>
              <a:t>(</a:t>
            </a:r>
            <a:r>
              <a:rPr lang="en-GB" sz="2000" dirty="0" err="1">
                <a:ea typeface="+mn-lt"/>
                <a:cs typeface="+mn-lt"/>
              </a:rPr>
              <a:t>i</a:t>
            </a:r>
            <a:r>
              <a:rPr lang="en-GB" sz="2000" dirty="0">
                <a:ea typeface="+mn-lt"/>
                <a:cs typeface="+mn-lt"/>
              </a:rPr>
              <a:t>=0;i&lt;5;i++) {  loop body }</a:t>
            </a:r>
            <a:endParaRPr lang="en-GB" sz="2000" dirty="0">
              <a:cs typeface="Calibri"/>
            </a:endParaRPr>
          </a:p>
          <a:p>
            <a:pPr>
              <a:buNone/>
            </a:pPr>
            <a:r>
              <a:rPr lang="en-GB" sz="2000" dirty="0">
                <a:cs typeface="Calibri"/>
              </a:rPr>
              <a:t>     2) While(I&gt;0){  I++;}</a:t>
            </a:r>
          </a:p>
          <a:p>
            <a:pPr>
              <a:buNone/>
            </a:pPr>
            <a:r>
              <a:rPr lang="en-GB" sz="2000" dirty="0">
                <a:cs typeface="Calibri"/>
              </a:rPr>
              <a:t>     3) Do{ x=5; } while(I&gt;0)</a:t>
            </a:r>
          </a:p>
          <a:p>
            <a:pPr marL="0" indent="0">
              <a:buNone/>
            </a:pPr>
            <a:r>
              <a:rPr lang="en-GB" sz="2000" dirty="0">
                <a:cs typeface="Calibri"/>
              </a:rPr>
              <a:t>     4) </a:t>
            </a:r>
            <a:r>
              <a:rPr lang="en-GB" sz="2000" dirty="0">
                <a:ea typeface="+mn-lt"/>
                <a:cs typeface="+mn-lt"/>
              </a:rPr>
              <a:t> the syntax of Enhanced for loops is as follows.</a:t>
            </a:r>
            <a:endParaRPr lang="en-GB" sz="2000" dirty="0">
              <a:cs typeface="Calibri"/>
            </a:endParaRPr>
          </a:p>
          <a:p>
            <a:pPr>
              <a:buNone/>
            </a:pPr>
            <a:r>
              <a:rPr lang="en-GB" sz="2000" dirty="0">
                <a:ea typeface="+mn-lt"/>
                <a:cs typeface="+mn-lt"/>
              </a:rPr>
              <a:t>         for( T object : Collection)</a:t>
            </a:r>
            <a:endParaRPr lang="en-GB" dirty="0"/>
          </a:p>
          <a:p>
            <a:pPr>
              <a:buNone/>
            </a:pPr>
            <a:r>
              <a:rPr lang="en-GB" sz="2000" dirty="0">
                <a:ea typeface="+mn-lt"/>
                <a:cs typeface="+mn-lt"/>
              </a:rPr>
              <a:t>         {</a:t>
            </a:r>
            <a:endParaRPr lang="en-GB" dirty="0"/>
          </a:p>
          <a:p>
            <a:pPr>
              <a:buNone/>
            </a:pPr>
            <a:r>
              <a:rPr lang="en-GB" sz="2000" dirty="0">
                <a:ea typeface="+mn-lt"/>
                <a:cs typeface="+mn-lt"/>
              </a:rPr>
              <a:t>             //Code to be executed in the loop</a:t>
            </a:r>
            <a:endParaRPr lang="en-GB" dirty="0"/>
          </a:p>
          <a:p>
            <a:pPr>
              <a:buNone/>
            </a:pPr>
            <a:r>
              <a:rPr lang="en-GB" sz="2000" dirty="0">
                <a:ea typeface="+mn-lt"/>
                <a:cs typeface="+mn-lt"/>
              </a:rPr>
              <a:t>          }</a:t>
            </a:r>
            <a:endParaRPr lang="en-GB" dirty="0"/>
          </a:p>
          <a:p>
            <a:pPr>
              <a:buNone/>
            </a:pPr>
            <a:endParaRPr lang="en-GB" sz="2000" dirty="0">
              <a:cs typeface="Calibri"/>
            </a:endParaRPr>
          </a:p>
          <a:p>
            <a:pPr>
              <a:buNone/>
            </a:pPr>
            <a:endParaRPr lang="en-GB" dirty="0">
              <a:cs typeface="Calibri"/>
            </a:endParaRPr>
          </a:p>
          <a:p>
            <a:pPr marL="0" indent="0">
              <a:buNone/>
            </a:pPr>
            <a:endParaRPr lang="en-GB" dirty="0">
              <a:cs typeface="Calibri"/>
            </a:endParaRPr>
          </a:p>
          <a:p>
            <a:endParaRPr lang="en-GB" dirty="0">
              <a:cs typeface="Calibri"/>
            </a:endParaRPr>
          </a:p>
        </p:txBody>
      </p:sp>
    </p:spTree>
    <p:extLst>
      <p:ext uri="{BB962C8B-B14F-4D97-AF65-F5344CB8AC3E}">
        <p14:creationId xmlns:p14="http://schemas.microsoft.com/office/powerpoint/2010/main" val="226927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D6C4-3928-464C-ACF4-3247BFB2880C}"/>
              </a:ext>
            </a:extLst>
          </p:cNvPr>
          <p:cNvSpPr>
            <a:spLocks noGrp="1"/>
          </p:cNvSpPr>
          <p:nvPr>
            <p:ph type="title"/>
          </p:nvPr>
        </p:nvSpPr>
        <p:spPr>
          <a:xfrm>
            <a:off x="838200" y="365125"/>
            <a:ext cx="10515600" cy="764847"/>
          </a:xfrm>
        </p:spPr>
        <p:txBody>
          <a:bodyPr>
            <a:normAutofit/>
          </a:bodyPr>
          <a:lstStyle/>
          <a:p>
            <a:r>
              <a:rPr lang="en-GB" sz="2800" b="1" dirty="0">
                <a:cs typeface="Calibri Light"/>
              </a:rPr>
              <a:t>DECISION MAKING STATEMENTS</a:t>
            </a:r>
            <a:endParaRPr lang="en-GB">
              <a:cs typeface="Calibri Light" panose="020F0302020204030204"/>
            </a:endParaRPr>
          </a:p>
        </p:txBody>
      </p:sp>
      <p:sp>
        <p:nvSpPr>
          <p:cNvPr id="3" name="Content Placeholder 2">
            <a:extLst>
              <a:ext uri="{FF2B5EF4-FFF2-40B4-BE49-F238E27FC236}">
                <a16:creationId xmlns:a16="http://schemas.microsoft.com/office/drawing/2014/main" id="{A47F85E0-3488-44B6-882C-05F73250DEA6}"/>
              </a:ext>
            </a:extLst>
          </p:cNvPr>
          <p:cNvSpPr>
            <a:spLocks noGrp="1"/>
          </p:cNvSpPr>
          <p:nvPr>
            <p:ph idx="1"/>
          </p:nvPr>
        </p:nvSpPr>
        <p:spPr>
          <a:xfrm>
            <a:off x="838200" y="1063625"/>
            <a:ext cx="10515600" cy="5113338"/>
          </a:xfrm>
        </p:spPr>
        <p:txBody>
          <a:bodyPr vert="horz" lIns="91440" tIns="45720" rIns="91440" bIns="45720" rtlCol="0" anchor="t">
            <a:normAutofit/>
          </a:bodyPr>
          <a:lstStyle/>
          <a:p>
            <a:r>
              <a:rPr lang="en-GB" sz="2000" dirty="0">
                <a:ea typeface="+mn-lt"/>
                <a:cs typeface="+mn-lt"/>
              </a:rPr>
              <a:t>Decision making in Java executes a particular segment of code based on the result of a </a:t>
            </a:r>
            <a:r>
              <a:rPr lang="en-GB" sz="2000" dirty="0" err="1">
                <a:ea typeface="+mn-lt"/>
                <a:cs typeface="+mn-lt"/>
              </a:rPr>
              <a:t>boolean</a:t>
            </a:r>
            <a:r>
              <a:rPr lang="en-GB" sz="2000" dirty="0">
                <a:ea typeface="+mn-lt"/>
                <a:cs typeface="+mn-lt"/>
              </a:rPr>
              <a:t> condition. It is important because conditions define the flow of programs and the output of a particular program.</a:t>
            </a:r>
            <a:endParaRPr lang="en-GB" sz="2000" dirty="0">
              <a:cs typeface="Calibri" panose="020F0502020204030204"/>
            </a:endParaRPr>
          </a:p>
          <a:p>
            <a:r>
              <a:rPr lang="en-GB" sz="2000" dirty="0">
                <a:ea typeface="+mn-lt"/>
                <a:cs typeface="+mn-lt"/>
              </a:rPr>
              <a:t>The decision making principles in Java chiefly consist of if else statements, continue, break and switch statements. It decides the flow of the program control during the execution of the program.</a:t>
            </a:r>
            <a:endParaRPr lang="en-GB" sz="2000" dirty="0">
              <a:cs typeface="Calibri"/>
            </a:endParaRPr>
          </a:p>
          <a:p>
            <a:r>
              <a:rPr lang="en-GB" sz="2000" dirty="0">
                <a:ea typeface="+mn-lt"/>
                <a:cs typeface="+mn-lt"/>
              </a:rPr>
              <a:t>There are the 6 ways of exercising decision making in Java:</a:t>
            </a:r>
            <a:br>
              <a:rPr lang="en-GB" sz="2000" dirty="0">
                <a:ea typeface="+mn-lt"/>
                <a:cs typeface="+mn-lt"/>
              </a:rPr>
            </a:br>
            <a:r>
              <a:rPr lang="en-GB" sz="2000" dirty="0">
                <a:ea typeface="+mn-lt"/>
                <a:cs typeface="+mn-lt"/>
              </a:rPr>
              <a:t>1. if</a:t>
            </a:r>
            <a:br>
              <a:rPr lang="en-GB" sz="2000" dirty="0">
                <a:ea typeface="+mn-lt"/>
                <a:cs typeface="+mn-lt"/>
              </a:rPr>
            </a:br>
            <a:r>
              <a:rPr lang="en-GB" sz="2000" dirty="0">
                <a:ea typeface="+mn-lt"/>
                <a:cs typeface="+mn-lt"/>
              </a:rPr>
              <a:t>2. if-else</a:t>
            </a:r>
            <a:br>
              <a:rPr lang="en-GB" sz="2000" dirty="0">
                <a:ea typeface="+mn-lt"/>
                <a:cs typeface="+mn-lt"/>
              </a:rPr>
            </a:br>
            <a:r>
              <a:rPr lang="en-GB" sz="2000" dirty="0">
                <a:ea typeface="+mn-lt"/>
                <a:cs typeface="+mn-lt"/>
              </a:rPr>
              <a:t>3. nested-if</a:t>
            </a:r>
            <a:br>
              <a:rPr lang="en-GB" sz="2000" dirty="0">
                <a:ea typeface="+mn-lt"/>
                <a:cs typeface="+mn-lt"/>
              </a:rPr>
            </a:br>
            <a:r>
              <a:rPr lang="en-GB" sz="2000" dirty="0">
                <a:ea typeface="+mn-lt"/>
                <a:cs typeface="+mn-lt"/>
              </a:rPr>
              <a:t>4. if-else-if</a:t>
            </a:r>
            <a:br>
              <a:rPr lang="en-GB" sz="2000" dirty="0">
                <a:ea typeface="+mn-lt"/>
                <a:cs typeface="+mn-lt"/>
              </a:rPr>
            </a:br>
            <a:r>
              <a:rPr lang="en-GB" sz="2000" dirty="0">
                <a:ea typeface="+mn-lt"/>
                <a:cs typeface="+mn-lt"/>
              </a:rPr>
              <a:t>5. switch-case</a:t>
            </a:r>
            <a:br>
              <a:rPr lang="en-GB" sz="2000" dirty="0">
                <a:ea typeface="+mn-lt"/>
                <a:cs typeface="+mn-lt"/>
              </a:rPr>
            </a:br>
            <a:r>
              <a:rPr lang="en-GB" sz="2000" dirty="0">
                <a:ea typeface="+mn-lt"/>
                <a:cs typeface="+mn-lt"/>
              </a:rPr>
              <a:t>6. jump-break, continue, </a:t>
            </a:r>
          </a:p>
          <a:p>
            <a:pPr marL="0" indent="0">
              <a:buNone/>
            </a:pPr>
            <a:r>
              <a:rPr lang="en-GB" sz="2000" dirty="0">
                <a:ea typeface="+mn-lt"/>
                <a:cs typeface="+mn-lt"/>
              </a:rPr>
              <a:t>     7. return</a:t>
            </a:r>
            <a:endParaRPr lang="en-GB" sz="2000" dirty="0">
              <a:cs typeface="Calibri"/>
            </a:endParaRPr>
          </a:p>
          <a:p>
            <a:pPr marL="0" indent="0">
              <a:buNone/>
            </a:pPr>
            <a:r>
              <a:rPr lang="en-GB" sz="2000" dirty="0">
                <a:cs typeface="Calibri"/>
              </a:rPr>
              <a:t>(</a:t>
            </a:r>
            <a:r>
              <a:rPr lang="en-GB" sz="2000" dirty="0">
                <a:ea typeface="+mn-lt"/>
                <a:cs typeface="+mn-lt"/>
              </a:rPr>
              <a:t>This keyword, when executed by the compiler, returns the control back to the method it was called from. This is generally used in methods which are not of the void type and return some values</a:t>
            </a:r>
            <a:endParaRPr lang="en-GB" sz="2000" dirty="0">
              <a:cs typeface="Calibri"/>
            </a:endParaRPr>
          </a:p>
          <a:p>
            <a:endParaRPr lang="en-GB" dirty="0">
              <a:cs typeface="Calibri"/>
            </a:endParaRPr>
          </a:p>
        </p:txBody>
      </p:sp>
    </p:spTree>
    <p:extLst>
      <p:ext uri="{BB962C8B-B14F-4D97-AF65-F5344CB8AC3E}">
        <p14:creationId xmlns:p14="http://schemas.microsoft.com/office/powerpoint/2010/main" val="163104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D106-586D-4E14-B9AE-691B94DE4D21}"/>
              </a:ext>
            </a:extLst>
          </p:cNvPr>
          <p:cNvSpPr>
            <a:spLocks noGrp="1"/>
          </p:cNvSpPr>
          <p:nvPr>
            <p:ph type="title"/>
          </p:nvPr>
        </p:nvSpPr>
        <p:spPr>
          <a:xfrm>
            <a:off x="838200" y="365125"/>
            <a:ext cx="10515600" cy="592318"/>
          </a:xfrm>
        </p:spPr>
        <p:txBody>
          <a:bodyPr>
            <a:normAutofit/>
          </a:bodyPr>
          <a:lstStyle/>
          <a:p>
            <a:r>
              <a:rPr lang="en-GB" sz="2800" b="1" dirty="0">
                <a:cs typeface="Calibri Light"/>
              </a:rPr>
              <a:t>ARRAYS</a:t>
            </a:r>
            <a:endParaRPr lang="en-GB" sz="2800" b="1" dirty="0"/>
          </a:p>
        </p:txBody>
      </p:sp>
      <p:sp>
        <p:nvSpPr>
          <p:cNvPr id="3" name="Content Placeholder 2">
            <a:extLst>
              <a:ext uri="{FF2B5EF4-FFF2-40B4-BE49-F238E27FC236}">
                <a16:creationId xmlns:a16="http://schemas.microsoft.com/office/drawing/2014/main" id="{F5351527-1407-4D8F-B0D4-849ED33543CC}"/>
              </a:ext>
            </a:extLst>
          </p:cNvPr>
          <p:cNvSpPr>
            <a:spLocks noGrp="1"/>
          </p:cNvSpPr>
          <p:nvPr>
            <p:ph idx="1"/>
          </p:nvPr>
        </p:nvSpPr>
        <p:spPr>
          <a:xfrm>
            <a:off x="838200" y="962984"/>
            <a:ext cx="10515600" cy="5213979"/>
          </a:xfrm>
        </p:spPr>
        <p:txBody>
          <a:bodyPr vert="horz" lIns="91440" tIns="45720" rIns="91440" bIns="45720" rtlCol="0" anchor="t">
            <a:normAutofit/>
          </a:bodyPr>
          <a:lstStyle/>
          <a:p>
            <a:r>
              <a:rPr lang="en-GB" sz="2000" dirty="0">
                <a:ea typeface="+mn-lt"/>
                <a:cs typeface="+mn-lt"/>
              </a:rPr>
              <a:t>Arrays are a collection of data items that have the same data type and referred to by a common name. Each array element is stored in such a way that each element can be calculated by applying a mathematical formula on its index. For example, an Integer array will have all integer elements and a String array will have Strings for each element of the array.</a:t>
            </a:r>
          </a:p>
          <a:p>
            <a:r>
              <a:rPr lang="en-GB" sz="2000" dirty="0">
                <a:ea typeface="+mn-lt"/>
                <a:cs typeface="+mn-lt"/>
              </a:rPr>
              <a:t>The superclass of arrays is an </a:t>
            </a:r>
            <a:r>
              <a:rPr lang="en-GB" sz="2000" err="1">
                <a:ea typeface="+mn-lt"/>
                <a:cs typeface="+mn-lt"/>
              </a:rPr>
              <a:t>Object.The</a:t>
            </a:r>
            <a:r>
              <a:rPr lang="en-GB" sz="2000" dirty="0">
                <a:ea typeface="+mn-lt"/>
                <a:cs typeface="+mn-lt"/>
              </a:rPr>
              <a:t> interfaces Cloneable and Serializable are implemented by arrays.</a:t>
            </a:r>
            <a:endParaRPr lang="en-GB">
              <a:cs typeface="Calibri"/>
            </a:endParaRPr>
          </a:p>
          <a:p>
            <a:r>
              <a:rPr lang="en-GB" sz="2000" dirty="0">
                <a:ea typeface="+mn-lt"/>
                <a:cs typeface="+mn-lt"/>
              </a:rPr>
              <a:t>When the arrays contain primitive datatypes they are stored in memory locations which are contiguous. However when arrays of objects are created, they are stored in heap memory.</a:t>
            </a:r>
            <a:endParaRPr lang="en-GB" dirty="0"/>
          </a:p>
          <a:p>
            <a:r>
              <a:rPr lang="en-GB" sz="2000" dirty="0">
                <a:ea typeface="+mn-lt"/>
                <a:cs typeface="+mn-lt"/>
              </a:rPr>
              <a:t>Arrays always have indexes. These indices typically denote the position of each element in the array. Since the elements are in the contiguous format, the indexing is done from 0(the first element) till n-1 where n is the length of the array. For example, an array of length 5 would have indices ranging from 0 to 4 (5-1).</a:t>
            </a:r>
          </a:p>
          <a:p>
            <a:pPr marL="0" indent="0">
              <a:buNone/>
            </a:pPr>
            <a:r>
              <a:rPr lang="en-GB" sz="2000" b="1" dirty="0"/>
              <a:t>Java </a:t>
            </a:r>
            <a:r>
              <a:rPr lang="en-GB" sz="2000" b="1" dirty="0" err="1"/>
              <a:t>ArraysIndexOutOfBoundsException</a:t>
            </a:r>
            <a:endParaRPr lang="en-GB" sz="2000" b="1" dirty="0">
              <a:cs typeface="Calibri" panose="020F0502020204030204"/>
            </a:endParaRPr>
          </a:p>
          <a:p>
            <a:r>
              <a:rPr lang="en-GB" sz="2000" dirty="0">
                <a:ea typeface="+mn-lt"/>
                <a:cs typeface="+mn-lt"/>
              </a:rPr>
              <a:t>For example, if an array is of length 6 then the program can use any index of the array in between 0 and 5. But sometimes the program tries to access elements outside this range. That is when the compiler throws a </a:t>
            </a:r>
            <a:r>
              <a:rPr lang="en-GB" sz="2000" err="1">
                <a:ea typeface="+mn-lt"/>
                <a:cs typeface="+mn-lt"/>
              </a:rPr>
              <a:t>ArraysIndexOutOfBoundsException</a:t>
            </a:r>
            <a:r>
              <a:rPr lang="en-GB" sz="2000" dirty="0">
                <a:ea typeface="+mn-lt"/>
                <a:cs typeface="+mn-lt"/>
              </a:rPr>
              <a:t> error</a:t>
            </a:r>
            <a:endParaRPr lang="en-GB" sz="2000" dirty="0">
              <a:cs typeface="Calibri" panose="020F0502020204030204"/>
            </a:endParaRPr>
          </a:p>
          <a:p>
            <a:pPr marL="0" indent="0">
              <a:buNone/>
            </a:pPr>
            <a:endParaRPr lang="en-GB" sz="2000" b="1" dirty="0">
              <a:cs typeface="Calibri"/>
            </a:endParaRPr>
          </a:p>
          <a:p>
            <a:endParaRPr lang="en-GB" sz="2000" dirty="0">
              <a:cs typeface="Calibri" panose="020F0502020204030204"/>
            </a:endParaRPr>
          </a:p>
          <a:p>
            <a:endParaRPr lang="en-GB" sz="2000" dirty="0">
              <a:cs typeface="Calibri" panose="020F0502020204030204"/>
            </a:endParaRPr>
          </a:p>
          <a:p>
            <a:endParaRPr lang="en-GB" sz="2000" dirty="0">
              <a:cs typeface="Calibri" panose="020F0502020204030204"/>
            </a:endParaRPr>
          </a:p>
        </p:txBody>
      </p:sp>
    </p:spTree>
    <p:extLst>
      <p:ext uri="{BB962C8B-B14F-4D97-AF65-F5344CB8AC3E}">
        <p14:creationId xmlns:p14="http://schemas.microsoft.com/office/powerpoint/2010/main" val="110837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051A-67E5-48DA-8399-562EF25A63B7}"/>
              </a:ext>
            </a:extLst>
          </p:cNvPr>
          <p:cNvSpPr>
            <a:spLocks noGrp="1"/>
          </p:cNvSpPr>
          <p:nvPr>
            <p:ph type="title"/>
          </p:nvPr>
        </p:nvSpPr>
        <p:spPr/>
        <p:txBody>
          <a:bodyPr>
            <a:normAutofit/>
          </a:bodyPr>
          <a:lstStyle/>
          <a:p>
            <a:r>
              <a:rPr lang="en-GB" sz="2800" b="1" dirty="0">
                <a:cs typeface="Calibri Light"/>
              </a:rPr>
              <a:t>What is Java?</a:t>
            </a:r>
            <a:endParaRPr lang="en-GB" sz="2800" b="1" dirty="0"/>
          </a:p>
        </p:txBody>
      </p:sp>
      <p:sp>
        <p:nvSpPr>
          <p:cNvPr id="3" name="Content Placeholder 2">
            <a:extLst>
              <a:ext uri="{FF2B5EF4-FFF2-40B4-BE49-F238E27FC236}">
                <a16:creationId xmlns:a16="http://schemas.microsoft.com/office/drawing/2014/main" id="{EAF67AD8-ACE6-481E-A8D2-DB35A6793613}"/>
              </a:ext>
            </a:extLst>
          </p:cNvPr>
          <p:cNvSpPr>
            <a:spLocks noGrp="1"/>
          </p:cNvSpPr>
          <p:nvPr>
            <p:ph idx="1"/>
          </p:nvPr>
        </p:nvSpPr>
        <p:spPr>
          <a:xfrm>
            <a:off x="838200" y="1293663"/>
            <a:ext cx="10515600" cy="5199601"/>
          </a:xfrm>
        </p:spPr>
        <p:txBody>
          <a:bodyPr vert="horz" lIns="91440" tIns="45720" rIns="91440" bIns="45720" rtlCol="0" anchor="t">
            <a:normAutofit/>
          </a:bodyPr>
          <a:lstStyle/>
          <a:p>
            <a:r>
              <a:rPr lang="en-GB" sz="2000" dirty="0">
                <a:cs typeface="Calibri"/>
              </a:rPr>
              <a:t>It is a general purpose object oriented language which is designed for </a:t>
            </a:r>
            <a:r>
              <a:rPr lang="en-GB" sz="2000" dirty="0" err="1">
                <a:cs typeface="Calibri"/>
              </a:rPr>
              <a:t>for</a:t>
            </a:r>
            <a:r>
              <a:rPr lang="en-GB" sz="2000" dirty="0">
                <a:cs typeface="Calibri"/>
              </a:rPr>
              <a:t> easy development of web based applications.</a:t>
            </a:r>
          </a:p>
          <a:p>
            <a:r>
              <a:rPr lang="en-GB" sz="2000" dirty="0">
                <a:cs typeface="Calibri"/>
              </a:rPr>
              <a:t>It is known as WORA (Write Once Run Anywhere) - </a:t>
            </a:r>
            <a:r>
              <a:rPr lang="en-GB" sz="2000" dirty="0" err="1">
                <a:cs typeface="Calibri"/>
              </a:rPr>
              <a:t>ie</a:t>
            </a:r>
            <a:r>
              <a:rPr lang="en-GB" sz="2000" dirty="0">
                <a:cs typeface="Calibri"/>
              </a:rPr>
              <a:t>, after a program is written, we can run in any platform ex, </a:t>
            </a:r>
            <a:r>
              <a:rPr lang="en-GB" sz="2000" dirty="0" err="1">
                <a:cs typeface="Calibri"/>
              </a:rPr>
              <a:t>linux</a:t>
            </a:r>
            <a:r>
              <a:rPr lang="en-GB" sz="2000" dirty="0">
                <a:cs typeface="Calibri"/>
              </a:rPr>
              <a:t> or </a:t>
            </a:r>
            <a:r>
              <a:rPr lang="en-GB" sz="2000" dirty="0" err="1">
                <a:cs typeface="Calibri"/>
              </a:rPr>
              <a:t>windos</a:t>
            </a:r>
            <a:r>
              <a:rPr lang="en-GB" sz="2000" dirty="0">
                <a:cs typeface="Calibri"/>
              </a:rPr>
              <a:t> etc and so it is said to platform independent.</a:t>
            </a:r>
          </a:p>
          <a:p>
            <a:r>
              <a:rPr lang="en-GB" sz="2000" dirty="0">
                <a:cs typeface="Calibri"/>
              </a:rPr>
              <a:t>At first when a program is written, code will be with .java extension. After </a:t>
            </a:r>
            <a:r>
              <a:rPr lang="en-GB" sz="2000" dirty="0" err="1">
                <a:cs typeface="Calibri"/>
              </a:rPr>
              <a:t>compliling</a:t>
            </a:r>
            <a:r>
              <a:rPr lang="en-GB" sz="2000" dirty="0">
                <a:cs typeface="Calibri"/>
              </a:rPr>
              <a:t>(</a:t>
            </a:r>
            <a:r>
              <a:rPr lang="en-GB" sz="2000" dirty="0" err="1">
                <a:cs typeface="Calibri"/>
              </a:rPr>
              <a:t>javac</a:t>
            </a:r>
            <a:r>
              <a:rPr lang="en-GB" sz="2000" dirty="0">
                <a:cs typeface="Calibri"/>
              </a:rPr>
              <a:t>) it gets converted to .class file(java bytecode).</a:t>
            </a:r>
          </a:p>
          <a:p>
            <a:r>
              <a:rPr lang="en-GB" sz="2000" dirty="0">
                <a:cs typeface="Calibri"/>
              </a:rPr>
              <a:t>JVM (Java Virtual Machine) is a runtime environment that converts java byte code to machine code which is identified by the processor. Each computer has its own JVM.</a:t>
            </a:r>
          </a:p>
        </p:txBody>
      </p:sp>
    </p:spTree>
    <p:extLst>
      <p:ext uri="{BB962C8B-B14F-4D97-AF65-F5344CB8AC3E}">
        <p14:creationId xmlns:p14="http://schemas.microsoft.com/office/powerpoint/2010/main" val="75021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4548-2F43-4562-9E72-6B004FF9A215}"/>
              </a:ext>
            </a:extLst>
          </p:cNvPr>
          <p:cNvSpPr>
            <a:spLocks noGrp="1"/>
          </p:cNvSpPr>
          <p:nvPr>
            <p:ph type="title"/>
          </p:nvPr>
        </p:nvSpPr>
        <p:spPr>
          <a:xfrm>
            <a:off x="838200" y="365125"/>
            <a:ext cx="10515600" cy="592318"/>
          </a:xfrm>
        </p:spPr>
        <p:txBody>
          <a:bodyPr>
            <a:normAutofit/>
          </a:bodyPr>
          <a:lstStyle/>
          <a:p>
            <a:r>
              <a:rPr lang="en-GB" sz="2800" b="1">
                <a:cs typeface="Calibri Light"/>
              </a:rPr>
              <a:t>Types of Arrays</a:t>
            </a:r>
            <a:endParaRPr lang="en-GB" sz="2800" b="1"/>
          </a:p>
        </p:txBody>
      </p:sp>
      <p:sp>
        <p:nvSpPr>
          <p:cNvPr id="3" name="Content Placeholder 2">
            <a:extLst>
              <a:ext uri="{FF2B5EF4-FFF2-40B4-BE49-F238E27FC236}">
                <a16:creationId xmlns:a16="http://schemas.microsoft.com/office/drawing/2014/main" id="{2EDA08CE-FD37-4031-9501-DEFC31854F7B}"/>
              </a:ext>
            </a:extLst>
          </p:cNvPr>
          <p:cNvSpPr>
            <a:spLocks noGrp="1"/>
          </p:cNvSpPr>
          <p:nvPr>
            <p:ph idx="1"/>
          </p:nvPr>
        </p:nvSpPr>
        <p:spPr>
          <a:xfrm>
            <a:off x="838200" y="1020493"/>
            <a:ext cx="10515600" cy="5156470"/>
          </a:xfrm>
        </p:spPr>
        <p:txBody>
          <a:bodyPr vert="horz" lIns="91440" tIns="45720" rIns="91440" bIns="45720" rtlCol="0" anchor="t">
            <a:normAutofit/>
          </a:bodyPr>
          <a:lstStyle/>
          <a:p>
            <a:r>
              <a:rPr lang="en-GB" b="1">
                <a:cs typeface="Calibri"/>
              </a:rPr>
              <a:t>Single Dimensional Array : </a:t>
            </a:r>
          </a:p>
          <a:p>
            <a:pPr marL="0" indent="0">
              <a:buNone/>
            </a:pPr>
            <a:r>
              <a:rPr lang="en-GB" b="1">
                <a:cs typeface="Calibri"/>
              </a:rPr>
              <a:t>    The syntax for using the array literal declaration is:</a:t>
            </a:r>
            <a:endParaRPr lang="en-GB">
              <a:ea typeface="+mn-lt"/>
              <a:cs typeface="+mn-lt"/>
            </a:endParaRPr>
          </a:p>
          <a:p>
            <a:pPr marL="0" indent="0">
              <a:buNone/>
            </a:pPr>
            <a:r>
              <a:rPr lang="en-GB" dirty="0">
                <a:cs typeface="Calibri"/>
              </a:rPr>
              <a:t>   datatype &lt;var_name&gt;[] = new </a:t>
            </a:r>
            <a:r>
              <a:rPr lang="en-GB">
                <a:cs typeface="Calibri"/>
              </a:rPr>
              <a:t>datatype {element1,element2,element3….element n};</a:t>
            </a:r>
          </a:p>
          <a:p>
            <a:pPr marL="0" indent="0">
              <a:buNone/>
            </a:pPr>
            <a:r>
              <a:rPr lang="en-GB" dirty="0">
                <a:ea typeface="+mn-lt"/>
                <a:cs typeface="+mn-lt"/>
              </a:rPr>
              <a:t>Ex : int arr[] = </a:t>
            </a:r>
            <a:r>
              <a:rPr lang="en-GB" b="1" dirty="0">
                <a:ea typeface="+mn-lt"/>
                <a:cs typeface="+mn-lt"/>
              </a:rPr>
              <a:t>new</a:t>
            </a:r>
            <a:r>
              <a:rPr lang="en-GB">
                <a:ea typeface="+mn-lt"/>
                <a:cs typeface="+mn-lt"/>
              </a:rPr>
              <a:t> int[] {1,2,3,4,5};  //initializing an array</a:t>
            </a:r>
            <a:endParaRPr lang="en-GB">
              <a:cs typeface="Calibri" panose="020F0502020204030204"/>
            </a:endParaRPr>
          </a:p>
          <a:p>
            <a:endParaRPr lang="en-GB" dirty="0">
              <a:cs typeface="Calibri"/>
            </a:endParaRPr>
          </a:p>
          <a:p>
            <a:r>
              <a:rPr lang="en-GB" b="1">
                <a:cs typeface="Calibri"/>
              </a:rPr>
              <a:t>Multi-Dimensional Array </a:t>
            </a:r>
            <a:r>
              <a:rPr lang="en-GB" b="1">
                <a:ea typeface="+mn-lt"/>
                <a:cs typeface="+mn-lt"/>
              </a:rPr>
              <a:t>- Syntax:</a:t>
            </a:r>
            <a:endParaRPr lang="en-GB">
              <a:cs typeface="Calibri"/>
            </a:endParaRPr>
          </a:p>
          <a:p>
            <a:pPr marL="0" indent="0">
              <a:buNone/>
            </a:pPr>
            <a:r>
              <a:rPr lang="en-GB">
                <a:ea typeface="+mn-lt"/>
                <a:cs typeface="+mn-lt"/>
              </a:rPr>
              <a:t>&lt;datatype&gt;[][]&lt;var_name&gt;= new &lt;datatype&gt;[size1][size2];</a:t>
            </a:r>
            <a:br>
              <a:rPr lang="en-GB" dirty="0">
                <a:ea typeface="+mn-lt"/>
                <a:cs typeface="+mn-lt"/>
              </a:rPr>
            </a:br>
            <a:r>
              <a:rPr lang="en-GB">
                <a:ea typeface="+mn-lt"/>
                <a:cs typeface="+mn-lt"/>
              </a:rPr>
              <a:t>or</a:t>
            </a:r>
            <a:br>
              <a:rPr lang="en-GB" dirty="0">
                <a:ea typeface="+mn-lt"/>
                <a:cs typeface="+mn-lt"/>
              </a:rPr>
            </a:br>
            <a:r>
              <a:rPr lang="en-GB">
                <a:ea typeface="+mn-lt"/>
                <a:cs typeface="+mn-lt"/>
              </a:rPr>
              <a:t>&lt;datatype&gt;&lt;var_name&gt;[][]= new &lt;datatype&gt;[size1][size2];</a:t>
            </a:r>
            <a:endParaRPr lang="en-GB">
              <a:cs typeface="Calibri" panose="020F0502020204030204"/>
            </a:endParaRPr>
          </a:p>
          <a:p>
            <a:endParaRPr lang="en-GB" dirty="0">
              <a:cs typeface="Calibri"/>
            </a:endParaRPr>
          </a:p>
        </p:txBody>
      </p:sp>
    </p:spTree>
    <p:extLst>
      <p:ext uri="{BB962C8B-B14F-4D97-AF65-F5344CB8AC3E}">
        <p14:creationId xmlns:p14="http://schemas.microsoft.com/office/powerpoint/2010/main" val="44094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1BB5-0EC3-4D82-B79A-9E6B410456AB}"/>
              </a:ext>
            </a:extLst>
          </p:cNvPr>
          <p:cNvSpPr>
            <a:spLocks noGrp="1"/>
          </p:cNvSpPr>
          <p:nvPr>
            <p:ph type="title"/>
          </p:nvPr>
        </p:nvSpPr>
        <p:spPr>
          <a:xfrm>
            <a:off x="838200" y="365125"/>
            <a:ext cx="10515600" cy="649828"/>
          </a:xfrm>
        </p:spPr>
        <p:txBody>
          <a:bodyPr>
            <a:normAutofit/>
          </a:bodyPr>
          <a:lstStyle/>
          <a:p>
            <a:r>
              <a:rPr lang="en-GB" sz="2800" b="1">
                <a:cs typeface="Calibri Light"/>
              </a:rPr>
              <a:t>Strings and its methods</a:t>
            </a:r>
            <a:endParaRPr lang="en-GB" sz="2800" b="1"/>
          </a:p>
        </p:txBody>
      </p:sp>
      <p:sp>
        <p:nvSpPr>
          <p:cNvPr id="3" name="Content Placeholder 2">
            <a:extLst>
              <a:ext uri="{FF2B5EF4-FFF2-40B4-BE49-F238E27FC236}">
                <a16:creationId xmlns:a16="http://schemas.microsoft.com/office/drawing/2014/main" id="{EB006D74-F983-4AD2-ADC3-54B164F43B8E}"/>
              </a:ext>
            </a:extLst>
          </p:cNvPr>
          <p:cNvSpPr>
            <a:spLocks noGrp="1"/>
          </p:cNvSpPr>
          <p:nvPr>
            <p:ph idx="1"/>
          </p:nvPr>
        </p:nvSpPr>
        <p:spPr>
          <a:xfrm>
            <a:off x="838200" y="962984"/>
            <a:ext cx="10515600" cy="5213979"/>
          </a:xfrm>
        </p:spPr>
        <p:txBody>
          <a:bodyPr vert="horz" lIns="91440" tIns="45720" rIns="91440" bIns="45720" rtlCol="0" anchor="t">
            <a:normAutofit/>
          </a:bodyPr>
          <a:lstStyle/>
          <a:p>
            <a:r>
              <a:rPr lang="en-GB" sz="2000">
                <a:ea typeface="+mn-lt"/>
                <a:cs typeface="+mn-lt"/>
              </a:rPr>
              <a:t>The strings in java are a collection of characters bound by double quotes(“”). They are immutable, i.e once they are declared, their values cannot be changed.String can also be listed as an array of characters starting at the index 0 and ending with a null character (\0).</a:t>
            </a:r>
            <a:br>
              <a:rPr lang="en-GB" sz="2000" dirty="0">
                <a:ea typeface="+mn-lt"/>
                <a:cs typeface="+mn-lt"/>
              </a:rPr>
            </a:br>
            <a:r>
              <a:rPr lang="en-GB" sz="2000">
                <a:ea typeface="+mn-lt"/>
                <a:cs typeface="+mn-lt"/>
              </a:rPr>
              <a:t>This means that the first letter of the string is at index 0 to the last character of the string which is indexed at (length of the string-1).</a:t>
            </a:r>
            <a:br>
              <a:rPr lang="en-GB" sz="2000" dirty="0">
                <a:ea typeface="+mn-lt"/>
                <a:cs typeface="+mn-lt"/>
              </a:rPr>
            </a:br>
            <a:r>
              <a:rPr lang="en-GB" sz="2000">
                <a:ea typeface="+mn-lt"/>
                <a:cs typeface="+mn-lt"/>
              </a:rPr>
              <a:t>This is an individual datatype in Java.</a:t>
            </a:r>
          </a:p>
          <a:p>
            <a:pPr marL="0" indent="0">
              <a:buNone/>
            </a:pPr>
            <a:r>
              <a:rPr lang="en-GB" sz="2000">
                <a:ea typeface="+mn-lt"/>
                <a:cs typeface="+mn-lt"/>
              </a:rPr>
              <a:t>There are two ways of declaring strings in Java</a:t>
            </a:r>
            <a:endParaRPr lang="en-GB" sz="2000" dirty="0">
              <a:cs typeface="Calibri"/>
            </a:endParaRPr>
          </a:p>
          <a:p>
            <a:pPr marL="0" indent="0">
              <a:buNone/>
            </a:pPr>
            <a:r>
              <a:rPr lang="en-GB" sz="2000">
                <a:ea typeface="+mn-lt"/>
                <a:cs typeface="+mn-lt"/>
              </a:rPr>
              <a:t>1). By using the new keyword</a:t>
            </a:r>
            <a:br>
              <a:rPr lang="en-GB" sz="2000" dirty="0">
                <a:ea typeface="+mn-lt"/>
                <a:cs typeface="+mn-lt"/>
              </a:rPr>
            </a:br>
            <a:r>
              <a:rPr lang="en-GB" sz="2000">
                <a:ea typeface="+mn-lt"/>
                <a:cs typeface="+mn-lt"/>
              </a:rPr>
              <a:t>         String course = new String(“Java”);</a:t>
            </a:r>
            <a:endParaRPr lang="en-GB">
              <a:cs typeface="Calibri" panose="020F0502020204030204"/>
            </a:endParaRPr>
          </a:p>
          <a:p>
            <a:pPr marL="0" indent="0">
              <a:buNone/>
            </a:pPr>
            <a:r>
              <a:rPr lang="en-GB" sz="2000">
                <a:ea typeface="+mn-lt"/>
                <a:cs typeface="+mn-lt"/>
              </a:rPr>
              <a:t>2). By using the String literal.</a:t>
            </a:r>
            <a:br>
              <a:rPr lang="en-GB" sz="2000" dirty="0">
                <a:ea typeface="+mn-lt"/>
                <a:cs typeface="+mn-lt"/>
              </a:rPr>
            </a:br>
            <a:r>
              <a:rPr lang="en-GB" sz="2000">
                <a:ea typeface="+mn-lt"/>
                <a:cs typeface="+mn-lt"/>
              </a:rPr>
              <a:t>      String course=”java</a:t>
            </a:r>
            <a:r>
              <a:rPr lang="en-GB" sz="2000" dirty="0">
                <a:ea typeface="+mn-lt"/>
                <a:cs typeface="+mn-lt"/>
              </a:rPr>
              <a:t>”;</a:t>
            </a:r>
            <a:endParaRPr lang="en-GB" dirty="0">
              <a:cs typeface="Calibri" panose="020F0502020204030204"/>
            </a:endParaRPr>
          </a:p>
          <a:p>
            <a:pPr marL="0" indent="0">
              <a:buNone/>
            </a:pPr>
            <a:r>
              <a:rPr lang="en-GB" sz="2000" b="1">
                <a:cs typeface="Calibri"/>
              </a:rPr>
              <a:t>STRING METHODS</a:t>
            </a:r>
            <a:endParaRPr lang="en-GB" sz="2000" b="1" dirty="0">
              <a:cs typeface="Calibri"/>
            </a:endParaRPr>
          </a:p>
          <a:p>
            <a:pPr marL="0" indent="0">
              <a:buNone/>
            </a:pPr>
            <a:r>
              <a:rPr lang="en-GB" sz="2000" b="1">
                <a:ea typeface="+mn-lt"/>
                <a:cs typeface="+mn-lt"/>
              </a:rPr>
              <a:t>1) length-</a:t>
            </a:r>
            <a:r>
              <a:rPr lang="en-GB" sz="2000">
                <a:ea typeface="+mn-lt"/>
                <a:cs typeface="+mn-lt"/>
              </a:rPr>
              <a:t> This method is particularly useful for finding out the length of the string. It returns an </a:t>
            </a:r>
            <a:r>
              <a:rPr lang="en-GB" sz="2000" dirty="0">
                <a:ea typeface="+mn-lt"/>
                <a:cs typeface="+mn-lt"/>
              </a:rPr>
              <a:t>integer which is the length of the string. </a:t>
            </a:r>
            <a:endParaRPr lang="en-GB" dirty="0">
              <a:ea typeface="+mn-lt"/>
              <a:cs typeface="+mn-lt"/>
            </a:endParaRPr>
          </a:p>
          <a:p>
            <a:pPr marL="0" indent="0">
              <a:buNone/>
            </a:pPr>
            <a:r>
              <a:rPr lang="en-GB" sz="2000">
                <a:ea typeface="+mn-lt"/>
                <a:cs typeface="+mn-lt"/>
              </a:rPr>
              <a:t>The basic syntax of this method is &lt;string </a:t>
            </a:r>
            <a:r>
              <a:rPr lang="en-GB" sz="2000" dirty="0">
                <a:ea typeface="+mn-lt"/>
                <a:cs typeface="+mn-lt"/>
              </a:rPr>
              <a:t>variable&gt;.length();</a:t>
            </a:r>
            <a:endParaRPr lang="en-GB">
              <a:cs typeface="Calibri"/>
            </a:endParaRPr>
          </a:p>
          <a:p>
            <a:endParaRPr lang="en-GB" sz="2000" dirty="0">
              <a:cs typeface="Calibri"/>
            </a:endParaRPr>
          </a:p>
        </p:txBody>
      </p:sp>
    </p:spTree>
    <p:extLst>
      <p:ext uri="{BB962C8B-B14F-4D97-AF65-F5344CB8AC3E}">
        <p14:creationId xmlns:p14="http://schemas.microsoft.com/office/powerpoint/2010/main" val="2028565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D334-C765-485D-B508-957DA1E15011}"/>
              </a:ext>
            </a:extLst>
          </p:cNvPr>
          <p:cNvSpPr>
            <a:spLocks noGrp="1"/>
          </p:cNvSpPr>
          <p:nvPr>
            <p:ph type="title"/>
          </p:nvPr>
        </p:nvSpPr>
        <p:spPr>
          <a:xfrm>
            <a:off x="838200" y="365125"/>
            <a:ext cx="10515600" cy="692959"/>
          </a:xfrm>
        </p:spPr>
        <p:txBody>
          <a:bodyPr>
            <a:normAutofit/>
          </a:bodyPr>
          <a:lstStyle/>
          <a:p>
            <a:r>
              <a:rPr lang="en-GB" sz="2800" b="1">
                <a:cs typeface="Calibri Light"/>
              </a:rPr>
              <a:t>String Methods (cont...)</a:t>
            </a:r>
            <a:endParaRPr lang="en-GB" sz="2800" b="1"/>
          </a:p>
        </p:txBody>
      </p:sp>
      <p:sp>
        <p:nvSpPr>
          <p:cNvPr id="3" name="Content Placeholder 2">
            <a:extLst>
              <a:ext uri="{FF2B5EF4-FFF2-40B4-BE49-F238E27FC236}">
                <a16:creationId xmlns:a16="http://schemas.microsoft.com/office/drawing/2014/main" id="{A0DF3A7D-FE52-4F70-9909-DBD0937FB27C}"/>
              </a:ext>
            </a:extLst>
          </p:cNvPr>
          <p:cNvSpPr>
            <a:spLocks noGrp="1"/>
          </p:cNvSpPr>
          <p:nvPr>
            <p:ph idx="1"/>
          </p:nvPr>
        </p:nvSpPr>
        <p:spPr>
          <a:xfrm>
            <a:off x="751936" y="1293662"/>
            <a:ext cx="10515600" cy="4897678"/>
          </a:xfrm>
        </p:spPr>
        <p:txBody>
          <a:bodyPr vert="horz" lIns="91440" tIns="45720" rIns="91440" bIns="45720" rtlCol="0" anchor="t">
            <a:noAutofit/>
          </a:bodyPr>
          <a:lstStyle/>
          <a:p>
            <a:r>
              <a:rPr lang="en-GB" sz="2000" b="1">
                <a:ea typeface="+mn-lt"/>
                <a:cs typeface="+mn-lt"/>
              </a:rPr>
              <a:t>2. charAt-</a:t>
            </a:r>
            <a:r>
              <a:rPr lang="en-GB" sz="2000">
                <a:ea typeface="+mn-lt"/>
                <a:cs typeface="+mn-lt"/>
              </a:rPr>
              <a:t> This returns the character at the particular index passed as an argument to this method. The syntax is &lt;string variable&gt;.charAt(&lt;index&gt;);</a:t>
            </a:r>
            <a:endParaRPr lang="en-GB" sz="2000">
              <a:cs typeface="Calibri" panose="020F0502020204030204"/>
            </a:endParaRPr>
          </a:p>
          <a:p>
            <a:r>
              <a:rPr lang="en-GB" sz="2000" b="1">
                <a:ea typeface="+mn-lt"/>
                <a:cs typeface="+mn-lt"/>
              </a:rPr>
              <a:t>3. substring(int i)-</a:t>
            </a:r>
            <a:r>
              <a:rPr lang="en-GB" sz="2000">
                <a:ea typeface="+mn-lt"/>
                <a:cs typeface="+mn-lt"/>
              </a:rPr>
              <a:t> This method returns a string which is a substring of the original string starting at the index passed as the argument to the method. This has a simple syntax of &lt;String variable&gt;.substring(&lt;index&gt;);</a:t>
            </a:r>
            <a:endParaRPr lang="en-GB" sz="2000">
              <a:cs typeface="Calibri"/>
            </a:endParaRPr>
          </a:p>
          <a:p>
            <a:r>
              <a:rPr lang="en-GB" sz="2000" b="1">
                <a:ea typeface="+mn-lt"/>
                <a:cs typeface="+mn-lt"/>
              </a:rPr>
              <a:t>4. substring(int i,int j)-</a:t>
            </a:r>
            <a:r>
              <a:rPr lang="en-GB" sz="2000">
                <a:ea typeface="+mn-lt"/>
                <a:cs typeface="+mn-lt"/>
              </a:rPr>
              <a:t> This method returns the substring which starts at the index i, given as the first argument to the method and ends at j, given as the second argument in the method. It has a simple syntax of &lt;String variable&gt;.substring(&lt;index1&gt;,&lt;index2&gt;);</a:t>
            </a:r>
            <a:endParaRPr lang="en-GB" sz="2000">
              <a:cs typeface="Calibri"/>
            </a:endParaRPr>
          </a:p>
          <a:p>
            <a:r>
              <a:rPr lang="en-GB" sz="2000" b="1">
                <a:ea typeface="+mn-lt"/>
                <a:cs typeface="+mn-lt"/>
              </a:rPr>
              <a:t>5. concat-</a:t>
            </a:r>
            <a:r>
              <a:rPr lang="en-GB" sz="2000">
                <a:ea typeface="+mn-lt"/>
                <a:cs typeface="+mn-lt"/>
              </a:rPr>
              <a:t> As the name suggests, this method is useful for concatenating two strings. Concatenating means adding together two entities. It has the syntax of &lt;String-variable1&gt;.concat(&lt;String_variable2&gt;); In place of the variables you can also use string literals directly.</a:t>
            </a:r>
            <a:br>
              <a:rPr lang="en-GB" sz="2000" dirty="0">
                <a:ea typeface="+mn-lt"/>
                <a:cs typeface="+mn-lt"/>
              </a:rPr>
            </a:br>
            <a:r>
              <a:rPr lang="en-GB" sz="2000">
                <a:ea typeface="+mn-lt"/>
                <a:cs typeface="+mn-lt"/>
              </a:rPr>
              <a:t>You can also concat strings by simple add operator</a:t>
            </a:r>
            <a:br>
              <a:rPr lang="en-GB" sz="2000" dirty="0">
                <a:ea typeface="+mn-lt"/>
                <a:cs typeface="+mn-lt"/>
              </a:rPr>
            </a:br>
            <a:r>
              <a:rPr lang="en-GB" sz="2000">
                <a:ea typeface="+mn-lt"/>
                <a:cs typeface="+mn-lt"/>
              </a:rPr>
              <a:t>Example- “Hello”+” DataFlair”; yields Hello DataFlair.</a:t>
            </a:r>
            <a:endParaRPr lang="en-GB" sz="2000">
              <a:cs typeface="Calibri"/>
            </a:endParaRPr>
          </a:p>
          <a:p>
            <a:endParaRPr lang="en-GB" sz="2000" dirty="0">
              <a:cs typeface="Calibri"/>
            </a:endParaRPr>
          </a:p>
          <a:p>
            <a:endParaRPr lang="en-GB" sz="1400" dirty="0">
              <a:cs typeface="Calibri"/>
            </a:endParaRPr>
          </a:p>
          <a:p>
            <a:endParaRPr lang="en-GB" dirty="0">
              <a:cs typeface="Calibri"/>
            </a:endParaRPr>
          </a:p>
        </p:txBody>
      </p:sp>
    </p:spTree>
    <p:extLst>
      <p:ext uri="{BB962C8B-B14F-4D97-AF65-F5344CB8AC3E}">
        <p14:creationId xmlns:p14="http://schemas.microsoft.com/office/powerpoint/2010/main" val="3384683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3EE7-34C3-4D91-BF37-FA6A5DC12569}"/>
              </a:ext>
            </a:extLst>
          </p:cNvPr>
          <p:cNvSpPr>
            <a:spLocks noGrp="1"/>
          </p:cNvSpPr>
          <p:nvPr>
            <p:ph type="title"/>
          </p:nvPr>
        </p:nvSpPr>
        <p:spPr>
          <a:xfrm>
            <a:off x="838200" y="365125"/>
            <a:ext cx="10515600" cy="692960"/>
          </a:xfrm>
        </p:spPr>
        <p:txBody>
          <a:bodyPr>
            <a:normAutofit/>
          </a:bodyPr>
          <a:lstStyle/>
          <a:p>
            <a:r>
              <a:rPr lang="en-GB" sz="2800" b="1">
                <a:ea typeface="+mj-lt"/>
                <a:cs typeface="+mj-lt"/>
              </a:rPr>
              <a:t>String Methods (cont...)</a:t>
            </a:r>
            <a:endParaRPr lang="en-US" sz="2800"/>
          </a:p>
        </p:txBody>
      </p:sp>
      <p:sp>
        <p:nvSpPr>
          <p:cNvPr id="3" name="Content Placeholder 2">
            <a:extLst>
              <a:ext uri="{FF2B5EF4-FFF2-40B4-BE49-F238E27FC236}">
                <a16:creationId xmlns:a16="http://schemas.microsoft.com/office/drawing/2014/main" id="{60646B70-875A-424F-99F2-6DD6BD92E561}"/>
              </a:ext>
            </a:extLst>
          </p:cNvPr>
          <p:cNvSpPr>
            <a:spLocks noGrp="1"/>
          </p:cNvSpPr>
          <p:nvPr>
            <p:ph idx="1"/>
          </p:nvPr>
        </p:nvSpPr>
        <p:spPr>
          <a:xfrm>
            <a:off x="838200" y="1279286"/>
            <a:ext cx="10515600" cy="4897677"/>
          </a:xfrm>
        </p:spPr>
        <p:txBody>
          <a:bodyPr vert="horz" lIns="91440" tIns="45720" rIns="91440" bIns="45720" rtlCol="0" anchor="t">
            <a:normAutofit lnSpcReduction="10000"/>
          </a:bodyPr>
          <a:lstStyle/>
          <a:p>
            <a:r>
              <a:rPr lang="en-GB" sz="2000" b="1">
                <a:cs typeface="Calibri"/>
              </a:rPr>
              <a:t>6. indexOf-</a:t>
            </a:r>
            <a:r>
              <a:rPr lang="en-GB" sz="2000">
                <a:cs typeface="Calibri"/>
              </a:rPr>
              <a:t> This method returns the index of the first occurence of the character passed as an argument in the string.The syntax of the method is &lt;string_variable1&gt;.indexOf(&lt;String_variable2&gt;);</a:t>
            </a:r>
            <a:endParaRPr lang="en-GB" sz="2000" b="1" dirty="0">
              <a:cs typeface="Calibri"/>
            </a:endParaRPr>
          </a:p>
          <a:p>
            <a:r>
              <a:rPr lang="en-GB" sz="2000" b="1">
                <a:cs typeface="Calibri"/>
              </a:rPr>
              <a:t>7. equals-</a:t>
            </a:r>
            <a:r>
              <a:rPr lang="en-GB" sz="2000">
                <a:cs typeface="Calibri"/>
              </a:rPr>
              <a:t> This method returns true if both the strings are equal and false if they are not equal. It has a syntax of &lt;String_variable1&gt;.equals(&lt;String_variable2&gt;);</a:t>
            </a:r>
            <a:endParaRPr lang="en-GB" sz="2000">
              <a:ea typeface="+mn-lt"/>
              <a:cs typeface="+mn-lt"/>
            </a:endParaRPr>
          </a:p>
          <a:p>
            <a:r>
              <a:rPr lang="en-GB" sz="2000" b="1">
                <a:cs typeface="Calibri"/>
              </a:rPr>
              <a:t>8. compareTo-</a:t>
            </a:r>
            <a:r>
              <a:rPr lang="en-GB" sz="2000">
                <a:cs typeface="Calibri"/>
              </a:rPr>
              <a:t> This method compares the two strings in a lexicographical order. If both of the strings are equal it returns zero.The result is positive if the first argument string is greater than the second string, lexicographically. If not, the result is negative. It has a syntax of &lt;variable1&gt;.compareTo(&lt;variable2&gt;);</a:t>
            </a:r>
            <a:endParaRPr lang="en-GB" sz="2000">
              <a:ea typeface="+mn-lt"/>
              <a:cs typeface="+mn-lt"/>
            </a:endParaRPr>
          </a:p>
          <a:p>
            <a:r>
              <a:rPr lang="en-GB" sz="2000" b="1">
                <a:cs typeface="Calibri"/>
              </a:rPr>
              <a:t>9. toLowerCase-</a:t>
            </a:r>
            <a:r>
              <a:rPr lang="en-GB" sz="2000">
                <a:cs typeface="Calibri"/>
              </a:rPr>
              <a:t> Converts the string to lowercase. It has a syntax of &lt;variable&gt;.toLowerCase();</a:t>
            </a:r>
            <a:endParaRPr lang="en-GB" sz="2000">
              <a:ea typeface="+mn-lt"/>
              <a:cs typeface="+mn-lt"/>
            </a:endParaRPr>
          </a:p>
          <a:p>
            <a:r>
              <a:rPr lang="en-GB" sz="2000" b="1">
                <a:cs typeface="Calibri"/>
              </a:rPr>
              <a:t>10. toUpperCase-</a:t>
            </a:r>
            <a:r>
              <a:rPr lang="en-GB" sz="2000">
                <a:cs typeface="Calibri"/>
              </a:rPr>
              <a:t> Converts the string to uppercase. It has a syntax of &lt;variable&gt;.toUpperCase();</a:t>
            </a:r>
            <a:endParaRPr lang="en-GB" sz="2000">
              <a:ea typeface="+mn-lt"/>
              <a:cs typeface="+mn-lt"/>
            </a:endParaRPr>
          </a:p>
          <a:p>
            <a:r>
              <a:rPr lang="en-GB" sz="2000" b="1">
                <a:cs typeface="Calibri"/>
              </a:rPr>
              <a:t>11. trim-</a:t>
            </a:r>
            <a:r>
              <a:rPr lang="en-GB" sz="2000">
                <a:cs typeface="Calibri"/>
              </a:rPr>
              <a:t> Trims the string, i.e, removes all unnecessary spaces before and after the string. Note that it does not remove the spaces inside the string. It has a syntax like &lt;variable&gt;.trim();</a:t>
            </a:r>
            <a:endParaRPr lang="en-GB" sz="2000">
              <a:ea typeface="+mn-lt"/>
              <a:cs typeface="+mn-lt"/>
            </a:endParaRPr>
          </a:p>
          <a:p>
            <a:r>
              <a:rPr lang="en-GB" sz="2000" b="1">
                <a:cs typeface="Calibri"/>
              </a:rPr>
              <a:t>12. replace-</a:t>
            </a:r>
            <a:r>
              <a:rPr lang="en-GB" sz="2000">
                <a:cs typeface="Calibri"/>
              </a:rPr>
              <a:t> Returns the string by replacing all occurrences of the first character with the second character. It has a syntax &lt;String_variable&gt;.replace(&lt;character1&gt;,&lt;character2&gt;);</a:t>
            </a:r>
            <a:endParaRPr lang="en-GB" sz="2000"/>
          </a:p>
        </p:txBody>
      </p:sp>
    </p:spTree>
    <p:extLst>
      <p:ext uri="{BB962C8B-B14F-4D97-AF65-F5344CB8AC3E}">
        <p14:creationId xmlns:p14="http://schemas.microsoft.com/office/powerpoint/2010/main" val="1227737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3EAF-3CE9-49B7-BE3D-99A278DA0382}"/>
              </a:ext>
            </a:extLst>
          </p:cNvPr>
          <p:cNvSpPr>
            <a:spLocks noGrp="1"/>
          </p:cNvSpPr>
          <p:nvPr>
            <p:ph type="title"/>
          </p:nvPr>
        </p:nvSpPr>
        <p:spPr>
          <a:xfrm>
            <a:off x="838200" y="365125"/>
            <a:ext cx="10515600" cy="678582"/>
          </a:xfrm>
        </p:spPr>
        <p:txBody>
          <a:bodyPr>
            <a:normAutofit/>
          </a:bodyPr>
          <a:lstStyle/>
          <a:p>
            <a:r>
              <a:rPr lang="en-GB" sz="2800" b="1">
                <a:cs typeface="Calibri Light"/>
              </a:rPr>
              <a:t>CLASSES AND OBJECTS</a:t>
            </a:r>
            <a:endParaRPr lang="en-GB" sz="2800" b="1"/>
          </a:p>
        </p:txBody>
      </p:sp>
      <p:sp>
        <p:nvSpPr>
          <p:cNvPr id="3" name="Content Placeholder 2">
            <a:extLst>
              <a:ext uri="{FF2B5EF4-FFF2-40B4-BE49-F238E27FC236}">
                <a16:creationId xmlns:a16="http://schemas.microsoft.com/office/drawing/2014/main" id="{AB321C3E-2D55-4601-B427-F7CFD1062E86}"/>
              </a:ext>
            </a:extLst>
          </p:cNvPr>
          <p:cNvSpPr>
            <a:spLocks noGrp="1"/>
          </p:cNvSpPr>
          <p:nvPr>
            <p:ph idx="1"/>
          </p:nvPr>
        </p:nvSpPr>
        <p:spPr>
          <a:xfrm>
            <a:off x="838200" y="1279286"/>
            <a:ext cx="10515600" cy="4897677"/>
          </a:xfrm>
        </p:spPr>
        <p:txBody>
          <a:bodyPr vert="horz" lIns="91440" tIns="45720" rIns="91440" bIns="45720" rtlCol="0" anchor="t">
            <a:normAutofit/>
          </a:bodyPr>
          <a:lstStyle/>
          <a:p>
            <a:r>
              <a:rPr lang="en-GB" sz="2000">
                <a:ea typeface="+mn-lt"/>
                <a:cs typeface="+mn-lt"/>
              </a:rPr>
              <a:t>A </a:t>
            </a:r>
            <a:r>
              <a:rPr lang="en-GB" sz="2000" b="1">
                <a:ea typeface="+mn-lt"/>
                <a:cs typeface="+mn-lt"/>
              </a:rPr>
              <a:t>class </a:t>
            </a:r>
            <a:r>
              <a:rPr lang="en-GB" sz="2000">
                <a:ea typeface="+mn-lt"/>
                <a:cs typeface="+mn-lt"/>
              </a:rPr>
              <a:t>is the blueprint of all the objects that are derived from it. It represents the set of methods and properties that are common to all the objects which are referenced from it. It has the methods, variables which are common to all the objects it projects onto.</a:t>
            </a:r>
            <a:endParaRPr lang="en-GB" sz="2000">
              <a:cs typeface="Calibri"/>
            </a:endParaRPr>
          </a:p>
          <a:p>
            <a:pPr marL="0" indent="0">
              <a:buNone/>
            </a:pPr>
            <a:r>
              <a:rPr lang="en-GB" sz="2000">
                <a:ea typeface="+mn-lt"/>
                <a:cs typeface="+mn-lt"/>
              </a:rPr>
              <a:t>    A class declaration in Java has the following parts:</a:t>
            </a:r>
            <a:endParaRPr lang="en-GB" sz="2000">
              <a:cs typeface="Calibri"/>
            </a:endParaRPr>
          </a:p>
          <a:p>
            <a:r>
              <a:rPr lang="en-GB" sz="2000" b="1">
                <a:ea typeface="+mn-lt"/>
                <a:cs typeface="+mn-lt"/>
              </a:rPr>
              <a:t>1. Modifier: </a:t>
            </a:r>
            <a:r>
              <a:rPr lang="en-GB" sz="2000">
                <a:ea typeface="+mn-lt"/>
                <a:cs typeface="+mn-lt"/>
              </a:rPr>
              <a:t>This determines the accessibility of the class whether its public(accessible to all) or private(accessible to limited members of the program. )</a:t>
            </a:r>
            <a:endParaRPr lang="en-GB" sz="2000">
              <a:cs typeface="Calibri"/>
            </a:endParaRPr>
          </a:p>
          <a:p>
            <a:r>
              <a:rPr lang="en-GB" sz="2000" b="1">
                <a:ea typeface="+mn-lt"/>
                <a:cs typeface="+mn-lt"/>
              </a:rPr>
              <a:t>2. Class name:</a:t>
            </a:r>
            <a:r>
              <a:rPr lang="en-GB" sz="2000">
                <a:ea typeface="+mn-lt"/>
                <a:cs typeface="+mn-lt"/>
              </a:rPr>
              <a:t> This , as the name suggests, is the name of the class. It should not be any keyword. Convention suggests that all class names should begin with a capital letter.</a:t>
            </a:r>
            <a:endParaRPr lang="en-GB" sz="2000">
              <a:cs typeface="Calibri"/>
            </a:endParaRPr>
          </a:p>
          <a:p>
            <a:r>
              <a:rPr lang="en-GB" sz="2000" b="1">
                <a:ea typeface="+mn-lt"/>
                <a:cs typeface="+mn-lt"/>
              </a:rPr>
              <a:t>3. Superclass(if any):</a:t>
            </a:r>
            <a:r>
              <a:rPr lang="en-GB" sz="2000">
                <a:ea typeface="+mn-lt"/>
                <a:cs typeface="+mn-lt"/>
              </a:rPr>
              <a:t> Superclasses will be explained when we learn about inheritance in the later chapters. For now it is enough to know that superclasses are mentioned in the class declaration when it inherits data from a super class. The keyword used is “extends”.</a:t>
            </a:r>
            <a:endParaRPr lang="en-GB" sz="2000">
              <a:cs typeface="Calibri"/>
            </a:endParaRPr>
          </a:p>
          <a:p>
            <a:r>
              <a:rPr lang="en-GB" sz="2000" b="1">
                <a:ea typeface="+mn-lt"/>
                <a:cs typeface="+mn-lt"/>
              </a:rPr>
              <a:t>4. Interface(if any):</a:t>
            </a:r>
            <a:r>
              <a:rPr lang="en-GB" sz="2000">
                <a:ea typeface="+mn-lt"/>
                <a:cs typeface="+mn-lt"/>
              </a:rPr>
              <a:t> Interfaces are mentioned, separated by commas, individually after the class definition.</a:t>
            </a:r>
            <a:endParaRPr lang="en-GB" sz="2000"/>
          </a:p>
          <a:p>
            <a:endParaRPr lang="en-GB" dirty="0">
              <a:cs typeface="Calibri"/>
            </a:endParaRPr>
          </a:p>
          <a:p>
            <a:endParaRPr lang="en-GB" dirty="0">
              <a:cs typeface="Calibri"/>
            </a:endParaRPr>
          </a:p>
        </p:txBody>
      </p:sp>
    </p:spTree>
    <p:extLst>
      <p:ext uri="{BB962C8B-B14F-4D97-AF65-F5344CB8AC3E}">
        <p14:creationId xmlns:p14="http://schemas.microsoft.com/office/powerpoint/2010/main" val="265899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8B84-68CA-484C-9DB9-DB4B59372C2D}"/>
              </a:ext>
            </a:extLst>
          </p:cNvPr>
          <p:cNvSpPr>
            <a:spLocks noGrp="1"/>
          </p:cNvSpPr>
          <p:nvPr>
            <p:ph type="title"/>
          </p:nvPr>
        </p:nvSpPr>
        <p:spPr>
          <a:xfrm>
            <a:off x="838200" y="365125"/>
            <a:ext cx="10515600" cy="635450"/>
          </a:xfrm>
        </p:spPr>
        <p:txBody>
          <a:bodyPr>
            <a:normAutofit/>
          </a:bodyPr>
          <a:lstStyle/>
          <a:p>
            <a:r>
              <a:rPr lang="en-GB" sz="2800" b="1">
                <a:cs typeface="Calibri Light"/>
              </a:rPr>
              <a:t>OBJECTS</a:t>
            </a:r>
            <a:endParaRPr lang="en-GB" sz="2800" b="1"/>
          </a:p>
        </p:txBody>
      </p:sp>
      <p:sp>
        <p:nvSpPr>
          <p:cNvPr id="3" name="Content Placeholder 2">
            <a:extLst>
              <a:ext uri="{FF2B5EF4-FFF2-40B4-BE49-F238E27FC236}">
                <a16:creationId xmlns:a16="http://schemas.microsoft.com/office/drawing/2014/main" id="{7540B792-D5B9-4A6E-A34B-21117CBA5B47}"/>
              </a:ext>
            </a:extLst>
          </p:cNvPr>
          <p:cNvSpPr>
            <a:spLocks noGrp="1"/>
          </p:cNvSpPr>
          <p:nvPr>
            <p:ph idx="1"/>
          </p:nvPr>
        </p:nvSpPr>
        <p:spPr>
          <a:xfrm>
            <a:off x="838200" y="934230"/>
            <a:ext cx="10515600" cy="5242733"/>
          </a:xfrm>
        </p:spPr>
        <p:txBody>
          <a:bodyPr vert="horz" lIns="91440" tIns="45720" rIns="91440" bIns="45720" rtlCol="0" anchor="t">
            <a:normAutofit/>
          </a:bodyPr>
          <a:lstStyle/>
          <a:p>
            <a:r>
              <a:rPr lang="en-GB" sz="2000">
                <a:ea typeface="+mn-lt"/>
                <a:cs typeface="+mn-lt"/>
              </a:rPr>
              <a:t>The traditional definition of an object goes as follows:</a:t>
            </a:r>
            <a:br>
              <a:rPr lang="en-GB" sz="2000" dirty="0">
                <a:ea typeface="+mn-lt"/>
                <a:cs typeface="+mn-lt"/>
              </a:rPr>
            </a:br>
            <a:r>
              <a:rPr lang="en-GB" sz="2000">
                <a:ea typeface="+mn-lt"/>
                <a:cs typeface="+mn-lt"/>
              </a:rPr>
              <a:t>“The </a:t>
            </a:r>
            <a:r>
              <a:rPr lang="en-GB" sz="2000" b="1">
                <a:ea typeface="+mn-lt"/>
                <a:cs typeface="+mn-lt"/>
              </a:rPr>
              <a:t>objects</a:t>
            </a:r>
            <a:r>
              <a:rPr lang="en-GB" sz="2000">
                <a:ea typeface="+mn-lt"/>
                <a:cs typeface="+mn-lt"/>
              </a:rPr>
              <a:t> are real life entities which are derived from classes.They share the same variables and methods but different values of them .”</a:t>
            </a:r>
            <a:endParaRPr lang="en-GB" sz="2000">
              <a:cs typeface="Calibri" panose="020F0502020204030204"/>
            </a:endParaRPr>
          </a:p>
          <a:p>
            <a:pPr marL="0" indent="0">
              <a:buNone/>
            </a:pPr>
            <a:r>
              <a:rPr lang="en-GB" sz="2000">
                <a:ea typeface="+mn-lt"/>
                <a:cs typeface="+mn-lt"/>
              </a:rPr>
              <a:t>    Java Objects consists of:</a:t>
            </a:r>
            <a:endParaRPr lang="en-GB" sz="2000">
              <a:cs typeface="Calibri"/>
            </a:endParaRPr>
          </a:p>
          <a:p>
            <a:r>
              <a:rPr lang="en-GB" sz="2000" b="1">
                <a:ea typeface="+mn-lt"/>
                <a:cs typeface="+mn-lt"/>
              </a:rPr>
              <a:t>1. State: </a:t>
            </a:r>
            <a:r>
              <a:rPr lang="en-GB" sz="2000">
                <a:ea typeface="+mn-lt"/>
                <a:cs typeface="+mn-lt"/>
              </a:rPr>
              <a:t>The properties of an object is its state. Its reflected by the attributed possessed by the object</a:t>
            </a:r>
            <a:endParaRPr lang="en-GB" sz="2000">
              <a:cs typeface="Calibri"/>
            </a:endParaRPr>
          </a:p>
          <a:p>
            <a:r>
              <a:rPr lang="en-GB" sz="2000" b="1">
                <a:ea typeface="+mn-lt"/>
                <a:cs typeface="+mn-lt"/>
              </a:rPr>
              <a:t>2. Behaviour:</a:t>
            </a:r>
            <a:r>
              <a:rPr lang="en-GB" sz="2000">
                <a:ea typeface="+mn-lt"/>
                <a:cs typeface="+mn-lt"/>
              </a:rPr>
              <a:t> It is determined by the methods of the object. For example an object having a function to print (“Hello”) will be the behaviour of that particular object.</a:t>
            </a:r>
            <a:endParaRPr lang="en-GB" sz="2000">
              <a:cs typeface="Calibri"/>
            </a:endParaRPr>
          </a:p>
          <a:p>
            <a:r>
              <a:rPr lang="en-GB" sz="2000" b="1">
                <a:ea typeface="+mn-lt"/>
                <a:cs typeface="+mn-lt"/>
              </a:rPr>
              <a:t>3. Identity:</a:t>
            </a:r>
            <a:r>
              <a:rPr lang="en-GB" sz="2000">
                <a:ea typeface="+mn-lt"/>
                <a:cs typeface="+mn-lt"/>
              </a:rPr>
              <a:t> The name you allot to the object is its identity. It allows objects to interact with one another. Object names must be unique. Example- an object named as “Adam” references the person class.</a:t>
            </a:r>
            <a:endParaRPr lang="en-GB" sz="2000"/>
          </a:p>
          <a:p>
            <a:r>
              <a:rPr lang="en-GB" sz="2000"/>
              <a:t>Declaring Objects in Java – Syntax </a:t>
            </a:r>
            <a:endParaRPr lang="en-GB" sz="2000" dirty="0">
              <a:cs typeface="Calibri"/>
            </a:endParaRPr>
          </a:p>
          <a:p>
            <a:pPr marL="0" indent="0">
              <a:buNone/>
            </a:pPr>
            <a:r>
              <a:rPr lang="en-GB" sz="2000" b="1">
                <a:ea typeface="+mn-lt"/>
                <a:cs typeface="+mn-lt"/>
              </a:rPr>
              <a:t>    &lt;type&gt; &lt;object-name&gt;;   // </a:t>
            </a:r>
            <a:r>
              <a:rPr lang="en-GB" sz="2000">
                <a:ea typeface="+mn-lt"/>
                <a:cs typeface="+mn-lt"/>
              </a:rPr>
              <a:t>type of the object is the class name</a:t>
            </a:r>
            <a:endParaRPr lang="en-GB" sz="2000" dirty="0">
              <a:cs typeface="Calibri"/>
            </a:endParaRPr>
          </a:p>
          <a:p>
            <a:pPr marL="0" indent="0">
              <a:buNone/>
            </a:pPr>
            <a:r>
              <a:rPr lang="en-GB" sz="2000" b="1" i="1">
                <a:ea typeface="+mn-lt"/>
                <a:cs typeface="+mn-lt"/>
              </a:rPr>
              <a:t>The process of converting an object into a serial of bytes is called serialization.The reverse of this process is called deserialization.</a:t>
            </a:r>
            <a:endParaRPr lang="en-GB"/>
          </a:p>
          <a:p>
            <a:endParaRPr lang="en-GB" dirty="0">
              <a:cs typeface="Calibri"/>
            </a:endParaRPr>
          </a:p>
        </p:txBody>
      </p:sp>
    </p:spTree>
    <p:extLst>
      <p:ext uri="{BB962C8B-B14F-4D97-AF65-F5344CB8AC3E}">
        <p14:creationId xmlns:p14="http://schemas.microsoft.com/office/powerpoint/2010/main" val="40965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0E59-8FB3-4C60-9713-EA4C9261C97D}"/>
              </a:ext>
            </a:extLst>
          </p:cNvPr>
          <p:cNvSpPr>
            <a:spLocks noGrp="1"/>
          </p:cNvSpPr>
          <p:nvPr>
            <p:ph type="title"/>
          </p:nvPr>
        </p:nvSpPr>
        <p:spPr>
          <a:xfrm>
            <a:off x="838200" y="365125"/>
            <a:ext cx="10515600" cy="635450"/>
          </a:xfrm>
        </p:spPr>
        <p:txBody>
          <a:bodyPr>
            <a:normAutofit/>
          </a:bodyPr>
          <a:lstStyle/>
          <a:p>
            <a:r>
              <a:rPr lang="en-GB" sz="2800" b="1">
                <a:cs typeface="Calibri Light"/>
              </a:rPr>
              <a:t>INITIALIZATION OF JAVA OBJECT</a:t>
            </a:r>
            <a:endParaRPr lang="en-GB" sz="2800" b="1"/>
          </a:p>
        </p:txBody>
      </p:sp>
      <p:sp>
        <p:nvSpPr>
          <p:cNvPr id="3" name="Content Placeholder 2">
            <a:extLst>
              <a:ext uri="{FF2B5EF4-FFF2-40B4-BE49-F238E27FC236}">
                <a16:creationId xmlns:a16="http://schemas.microsoft.com/office/drawing/2014/main" id="{E52A5F85-42EA-4C0C-9FE8-9449A36A5EB3}"/>
              </a:ext>
            </a:extLst>
          </p:cNvPr>
          <p:cNvSpPr>
            <a:spLocks noGrp="1"/>
          </p:cNvSpPr>
          <p:nvPr>
            <p:ph idx="1"/>
          </p:nvPr>
        </p:nvSpPr>
        <p:spPr>
          <a:xfrm>
            <a:off x="838200" y="1135512"/>
            <a:ext cx="10515600" cy="5041451"/>
          </a:xfrm>
        </p:spPr>
        <p:txBody>
          <a:bodyPr vert="horz" lIns="91440" tIns="45720" rIns="91440" bIns="45720" rtlCol="0" anchor="t">
            <a:normAutofit/>
          </a:bodyPr>
          <a:lstStyle/>
          <a:p>
            <a:r>
              <a:rPr lang="en-GB" sz="2000">
                <a:ea typeface="+mn-lt"/>
                <a:cs typeface="+mn-lt"/>
              </a:rPr>
              <a:t>Whenever an object is created, the class it references to is said to be instantiated. As soon as the object is initialized, all the instance variables are copied and reserved into memory for each individual object that is created.</a:t>
            </a:r>
            <a:endParaRPr lang="en-GB" sz="2000">
              <a:cs typeface="Calibri" panose="020F0502020204030204"/>
            </a:endParaRPr>
          </a:p>
          <a:p>
            <a:r>
              <a:rPr lang="en-GB" sz="2000">
                <a:ea typeface="+mn-lt"/>
                <a:cs typeface="+mn-lt"/>
              </a:rPr>
              <a:t>Java also uses constructors which have the same name of the class for initializing or storing values of the instance variables. It depends on whether the constructor has parameters or not.</a:t>
            </a:r>
            <a:endParaRPr lang="en-GB" sz="2000">
              <a:cs typeface="Calibri"/>
            </a:endParaRPr>
          </a:p>
          <a:p>
            <a:r>
              <a:rPr lang="en-GB" sz="2000">
                <a:ea typeface="+mn-lt"/>
                <a:cs typeface="+mn-lt"/>
              </a:rPr>
              <a:t>Whenever an object is declared using the ‘new’ keyword the constructor is called. Even if a constructor is not defined then a default constructor is called. For example,</a:t>
            </a:r>
            <a:endParaRPr lang="en-GB" sz="2000"/>
          </a:p>
          <a:p>
            <a:pPr marL="0" indent="0">
              <a:buNone/>
            </a:pPr>
            <a:r>
              <a:rPr lang="en-GB" sz="1800">
                <a:ea typeface="+mn-lt"/>
                <a:cs typeface="+mn-lt"/>
              </a:rPr>
              <a:t>class Person </a:t>
            </a:r>
          </a:p>
          <a:p>
            <a:pPr marL="0" indent="0">
              <a:buNone/>
            </a:pPr>
            <a:r>
              <a:rPr lang="en-GB" sz="1800">
                <a:ea typeface="+mn-lt"/>
                <a:cs typeface="+mn-lt"/>
              </a:rPr>
              <a:t>{ </a:t>
            </a:r>
          </a:p>
          <a:p>
            <a:pPr marL="0" indent="0">
              <a:buNone/>
            </a:pPr>
            <a:r>
              <a:rPr lang="en-GB" sz="1800">
                <a:ea typeface="+mn-lt"/>
                <a:cs typeface="+mn-lt"/>
              </a:rPr>
              <a:t>   String name;String sex;</a:t>
            </a:r>
            <a:endParaRPr lang="en-GB" sz="1800">
              <a:cs typeface="Calibri"/>
            </a:endParaRPr>
          </a:p>
          <a:p>
            <a:pPr marL="0" indent="0">
              <a:buNone/>
            </a:pPr>
            <a:r>
              <a:rPr lang="en-GB" sz="1800">
                <a:ea typeface="+mn-lt"/>
                <a:cs typeface="+mn-lt"/>
              </a:rPr>
              <a:t>   Person(String name, String sex)  {  this.name = name; this.sex = sex; }</a:t>
            </a:r>
            <a:endParaRPr lang="en-GB" sz="1800">
              <a:cs typeface="Calibri"/>
            </a:endParaRPr>
          </a:p>
          <a:p>
            <a:pPr marL="0" indent="0">
              <a:buNone/>
            </a:pPr>
            <a:r>
              <a:rPr lang="en-GB" sz="2000">
                <a:ea typeface="+mn-lt"/>
                <a:cs typeface="+mn-lt"/>
              </a:rPr>
              <a:t>}</a:t>
            </a:r>
          </a:p>
          <a:p>
            <a:pPr>
              <a:buNone/>
            </a:pPr>
            <a:r>
              <a:rPr lang="en-GB" sz="2000">
                <a:ea typeface="+mn-lt"/>
                <a:cs typeface="+mn-lt"/>
              </a:rPr>
              <a:t>public static </a:t>
            </a:r>
            <a:r>
              <a:rPr lang="en-GB" sz="2000" b="1">
                <a:ea typeface="+mn-lt"/>
                <a:cs typeface="+mn-lt"/>
              </a:rPr>
              <a:t>void</a:t>
            </a:r>
            <a:r>
              <a:rPr lang="en-GB" sz="2000">
                <a:ea typeface="+mn-lt"/>
                <a:cs typeface="+mn-lt"/>
              </a:rPr>
              <a:t> main(String[] args) throws IOException</a:t>
            </a:r>
            <a:endParaRPr lang="en-GB">
              <a:ea typeface="+mn-lt"/>
              <a:cs typeface="+mn-lt"/>
            </a:endParaRPr>
          </a:p>
          <a:p>
            <a:pPr>
              <a:buNone/>
            </a:pPr>
            <a:r>
              <a:rPr lang="en-GB" sz="2000">
                <a:ea typeface="+mn-lt"/>
                <a:cs typeface="+mn-lt"/>
              </a:rPr>
              <a:t> {     Person adam = </a:t>
            </a:r>
            <a:r>
              <a:rPr lang="en-GB" sz="2000" b="1">
                <a:ea typeface="+mn-lt"/>
                <a:cs typeface="+mn-lt"/>
              </a:rPr>
              <a:t>new</a:t>
            </a:r>
            <a:r>
              <a:rPr lang="en-GB" sz="2000">
                <a:ea typeface="+mn-lt"/>
                <a:cs typeface="+mn-lt"/>
              </a:rPr>
              <a:t> Person("Adam", "Male");     }</a:t>
            </a:r>
            <a:endParaRPr lang="en-GB"/>
          </a:p>
          <a:p>
            <a:pPr marL="0" indent="0">
              <a:buNone/>
            </a:pPr>
            <a:endParaRPr lang="en-GB" sz="2000" dirty="0">
              <a:cs typeface="Calibri"/>
            </a:endParaRPr>
          </a:p>
        </p:txBody>
      </p:sp>
    </p:spTree>
    <p:extLst>
      <p:ext uri="{BB962C8B-B14F-4D97-AF65-F5344CB8AC3E}">
        <p14:creationId xmlns:p14="http://schemas.microsoft.com/office/powerpoint/2010/main" val="1789017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87E2-44A5-43F8-8825-C7516368BC0F}"/>
              </a:ext>
            </a:extLst>
          </p:cNvPr>
          <p:cNvSpPr>
            <a:spLocks noGrp="1"/>
          </p:cNvSpPr>
          <p:nvPr>
            <p:ph type="title"/>
          </p:nvPr>
        </p:nvSpPr>
        <p:spPr>
          <a:xfrm>
            <a:off x="838200" y="365125"/>
            <a:ext cx="10515600" cy="592318"/>
          </a:xfrm>
        </p:spPr>
        <p:txBody>
          <a:bodyPr>
            <a:normAutofit/>
          </a:bodyPr>
          <a:lstStyle/>
          <a:p>
            <a:r>
              <a:rPr lang="en-GB" sz="2800" b="1">
                <a:cs typeface="Calibri Light"/>
              </a:rPr>
              <a:t>CONSTRUCTORS</a:t>
            </a:r>
            <a:endParaRPr lang="en-GB" sz="2800" b="1"/>
          </a:p>
        </p:txBody>
      </p:sp>
      <p:sp>
        <p:nvSpPr>
          <p:cNvPr id="3" name="Content Placeholder 2">
            <a:extLst>
              <a:ext uri="{FF2B5EF4-FFF2-40B4-BE49-F238E27FC236}">
                <a16:creationId xmlns:a16="http://schemas.microsoft.com/office/drawing/2014/main" id="{DABEA57C-F77A-4B5A-B373-542E2E4D7F36}"/>
              </a:ext>
            </a:extLst>
          </p:cNvPr>
          <p:cNvSpPr>
            <a:spLocks noGrp="1"/>
          </p:cNvSpPr>
          <p:nvPr>
            <p:ph idx="1"/>
          </p:nvPr>
        </p:nvSpPr>
        <p:spPr>
          <a:xfrm>
            <a:off x="838200" y="962984"/>
            <a:ext cx="10515600" cy="5213979"/>
          </a:xfrm>
        </p:spPr>
        <p:txBody>
          <a:bodyPr vert="horz" lIns="91440" tIns="45720" rIns="91440" bIns="45720" rtlCol="0" anchor="t">
            <a:normAutofit/>
          </a:bodyPr>
          <a:lstStyle/>
          <a:p>
            <a:r>
              <a:rPr lang="en-GB" sz="2000">
                <a:cs typeface="Calibri"/>
              </a:rPr>
              <a:t>Constructors are special functions which are used to initialize member variables of a class. </a:t>
            </a:r>
            <a:r>
              <a:rPr lang="en-GB" sz="2000">
                <a:ea typeface="+mn-lt"/>
                <a:cs typeface="+mn-lt"/>
              </a:rPr>
              <a:t>A constructor always has the exact same name as that of a class. When you create a new object of a class, the compiler calls the constructor of the class.</a:t>
            </a:r>
            <a:endParaRPr lang="en-GB" sz="2000">
              <a:cs typeface="Calibri"/>
            </a:endParaRPr>
          </a:p>
          <a:p>
            <a:r>
              <a:rPr lang="en-GB" sz="2000">
                <a:cs typeface="Calibri"/>
              </a:rPr>
              <a:t>Ex : </a:t>
            </a:r>
            <a:r>
              <a:rPr lang="en-GB" sz="2000">
                <a:ea typeface="+mn-lt"/>
                <a:cs typeface="+mn-lt"/>
              </a:rPr>
              <a:t>class Abc</a:t>
            </a:r>
            <a:endParaRPr lang="en-GB" dirty="0">
              <a:ea typeface="+mn-lt"/>
              <a:cs typeface="+mn-lt"/>
            </a:endParaRPr>
          </a:p>
          <a:p>
            <a:pPr marL="0" indent="0">
              <a:buNone/>
            </a:pPr>
            <a:r>
              <a:rPr lang="en-GB" sz="2000">
                <a:ea typeface="+mn-lt"/>
                <a:cs typeface="+mn-lt"/>
              </a:rPr>
              <a:t>            {   </a:t>
            </a:r>
            <a:endParaRPr lang="en-GB">
              <a:ea typeface="+mn-lt"/>
              <a:cs typeface="+mn-lt"/>
            </a:endParaRPr>
          </a:p>
          <a:p>
            <a:pPr marL="0" indent="0">
              <a:buNone/>
            </a:pPr>
            <a:r>
              <a:rPr lang="en-GB" sz="2000">
                <a:ea typeface="+mn-lt"/>
                <a:cs typeface="+mn-lt"/>
              </a:rPr>
              <a:t>                 Abc(){  -------------  }     //no parameters</a:t>
            </a:r>
            <a:endParaRPr lang="en-GB">
              <a:cs typeface="Calibri" panose="020F0502020204030204"/>
            </a:endParaRPr>
          </a:p>
          <a:p>
            <a:pPr marL="0" indent="0">
              <a:buNone/>
            </a:pPr>
            <a:r>
              <a:rPr lang="en-GB" sz="2000">
                <a:cs typeface="Calibri"/>
              </a:rPr>
              <a:t>                 Abc(int x,float y) {   -------------}    //parameterized constructors – uses int, float</a:t>
            </a:r>
            <a:endParaRPr lang="en-GB" sz="2000" dirty="0">
              <a:cs typeface="Calibri"/>
            </a:endParaRPr>
          </a:p>
          <a:p>
            <a:pPr marL="0" indent="0">
              <a:buNone/>
            </a:pPr>
            <a:r>
              <a:rPr lang="en-GB" sz="2000" dirty="0">
                <a:cs typeface="Calibri"/>
              </a:rPr>
              <a:t>                 Abc(int x, int y) {-----------  }  </a:t>
            </a:r>
            <a:r>
              <a:rPr lang="en-GB" sz="2000">
                <a:ea typeface="+mn-lt"/>
                <a:cs typeface="+mn-lt"/>
              </a:rPr>
              <a:t>//parameterized constructors – uses 2 int values</a:t>
            </a:r>
            <a:endParaRPr lang="en-GB" sz="2000" dirty="0">
              <a:cs typeface="Calibri"/>
            </a:endParaRPr>
          </a:p>
          <a:p>
            <a:pPr marL="0" indent="0">
              <a:buNone/>
            </a:pPr>
            <a:r>
              <a:rPr lang="en-GB" sz="2000">
                <a:cs typeface="Calibri"/>
              </a:rPr>
              <a:t>            }</a:t>
            </a:r>
          </a:p>
          <a:p>
            <a:pPr>
              <a:buNone/>
            </a:pPr>
            <a:r>
              <a:rPr lang="en-GB" sz="2000">
                <a:ea typeface="+mn-lt"/>
                <a:cs typeface="+mn-lt"/>
              </a:rPr>
              <a:t>There are certain rules that we should keep in mind when writing constructors.</a:t>
            </a:r>
            <a:endParaRPr lang="en-GB"/>
          </a:p>
          <a:p>
            <a:pPr>
              <a:buFont typeface="Arial"/>
              <a:buChar char="•"/>
            </a:pPr>
            <a:r>
              <a:rPr lang="en-GB" sz="2000">
                <a:ea typeface="+mn-lt"/>
                <a:cs typeface="+mn-lt"/>
              </a:rPr>
              <a:t>The constructor should have the same name as that of the class.</a:t>
            </a:r>
            <a:endParaRPr lang="en-GB"/>
          </a:p>
          <a:p>
            <a:pPr>
              <a:buFont typeface="Arial"/>
              <a:buChar char="•"/>
            </a:pPr>
            <a:r>
              <a:rPr lang="en-GB" sz="2000">
                <a:ea typeface="+mn-lt"/>
                <a:cs typeface="+mn-lt"/>
              </a:rPr>
              <a:t>A constructor can not be static, final or synchronized.</a:t>
            </a:r>
            <a:endParaRPr lang="en-GB"/>
          </a:p>
          <a:p>
            <a:pPr>
              <a:buFont typeface="Arial"/>
              <a:buChar char="•"/>
            </a:pPr>
            <a:r>
              <a:rPr lang="en-GB" sz="2000">
                <a:ea typeface="+mn-lt"/>
                <a:cs typeface="+mn-lt"/>
              </a:rPr>
              <a:t>You can use access modifiers to limit access to the constructor.</a:t>
            </a:r>
            <a:endParaRPr lang="en-GB"/>
          </a:p>
          <a:p>
            <a:pPr marL="0" indent="0">
              <a:buNone/>
            </a:pPr>
            <a:endParaRPr lang="en-GB" sz="2000" dirty="0">
              <a:cs typeface="Calibri"/>
            </a:endParaRPr>
          </a:p>
          <a:p>
            <a:endParaRPr lang="en-GB" sz="2000" dirty="0">
              <a:cs typeface="Calibri"/>
            </a:endParaRPr>
          </a:p>
        </p:txBody>
      </p:sp>
    </p:spTree>
    <p:extLst>
      <p:ext uri="{BB962C8B-B14F-4D97-AF65-F5344CB8AC3E}">
        <p14:creationId xmlns:p14="http://schemas.microsoft.com/office/powerpoint/2010/main" val="2314388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825E-CA76-4B97-AA92-DC349519B313}"/>
              </a:ext>
            </a:extLst>
          </p:cNvPr>
          <p:cNvSpPr>
            <a:spLocks noGrp="1"/>
          </p:cNvSpPr>
          <p:nvPr>
            <p:ph type="title"/>
          </p:nvPr>
        </p:nvSpPr>
        <p:spPr>
          <a:xfrm>
            <a:off x="838200" y="365125"/>
            <a:ext cx="10515600" cy="764847"/>
          </a:xfrm>
        </p:spPr>
        <p:txBody>
          <a:bodyPr>
            <a:normAutofit/>
          </a:bodyPr>
          <a:lstStyle/>
          <a:p>
            <a:r>
              <a:rPr lang="en-GB" sz="2800" b="1" dirty="0">
                <a:cs typeface="Calibri Light"/>
              </a:rPr>
              <a:t>Types of constructors</a:t>
            </a:r>
            <a:endParaRPr lang="en-GB" sz="2800" b="1" dirty="0"/>
          </a:p>
        </p:txBody>
      </p:sp>
      <p:sp>
        <p:nvSpPr>
          <p:cNvPr id="3" name="Content Placeholder 2">
            <a:extLst>
              <a:ext uri="{FF2B5EF4-FFF2-40B4-BE49-F238E27FC236}">
                <a16:creationId xmlns:a16="http://schemas.microsoft.com/office/drawing/2014/main" id="{1370289B-A2A8-4882-8785-1B255CBB10D3}"/>
              </a:ext>
            </a:extLst>
          </p:cNvPr>
          <p:cNvSpPr>
            <a:spLocks noGrp="1"/>
          </p:cNvSpPr>
          <p:nvPr>
            <p:ph idx="1"/>
          </p:nvPr>
        </p:nvSpPr>
        <p:spPr>
          <a:xfrm>
            <a:off x="838200" y="1135512"/>
            <a:ext cx="10515600" cy="5199602"/>
          </a:xfrm>
        </p:spPr>
        <p:txBody>
          <a:bodyPr vert="horz" lIns="91440" tIns="45720" rIns="91440" bIns="45720" rtlCol="0" anchor="t">
            <a:normAutofit/>
          </a:bodyPr>
          <a:lstStyle/>
          <a:p>
            <a:r>
              <a:rPr lang="en-GB" sz="2000" b="1" dirty="0">
                <a:cs typeface="Calibri"/>
              </a:rPr>
              <a:t>Default constructor : </a:t>
            </a:r>
            <a:r>
              <a:rPr lang="en-GB" sz="2000" dirty="0">
                <a:ea typeface="+mn-lt"/>
                <a:cs typeface="+mn-lt"/>
              </a:rPr>
              <a:t>If not Java compiler provides a no-argument, default constructor on your behalf. ... This is a constructor initializes the variables of the class with their respective default values (i.e. null for objects, 0.0 for float and double, false for </a:t>
            </a:r>
            <a:r>
              <a:rPr lang="en-GB" sz="2000" dirty="0" err="1">
                <a:ea typeface="+mn-lt"/>
                <a:cs typeface="+mn-lt"/>
              </a:rPr>
              <a:t>boolean</a:t>
            </a:r>
            <a:r>
              <a:rPr lang="en-GB" sz="2000" dirty="0">
                <a:ea typeface="+mn-lt"/>
                <a:cs typeface="+mn-lt"/>
              </a:rPr>
              <a:t>, 0 for byte, short, int and, long).</a:t>
            </a:r>
          </a:p>
          <a:p>
            <a:r>
              <a:rPr lang="en-GB" sz="2000" b="1" dirty="0">
                <a:cs typeface="Calibri"/>
              </a:rPr>
              <a:t>Parameterized Constructor : </a:t>
            </a:r>
            <a:r>
              <a:rPr lang="en-GB" sz="2000" dirty="0">
                <a:ea typeface="+mn-lt"/>
                <a:cs typeface="+mn-lt"/>
              </a:rPr>
              <a:t>The parameterized constructors are the constructors having a specific number of arguments to be passed. The purpose of a parameterized constructor is to assign user-wanted specific values to the instance variables of different objects. A parameterized constructor is written explicitly by a programmer.</a:t>
            </a:r>
          </a:p>
          <a:p>
            <a:r>
              <a:rPr lang="en-GB" sz="2000" b="1" dirty="0">
                <a:ea typeface="+mn-lt"/>
                <a:cs typeface="+mn-lt"/>
              </a:rPr>
              <a:t>Copy Constructor : </a:t>
            </a:r>
            <a:r>
              <a:rPr lang="en-GB" sz="2000" dirty="0">
                <a:ea typeface="+mn-lt"/>
                <a:cs typeface="+mn-lt"/>
              </a:rPr>
              <a:t>A copy constructor is a member function that initializes an object using another object of the same class. A copy constructor has the following general function prototype: </a:t>
            </a:r>
          </a:p>
          <a:p>
            <a:pPr marL="0" indent="0">
              <a:buNone/>
            </a:pPr>
            <a:r>
              <a:rPr lang="en-GB" sz="2000" dirty="0">
                <a:latin typeface="Consolas"/>
                <a:ea typeface="+mn-lt"/>
                <a:cs typeface="+mn-lt"/>
              </a:rPr>
              <a:t> </a:t>
            </a:r>
            <a:r>
              <a:rPr lang="en-GB" sz="2000" dirty="0">
                <a:latin typeface="Calibri"/>
                <a:ea typeface="+mn-lt"/>
                <a:cs typeface="+mn-lt"/>
              </a:rPr>
              <a:t>         </a:t>
            </a:r>
            <a:r>
              <a:rPr lang="en-GB" sz="2000" dirty="0" err="1">
                <a:latin typeface="Calibri"/>
                <a:ea typeface="+mn-lt"/>
                <a:cs typeface="+mn-lt"/>
              </a:rPr>
              <a:t>ClassName</a:t>
            </a:r>
            <a:r>
              <a:rPr lang="en-GB" sz="2000" dirty="0">
                <a:latin typeface="Calibri"/>
                <a:ea typeface="+mn-lt"/>
                <a:cs typeface="+mn-lt"/>
              </a:rPr>
              <a:t> (</a:t>
            </a:r>
            <a:r>
              <a:rPr lang="en-GB" sz="2000" dirty="0" err="1">
                <a:latin typeface="Calibri"/>
                <a:ea typeface="+mn-lt"/>
                <a:cs typeface="+mn-lt"/>
              </a:rPr>
              <a:t>const</a:t>
            </a:r>
            <a:r>
              <a:rPr lang="en-GB" sz="2000" dirty="0">
                <a:latin typeface="Calibri"/>
                <a:ea typeface="+mn-lt"/>
                <a:cs typeface="+mn-lt"/>
              </a:rPr>
              <a:t> </a:t>
            </a:r>
            <a:r>
              <a:rPr lang="en-GB" sz="2000" dirty="0" err="1">
                <a:latin typeface="Calibri"/>
                <a:ea typeface="+mn-lt"/>
                <a:cs typeface="+mn-lt"/>
              </a:rPr>
              <a:t>ClassName</a:t>
            </a:r>
            <a:r>
              <a:rPr lang="en-GB" sz="2000" dirty="0">
                <a:latin typeface="Calibri"/>
                <a:ea typeface="+mn-lt"/>
                <a:cs typeface="+mn-lt"/>
              </a:rPr>
              <a:t> &amp;</a:t>
            </a:r>
            <a:r>
              <a:rPr lang="en-GB" sz="2000" dirty="0" err="1">
                <a:latin typeface="Calibri"/>
                <a:ea typeface="+mn-lt"/>
                <a:cs typeface="+mn-lt"/>
              </a:rPr>
              <a:t>old_obj</a:t>
            </a:r>
            <a:r>
              <a:rPr lang="en-GB" sz="2000" dirty="0">
                <a:latin typeface="Calibri"/>
                <a:ea typeface="+mn-lt"/>
                <a:cs typeface="+mn-lt"/>
              </a:rPr>
              <a:t>);</a:t>
            </a:r>
            <a:r>
              <a:rPr lang="en-GB" sz="2000" dirty="0">
                <a:latin typeface="Consolas"/>
                <a:ea typeface="+mn-lt"/>
                <a:cs typeface="+mn-lt"/>
              </a:rPr>
              <a:t> </a:t>
            </a:r>
          </a:p>
          <a:p>
            <a:pPr marL="0" indent="0">
              <a:buNone/>
            </a:pPr>
            <a:r>
              <a:rPr lang="en-GB" sz="2000" dirty="0">
                <a:ea typeface="+mn-lt"/>
                <a:cs typeface="+mn-lt"/>
              </a:rPr>
              <a:t>    1. When an object of the class is returned by value. </a:t>
            </a:r>
            <a:br>
              <a:rPr lang="en-GB" sz="2000" dirty="0">
                <a:ea typeface="+mn-lt"/>
                <a:cs typeface="+mn-lt"/>
              </a:rPr>
            </a:br>
            <a:r>
              <a:rPr lang="en-GB" sz="2000" dirty="0">
                <a:ea typeface="+mn-lt"/>
                <a:cs typeface="+mn-lt"/>
              </a:rPr>
              <a:t>    2. When an object of the class is passed (to a function) by value as an argument. </a:t>
            </a:r>
            <a:br>
              <a:rPr lang="en-GB" sz="2000" dirty="0">
                <a:ea typeface="+mn-lt"/>
                <a:cs typeface="+mn-lt"/>
              </a:rPr>
            </a:br>
            <a:r>
              <a:rPr lang="en-GB" sz="2000" dirty="0">
                <a:ea typeface="+mn-lt"/>
                <a:cs typeface="+mn-lt"/>
              </a:rPr>
              <a:t>    3. When an object is constructed based on another object of the same class. </a:t>
            </a:r>
            <a:br>
              <a:rPr lang="en-GB" sz="2000" dirty="0">
                <a:ea typeface="+mn-lt"/>
                <a:cs typeface="+mn-lt"/>
              </a:rPr>
            </a:br>
            <a:r>
              <a:rPr lang="en-GB" sz="2000" dirty="0">
                <a:ea typeface="+mn-lt"/>
                <a:cs typeface="+mn-lt"/>
              </a:rPr>
              <a:t>    4. When the compiler generates a temporary object.</a:t>
            </a:r>
            <a:endParaRPr lang="en-GB" dirty="0"/>
          </a:p>
          <a:p>
            <a:pPr marL="0" indent="0">
              <a:buNone/>
            </a:pPr>
            <a:endParaRPr lang="en-GB" sz="2000" dirty="0">
              <a:latin typeface="Consolas"/>
              <a:cs typeface="Calibri" panose="020F0502020204030204"/>
            </a:endParaRPr>
          </a:p>
        </p:txBody>
      </p:sp>
    </p:spTree>
    <p:extLst>
      <p:ext uri="{BB962C8B-B14F-4D97-AF65-F5344CB8AC3E}">
        <p14:creationId xmlns:p14="http://schemas.microsoft.com/office/powerpoint/2010/main" val="867823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F66D-09D5-4CCB-B6D1-2C27A4DD6360}"/>
              </a:ext>
            </a:extLst>
          </p:cNvPr>
          <p:cNvSpPr>
            <a:spLocks noGrp="1"/>
          </p:cNvSpPr>
          <p:nvPr>
            <p:ph type="title"/>
          </p:nvPr>
        </p:nvSpPr>
        <p:spPr>
          <a:xfrm>
            <a:off x="838200" y="365125"/>
            <a:ext cx="10515600" cy="692960"/>
          </a:xfrm>
        </p:spPr>
        <p:txBody>
          <a:bodyPr>
            <a:normAutofit/>
          </a:bodyPr>
          <a:lstStyle/>
          <a:p>
            <a:r>
              <a:rPr lang="en-GB" sz="2800" b="1" dirty="0">
                <a:cs typeface="Calibri Light"/>
              </a:rPr>
              <a:t>Super Keyword</a:t>
            </a:r>
            <a:endParaRPr lang="en-GB" sz="2800" b="1" dirty="0"/>
          </a:p>
        </p:txBody>
      </p:sp>
      <p:sp>
        <p:nvSpPr>
          <p:cNvPr id="3" name="Content Placeholder 2">
            <a:extLst>
              <a:ext uri="{FF2B5EF4-FFF2-40B4-BE49-F238E27FC236}">
                <a16:creationId xmlns:a16="http://schemas.microsoft.com/office/drawing/2014/main" id="{400E20C9-F4F9-4137-9615-A464E7C6F585}"/>
              </a:ext>
            </a:extLst>
          </p:cNvPr>
          <p:cNvSpPr>
            <a:spLocks noGrp="1"/>
          </p:cNvSpPr>
          <p:nvPr>
            <p:ph idx="1"/>
          </p:nvPr>
        </p:nvSpPr>
        <p:spPr>
          <a:xfrm>
            <a:off x="838200" y="1207399"/>
            <a:ext cx="10515600" cy="5415262"/>
          </a:xfrm>
        </p:spPr>
        <p:txBody>
          <a:bodyPr vert="horz" lIns="91440" tIns="45720" rIns="91440" bIns="45720" rtlCol="0" anchor="t">
            <a:normAutofit/>
          </a:bodyPr>
          <a:lstStyle/>
          <a:p>
            <a:r>
              <a:rPr lang="en-GB" sz="2000" dirty="0">
                <a:ea typeface="+mn-lt"/>
                <a:cs typeface="+mn-lt"/>
              </a:rPr>
              <a:t>The </a:t>
            </a:r>
            <a:r>
              <a:rPr lang="en-GB" sz="2000" dirty="0">
                <a:latin typeface="Consolas"/>
              </a:rPr>
              <a:t>super</a:t>
            </a:r>
            <a:r>
              <a:rPr lang="en-GB" sz="2000" dirty="0">
                <a:ea typeface="+mn-lt"/>
                <a:cs typeface="+mn-lt"/>
              </a:rPr>
              <a:t> keyword refers to superclass (parent) objects. It is used to call superclass methods, and to access the superclass constructor. The most common use of the </a:t>
            </a:r>
            <a:r>
              <a:rPr lang="en-GB" sz="2000" dirty="0">
                <a:latin typeface="Consolas"/>
                <a:ea typeface="+mn-lt"/>
                <a:cs typeface="+mn-lt"/>
              </a:rPr>
              <a:t>super</a:t>
            </a:r>
            <a:r>
              <a:rPr lang="en-GB" sz="2000" dirty="0">
                <a:ea typeface="+mn-lt"/>
                <a:cs typeface="+mn-lt"/>
              </a:rPr>
              <a:t> keyword is to eliminate the confusion between </a:t>
            </a:r>
            <a:r>
              <a:rPr lang="en-GB" sz="2000" dirty="0" err="1">
                <a:ea typeface="+mn-lt"/>
                <a:cs typeface="+mn-lt"/>
              </a:rPr>
              <a:t>superclasses</a:t>
            </a:r>
            <a:r>
              <a:rPr lang="en-GB" sz="2000" dirty="0">
                <a:ea typeface="+mn-lt"/>
                <a:cs typeface="+mn-lt"/>
              </a:rPr>
              <a:t> and subclasses that have methods with the same name.</a:t>
            </a:r>
            <a:endParaRPr lang="en-US" dirty="0">
              <a:cs typeface="Calibri" panose="020F0502020204030204"/>
            </a:endParaRPr>
          </a:p>
          <a:p>
            <a:pPr marL="0" indent="0">
              <a:buNone/>
            </a:pPr>
            <a:r>
              <a:rPr lang="en-GB" sz="2000" dirty="0">
                <a:cs typeface="Calibri" panose="020F0502020204030204"/>
              </a:rPr>
              <a:t>      </a:t>
            </a:r>
            <a:r>
              <a:rPr lang="en-GB" sz="1800" dirty="0">
                <a:cs typeface="Calibri" panose="020F0502020204030204"/>
              </a:rPr>
              <a:t>class c1</a:t>
            </a:r>
            <a:endParaRPr lang="en-US" sz="1800">
              <a:cs typeface="Calibri"/>
            </a:endParaRPr>
          </a:p>
          <a:p>
            <a:pPr marL="0" indent="0">
              <a:buNone/>
            </a:pPr>
            <a:r>
              <a:rPr lang="en-GB" sz="1800" dirty="0">
                <a:cs typeface="Calibri"/>
              </a:rPr>
              <a:t>     {</a:t>
            </a:r>
          </a:p>
          <a:p>
            <a:pPr marL="0" indent="0">
              <a:buNone/>
            </a:pPr>
            <a:r>
              <a:rPr lang="en-GB" sz="1800" dirty="0">
                <a:cs typeface="Calibri"/>
              </a:rPr>
              <a:t>         C1();</a:t>
            </a:r>
          </a:p>
          <a:p>
            <a:pPr marL="0" indent="0">
              <a:buNone/>
            </a:pPr>
            <a:r>
              <a:rPr lang="en-GB" sz="1800" dirty="0">
                <a:cs typeface="Calibri"/>
              </a:rPr>
              <a:t>         Void sum() { ------}</a:t>
            </a:r>
          </a:p>
          <a:p>
            <a:pPr marL="0" indent="0">
              <a:buNone/>
            </a:pPr>
            <a:r>
              <a:rPr lang="en-GB" sz="1800" dirty="0">
                <a:cs typeface="Calibri"/>
              </a:rPr>
              <a:t>       }</a:t>
            </a:r>
          </a:p>
          <a:p>
            <a:pPr marL="0" indent="0">
              <a:buNone/>
            </a:pPr>
            <a:r>
              <a:rPr lang="en-GB" sz="1800" dirty="0">
                <a:cs typeface="Calibri"/>
              </a:rPr>
              <a:t>       Class c2 extends c1</a:t>
            </a:r>
          </a:p>
          <a:p>
            <a:pPr marL="0" indent="0">
              <a:buNone/>
            </a:pPr>
            <a:r>
              <a:rPr lang="en-GB" sz="1800" dirty="0">
                <a:cs typeface="Calibri"/>
              </a:rPr>
              <a:t>       { </a:t>
            </a:r>
          </a:p>
          <a:p>
            <a:pPr marL="0" indent="0">
              <a:buNone/>
            </a:pPr>
            <a:r>
              <a:rPr lang="en-GB" sz="1800" dirty="0">
                <a:cs typeface="Calibri"/>
              </a:rPr>
              <a:t>          c2() {  super();   int I=0;  }</a:t>
            </a:r>
          </a:p>
          <a:p>
            <a:pPr marL="0" indent="0">
              <a:buNone/>
            </a:pPr>
            <a:r>
              <a:rPr lang="en-GB" sz="1800" dirty="0">
                <a:cs typeface="Calibri"/>
              </a:rPr>
              <a:t>        }</a:t>
            </a:r>
          </a:p>
          <a:p>
            <a:pPr marL="0" indent="0">
              <a:buNone/>
            </a:pPr>
            <a:r>
              <a:rPr lang="en-GB" sz="1800" dirty="0">
                <a:cs typeface="Calibri"/>
              </a:rPr>
              <a:t>  We invoke object like, c2 </a:t>
            </a:r>
            <a:r>
              <a:rPr lang="en-GB" sz="1800" dirty="0" err="1">
                <a:cs typeface="Calibri"/>
              </a:rPr>
              <a:t>ob</a:t>
            </a:r>
            <a:r>
              <a:rPr lang="en-GB" sz="1800" dirty="0">
                <a:cs typeface="Calibri"/>
              </a:rPr>
              <a:t> = new c2();  // it call constructor c2 and super() calls c1(). We can also invoke functions/variables as </a:t>
            </a:r>
            <a:r>
              <a:rPr lang="en-GB" sz="1800" dirty="0" err="1">
                <a:cs typeface="Calibri"/>
              </a:rPr>
              <a:t>super.sum</a:t>
            </a:r>
            <a:r>
              <a:rPr lang="en-GB" sz="1800" dirty="0">
                <a:cs typeface="Calibri"/>
              </a:rPr>
              <a:t>();</a:t>
            </a:r>
          </a:p>
        </p:txBody>
      </p:sp>
    </p:spTree>
    <p:extLst>
      <p:ext uri="{BB962C8B-B14F-4D97-AF65-F5344CB8AC3E}">
        <p14:creationId xmlns:p14="http://schemas.microsoft.com/office/powerpoint/2010/main" val="82757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48F7-5668-44E2-91DE-C2D60762974C}"/>
              </a:ext>
            </a:extLst>
          </p:cNvPr>
          <p:cNvSpPr>
            <a:spLocks noGrp="1"/>
          </p:cNvSpPr>
          <p:nvPr>
            <p:ph type="title"/>
          </p:nvPr>
        </p:nvSpPr>
        <p:spPr>
          <a:xfrm>
            <a:off x="838200" y="365125"/>
            <a:ext cx="10515600" cy="592318"/>
          </a:xfrm>
        </p:spPr>
        <p:txBody>
          <a:bodyPr>
            <a:normAutofit/>
          </a:bodyPr>
          <a:lstStyle/>
          <a:p>
            <a:r>
              <a:rPr lang="en-GB" sz="2400" b="1" dirty="0">
                <a:cs typeface="Calibri Light"/>
              </a:rPr>
              <a:t>Difference between JDK,  JRE and JVM?</a:t>
            </a:r>
            <a:endParaRPr lang="en-GB" sz="2400" b="1" dirty="0"/>
          </a:p>
        </p:txBody>
      </p:sp>
      <p:sp>
        <p:nvSpPr>
          <p:cNvPr id="3" name="Content Placeholder 2">
            <a:extLst>
              <a:ext uri="{FF2B5EF4-FFF2-40B4-BE49-F238E27FC236}">
                <a16:creationId xmlns:a16="http://schemas.microsoft.com/office/drawing/2014/main" id="{4DE77007-6999-4BD1-B1A7-FBB2F0593D50}"/>
              </a:ext>
            </a:extLst>
          </p:cNvPr>
          <p:cNvSpPr>
            <a:spLocks noGrp="1"/>
          </p:cNvSpPr>
          <p:nvPr>
            <p:ph idx="1"/>
          </p:nvPr>
        </p:nvSpPr>
        <p:spPr>
          <a:xfrm>
            <a:off x="838200" y="962984"/>
            <a:ext cx="10515600" cy="5213979"/>
          </a:xfrm>
        </p:spPr>
        <p:txBody>
          <a:bodyPr vert="horz" lIns="91440" tIns="45720" rIns="91440" bIns="45720" rtlCol="0" anchor="t">
            <a:normAutofit/>
          </a:bodyPr>
          <a:lstStyle/>
          <a:p>
            <a:r>
              <a:rPr lang="en-GB" sz="2000" b="1" dirty="0">
                <a:cs typeface="Calibri"/>
              </a:rPr>
              <a:t>JDK (Java Development Kit):</a:t>
            </a:r>
            <a:r>
              <a:rPr lang="en-GB" sz="2000" dirty="0">
                <a:cs typeface="Calibri"/>
              </a:rPr>
              <a:t>  It is a software development kit that contains tools for developing, debugging etc. It contains tools required to write java programs.  It includes a compiler, java application launcher, </a:t>
            </a:r>
            <a:r>
              <a:rPr lang="en-GB" sz="2000" dirty="0" err="1">
                <a:cs typeface="Calibri"/>
              </a:rPr>
              <a:t>Appletviewer</a:t>
            </a:r>
            <a:r>
              <a:rPr lang="en-GB" sz="2000" dirty="0">
                <a:cs typeface="Calibri"/>
              </a:rPr>
              <a:t> etc. Compiler converts .java files to .class files. Java applications launcher opens a JRE, loads the necessary classes  and executes its main method. It is platform dependent. It always comes with an installer.</a:t>
            </a:r>
            <a:r>
              <a:rPr lang="en-GB" sz="2000" b="1" dirty="0">
                <a:cs typeface="Calibri"/>
              </a:rPr>
              <a:t> It contains JVM.</a:t>
            </a:r>
          </a:p>
          <a:p>
            <a:r>
              <a:rPr lang="en-GB" sz="2000" b="1" dirty="0">
                <a:cs typeface="Calibri"/>
              </a:rPr>
              <a:t>JRE (Java Runtime Environment):</a:t>
            </a:r>
            <a:r>
              <a:rPr lang="en-GB" sz="2000" dirty="0">
                <a:cs typeface="Calibri"/>
              </a:rPr>
              <a:t>  It is a runtime environment that allows java programs to run. </a:t>
            </a:r>
            <a:r>
              <a:rPr lang="en-GB" sz="2000" dirty="0" err="1">
                <a:cs typeface="Calibri"/>
              </a:rPr>
              <a:t>ie</a:t>
            </a:r>
            <a:r>
              <a:rPr lang="en-GB" sz="2000" dirty="0">
                <a:cs typeface="Calibri"/>
              </a:rPr>
              <a:t>, provides an environment to execute the source code.  JRE contains class libraries, JVM, Java plug-in and other supporting files and other integration libraries like JDBC, Remote Method Invocation, Java naming and Directory Interface(JNDI). It is platform dependent. JRE uses important package classes like math, util, lang, </a:t>
            </a:r>
            <a:r>
              <a:rPr lang="en-GB" sz="2000" dirty="0" err="1">
                <a:cs typeface="Calibri"/>
              </a:rPr>
              <a:t>awt</a:t>
            </a:r>
            <a:r>
              <a:rPr lang="en-GB" sz="2000" dirty="0">
                <a:cs typeface="Calibri"/>
              </a:rPr>
              <a:t> and runtime libraries.</a:t>
            </a:r>
            <a:r>
              <a:rPr lang="en-GB" sz="2000" dirty="0">
                <a:ea typeface="+mn-lt"/>
                <a:cs typeface="+mn-lt"/>
              </a:rPr>
              <a:t> </a:t>
            </a:r>
            <a:r>
              <a:rPr lang="en-GB" sz="2000" b="1" dirty="0">
                <a:ea typeface="+mn-lt"/>
                <a:cs typeface="+mn-lt"/>
              </a:rPr>
              <a:t>It contains JVM</a:t>
            </a:r>
            <a:r>
              <a:rPr lang="en-GB" sz="2000" dirty="0">
                <a:ea typeface="+mn-lt"/>
                <a:cs typeface="+mn-lt"/>
              </a:rPr>
              <a:t>.</a:t>
            </a:r>
          </a:p>
          <a:p>
            <a:r>
              <a:rPr lang="en-GB" sz="2000" b="1" dirty="0">
                <a:cs typeface="Calibri"/>
              </a:rPr>
              <a:t>JVM (Java Virtual Machine): </a:t>
            </a:r>
            <a:r>
              <a:rPr lang="en-GB" sz="2000" dirty="0">
                <a:ea typeface="+mn-lt"/>
                <a:cs typeface="+mn-lt"/>
              </a:rPr>
              <a:t>JVM (Java Virtual Machine) is a runtime environment that converts java byte code to machine code which is identified by the processor. Each computer has its own JVM. It is platform independent.  It provides basic functions like memory management , garbage collection. It executes java program line by line and hence called as interpreter. It doesn't contain any tool.</a:t>
            </a:r>
          </a:p>
          <a:p>
            <a:endParaRPr lang="en-GB"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1275004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E89C-E0E6-4FE9-97FB-5CC4FB415CE4}"/>
              </a:ext>
            </a:extLst>
          </p:cNvPr>
          <p:cNvSpPr>
            <a:spLocks noGrp="1"/>
          </p:cNvSpPr>
          <p:nvPr>
            <p:ph type="title"/>
          </p:nvPr>
        </p:nvSpPr>
        <p:spPr/>
        <p:txBody>
          <a:bodyPr>
            <a:normAutofit/>
          </a:bodyPr>
          <a:lstStyle/>
          <a:p>
            <a:r>
              <a:rPr lang="en-GB" sz="2800" b="1">
                <a:latin typeface="Calibri"/>
                <a:cs typeface="Calibri"/>
              </a:rPr>
              <a:t>What is method overloading and overriding in Java?</a:t>
            </a:r>
            <a:endParaRPr lang="en-US" sz="2800" b="1"/>
          </a:p>
        </p:txBody>
      </p:sp>
      <p:sp>
        <p:nvSpPr>
          <p:cNvPr id="3" name="Content Placeholder 2">
            <a:extLst>
              <a:ext uri="{FF2B5EF4-FFF2-40B4-BE49-F238E27FC236}">
                <a16:creationId xmlns:a16="http://schemas.microsoft.com/office/drawing/2014/main" id="{AEC815AD-4FA8-4C0E-BA28-CAE01A82E675}"/>
              </a:ext>
            </a:extLst>
          </p:cNvPr>
          <p:cNvSpPr>
            <a:spLocks noGrp="1"/>
          </p:cNvSpPr>
          <p:nvPr>
            <p:ph idx="1"/>
          </p:nvPr>
        </p:nvSpPr>
        <p:spPr>
          <a:xfrm>
            <a:off x="838200" y="1581210"/>
            <a:ext cx="10515600" cy="4595753"/>
          </a:xfrm>
        </p:spPr>
        <p:txBody>
          <a:bodyPr vert="horz" lIns="91440" tIns="45720" rIns="91440" bIns="45720" rtlCol="0" anchor="t">
            <a:normAutofit/>
          </a:bodyPr>
          <a:lstStyle/>
          <a:p>
            <a:r>
              <a:rPr lang="en-GB" sz="2000" b="1">
                <a:ea typeface="+mn-lt"/>
                <a:cs typeface="+mn-lt"/>
              </a:rPr>
              <a:t>Overloading</a:t>
            </a:r>
            <a:r>
              <a:rPr lang="en-GB" sz="2000">
                <a:ea typeface="+mn-lt"/>
                <a:cs typeface="+mn-lt"/>
              </a:rPr>
              <a:t> occurs when two or more methods in one class have the same method name but different parameters. </a:t>
            </a:r>
            <a:r>
              <a:rPr lang="en-GB" sz="2000" b="1">
                <a:ea typeface="+mn-lt"/>
                <a:cs typeface="+mn-lt"/>
              </a:rPr>
              <a:t>Overriding</a:t>
            </a:r>
            <a:r>
              <a:rPr lang="en-GB" sz="2000">
                <a:ea typeface="+mn-lt"/>
                <a:cs typeface="+mn-lt"/>
              </a:rPr>
              <a:t> occurs when two methods have the same method name and parameters. One of the methods is in the parent class, and the other is in the child class.</a:t>
            </a:r>
          </a:p>
          <a:p>
            <a:r>
              <a:rPr lang="en-GB" sz="2000">
                <a:ea typeface="+mn-lt"/>
                <a:cs typeface="+mn-lt"/>
              </a:rPr>
              <a:t>The </a:t>
            </a:r>
            <a:r>
              <a:rPr lang="en-GB" sz="2000" b="1">
                <a:ea typeface="+mn-lt"/>
                <a:cs typeface="+mn-lt"/>
              </a:rPr>
              <a:t>purpose of Method Overriding</a:t>
            </a:r>
            <a:r>
              <a:rPr lang="en-GB" sz="2000">
                <a:ea typeface="+mn-lt"/>
                <a:cs typeface="+mn-lt"/>
              </a:rPr>
              <a:t> is that if the derived class wants to give its own implementation it can give by overriding the method of the parent class. When we call this overridden method, it will execute the method of the child class, not the parent class.</a:t>
            </a:r>
            <a:endParaRPr lang="en-GB" sz="2000">
              <a:cs typeface="Calibri" panose="020F0502020204030204"/>
            </a:endParaRPr>
          </a:p>
          <a:p>
            <a:r>
              <a:rPr lang="en-GB" sz="2000">
                <a:ea typeface="+mn-lt"/>
                <a:cs typeface="+mn-lt"/>
              </a:rPr>
              <a:t>The final way of preventing overriding is by </a:t>
            </a:r>
            <a:r>
              <a:rPr lang="en-GB" sz="2000" b="1">
                <a:ea typeface="+mn-lt"/>
                <a:cs typeface="+mn-lt"/>
              </a:rPr>
              <a:t>using the final keyword in your method</a:t>
            </a:r>
            <a:r>
              <a:rPr lang="en-GB" sz="2000">
                <a:ea typeface="+mn-lt"/>
                <a:cs typeface="+mn-lt"/>
              </a:rPr>
              <a:t>. The final keyword puts a stop to being an inheritance. Hence, if a method is made final it will be considered final implementation and no other class can override the behavior.</a:t>
            </a:r>
            <a:endParaRPr lang="en-GB" sz="2000" dirty="0">
              <a:cs typeface="Calibri"/>
            </a:endParaRPr>
          </a:p>
        </p:txBody>
      </p:sp>
    </p:spTree>
    <p:extLst>
      <p:ext uri="{BB962C8B-B14F-4D97-AF65-F5344CB8AC3E}">
        <p14:creationId xmlns:p14="http://schemas.microsoft.com/office/powerpoint/2010/main" val="2966505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C734-E84E-4799-BD9C-3D7E292A168C}"/>
              </a:ext>
            </a:extLst>
          </p:cNvPr>
          <p:cNvSpPr>
            <a:spLocks noGrp="1"/>
          </p:cNvSpPr>
          <p:nvPr>
            <p:ph type="title"/>
          </p:nvPr>
        </p:nvSpPr>
        <p:spPr>
          <a:xfrm>
            <a:off x="838200" y="365125"/>
            <a:ext cx="10515600" cy="707337"/>
          </a:xfrm>
        </p:spPr>
        <p:txBody>
          <a:bodyPr>
            <a:normAutofit/>
          </a:bodyPr>
          <a:lstStyle/>
          <a:p>
            <a:r>
              <a:rPr lang="en-GB" sz="2800" b="1">
                <a:cs typeface="Calibri Light"/>
              </a:rPr>
              <a:t>"this" Keyword</a:t>
            </a:r>
            <a:endParaRPr lang="en-GB" sz="2800" b="1" dirty="0">
              <a:cs typeface="Calibri Light"/>
            </a:endParaRPr>
          </a:p>
        </p:txBody>
      </p:sp>
      <p:sp>
        <p:nvSpPr>
          <p:cNvPr id="3" name="Content Placeholder 2">
            <a:extLst>
              <a:ext uri="{FF2B5EF4-FFF2-40B4-BE49-F238E27FC236}">
                <a16:creationId xmlns:a16="http://schemas.microsoft.com/office/drawing/2014/main" id="{E014A910-3D16-4566-96A4-E1665A158FBC}"/>
              </a:ext>
            </a:extLst>
          </p:cNvPr>
          <p:cNvSpPr>
            <a:spLocks noGrp="1"/>
          </p:cNvSpPr>
          <p:nvPr>
            <p:ph idx="1"/>
          </p:nvPr>
        </p:nvSpPr>
        <p:spPr>
          <a:xfrm>
            <a:off x="838200" y="1308041"/>
            <a:ext cx="10515600" cy="4868922"/>
          </a:xfrm>
        </p:spPr>
        <p:txBody>
          <a:bodyPr vert="horz" lIns="91440" tIns="45720" rIns="91440" bIns="45720" rtlCol="0" anchor="t">
            <a:normAutofit/>
          </a:bodyPr>
          <a:lstStyle/>
          <a:p>
            <a:r>
              <a:rPr lang="en-GB" sz="2000" b="1">
                <a:ea typeface="+mn-lt"/>
                <a:cs typeface="+mn-lt"/>
              </a:rPr>
              <a:t>this keyword in Java</a:t>
            </a:r>
            <a:r>
              <a:rPr lang="en-GB" sz="2000">
                <a:ea typeface="+mn-lt"/>
                <a:cs typeface="+mn-lt"/>
              </a:rPr>
              <a:t> is a reference variable that refers to the current object of a method or a constructor. The main purpose of using this keyword in Java is to remove the confusion between class attributes and parameters that have same names.</a:t>
            </a:r>
            <a:endParaRPr lang="en-GB" sz="2000">
              <a:cs typeface="Calibri" panose="020F0502020204030204"/>
            </a:endParaRPr>
          </a:p>
          <a:p>
            <a:pPr marL="0" indent="0">
              <a:buNone/>
            </a:pPr>
            <a:r>
              <a:rPr lang="en-GB" sz="2000">
                <a:ea typeface="+mn-lt"/>
                <a:cs typeface="+mn-lt"/>
              </a:rPr>
              <a:t>Following are various uses of ‘this’ keyword in Java:</a:t>
            </a:r>
            <a:endParaRPr lang="en-GB" sz="2000">
              <a:cs typeface="Calibri" panose="020F0502020204030204"/>
            </a:endParaRPr>
          </a:p>
          <a:p>
            <a:r>
              <a:rPr lang="en-GB" sz="2000">
                <a:ea typeface="+mn-lt"/>
                <a:cs typeface="+mn-lt"/>
              </a:rPr>
              <a:t>It can be used to refer instance variable of current class</a:t>
            </a:r>
            <a:endParaRPr lang="en-GB" sz="2000">
              <a:cs typeface="Calibri"/>
            </a:endParaRPr>
          </a:p>
          <a:p>
            <a:r>
              <a:rPr lang="en-GB" sz="2000">
                <a:ea typeface="+mn-lt"/>
                <a:cs typeface="+mn-lt"/>
              </a:rPr>
              <a:t>It can be used to invoke or initiate current class constructor</a:t>
            </a:r>
            <a:endParaRPr lang="en-GB" sz="2000">
              <a:cs typeface="Calibri"/>
            </a:endParaRPr>
          </a:p>
          <a:p>
            <a:r>
              <a:rPr lang="en-GB" sz="2000">
                <a:ea typeface="+mn-lt"/>
                <a:cs typeface="+mn-lt"/>
              </a:rPr>
              <a:t>It can be passed as an argument in the method call</a:t>
            </a:r>
            <a:endParaRPr lang="en-GB" sz="2000">
              <a:cs typeface="Calibri"/>
            </a:endParaRPr>
          </a:p>
          <a:p>
            <a:r>
              <a:rPr lang="en-GB" sz="2000">
                <a:ea typeface="+mn-lt"/>
                <a:cs typeface="+mn-lt"/>
              </a:rPr>
              <a:t>It can be passed as argument in the constructor call</a:t>
            </a:r>
            <a:endParaRPr lang="en-GB" sz="2000">
              <a:cs typeface="Calibri"/>
            </a:endParaRPr>
          </a:p>
          <a:p>
            <a:r>
              <a:rPr lang="en-GB" sz="2000">
                <a:ea typeface="+mn-lt"/>
                <a:cs typeface="+mn-lt"/>
              </a:rPr>
              <a:t>It can be used to return the current class instance</a:t>
            </a:r>
            <a:endParaRPr lang="en-GB" sz="2000"/>
          </a:p>
          <a:p>
            <a:endParaRPr lang="en-GB" dirty="0">
              <a:cs typeface="Calibri"/>
            </a:endParaRPr>
          </a:p>
        </p:txBody>
      </p:sp>
    </p:spTree>
    <p:extLst>
      <p:ext uri="{BB962C8B-B14F-4D97-AF65-F5344CB8AC3E}">
        <p14:creationId xmlns:p14="http://schemas.microsoft.com/office/powerpoint/2010/main" val="1749756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5B5B-5DB2-42FF-98AD-D96CEA5A3E42}"/>
              </a:ext>
            </a:extLst>
          </p:cNvPr>
          <p:cNvSpPr>
            <a:spLocks noGrp="1"/>
          </p:cNvSpPr>
          <p:nvPr>
            <p:ph type="title"/>
          </p:nvPr>
        </p:nvSpPr>
        <p:spPr>
          <a:xfrm>
            <a:off x="838200" y="365125"/>
            <a:ext cx="10515600" cy="563563"/>
          </a:xfrm>
        </p:spPr>
        <p:txBody>
          <a:bodyPr>
            <a:normAutofit/>
          </a:bodyPr>
          <a:lstStyle/>
          <a:p>
            <a:r>
              <a:rPr lang="en-GB" sz="2800" b="1">
                <a:cs typeface="Calibri Light"/>
              </a:rPr>
              <a:t>JAVA PACKAGES</a:t>
            </a:r>
            <a:endParaRPr lang="en-GB" sz="2800" b="1"/>
          </a:p>
        </p:txBody>
      </p:sp>
      <p:sp>
        <p:nvSpPr>
          <p:cNvPr id="3" name="Content Placeholder 2">
            <a:extLst>
              <a:ext uri="{FF2B5EF4-FFF2-40B4-BE49-F238E27FC236}">
                <a16:creationId xmlns:a16="http://schemas.microsoft.com/office/drawing/2014/main" id="{9F4A891E-8506-45E0-968E-25552A4D83AD}"/>
              </a:ext>
            </a:extLst>
          </p:cNvPr>
          <p:cNvSpPr>
            <a:spLocks noGrp="1"/>
          </p:cNvSpPr>
          <p:nvPr>
            <p:ph idx="1"/>
          </p:nvPr>
        </p:nvSpPr>
        <p:spPr>
          <a:xfrm>
            <a:off x="838200" y="934229"/>
            <a:ext cx="10515600" cy="5242734"/>
          </a:xfrm>
        </p:spPr>
        <p:txBody>
          <a:bodyPr vert="horz" lIns="91440" tIns="45720" rIns="91440" bIns="45720" rtlCol="0" anchor="t">
            <a:normAutofit/>
          </a:bodyPr>
          <a:lstStyle/>
          <a:p>
            <a:r>
              <a:rPr lang="en-GB" sz="2000">
                <a:ea typeface="+mn-lt"/>
                <a:cs typeface="+mn-lt"/>
              </a:rPr>
              <a:t>A</a:t>
            </a:r>
            <a:r>
              <a:rPr lang="en-GB" sz="2000" b="1">
                <a:ea typeface="+mn-lt"/>
                <a:cs typeface="+mn-lt"/>
              </a:rPr>
              <a:t> package </a:t>
            </a:r>
            <a:r>
              <a:rPr lang="en-GB" sz="2000">
                <a:ea typeface="+mn-lt"/>
                <a:cs typeface="+mn-lt"/>
              </a:rPr>
              <a:t>is nothing but a physical folder structure (directories) that contains a group of related classes, interfaces, and sub-packages according to their functionality. It provides a convenient way to organize your work. The Java language has various in-built packages. For example, java.lang, java.util, java.io, and java.net. All these packages are defined as a very clear and systematic packaging mechanism for categorizing and managing. There are 2 types : </a:t>
            </a:r>
            <a:endParaRPr lang="en-GB" sz="2000">
              <a:cs typeface="Calibri" panose="020F0502020204030204"/>
            </a:endParaRPr>
          </a:p>
          <a:p>
            <a:r>
              <a:rPr lang="en-GB" sz="2000" b="1">
                <a:cs typeface="Calibri" panose="020F0502020204030204"/>
              </a:rPr>
              <a:t>User-defined package</a:t>
            </a:r>
            <a:r>
              <a:rPr lang="en-GB" sz="2000">
                <a:cs typeface="Calibri" panose="020F0502020204030204"/>
              </a:rPr>
              <a:t> : </a:t>
            </a:r>
            <a:r>
              <a:rPr lang="en-GB" sz="2000">
                <a:ea typeface="+mn-lt"/>
                <a:cs typeface="+mn-lt"/>
              </a:rPr>
              <a:t>Java supports a keyword called “package” which is used to create user-defined packages in java programming. It has the following general form:</a:t>
            </a:r>
            <a:endParaRPr lang="en-GB" sz="2000" dirty="0">
              <a:cs typeface="Calibri" panose="020F0502020204030204"/>
            </a:endParaRPr>
          </a:p>
          <a:p>
            <a:pPr marL="0" indent="0">
              <a:buNone/>
            </a:pPr>
            <a:r>
              <a:rPr lang="en-GB" sz="2000" dirty="0">
                <a:latin typeface="Consolas"/>
                <a:cs typeface="Calibri" panose="020F0502020204030204"/>
              </a:rPr>
              <a:t>                 </a:t>
            </a:r>
            <a:r>
              <a:rPr lang="en-GB" sz="2000" b="1">
                <a:latin typeface="Consolas"/>
                <a:cs typeface="Calibri" panose="020F0502020204030204"/>
              </a:rPr>
              <a:t>package</a:t>
            </a:r>
            <a:r>
              <a:rPr lang="en-GB" sz="2000" b="1" dirty="0">
                <a:latin typeface="Consolas"/>
                <a:cs typeface="Calibri" panose="020F0502020204030204"/>
              </a:rPr>
              <a:t> packageName;</a:t>
            </a:r>
          </a:p>
          <a:p>
            <a:pPr marL="0" indent="0">
              <a:buNone/>
            </a:pPr>
            <a:endParaRPr lang="en-GB" sz="2000" b="1" dirty="0">
              <a:latin typeface="Calibri"/>
              <a:cs typeface="Calibri" panose="020F0502020204030204"/>
            </a:endParaRPr>
          </a:p>
          <a:p>
            <a:endParaRPr lang="en-GB" sz="2000" b="1" dirty="0">
              <a:latin typeface="Calibri"/>
              <a:cs typeface="Calibri" panose="020F0502020204030204"/>
            </a:endParaRPr>
          </a:p>
        </p:txBody>
      </p:sp>
      <p:pic>
        <p:nvPicPr>
          <p:cNvPr id="5" name="Picture 5" descr="Diagram&#10;&#10;Description automatically generated">
            <a:extLst>
              <a:ext uri="{FF2B5EF4-FFF2-40B4-BE49-F238E27FC236}">
                <a16:creationId xmlns:a16="http://schemas.microsoft.com/office/drawing/2014/main" id="{4EE40437-5FE3-4DE3-960C-F7B7F61DF47A}"/>
              </a:ext>
            </a:extLst>
          </p:cNvPr>
          <p:cNvPicPr>
            <a:picLocks noChangeAspect="1"/>
          </p:cNvPicPr>
          <p:nvPr/>
        </p:nvPicPr>
        <p:blipFill>
          <a:blip r:embed="rId2"/>
          <a:stretch>
            <a:fillRect/>
          </a:stretch>
        </p:blipFill>
        <p:spPr>
          <a:xfrm>
            <a:off x="2093344" y="3480553"/>
            <a:ext cx="7200180" cy="3218063"/>
          </a:xfrm>
          <a:prstGeom prst="rect">
            <a:avLst/>
          </a:prstGeom>
        </p:spPr>
      </p:pic>
    </p:spTree>
    <p:extLst>
      <p:ext uri="{BB962C8B-B14F-4D97-AF65-F5344CB8AC3E}">
        <p14:creationId xmlns:p14="http://schemas.microsoft.com/office/powerpoint/2010/main" val="3825028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C20C-E79D-4E1E-9C3E-37667A94AE00}"/>
              </a:ext>
            </a:extLst>
          </p:cNvPr>
          <p:cNvSpPr>
            <a:spLocks noGrp="1"/>
          </p:cNvSpPr>
          <p:nvPr>
            <p:ph type="title"/>
          </p:nvPr>
        </p:nvSpPr>
        <p:spPr/>
        <p:txBody>
          <a:bodyPr>
            <a:normAutofit/>
          </a:bodyPr>
          <a:lstStyle/>
          <a:p>
            <a:r>
              <a:rPr lang="en-GB" sz="2000" b="1">
                <a:cs typeface="Calibri Light"/>
              </a:rPr>
              <a:t>Pre-defined Package : </a:t>
            </a:r>
            <a:endParaRPr lang="en-GB" sz="2000" b="1"/>
          </a:p>
        </p:txBody>
      </p:sp>
      <p:pic>
        <p:nvPicPr>
          <p:cNvPr id="4" name="Picture 4" descr="Diagram&#10;&#10;Description automatically generated">
            <a:extLst>
              <a:ext uri="{FF2B5EF4-FFF2-40B4-BE49-F238E27FC236}">
                <a16:creationId xmlns:a16="http://schemas.microsoft.com/office/drawing/2014/main" id="{C7FFBA47-85E1-46D2-818D-9881BEC7A0B7}"/>
              </a:ext>
            </a:extLst>
          </p:cNvPr>
          <p:cNvPicPr>
            <a:picLocks noGrp="1" noChangeAspect="1"/>
          </p:cNvPicPr>
          <p:nvPr>
            <p:ph idx="1"/>
          </p:nvPr>
        </p:nvPicPr>
        <p:blipFill>
          <a:blip r:embed="rId2"/>
          <a:stretch>
            <a:fillRect/>
          </a:stretch>
        </p:blipFill>
        <p:spPr>
          <a:xfrm>
            <a:off x="1027802" y="1346516"/>
            <a:ext cx="9791339" cy="5367066"/>
          </a:xfrm>
        </p:spPr>
      </p:pic>
    </p:spTree>
    <p:extLst>
      <p:ext uri="{BB962C8B-B14F-4D97-AF65-F5344CB8AC3E}">
        <p14:creationId xmlns:p14="http://schemas.microsoft.com/office/powerpoint/2010/main" val="190625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1E72-D586-4B5B-ACEB-7026C8972127}"/>
              </a:ext>
            </a:extLst>
          </p:cNvPr>
          <p:cNvSpPr>
            <a:spLocks noGrp="1"/>
          </p:cNvSpPr>
          <p:nvPr>
            <p:ph type="title"/>
          </p:nvPr>
        </p:nvSpPr>
        <p:spPr>
          <a:xfrm>
            <a:off x="838200" y="365125"/>
            <a:ext cx="10515600" cy="635451"/>
          </a:xfrm>
        </p:spPr>
        <p:txBody>
          <a:bodyPr>
            <a:normAutofit/>
          </a:bodyPr>
          <a:lstStyle/>
          <a:p>
            <a:r>
              <a:rPr lang="en-GB" sz="2800" b="1">
                <a:latin typeface="Calibri"/>
                <a:cs typeface="Calibri Light"/>
              </a:rPr>
              <a:t>Regular Expression</a:t>
            </a:r>
            <a:endParaRPr lang="en-GB" sz="2800" b="1">
              <a:latin typeface="Calibri"/>
            </a:endParaRPr>
          </a:p>
        </p:txBody>
      </p:sp>
      <p:sp>
        <p:nvSpPr>
          <p:cNvPr id="3" name="Content Placeholder 2">
            <a:extLst>
              <a:ext uri="{FF2B5EF4-FFF2-40B4-BE49-F238E27FC236}">
                <a16:creationId xmlns:a16="http://schemas.microsoft.com/office/drawing/2014/main" id="{C267BE85-A83C-47D7-B165-F551D019FCE9}"/>
              </a:ext>
            </a:extLst>
          </p:cNvPr>
          <p:cNvSpPr>
            <a:spLocks noGrp="1"/>
          </p:cNvSpPr>
          <p:nvPr>
            <p:ph idx="1"/>
          </p:nvPr>
        </p:nvSpPr>
        <p:spPr>
          <a:xfrm>
            <a:off x="938842" y="934229"/>
            <a:ext cx="10515600" cy="5213979"/>
          </a:xfrm>
        </p:spPr>
        <p:txBody>
          <a:bodyPr vert="horz" lIns="91440" tIns="45720" rIns="91440" bIns="45720" rtlCol="0" anchor="t">
            <a:normAutofit/>
          </a:bodyPr>
          <a:lstStyle/>
          <a:p>
            <a:r>
              <a:rPr lang="en-GB" sz="2000">
                <a:ea typeface="+mn-lt"/>
                <a:cs typeface="+mn-lt"/>
              </a:rPr>
              <a:t>Regular Expressions or Regex (in short) is an API for defining String patterns that can be used for searching, manipulating, and editing a string in Java. Email validation and passwords are a few areas of strings where Regex is widely used to define the constraints. Regular Expressions are provided under java.util.regex package.</a:t>
            </a:r>
          </a:p>
          <a:p>
            <a:endParaRPr lang="en-GB" sz="2000" dirty="0">
              <a:cs typeface="Calibri"/>
            </a:endParaRPr>
          </a:p>
        </p:txBody>
      </p:sp>
      <p:graphicFrame>
        <p:nvGraphicFramePr>
          <p:cNvPr id="5" name="Table 4">
            <a:extLst>
              <a:ext uri="{FF2B5EF4-FFF2-40B4-BE49-F238E27FC236}">
                <a16:creationId xmlns:a16="http://schemas.microsoft.com/office/drawing/2014/main" id="{6E23DB71-F789-4145-9F45-91FDFC404E3D}"/>
              </a:ext>
            </a:extLst>
          </p:cNvPr>
          <p:cNvGraphicFramePr>
            <a:graphicFrameLocks noGrp="1"/>
          </p:cNvGraphicFramePr>
          <p:nvPr>
            <p:extLst>
              <p:ext uri="{D42A27DB-BD31-4B8C-83A1-F6EECF244321}">
                <p14:modId xmlns:p14="http://schemas.microsoft.com/office/powerpoint/2010/main" val="1599407473"/>
              </p:ext>
            </p:extLst>
          </p:nvPr>
        </p:nvGraphicFramePr>
        <p:xfrm>
          <a:off x="3939395" y="2170980"/>
          <a:ext cx="4008338" cy="2651824"/>
        </p:xfrm>
        <a:graphic>
          <a:graphicData uri="http://schemas.openxmlformats.org/drawingml/2006/table">
            <a:tbl>
              <a:tblPr firstRow="1" bandRow="1">
                <a:tableStyleId>{5C22544A-7EE6-4342-B048-85BDC9FD1C3A}</a:tableStyleId>
              </a:tblPr>
              <a:tblGrid>
                <a:gridCol w="1251392">
                  <a:extLst>
                    <a:ext uri="{9D8B030D-6E8A-4147-A177-3AD203B41FA5}">
                      <a16:colId xmlns:a16="http://schemas.microsoft.com/office/drawing/2014/main" val="2457585210"/>
                    </a:ext>
                  </a:extLst>
                </a:gridCol>
                <a:gridCol w="2756946">
                  <a:extLst>
                    <a:ext uri="{9D8B030D-6E8A-4147-A177-3AD203B41FA5}">
                      <a16:colId xmlns:a16="http://schemas.microsoft.com/office/drawing/2014/main" val="1038664607"/>
                    </a:ext>
                  </a:extLst>
                </a:gridCol>
              </a:tblGrid>
              <a:tr h="339646">
                <a:tc>
                  <a:txBody>
                    <a:bodyPr/>
                    <a:lstStyle/>
                    <a:p>
                      <a:r>
                        <a:rPr lang="en-GB">
                          <a:effectLst/>
                        </a:rPr>
                        <a:t>Character Class</a:t>
                      </a:r>
                    </a:p>
                  </a:txBody>
                  <a:tcPr anchor="ctr"/>
                </a:tc>
                <a:tc>
                  <a:txBody>
                    <a:bodyPr/>
                    <a:lstStyle/>
                    <a:p>
                      <a:r>
                        <a:rPr lang="en-GB">
                          <a:effectLst/>
                        </a:rPr>
                        <a:t>Description</a:t>
                      </a:r>
                    </a:p>
                  </a:txBody>
                  <a:tcPr anchor="ctr"/>
                </a:tc>
                <a:extLst>
                  <a:ext uri="{0D108BD9-81ED-4DB2-BD59-A6C34878D82A}">
                    <a16:rowId xmlns:a16="http://schemas.microsoft.com/office/drawing/2014/main" val="3143032075"/>
                  </a:ext>
                </a:extLst>
              </a:tr>
              <a:tr h="587847">
                <a:tc>
                  <a:txBody>
                    <a:bodyPr/>
                    <a:lstStyle/>
                    <a:p>
                      <a:r>
                        <a:rPr lang="en-GB">
                          <a:effectLst/>
                        </a:rPr>
                        <a:t>[abc]</a:t>
                      </a:r>
                    </a:p>
                  </a:txBody>
                  <a:tcPr anchor="ctr"/>
                </a:tc>
                <a:tc>
                  <a:txBody>
                    <a:bodyPr/>
                    <a:lstStyle/>
                    <a:p>
                      <a:r>
                        <a:rPr lang="en-GB">
                          <a:effectLst/>
                        </a:rPr>
                        <a:t>simple, matches a or b, or c</a:t>
                      </a:r>
                    </a:p>
                  </a:txBody>
                  <a:tcPr anchor="ctr"/>
                </a:tc>
                <a:extLst>
                  <a:ext uri="{0D108BD9-81ED-4DB2-BD59-A6C34878D82A}">
                    <a16:rowId xmlns:a16="http://schemas.microsoft.com/office/drawing/2014/main" val="2128821666"/>
                  </a:ext>
                </a:extLst>
              </a:tr>
              <a:tr h="836050">
                <a:tc>
                  <a:txBody>
                    <a:bodyPr/>
                    <a:lstStyle/>
                    <a:p>
                      <a:r>
                        <a:rPr lang="en-GB">
                          <a:effectLst/>
                        </a:rPr>
                        <a:t>[\^abc]</a:t>
                      </a:r>
                    </a:p>
                  </a:txBody>
                  <a:tcPr anchor="ctr"/>
                </a:tc>
                <a:tc>
                  <a:txBody>
                    <a:bodyPr/>
                    <a:lstStyle/>
                    <a:p>
                      <a:r>
                        <a:rPr lang="en-GB">
                          <a:effectLst/>
                        </a:rPr>
                        <a:t>negation, matches everything except a, b, or c</a:t>
                      </a:r>
                    </a:p>
                  </a:txBody>
                  <a:tcPr anchor="ctr"/>
                </a:tc>
                <a:extLst>
                  <a:ext uri="{0D108BD9-81ED-4DB2-BD59-A6C34878D82A}">
                    <a16:rowId xmlns:a16="http://schemas.microsoft.com/office/drawing/2014/main" val="2367540358"/>
                  </a:ext>
                </a:extLst>
              </a:tr>
              <a:tr h="587847">
                <a:tc>
                  <a:txBody>
                    <a:bodyPr/>
                    <a:lstStyle/>
                    <a:p>
                      <a:r>
                        <a:rPr lang="en-GB">
                          <a:effectLst/>
                        </a:rPr>
                        <a:t>[a-c]</a:t>
                      </a:r>
                    </a:p>
                  </a:txBody>
                  <a:tcPr anchor="ctr"/>
                </a:tc>
                <a:tc>
                  <a:txBody>
                    <a:bodyPr/>
                    <a:lstStyle/>
                    <a:p>
                      <a:r>
                        <a:rPr lang="en-GB">
                          <a:effectLst/>
                        </a:rPr>
                        <a:t>range, matches a or b, or c</a:t>
                      </a:r>
                    </a:p>
                  </a:txBody>
                  <a:tcPr anchor="ctr"/>
                </a:tc>
                <a:extLst>
                  <a:ext uri="{0D108BD9-81ED-4DB2-BD59-A6C34878D82A}">
                    <a16:rowId xmlns:a16="http://schemas.microsoft.com/office/drawing/2014/main" val="3114176057"/>
                  </a:ext>
                </a:extLst>
              </a:tr>
            </a:tbl>
          </a:graphicData>
        </a:graphic>
      </p:graphicFrame>
      <p:graphicFrame>
        <p:nvGraphicFramePr>
          <p:cNvPr id="7" name="Table 6">
            <a:extLst>
              <a:ext uri="{FF2B5EF4-FFF2-40B4-BE49-F238E27FC236}">
                <a16:creationId xmlns:a16="http://schemas.microsoft.com/office/drawing/2014/main" id="{C0B872F5-6426-4F55-B1AC-31CC58B4A822}"/>
              </a:ext>
            </a:extLst>
          </p:cNvPr>
          <p:cNvGraphicFramePr>
            <a:graphicFrameLocks noGrp="1"/>
          </p:cNvGraphicFramePr>
          <p:nvPr>
            <p:extLst>
              <p:ext uri="{D42A27DB-BD31-4B8C-83A1-F6EECF244321}">
                <p14:modId xmlns:p14="http://schemas.microsoft.com/office/powerpoint/2010/main" val="1991860129"/>
              </p:ext>
            </p:extLst>
          </p:nvPr>
        </p:nvGraphicFramePr>
        <p:xfrm>
          <a:off x="287547" y="2170980"/>
          <a:ext cx="3583019" cy="4039422"/>
        </p:xfrm>
        <a:graphic>
          <a:graphicData uri="http://schemas.openxmlformats.org/drawingml/2006/table">
            <a:tbl>
              <a:tblPr firstRow="1" bandRow="1">
                <a:tableStyleId>{5C22544A-7EE6-4342-B048-85BDC9FD1C3A}</a:tableStyleId>
              </a:tblPr>
              <a:tblGrid>
                <a:gridCol w="713360">
                  <a:extLst>
                    <a:ext uri="{9D8B030D-6E8A-4147-A177-3AD203B41FA5}">
                      <a16:colId xmlns:a16="http://schemas.microsoft.com/office/drawing/2014/main" val="193775467"/>
                    </a:ext>
                  </a:extLst>
                </a:gridCol>
                <a:gridCol w="2869659">
                  <a:extLst>
                    <a:ext uri="{9D8B030D-6E8A-4147-A177-3AD203B41FA5}">
                      <a16:colId xmlns:a16="http://schemas.microsoft.com/office/drawing/2014/main" val="1329127737"/>
                    </a:ext>
                  </a:extLst>
                </a:gridCol>
              </a:tblGrid>
              <a:tr h="407485">
                <a:tc>
                  <a:txBody>
                    <a:bodyPr/>
                    <a:lstStyle/>
                    <a:p>
                      <a:r>
                        <a:rPr lang="en-GB">
                          <a:effectLst/>
                        </a:rPr>
                        <a:t>.</a:t>
                      </a:r>
                    </a:p>
                  </a:txBody>
                  <a:tcPr anchor="ctr"/>
                </a:tc>
                <a:tc>
                  <a:txBody>
                    <a:bodyPr/>
                    <a:lstStyle/>
                    <a:p>
                      <a:r>
                        <a:rPr lang="en-GB">
                          <a:effectLst/>
                        </a:rPr>
                        <a:t>Any character</a:t>
                      </a:r>
                    </a:p>
                  </a:txBody>
                  <a:tcPr anchor="ctr"/>
                </a:tc>
                <a:extLst>
                  <a:ext uri="{0D108BD9-81ED-4DB2-BD59-A6C34878D82A}">
                    <a16:rowId xmlns:a16="http://schemas.microsoft.com/office/drawing/2014/main" val="1233111015"/>
                  </a:ext>
                </a:extLst>
              </a:tr>
              <a:tr h="407485">
                <a:tc>
                  <a:txBody>
                    <a:bodyPr/>
                    <a:lstStyle/>
                    <a:p>
                      <a:r>
                        <a:rPr lang="en-GB">
                          <a:effectLst/>
                        </a:rPr>
                        <a:t>\d</a:t>
                      </a:r>
                    </a:p>
                  </a:txBody>
                  <a:tcPr anchor="ctr"/>
                </a:tc>
                <a:tc>
                  <a:txBody>
                    <a:bodyPr/>
                    <a:lstStyle/>
                    <a:p>
                      <a:r>
                        <a:rPr lang="en-GB">
                          <a:effectLst/>
                        </a:rPr>
                        <a:t>A digit: [0-9]</a:t>
                      </a:r>
                    </a:p>
                  </a:txBody>
                  <a:tcPr anchor="ctr"/>
                </a:tc>
                <a:extLst>
                  <a:ext uri="{0D108BD9-81ED-4DB2-BD59-A6C34878D82A}">
                    <a16:rowId xmlns:a16="http://schemas.microsoft.com/office/drawing/2014/main" val="1917875078"/>
                  </a:ext>
                </a:extLst>
              </a:tr>
              <a:tr h="407485">
                <a:tc>
                  <a:txBody>
                    <a:bodyPr/>
                    <a:lstStyle/>
                    <a:p>
                      <a:r>
                        <a:rPr lang="en-GB">
                          <a:effectLst/>
                        </a:rPr>
                        <a:t>\D</a:t>
                      </a:r>
                    </a:p>
                  </a:txBody>
                  <a:tcPr anchor="ctr"/>
                </a:tc>
                <a:tc>
                  <a:txBody>
                    <a:bodyPr/>
                    <a:lstStyle/>
                    <a:p>
                      <a:r>
                        <a:rPr lang="en-GB">
                          <a:effectLst/>
                        </a:rPr>
                        <a:t>A non-digit: [\^0-9]</a:t>
                      </a:r>
                    </a:p>
                  </a:txBody>
                  <a:tcPr anchor="ctr"/>
                </a:tc>
                <a:extLst>
                  <a:ext uri="{0D108BD9-81ED-4DB2-BD59-A6C34878D82A}">
                    <a16:rowId xmlns:a16="http://schemas.microsoft.com/office/drawing/2014/main" val="1354590991"/>
                  </a:ext>
                </a:extLst>
              </a:tr>
              <a:tr h="708671">
                <a:tc>
                  <a:txBody>
                    <a:bodyPr/>
                    <a:lstStyle/>
                    <a:p>
                      <a:r>
                        <a:rPr lang="en-GB">
                          <a:effectLst/>
                        </a:rPr>
                        <a:t>\s</a:t>
                      </a:r>
                    </a:p>
                  </a:txBody>
                  <a:tcPr anchor="ctr"/>
                </a:tc>
                <a:tc>
                  <a:txBody>
                    <a:bodyPr/>
                    <a:lstStyle/>
                    <a:p>
                      <a:r>
                        <a:rPr lang="en-GB">
                          <a:effectLst/>
                        </a:rPr>
                        <a:t>A whitespace character: [ \t\n\x0B\f\r]</a:t>
                      </a:r>
                    </a:p>
                  </a:txBody>
                  <a:tcPr anchor="ctr"/>
                </a:tc>
                <a:extLst>
                  <a:ext uri="{0D108BD9-81ED-4DB2-BD59-A6C34878D82A}">
                    <a16:rowId xmlns:a16="http://schemas.microsoft.com/office/drawing/2014/main" val="4127438440"/>
                  </a:ext>
                </a:extLst>
              </a:tr>
              <a:tr h="708671">
                <a:tc>
                  <a:txBody>
                    <a:bodyPr/>
                    <a:lstStyle/>
                    <a:p>
                      <a:r>
                        <a:rPr lang="en-GB">
                          <a:effectLst/>
                        </a:rPr>
                        <a:t>\S</a:t>
                      </a:r>
                    </a:p>
                  </a:txBody>
                  <a:tcPr anchor="ctr"/>
                </a:tc>
                <a:tc>
                  <a:txBody>
                    <a:bodyPr/>
                    <a:lstStyle/>
                    <a:p>
                      <a:r>
                        <a:rPr lang="en-GB">
                          <a:effectLst/>
                        </a:rPr>
                        <a:t>A non-whitespace character: [\^\s]</a:t>
                      </a:r>
                    </a:p>
                  </a:txBody>
                  <a:tcPr anchor="ctr"/>
                </a:tc>
                <a:extLst>
                  <a:ext uri="{0D108BD9-81ED-4DB2-BD59-A6C34878D82A}">
                    <a16:rowId xmlns:a16="http://schemas.microsoft.com/office/drawing/2014/main" val="547363633"/>
                  </a:ext>
                </a:extLst>
              </a:tr>
              <a:tr h="690954">
                <a:tc>
                  <a:txBody>
                    <a:bodyPr/>
                    <a:lstStyle/>
                    <a:p>
                      <a:r>
                        <a:rPr lang="en-GB">
                          <a:effectLst/>
                        </a:rPr>
                        <a:t>\w</a:t>
                      </a:r>
                    </a:p>
                  </a:txBody>
                  <a:tcPr anchor="ctr"/>
                </a:tc>
                <a:tc>
                  <a:txBody>
                    <a:bodyPr/>
                    <a:lstStyle/>
                    <a:p>
                      <a:r>
                        <a:rPr lang="en-GB">
                          <a:effectLst/>
                        </a:rPr>
                        <a:t>A word character: [a-zA-Z_0-9]</a:t>
                      </a:r>
                    </a:p>
                  </a:txBody>
                  <a:tcPr anchor="ctr"/>
                </a:tc>
                <a:extLst>
                  <a:ext uri="{0D108BD9-81ED-4DB2-BD59-A6C34878D82A}">
                    <a16:rowId xmlns:a16="http://schemas.microsoft.com/office/drawing/2014/main" val="3131183057"/>
                  </a:ext>
                </a:extLst>
              </a:tr>
              <a:tr h="708671">
                <a:tc>
                  <a:txBody>
                    <a:bodyPr/>
                    <a:lstStyle/>
                    <a:p>
                      <a:r>
                        <a:rPr lang="en-GB">
                          <a:effectLst/>
                        </a:rPr>
                        <a:t>\W</a:t>
                      </a:r>
                    </a:p>
                  </a:txBody>
                  <a:tcPr anchor="ctr"/>
                </a:tc>
                <a:tc>
                  <a:txBody>
                    <a:bodyPr/>
                    <a:lstStyle/>
                    <a:p>
                      <a:r>
                        <a:rPr lang="en-GB">
                          <a:effectLst/>
                        </a:rPr>
                        <a:t>A non-word character: [\^\w]</a:t>
                      </a:r>
                    </a:p>
                  </a:txBody>
                  <a:tcPr anchor="ctr"/>
                </a:tc>
                <a:extLst>
                  <a:ext uri="{0D108BD9-81ED-4DB2-BD59-A6C34878D82A}">
                    <a16:rowId xmlns:a16="http://schemas.microsoft.com/office/drawing/2014/main" val="1514745633"/>
                  </a:ext>
                </a:extLst>
              </a:tr>
            </a:tbl>
          </a:graphicData>
        </a:graphic>
      </p:graphicFrame>
      <p:graphicFrame>
        <p:nvGraphicFramePr>
          <p:cNvPr id="9" name="Table 8">
            <a:extLst>
              <a:ext uri="{FF2B5EF4-FFF2-40B4-BE49-F238E27FC236}">
                <a16:creationId xmlns:a16="http://schemas.microsoft.com/office/drawing/2014/main" id="{F7A8F06F-BED9-4823-905A-E82481FA0D76}"/>
              </a:ext>
            </a:extLst>
          </p:cNvPr>
          <p:cNvGraphicFramePr>
            <a:graphicFrameLocks noGrp="1"/>
          </p:cNvGraphicFramePr>
          <p:nvPr>
            <p:extLst>
              <p:ext uri="{D42A27DB-BD31-4B8C-83A1-F6EECF244321}">
                <p14:modId xmlns:p14="http://schemas.microsoft.com/office/powerpoint/2010/main" val="2858782699"/>
              </p:ext>
            </p:extLst>
          </p:nvPr>
        </p:nvGraphicFramePr>
        <p:xfrm>
          <a:off x="7993811" y="2099094"/>
          <a:ext cx="3943589" cy="4636246"/>
        </p:xfrm>
        <a:graphic>
          <a:graphicData uri="http://schemas.openxmlformats.org/drawingml/2006/table">
            <a:tbl>
              <a:tblPr firstRow="1" bandRow="1">
                <a:tableStyleId>{5C22544A-7EE6-4342-B048-85BDC9FD1C3A}</a:tableStyleId>
              </a:tblPr>
              <a:tblGrid>
                <a:gridCol w="713524">
                  <a:extLst>
                    <a:ext uri="{9D8B030D-6E8A-4147-A177-3AD203B41FA5}">
                      <a16:colId xmlns:a16="http://schemas.microsoft.com/office/drawing/2014/main" val="125841222"/>
                    </a:ext>
                  </a:extLst>
                </a:gridCol>
                <a:gridCol w="3230065">
                  <a:extLst>
                    <a:ext uri="{9D8B030D-6E8A-4147-A177-3AD203B41FA5}">
                      <a16:colId xmlns:a16="http://schemas.microsoft.com/office/drawing/2014/main" val="2113721948"/>
                    </a:ext>
                  </a:extLst>
                </a:gridCol>
              </a:tblGrid>
              <a:tr h="497967">
                <a:tc>
                  <a:txBody>
                    <a:bodyPr/>
                    <a:lstStyle/>
                    <a:p>
                      <a:r>
                        <a:rPr lang="en-GB">
                          <a:effectLst/>
                        </a:rPr>
                        <a:t>^</a:t>
                      </a:r>
                    </a:p>
                  </a:txBody>
                  <a:tcPr anchor="ctr"/>
                </a:tc>
                <a:tc>
                  <a:txBody>
                    <a:bodyPr/>
                    <a:lstStyle/>
                    <a:p>
                      <a:r>
                        <a:rPr lang="en-GB">
                          <a:effectLst/>
                        </a:rPr>
                        <a:t>The beginning of a line</a:t>
                      </a:r>
                    </a:p>
                  </a:txBody>
                  <a:tcPr anchor="ctr"/>
                </a:tc>
                <a:extLst>
                  <a:ext uri="{0D108BD9-81ED-4DB2-BD59-A6C34878D82A}">
                    <a16:rowId xmlns:a16="http://schemas.microsoft.com/office/drawing/2014/main" val="212355075"/>
                  </a:ext>
                </a:extLst>
              </a:tr>
              <a:tr h="497967">
                <a:tc>
                  <a:txBody>
                    <a:bodyPr/>
                    <a:lstStyle/>
                    <a:p>
                      <a:r>
                        <a:rPr lang="en-GB">
                          <a:effectLst/>
                        </a:rPr>
                        <a:t>$</a:t>
                      </a:r>
                    </a:p>
                  </a:txBody>
                  <a:tcPr anchor="ctr"/>
                </a:tc>
                <a:tc>
                  <a:txBody>
                    <a:bodyPr/>
                    <a:lstStyle/>
                    <a:p>
                      <a:r>
                        <a:rPr lang="en-GB">
                          <a:effectLst/>
                        </a:rPr>
                        <a:t>The end of a line</a:t>
                      </a:r>
                    </a:p>
                  </a:txBody>
                  <a:tcPr anchor="ctr"/>
                </a:tc>
                <a:extLst>
                  <a:ext uri="{0D108BD9-81ED-4DB2-BD59-A6C34878D82A}">
                    <a16:rowId xmlns:a16="http://schemas.microsoft.com/office/drawing/2014/main" val="4028155177"/>
                  </a:ext>
                </a:extLst>
              </a:tr>
              <a:tr h="480796">
                <a:tc>
                  <a:txBody>
                    <a:bodyPr/>
                    <a:lstStyle/>
                    <a:p>
                      <a:r>
                        <a:rPr lang="en-GB">
                          <a:effectLst/>
                        </a:rPr>
                        <a:t>\b</a:t>
                      </a:r>
                    </a:p>
                  </a:txBody>
                  <a:tcPr anchor="ctr"/>
                </a:tc>
                <a:tc>
                  <a:txBody>
                    <a:bodyPr/>
                    <a:lstStyle/>
                    <a:p>
                      <a:r>
                        <a:rPr lang="en-GB">
                          <a:effectLst/>
                        </a:rPr>
                        <a:t>A word boundary</a:t>
                      </a:r>
                    </a:p>
                  </a:txBody>
                  <a:tcPr anchor="ctr"/>
                </a:tc>
                <a:extLst>
                  <a:ext uri="{0D108BD9-81ED-4DB2-BD59-A6C34878D82A}">
                    <a16:rowId xmlns:a16="http://schemas.microsoft.com/office/drawing/2014/main" val="938390143"/>
                  </a:ext>
                </a:extLst>
              </a:tr>
              <a:tr h="480796">
                <a:tc>
                  <a:txBody>
                    <a:bodyPr/>
                    <a:lstStyle/>
                    <a:p>
                      <a:r>
                        <a:rPr lang="en-GB">
                          <a:effectLst/>
                        </a:rPr>
                        <a:t>\B</a:t>
                      </a:r>
                    </a:p>
                  </a:txBody>
                  <a:tcPr anchor="ctr"/>
                </a:tc>
                <a:tc>
                  <a:txBody>
                    <a:bodyPr/>
                    <a:lstStyle/>
                    <a:p>
                      <a:r>
                        <a:rPr lang="en-GB">
                          <a:effectLst/>
                        </a:rPr>
                        <a:t>A non-word boundary</a:t>
                      </a:r>
                    </a:p>
                  </a:txBody>
                  <a:tcPr anchor="ctr"/>
                </a:tc>
                <a:extLst>
                  <a:ext uri="{0D108BD9-81ED-4DB2-BD59-A6C34878D82A}">
                    <a16:rowId xmlns:a16="http://schemas.microsoft.com/office/drawing/2014/main" val="11743295"/>
                  </a:ext>
                </a:extLst>
              </a:tr>
              <a:tr h="497967">
                <a:tc>
                  <a:txBody>
                    <a:bodyPr/>
                    <a:lstStyle/>
                    <a:p>
                      <a:r>
                        <a:rPr lang="en-GB">
                          <a:effectLst/>
                        </a:rPr>
                        <a:t>\A</a:t>
                      </a:r>
                    </a:p>
                  </a:txBody>
                  <a:tcPr anchor="ctr"/>
                </a:tc>
                <a:tc>
                  <a:txBody>
                    <a:bodyPr/>
                    <a:lstStyle/>
                    <a:p>
                      <a:r>
                        <a:rPr lang="en-GB">
                          <a:effectLst/>
                        </a:rPr>
                        <a:t>The beginning of the input</a:t>
                      </a:r>
                    </a:p>
                  </a:txBody>
                  <a:tcPr anchor="ctr"/>
                </a:tc>
                <a:extLst>
                  <a:ext uri="{0D108BD9-81ED-4DB2-BD59-A6C34878D82A}">
                    <a16:rowId xmlns:a16="http://schemas.microsoft.com/office/drawing/2014/main" val="19741182"/>
                  </a:ext>
                </a:extLst>
              </a:tr>
              <a:tr h="841393">
                <a:tc>
                  <a:txBody>
                    <a:bodyPr/>
                    <a:lstStyle/>
                    <a:p>
                      <a:r>
                        <a:rPr lang="en-GB">
                          <a:effectLst/>
                        </a:rPr>
                        <a:t>\G</a:t>
                      </a:r>
                    </a:p>
                  </a:txBody>
                  <a:tcPr anchor="ctr"/>
                </a:tc>
                <a:tc>
                  <a:txBody>
                    <a:bodyPr/>
                    <a:lstStyle/>
                    <a:p>
                      <a:r>
                        <a:rPr lang="en-GB">
                          <a:effectLst/>
                        </a:rPr>
                        <a:t>The end of the previous match</a:t>
                      </a:r>
                    </a:p>
                  </a:txBody>
                  <a:tcPr anchor="ctr"/>
                </a:tc>
                <a:extLst>
                  <a:ext uri="{0D108BD9-81ED-4DB2-BD59-A6C34878D82A}">
                    <a16:rowId xmlns:a16="http://schemas.microsoft.com/office/drawing/2014/main" val="2725418764"/>
                  </a:ext>
                </a:extLst>
              </a:tr>
              <a:tr h="858564">
                <a:tc>
                  <a:txBody>
                    <a:bodyPr/>
                    <a:lstStyle/>
                    <a:p>
                      <a:r>
                        <a:rPr lang="en-GB">
                          <a:effectLst/>
                        </a:rPr>
                        <a:t>\Z</a:t>
                      </a:r>
                    </a:p>
                  </a:txBody>
                  <a:tcPr anchor="ctr"/>
                </a:tc>
                <a:tc>
                  <a:txBody>
                    <a:bodyPr/>
                    <a:lstStyle/>
                    <a:p>
                      <a:r>
                        <a:rPr lang="en-GB">
                          <a:effectLst/>
                        </a:rPr>
                        <a:t>The end of the input but for the final terminator, if any.</a:t>
                      </a:r>
                    </a:p>
                  </a:txBody>
                  <a:tcPr anchor="ctr"/>
                </a:tc>
                <a:extLst>
                  <a:ext uri="{0D108BD9-81ED-4DB2-BD59-A6C34878D82A}">
                    <a16:rowId xmlns:a16="http://schemas.microsoft.com/office/drawing/2014/main" val="1861332627"/>
                  </a:ext>
                </a:extLst>
              </a:tr>
              <a:tr h="480796">
                <a:tc>
                  <a:txBody>
                    <a:bodyPr/>
                    <a:lstStyle/>
                    <a:p>
                      <a:r>
                        <a:rPr lang="en-GB">
                          <a:effectLst/>
                        </a:rPr>
                        <a:t>\z</a:t>
                      </a:r>
                    </a:p>
                  </a:txBody>
                  <a:tcPr anchor="ctr"/>
                </a:tc>
                <a:tc>
                  <a:txBody>
                    <a:bodyPr/>
                    <a:lstStyle/>
                    <a:p>
                      <a:r>
                        <a:rPr lang="en-GB">
                          <a:effectLst/>
                        </a:rPr>
                        <a:t>The end of the input</a:t>
                      </a:r>
                    </a:p>
                  </a:txBody>
                  <a:tcPr anchor="ctr"/>
                </a:tc>
                <a:extLst>
                  <a:ext uri="{0D108BD9-81ED-4DB2-BD59-A6C34878D82A}">
                    <a16:rowId xmlns:a16="http://schemas.microsoft.com/office/drawing/2014/main" val="3533971369"/>
                  </a:ext>
                </a:extLst>
              </a:tr>
            </a:tbl>
          </a:graphicData>
        </a:graphic>
      </p:graphicFrame>
    </p:spTree>
    <p:extLst>
      <p:ext uri="{BB962C8B-B14F-4D97-AF65-F5344CB8AC3E}">
        <p14:creationId xmlns:p14="http://schemas.microsoft.com/office/powerpoint/2010/main" val="4123798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08FC-BBFD-4944-B909-04893C2D4051}"/>
              </a:ext>
            </a:extLst>
          </p:cNvPr>
          <p:cNvSpPr>
            <a:spLocks noGrp="1"/>
          </p:cNvSpPr>
          <p:nvPr>
            <p:ph type="title"/>
          </p:nvPr>
        </p:nvSpPr>
        <p:spPr>
          <a:xfrm>
            <a:off x="838200" y="365125"/>
            <a:ext cx="10515600" cy="577941"/>
          </a:xfrm>
        </p:spPr>
        <p:txBody>
          <a:bodyPr>
            <a:normAutofit/>
          </a:bodyPr>
          <a:lstStyle/>
          <a:p>
            <a:r>
              <a:rPr lang="en-GB" sz="2800" b="1">
                <a:cs typeface="Calibri Light"/>
              </a:rPr>
              <a:t>Exception Handling in Java</a:t>
            </a:r>
            <a:endParaRPr lang="en-GB" sz="2800">
              <a:cs typeface="Calibri Light" panose="020F0302020204030204"/>
            </a:endParaRPr>
          </a:p>
        </p:txBody>
      </p:sp>
      <p:sp>
        <p:nvSpPr>
          <p:cNvPr id="3" name="Content Placeholder 2">
            <a:extLst>
              <a:ext uri="{FF2B5EF4-FFF2-40B4-BE49-F238E27FC236}">
                <a16:creationId xmlns:a16="http://schemas.microsoft.com/office/drawing/2014/main" id="{290A0927-9332-458D-A59D-621ACA18E1D8}"/>
              </a:ext>
            </a:extLst>
          </p:cNvPr>
          <p:cNvSpPr>
            <a:spLocks noGrp="1"/>
          </p:cNvSpPr>
          <p:nvPr>
            <p:ph idx="1"/>
          </p:nvPr>
        </p:nvSpPr>
        <p:spPr>
          <a:xfrm>
            <a:off x="838200" y="948607"/>
            <a:ext cx="10515600" cy="5228356"/>
          </a:xfrm>
        </p:spPr>
        <p:txBody>
          <a:bodyPr vert="horz" lIns="91440" tIns="45720" rIns="91440" bIns="45720" rtlCol="0" anchor="t">
            <a:normAutofit lnSpcReduction="10000"/>
          </a:bodyPr>
          <a:lstStyle/>
          <a:p>
            <a:r>
              <a:rPr lang="en-GB" sz="2000" b="1">
                <a:ea typeface="+mn-lt"/>
                <a:cs typeface="+mn-lt"/>
              </a:rPr>
              <a:t>Exceptions</a:t>
            </a:r>
            <a:r>
              <a:rPr lang="en-GB" sz="2000">
                <a:ea typeface="+mn-lt"/>
                <a:cs typeface="+mn-lt"/>
              </a:rPr>
              <a:t> are the unwanted errors or bugs or events that restrict the normal execution of a program. Each time an exception occurs, program execution gets disrupted. An error message is displayed on the screen. The parent class of all the exception classes is the </a:t>
            </a:r>
            <a:r>
              <a:rPr lang="en-GB" sz="2000" b="1">
                <a:ea typeface="+mn-lt"/>
                <a:cs typeface="+mn-lt"/>
              </a:rPr>
              <a:t>java.lang.Exception</a:t>
            </a:r>
            <a:r>
              <a:rPr lang="en-GB" sz="2000" dirty="0">
                <a:ea typeface="+mn-lt"/>
                <a:cs typeface="+mn-lt"/>
              </a:rPr>
              <a:t> </a:t>
            </a:r>
            <a:r>
              <a:rPr lang="en-GB" sz="2000">
                <a:ea typeface="+mn-lt"/>
                <a:cs typeface="+mn-lt"/>
              </a:rPr>
              <a:t>class. </a:t>
            </a:r>
          </a:p>
          <a:p>
            <a:pPr marL="0" indent="0">
              <a:buNone/>
            </a:pPr>
            <a:r>
              <a:rPr lang="en-GB" sz="2000">
                <a:ea typeface="+mn-lt"/>
                <a:cs typeface="+mn-lt"/>
              </a:rPr>
              <a:t>There are some important methods available in the </a:t>
            </a:r>
            <a:r>
              <a:rPr lang="en-GB" sz="2000" b="1">
                <a:ea typeface="+mn-lt"/>
                <a:cs typeface="+mn-lt"/>
              </a:rPr>
              <a:t>Throwable</a:t>
            </a:r>
            <a:r>
              <a:rPr lang="en-GB" sz="2000">
                <a:ea typeface="+mn-lt"/>
                <a:cs typeface="+mn-lt"/>
              </a:rPr>
              <a:t> class which are as follows:</a:t>
            </a:r>
            <a:endParaRPr lang="en-GB" sz="2000" dirty="0">
              <a:cs typeface="Calibri"/>
            </a:endParaRPr>
          </a:p>
          <a:p>
            <a:r>
              <a:rPr lang="en-GB" sz="2000" b="1">
                <a:ea typeface="+mn-lt"/>
                <a:cs typeface="+mn-lt"/>
              </a:rPr>
              <a:t>public String getMessage() </a:t>
            </a:r>
            <a:r>
              <a:rPr lang="en-GB" sz="2000">
                <a:ea typeface="+mn-lt"/>
                <a:cs typeface="+mn-lt"/>
              </a:rPr>
              <a:t>– Provides information about the exception that has occurred through a message, which is initialized in the </a:t>
            </a:r>
            <a:r>
              <a:rPr lang="en-GB" sz="2000" i="1">
                <a:ea typeface="+mn-lt"/>
                <a:cs typeface="+mn-lt"/>
              </a:rPr>
              <a:t>Throwable constructor</a:t>
            </a:r>
            <a:r>
              <a:rPr lang="en-GB" sz="2000">
                <a:ea typeface="+mn-lt"/>
                <a:cs typeface="+mn-lt"/>
              </a:rPr>
              <a:t>.</a:t>
            </a:r>
            <a:endParaRPr lang="en-GB"/>
          </a:p>
          <a:p>
            <a:r>
              <a:rPr lang="en-GB" sz="2000" b="1">
                <a:ea typeface="+mn-lt"/>
                <a:cs typeface="+mn-lt"/>
              </a:rPr>
              <a:t>public Throwable getCause() </a:t>
            </a:r>
            <a:r>
              <a:rPr lang="en-GB" sz="2000">
                <a:ea typeface="+mn-lt"/>
                <a:cs typeface="+mn-lt"/>
              </a:rPr>
              <a:t>– Provides root cause of the </a:t>
            </a:r>
            <a:endParaRPr lang="en-GB">
              <a:ea typeface="+mn-lt"/>
              <a:cs typeface="+mn-lt"/>
            </a:endParaRPr>
          </a:p>
          <a:p>
            <a:pPr marL="0" indent="0">
              <a:buNone/>
            </a:pPr>
            <a:r>
              <a:rPr lang="en-GB" sz="2000">
                <a:ea typeface="+mn-lt"/>
                <a:cs typeface="+mn-lt"/>
              </a:rPr>
              <a:t>      exception as represented by a </a:t>
            </a:r>
            <a:r>
              <a:rPr lang="en-GB" sz="2000" i="1">
                <a:ea typeface="+mn-lt"/>
                <a:cs typeface="+mn-lt"/>
              </a:rPr>
              <a:t>Throwable object</a:t>
            </a:r>
            <a:r>
              <a:rPr lang="en-GB" sz="2000" dirty="0">
                <a:ea typeface="+mn-lt"/>
                <a:cs typeface="+mn-lt"/>
              </a:rPr>
              <a:t>.</a:t>
            </a:r>
            <a:endParaRPr lang="en-GB" dirty="0">
              <a:cs typeface="Calibri"/>
            </a:endParaRPr>
          </a:p>
          <a:p>
            <a:r>
              <a:rPr lang="en-GB" sz="2000" b="1">
                <a:ea typeface="+mn-lt"/>
                <a:cs typeface="+mn-lt"/>
              </a:rPr>
              <a:t>public void printStackTrace() </a:t>
            </a:r>
            <a:r>
              <a:rPr lang="en-GB" sz="2000">
                <a:ea typeface="+mn-lt"/>
                <a:cs typeface="+mn-lt"/>
              </a:rPr>
              <a:t>– Used to display the </a:t>
            </a:r>
            <a:endParaRPr lang="en-GB">
              <a:ea typeface="+mn-lt"/>
              <a:cs typeface="+mn-lt"/>
            </a:endParaRPr>
          </a:p>
          <a:p>
            <a:pPr marL="0" indent="0">
              <a:buNone/>
            </a:pPr>
            <a:r>
              <a:rPr lang="en-GB" sz="2000">
                <a:ea typeface="+mn-lt"/>
                <a:cs typeface="+mn-lt"/>
              </a:rPr>
              <a:t>     output of </a:t>
            </a:r>
            <a:r>
              <a:rPr lang="en-GB" sz="2000" i="1">
                <a:ea typeface="+mn-lt"/>
                <a:cs typeface="+mn-lt"/>
              </a:rPr>
              <a:t>toString()</a:t>
            </a:r>
            <a:r>
              <a:rPr lang="en-GB" sz="2000">
                <a:ea typeface="+mn-lt"/>
                <a:cs typeface="+mn-lt"/>
              </a:rPr>
              <a:t> along with the stack trace</a:t>
            </a:r>
            <a:endParaRPr lang="en-GB">
              <a:ea typeface="+mn-lt"/>
              <a:cs typeface="+mn-lt"/>
            </a:endParaRPr>
          </a:p>
          <a:p>
            <a:pPr marL="0" indent="0">
              <a:buNone/>
            </a:pPr>
            <a:r>
              <a:rPr lang="en-GB" sz="2000">
                <a:ea typeface="+mn-lt"/>
                <a:cs typeface="+mn-lt"/>
              </a:rPr>
              <a:t>      to </a:t>
            </a:r>
            <a:r>
              <a:rPr lang="en-GB" sz="2000" i="1">
                <a:ea typeface="+mn-lt"/>
                <a:cs typeface="+mn-lt"/>
              </a:rPr>
              <a:t>System.err</a:t>
            </a:r>
            <a:r>
              <a:rPr lang="en-GB" sz="2000">
                <a:ea typeface="+mn-lt"/>
                <a:cs typeface="+mn-lt"/>
              </a:rPr>
              <a:t> (error output stream).</a:t>
            </a:r>
            <a:endParaRPr lang="en-GB">
              <a:cs typeface="Calibri"/>
            </a:endParaRPr>
          </a:p>
          <a:p>
            <a:r>
              <a:rPr lang="en-GB" sz="2000" b="1">
                <a:ea typeface="+mn-lt"/>
                <a:cs typeface="+mn-lt"/>
              </a:rPr>
              <a:t>public StackTraceElement [] getStackTrace() </a:t>
            </a:r>
            <a:r>
              <a:rPr lang="en-GB" sz="2000">
                <a:ea typeface="+mn-lt"/>
                <a:cs typeface="+mn-lt"/>
              </a:rPr>
              <a:t>– Returns an array with </a:t>
            </a:r>
            <a:endParaRPr lang="en-GB">
              <a:ea typeface="+mn-lt"/>
              <a:cs typeface="+mn-lt"/>
            </a:endParaRPr>
          </a:p>
          <a:p>
            <a:pPr marL="0" indent="0">
              <a:buNone/>
            </a:pPr>
            <a:r>
              <a:rPr lang="en-GB" sz="2000">
                <a:ea typeface="+mn-lt"/>
                <a:cs typeface="+mn-lt"/>
              </a:rPr>
              <a:t>    each element present on the stack trace. The index 0 element will symbolize the top </a:t>
            </a:r>
            <a:endParaRPr lang="en-GB">
              <a:ea typeface="+mn-lt"/>
              <a:cs typeface="+mn-lt"/>
            </a:endParaRPr>
          </a:p>
          <a:p>
            <a:pPr marL="0" indent="0">
              <a:buNone/>
            </a:pPr>
            <a:r>
              <a:rPr lang="en-GB" sz="2000">
                <a:ea typeface="+mn-lt"/>
                <a:cs typeface="+mn-lt"/>
              </a:rPr>
              <a:t>    of the call stack, and the last element of array will identify the bottom of the call stack.</a:t>
            </a:r>
            <a:endParaRPr lang="en-GB">
              <a:cs typeface="Calibri"/>
            </a:endParaRPr>
          </a:p>
          <a:p>
            <a:endParaRPr lang="en-GB" sz="2000" dirty="0">
              <a:cs typeface="Calibri"/>
            </a:endParaRPr>
          </a:p>
        </p:txBody>
      </p:sp>
      <p:pic>
        <p:nvPicPr>
          <p:cNvPr id="4" name="Picture 4" descr="Diagram&#10;&#10;Description automatically generated">
            <a:extLst>
              <a:ext uri="{FF2B5EF4-FFF2-40B4-BE49-F238E27FC236}">
                <a16:creationId xmlns:a16="http://schemas.microsoft.com/office/drawing/2014/main" id="{6A331223-58C3-4DE6-967E-B3BFAAD43C8E}"/>
              </a:ext>
            </a:extLst>
          </p:cNvPr>
          <p:cNvPicPr>
            <a:picLocks noChangeAspect="1"/>
          </p:cNvPicPr>
          <p:nvPr/>
        </p:nvPicPr>
        <p:blipFill>
          <a:blip r:embed="rId2"/>
          <a:stretch>
            <a:fillRect/>
          </a:stretch>
        </p:blipFill>
        <p:spPr>
          <a:xfrm>
            <a:off x="7427342" y="2858841"/>
            <a:ext cx="4137803" cy="1859183"/>
          </a:xfrm>
          <a:prstGeom prst="rect">
            <a:avLst/>
          </a:prstGeom>
        </p:spPr>
      </p:pic>
    </p:spTree>
    <p:extLst>
      <p:ext uri="{BB962C8B-B14F-4D97-AF65-F5344CB8AC3E}">
        <p14:creationId xmlns:p14="http://schemas.microsoft.com/office/powerpoint/2010/main" val="3953445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2E0E-7846-47ED-9554-994DD028CA8A}"/>
              </a:ext>
            </a:extLst>
          </p:cNvPr>
          <p:cNvSpPr>
            <a:spLocks noGrp="1"/>
          </p:cNvSpPr>
          <p:nvPr>
            <p:ph type="title"/>
          </p:nvPr>
        </p:nvSpPr>
        <p:spPr>
          <a:xfrm>
            <a:off x="838200" y="365125"/>
            <a:ext cx="10515600" cy="635450"/>
          </a:xfrm>
        </p:spPr>
        <p:txBody>
          <a:bodyPr>
            <a:normAutofit/>
          </a:bodyPr>
          <a:lstStyle/>
          <a:p>
            <a:r>
              <a:rPr lang="en-GB" sz="2800" b="1">
                <a:ea typeface="+mj-lt"/>
                <a:cs typeface="+mj-lt"/>
              </a:rPr>
              <a:t>Exception Handling in Java (cont...)</a:t>
            </a:r>
            <a:endParaRPr lang="en-US" sz="2800"/>
          </a:p>
        </p:txBody>
      </p:sp>
      <p:sp>
        <p:nvSpPr>
          <p:cNvPr id="3" name="Content Placeholder 2">
            <a:extLst>
              <a:ext uri="{FF2B5EF4-FFF2-40B4-BE49-F238E27FC236}">
                <a16:creationId xmlns:a16="http://schemas.microsoft.com/office/drawing/2014/main" id="{CCAB21E4-3D20-46C5-B88F-BA21CCECCD41}"/>
              </a:ext>
            </a:extLst>
          </p:cNvPr>
          <p:cNvSpPr>
            <a:spLocks noGrp="1"/>
          </p:cNvSpPr>
          <p:nvPr>
            <p:ph idx="1"/>
          </p:nvPr>
        </p:nvSpPr>
        <p:spPr>
          <a:xfrm>
            <a:off x="838200" y="934229"/>
            <a:ext cx="10515600" cy="5803450"/>
          </a:xfrm>
        </p:spPr>
        <p:txBody>
          <a:bodyPr vert="horz" lIns="91440" tIns="45720" rIns="91440" bIns="45720" rtlCol="0" anchor="t">
            <a:normAutofit/>
          </a:bodyPr>
          <a:lstStyle/>
          <a:p>
            <a:pPr marL="0" indent="0">
              <a:buNone/>
            </a:pPr>
            <a:r>
              <a:rPr lang="en-GB" sz="2000">
                <a:ea typeface="+mn-lt"/>
                <a:cs typeface="+mn-lt"/>
              </a:rPr>
              <a:t>There are mainly two types of exceptions in Java as follows:</a:t>
            </a:r>
            <a:endParaRPr lang="en-GB" sz="2000">
              <a:cs typeface="Calibri" panose="020F0502020204030204"/>
            </a:endParaRPr>
          </a:p>
          <a:p>
            <a:r>
              <a:rPr lang="en-GB" sz="2000" b="1">
                <a:ea typeface="+mn-lt"/>
                <a:cs typeface="+mn-lt"/>
              </a:rPr>
              <a:t>Checked exception : </a:t>
            </a:r>
            <a:r>
              <a:rPr lang="en-GB" sz="2000">
                <a:ea typeface="+mn-lt"/>
                <a:cs typeface="+mn-lt"/>
              </a:rPr>
              <a:t>Checked exceptions are also known as compile-time exceptions as these exceptions are checked </a:t>
            </a:r>
            <a:r>
              <a:rPr lang="en-GB" sz="2000" dirty="0">
                <a:ea typeface="+mn-lt"/>
                <a:cs typeface="+mn-lt"/>
              </a:rPr>
              <a:t>by the compiler during the compilation process to confirm whether the exception is handled by the programmer or not. If not, then the system displays a compilation </a:t>
            </a:r>
            <a:r>
              <a:rPr lang="en-GB" sz="2000">
                <a:ea typeface="+mn-lt"/>
                <a:cs typeface="+mn-lt"/>
              </a:rPr>
              <a:t>error.  Ex: </a:t>
            </a:r>
            <a:r>
              <a:rPr lang="en-GB" sz="2000" b="1" i="1">
                <a:ea typeface="+mn-lt"/>
                <a:cs typeface="+mn-lt"/>
              </a:rPr>
              <a:t>SQLException</a:t>
            </a:r>
            <a:r>
              <a:rPr lang="en-GB" sz="2000">
                <a:ea typeface="+mn-lt"/>
                <a:cs typeface="+mn-lt"/>
              </a:rPr>
              <a:t>, </a:t>
            </a:r>
            <a:r>
              <a:rPr lang="en-GB" sz="2000" b="1" i="1">
                <a:ea typeface="+mn-lt"/>
                <a:cs typeface="+mn-lt"/>
              </a:rPr>
              <a:t>IOException</a:t>
            </a:r>
            <a:r>
              <a:rPr lang="en-GB" sz="2000">
                <a:ea typeface="+mn-lt"/>
                <a:cs typeface="+mn-lt"/>
              </a:rPr>
              <a:t>, </a:t>
            </a:r>
            <a:r>
              <a:rPr lang="en-GB" sz="2000" b="1" i="1">
                <a:ea typeface="+mn-lt"/>
                <a:cs typeface="+mn-lt"/>
              </a:rPr>
              <a:t>InvocationTargetException,</a:t>
            </a:r>
            <a:r>
              <a:rPr lang="en-GB" sz="2000">
                <a:ea typeface="+mn-lt"/>
                <a:cs typeface="+mn-lt"/>
              </a:rPr>
              <a:t> and </a:t>
            </a:r>
            <a:r>
              <a:rPr lang="en-GB" sz="2000" b="1" i="1">
                <a:ea typeface="+mn-lt"/>
                <a:cs typeface="+mn-lt"/>
              </a:rPr>
              <a:t>ClassNotFoundException</a:t>
            </a:r>
            <a:r>
              <a:rPr lang="en-GB" sz="2000" dirty="0">
                <a:ea typeface="+mn-lt"/>
                <a:cs typeface="+mn-lt"/>
              </a:rPr>
              <a:t>.</a:t>
            </a:r>
            <a:endParaRPr lang="en-GB" sz="2000" b="1" dirty="0">
              <a:ea typeface="+mn-lt"/>
              <a:cs typeface="+mn-lt"/>
            </a:endParaRPr>
          </a:p>
          <a:p>
            <a:r>
              <a:rPr lang="en-GB" sz="2000" b="1">
                <a:ea typeface="+mn-lt"/>
                <a:cs typeface="+mn-lt"/>
              </a:rPr>
              <a:t>Unchecked exception : </a:t>
            </a:r>
            <a:r>
              <a:rPr lang="en-GB" sz="2000">
                <a:ea typeface="+mn-lt"/>
                <a:cs typeface="+mn-lt"/>
              </a:rPr>
              <a:t>The unchecked exceptions are those exceptions that occur during the execution of the program. Hence they are also referred to as </a:t>
            </a:r>
            <a:r>
              <a:rPr lang="en-GB" sz="2000" b="1">
                <a:ea typeface="+mn-lt"/>
                <a:cs typeface="+mn-lt"/>
              </a:rPr>
              <a:t>Runtime exceptions</a:t>
            </a:r>
            <a:r>
              <a:rPr lang="en-GB" sz="2000">
                <a:ea typeface="+mn-lt"/>
                <a:cs typeface="+mn-lt"/>
              </a:rPr>
              <a:t>. These exceptions are generally ignored during the compilation process. They are not checked while compiling the program. For example, programming bugs like logical errors, and using incorrect APIs.</a:t>
            </a:r>
            <a:endParaRPr lang="en-GB" sz="2000" b="1">
              <a:cs typeface="Calibri"/>
            </a:endParaRPr>
          </a:p>
          <a:p>
            <a:r>
              <a:rPr lang="en-GB" sz="2000" b="1"/>
              <a:t>throw keyword : </a:t>
            </a:r>
            <a:r>
              <a:rPr lang="en-GB" sz="2000"/>
              <a:t>It</a:t>
            </a:r>
            <a:r>
              <a:rPr lang="en-GB" sz="2000">
                <a:ea typeface="+mn-lt"/>
                <a:cs typeface="+mn-lt"/>
              </a:rPr>
              <a:t> is clearly displayed in the output that the program throws exceptions during the compilation process. There are two methods of resolving such issues. You can declare the exception with the </a:t>
            </a:r>
            <a:r>
              <a:rPr lang="en-GB" sz="2000" dirty="0">
                <a:ea typeface="+mn-lt"/>
                <a:cs typeface="+mn-lt"/>
              </a:rPr>
              <a:t>help of the </a:t>
            </a:r>
            <a:r>
              <a:rPr lang="en-GB" sz="2000" i="1" dirty="0">
                <a:ea typeface="+mn-lt"/>
                <a:cs typeface="+mn-lt"/>
              </a:rPr>
              <a:t>throw</a:t>
            </a:r>
            <a:r>
              <a:rPr lang="en-GB" sz="2000" dirty="0">
                <a:ea typeface="+mn-lt"/>
                <a:cs typeface="+mn-lt"/>
              </a:rPr>
              <a:t> keyword.</a:t>
            </a:r>
            <a:endParaRPr lang="en-GB">
              <a:cs typeface="Calibri"/>
            </a:endParaRPr>
          </a:p>
          <a:p>
            <a:r>
              <a:rPr lang="en-GB" sz="2000">
                <a:ea typeface="+mn-lt"/>
                <a:cs typeface="+mn-lt"/>
              </a:rPr>
              <a:t>Apart from the above-mentioned method, there is another way to resolve exceptions. You can manage them with the help of </a:t>
            </a:r>
            <a:r>
              <a:rPr lang="en-GB" sz="2000" b="1">
                <a:ea typeface="+mn-lt"/>
                <a:cs typeface="+mn-lt"/>
              </a:rPr>
              <a:t>try-catch blocks</a:t>
            </a:r>
            <a:r>
              <a:rPr lang="en-GB" sz="2000">
                <a:ea typeface="+mn-lt"/>
                <a:cs typeface="+mn-lt"/>
              </a:rPr>
              <a:t>.</a:t>
            </a:r>
            <a:endParaRPr lang="en-GB" sz="2000" dirty="0">
              <a:cs typeface="Calibri"/>
            </a:endParaRPr>
          </a:p>
          <a:p>
            <a:pPr marL="0" indent="0">
              <a:buNone/>
            </a:pPr>
            <a:endParaRPr lang="en-GB" sz="2000" dirty="0">
              <a:cs typeface="Calibri"/>
            </a:endParaRPr>
          </a:p>
          <a:p>
            <a:pPr marL="0" indent="0">
              <a:buNone/>
            </a:pPr>
            <a:endParaRPr lang="en-GB" sz="2000" dirty="0">
              <a:cs typeface="Calibri"/>
            </a:endParaRPr>
          </a:p>
          <a:p>
            <a:endParaRPr lang="en-GB" dirty="0">
              <a:cs typeface="Calibri"/>
            </a:endParaRPr>
          </a:p>
        </p:txBody>
      </p:sp>
    </p:spTree>
    <p:extLst>
      <p:ext uri="{BB962C8B-B14F-4D97-AF65-F5344CB8AC3E}">
        <p14:creationId xmlns:p14="http://schemas.microsoft.com/office/powerpoint/2010/main" val="507375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C96A-3A1C-429F-8937-9C95024AFE6C}"/>
              </a:ext>
            </a:extLst>
          </p:cNvPr>
          <p:cNvSpPr>
            <a:spLocks noGrp="1"/>
          </p:cNvSpPr>
          <p:nvPr>
            <p:ph type="title"/>
          </p:nvPr>
        </p:nvSpPr>
        <p:spPr>
          <a:xfrm>
            <a:off x="838200" y="365125"/>
            <a:ext cx="10515600" cy="434167"/>
          </a:xfrm>
        </p:spPr>
        <p:txBody>
          <a:bodyPr>
            <a:normAutofit fontScale="90000"/>
          </a:bodyPr>
          <a:lstStyle/>
          <a:p>
            <a:r>
              <a:rPr lang="en-GB" sz="2800" b="1">
                <a:cs typeface="Calibri Light"/>
              </a:rPr>
              <a:t>Types Of Exceptions</a:t>
            </a:r>
            <a:endParaRPr lang="en-GB" b="1">
              <a:cs typeface="Calibri Light" panose="020F0302020204030204"/>
            </a:endParaRPr>
          </a:p>
        </p:txBody>
      </p:sp>
      <p:sp>
        <p:nvSpPr>
          <p:cNvPr id="3" name="Content Placeholder 2">
            <a:extLst>
              <a:ext uri="{FF2B5EF4-FFF2-40B4-BE49-F238E27FC236}">
                <a16:creationId xmlns:a16="http://schemas.microsoft.com/office/drawing/2014/main" id="{84F6F386-0EF1-4352-8DD4-0BA203FCBA3E}"/>
              </a:ext>
            </a:extLst>
          </p:cNvPr>
          <p:cNvSpPr>
            <a:spLocks noGrp="1"/>
          </p:cNvSpPr>
          <p:nvPr>
            <p:ph idx="1"/>
          </p:nvPr>
        </p:nvSpPr>
        <p:spPr>
          <a:xfrm>
            <a:off x="838200" y="905474"/>
            <a:ext cx="10515600" cy="5688432"/>
          </a:xfrm>
        </p:spPr>
        <p:txBody>
          <a:bodyPr vert="horz" lIns="91440" tIns="45720" rIns="91440" bIns="45720" rtlCol="0" anchor="t">
            <a:normAutofit/>
          </a:bodyPr>
          <a:lstStyle/>
          <a:p>
            <a:r>
              <a:rPr lang="en-GB" sz="2000" b="1"/>
              <a:t>SQLException : </a:t>
            </a:r>
            <a:r>
              <a:rPr lang="en-GB" sz="2000" dirty="0"/>
              <a:t> </a:t>
            </a:r>
            <a:r>
              <a:rPr lang="en-GB" sz="2000">
                <a:ea typeface="+mn-lt"/>
                <a:cs typeface="+mn-lt"/>
              </a:rPr>
              <a:t>occurs while executing queries on a database related to the SQL syntax</a:t>
            </a:r>
            <a:endParaRPr lang="en-GB" sz="2000">
              <a:cs typeface="Calibri" panose="020F0502020204030204"/>
            </a:endParaRPr>
          </a:p>
          <a:p>
            <a:r>
              <a:rPr lang="en-GB" sz="2000" b="1"/>
              <a:t>IOException : </a:t>
            </a:r>
            <a:r>
              <a:rPr lang="en-GB" sz="2000">
                <a:ea typeface="+mn-lt"/>
                <a:cs typeface="+mn-lt"/>
              </a:rPr>
              <a:t>This type of exception occurs while using file I/O stream operations.</a:t>
            </a:r>
            <a:endParaRPr lang="en-GB" sz="2000" dirty="0">
              <a:cs typeface="Calibri"/>
            </a:endParaRPr>
          </a:p>
          <a:p>
            <a:r>
              <a:rPr lang="en-GB" sz="2000" b="1"/>
              <a:t>ClassNotFoundException :</a:t>
            </a:r>
            <a:r>
              <a:rPr lang="en-GB" sz="2000" dirty="0"/>
              <a:t> </a:t>
            </a:r>
            <a:r>
              <a:rPr lang="en-GB" sz="2000">
                <a:ea typeface="+mn-lt"/>
                <a:cs typeface="+mn-lt"/>
              </a:rPr>
              <a:t>due to a </a:t>
            </a:r>
            <a:r>
              <a:rPr lang="en-GB" sz="2000" i="1">
                <a:ea typeface="+mn-lt"/>
                <a:cs typeface="+mn-lt"/>
              </a:rPr>
              <a:t>command-line error</a:t>
            </a:r>
            <a:r>
              <a:rPr lang="en-GB" sz="2000">
                <a:ea typeface="+mn-lt"/>
                <a:cs typeface="+mn-lt"/>
              </a:rPr>
              <a:t>, a </a:t>
            </a:r>
            <a:r>
              <a:rPr lang="en-GB" sz="2000" i="1">
                <a:ea typeface="+mn-lt"/>
                <a:cs typeface="+mn-lt"/>
              </a:rPr>
              <a:t>classpath issue</a:t>
            </a:r>
            <a:r>
              <a:rPr lang="en-GB" sz="2000">
                <a:ea typeface="+mn-lt"/>
                <a:cs typeface="+mn-lt"/>
              </a:rPr>
              <a:t>, or a </a:t>
            </a:r>
            <a:r>
              <a:rPr lang="en-GB" sz="2000" i="1">
                <a:ea typeface="+mn-lt"/>
                <a:cs typeface="+mn-lt"/>
              </a:rPr>
              <a:t>missing .class file</a:t>
            </a:r>
            <a:r>
              <a:rPr lang="en-GB" sz="2000">
                <a:ea typeface="+mn-lt"/>
                <a:cs typeface="+mn-lt"/>
              </a:rPr>
              <a:t>.</a:t>
            </a:r>
            <a:endParaRPr lang="en-GB" sz="2000" dirty="0">
              <a:cs typeface="Calibri"/>
            </a:endParaRPr>
          </a:p>
          <a:p>
            <a:r>
              <a:rPr lang="en-GB" sz="2000" b="1"/>
              <a:t>InvocationTargetException : </a:t>
            </a:r>
            <a:r>
              <a:rPr lang="en-GB" sz="2000">
                <a:ea typeface="+mn-lt"/>
                <a:cs typeface="+mn-lt"/>
              </a:rPr>
              <a:t>exception thrown by an invoked method or a constructor.</a:t>
            </a:r>
            <a:endParaRPr lang="en-GB" sz="2000">
              <a:cs typeface="Calibri"/>
            </a:endParaRPr>
          </a:p>
          <a:p>
            <a:r>
              <a:rPr lang="en-GB" sz="2000" b="1"/>
              <a:t>NullPointerException :</a:t>
            </a:r>
            <a:r>
              <a:rPr lang="en-GB" sz="2000" dirty="0"/>
              <a:t> </a:t>
            </a:r>
            <a:r>
              <a:rPr lang="en-GB" sz="2000">
                <a:ea typeface="+mn-lt"/>
                <a:cs typeface="+mn-lt"/>
              </a:rPr>
              <a:t>exception occurs when you try to access an object with the help of a reference variable whose current value is null or empty.</a:t>
            </a:r>
            <a:endParaRPr lang="en-GB" sz="2000">
              <a:cs typeface="Calibri"/>
            </a:endParaRPr>
          </a:p>
          <a:p>
            <a:r>
              <a:rPr lang="en-GB" sz="2000" b="1"/>
              <a:t>ArrayIndexOutofBound :</a:t>
            </a:r>
            <a:r>
              <a:rPr lang="en-GB" sz="2000" dirty="0"/>
              <a:t> </a:t>
            </a:r>
            <a:r>
              <a:rPr lang="en-GB" sz="2000">
                <a:ea typeface="+mn-lt"/>
                <a:cs typeface="+mn-lt"/>
              </a:rPr>
              <a:t>exception occurs when you try to access an array with an invalid index value. The value you are providing is either negative or beyond the length of the array.</a:t>
            </a:r>
            <a:endParaRPr lang="en-GB" sz="2000">
              <a:cs typeface="Calibri"/>
            </a:endParaRPr>
          </a:p>
          <a:p>
            <a:r>
              <a:rPr lang="en-GB" sz="2000" b="1"/>
              <a:t>IllegalArgumentException :</a:t>
            </a:r>
            <a:r>
              <a:rPr lang="en-GB" sz="2000" dirty="0"/>
              <a:t> </a:t>
            </a:r>
            <a:r>
              <a:rPr lang="en-GB" sz="2000">
                <a:ea typeface="+mn-lt"/>
                <a:cs typeface="+mn-lt"/>
              </a:rPr>
              <a:t>exception occurs whenever an inappropriate or incorrect argument is passed to a method.</a:t>
            </a:r>
            <a:endParaRPr lang="en-GB" sz="2000">
              <a:cs typeface="Calibri"/>
            </a:endParaRPr>
          </a:p>
          <a:p>
            <a:r>
              <a:rPr lang="en-GB" sz="2000" b="1"/>
              <a:t>IllegalStateException : </a:t>
            </a:r>
            <a:r>
              <a:rPr lang="en-GB" sz="2000">
                <a:ea typeface="+mn-lt"/>
                <a:cs typeface="+mn-lt"/>
              </a:rPr>
              <a:t>exception occurs when the state of the environment does not match the operation being executed.</a:t>
            </a:r>
            <a:endParaRPr lang="en-GB" sz="2000">
              <a:cs typeface="Calibri"/>
            </a:endParaRPr>
          </a:p>
          <a:p>
            <a:r>
              <a:rPr lang="en-GB" sz="2000" b="1"/>
              <a:t>NumberFormatException :</a:t>
            </a:r>
            <a:r>
              <a:rPr lang="en-GB" sz="2000"/>
              <a:t> </a:t>
            </a:r>
            <a:r>
              <a:rPr lang="en-GB" sz="2000">
                <a:ea typeface="+mn-lt"/>
                <a:cs typeface="+mn-lt"/>
              </a:rPr>
              <a:t>exception occurs when you pass a string to a method that cannot be converted to a number.</a:t>
            </a:r>
            <a:endParaRPr lang="en-GB" sz="2000">
              <a:cs typeface="Calibri"/>
            </a:endParaRPr>
          </a:p>
          <a:p>
            <a:r>
              <a:rPr lang="en-GB" sz="2000" b="1"/>
              <a:t>ArithmeticException : </a:t>
            </a:r>
            <a:r>
              <a:rPr lang="en-GB" sz="2000">
                <a:ea typeface="+mn-lt"/>
                <a:cs typeface="+mn-lt"/>
              </a:rPr>
              <a:t>exception occurs when you perform an incorrect arithmetic operation.</a:t>
            </a:r>
            <a:endParaRPr lang="en-GB" sz="2000" dirty="0">
              <a:cs typeface="Calibri"/>
            </a:endParaRPr>
          </a:p>
          <a:p>
            <a:endParaRPr lang="en-GB" sz="2000" dirty="0">
              <a:cs typeface="Calibri"/>
            </a:endParaRPr>
          </a:p>
          <a:p>
            <a:endParaRPr lang="en-GB" sz="2000" dirty="0">
              <a:cs typeface="Calibri"/>
            </a:endParaRPr>
          </a:p>
          <a:p>
            <a:endParaRPr lang="en-GB" sz="2000" dirty="0">
              <a:cs typeface="Calibri"/>
            </a:endParaRPr>
          </a:p>
          <a:p>
            <a:endParaRPr lang="en-GB" sz="2000" dirty="0">
              <a:cs typeface="Calibri"/>
            </a:endParaRPr>
          </a:p>
          <a:p>
            <a:endParaRPr lang="en-GB" sz="2000" dirty="0">
              <a:cs typeface="Calibri"/>
            </a:endParaRPr>
          </a:p>
          <a:p>
            <a:endParaRPr lang="en-GB" dirty="0">
              <a:cs typeface="Calibri"/>
            </a:endParaRPr>
          </a:p>
        </p:txBody>
      </p:sp>
    </p:spTree>
    <p:extLst>
      <p:ext uri="{BB962C8B-B14F-4D97-AF65-F5344CB8AC3E}">
        <p14:creationId xmlns:p14="http://schemas.microsoft.com/office/powerpoint/2010/main" val="216120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1502-D0E4-4017-98BA-BE8DA915086C}"/>
              </a:ext>
            </a:extLst>
          </p:cNvPr>
          <p:cNvSpPr>
            <a:spLocks noGrp="1"/>
          </p:cNvSpPr>
          <p:nvPr>
            <p:ph type="title"/>
          </p:nvPr>
        </p:nvSpPr>
        <p:spPr>
          <a:xfrm>
            <a:off x="838200" y="365125"/>
            <a:ext cx="10515600" cy="448545"/>
          </a:xfrm>
        </p:spPr>
        <p:txBody>
          <a:bodyPr>
            <a:normAutofit fontScale="90000"/>
          </a:bodyPr>
          <a:lstStyle/>
          <a:p>
            <a:r>
              <a:rPr lang="en-GB" sz="2800" b="1">
                <a:cs typeface="Calibri Light"/>
              </a:rPr>
              <a:t>Exception Vs Error</a:t>
            </a:r>
            <a:endParaRPr lang="en-GB" sz="2800">
              <a:cs typeface="Calibri Light" panose="020F0302020204030204"/>
            </a:endParaRPr>
          </a:p>
        </p:txBody>
      </p:sp>
      <p:pic>
        <p:nvPicPr>
          <p:cNvPr id="4" name="Picture 4" descr="Table&#10;&#10;Description automatically generated">
            <a:extLst>
              <a:ext uri="{FF2B5EF4-FFF2-40B4-BE49-F238E27FC236}">
                <a16:creationId xmlns:a16="http://schemas.microsoft.com/office/drawing/2014/main" id="{72EC25F0-40AF-43AD-9E38-D225B5519EAA}"/>
              </a:ext>
            </a:extLst>
          </p:cNvPr>
          <p:cNvPicPr>
            <a:picLocks noGrp="1" noChangeAspect="1"/>
          </p:cNvPicPr>
          <p:nvPr>
            <p:ph idx="1"/>
          </p:nvPr>
        </p:nvPicPr>
        <p:blipFill>
          <a:blip r:embed="rId2"/>
          <a:stretch>
            <a:fillRect/>
          </a:stretch>
        </p:blipFill>
        <p:spPr>
          <a:xfrm>
            <a:off x="916568" y="747324"/>
            <a:ext cx="9985051" cy="5674053"/>
          </a:xfrm>
        </p:spPr>
      </p:pic>
    </p:spTree>
    <p:extLst>
      <p:ext uri="{BB962C8B-B14F-4D97-AF65-F5344CB8AC3E}">
        <p14:creationId xmlns:p14="http://schemas.microsoft.com/office/powerpoint/2010/main" val="2097737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0C62-DDAB-4D83-A9C8-6E6804B61F53}"/>
              </a:ext>
            </a:extLst>
          </p:cNvPr>
          <p:cNvSpPr>
            <a:spLocks noGrp="1"/>
          </p:cNvSpPr>
          <p:nvPr>
            <p:ph type="title"/>
          </p:nvPr>
        </p:nvSpPr>
        <p:spPr>
          <a:xfrm>
            <a:off x="838200" y="365125"/>
            <a:ext cx="10501223" cy="549186"/>
          </a:xfrm>
        </p:spPr>
        <p:txBody>
          <a:bodyPr>
            <a:normAutofit/>
          </a:bodyPr>
          <a:lstStyle/>
          <a:p>
            <a:r>
              <a:rPr lang="en-GB" sz="2800" b="1">
                <a:cs typeface="Calibri Light"/>
              </a:rPr>
              <a:t>Throw Vs Throws</a:t>
            </a:r>
            <a:endParaRPr lang="en-GB" sz="2800" b="1"/>
          </a:p>
        </p:txBody>
      </p:sp>
      <p:graphicFrame>
        <p:nvGraphicFramePr>
          <p:cNvPr id="5" name="Content Placeholder 4">
            <a:extLst>
              <a:ext uri="{FF2B5EF4-FFF2-40B4-BE49-F238E27FC236}">
                <a16:creationId xmlns:a16="http://schemas.microsoft.com/office/drawing/2014/main" id="{01EB0690-7DE8-4769-8BF4-0FD9CEAF518E}"/>
              </a:ext>
            </a:extLst>
          </p:cNvPr>
          <p:cNvGraphicFramePr>
            <a:graphicFrameLocks noGrp="1"/>
          </p:cNvGraphicFramePr>
          <p:nvPr>
            <p:ph idx="1"/>
            <p:extLst>
              <p:ext uri="{D42A27DB-BD31-4B8C-83A1-F6EECF244321}">
                <p14:modId xmlns:p14="http://schemas.microsoft.com/office/powerpoint/2010/main" val="1056846497"/>
              </p:ext>
            </p:extLst>
          </p:nvPr>
        </p:nvGraphicFramePr>
        <p:xfrm>
          <a:off x="833886" y="905773"/>
          <a:ext cx="10515600" cy="2926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26639114"/>
                    </a:ext>
                  </a:extLst>
                </a:gridCol>
                <a:gridCol w="5257800">
                  <a:extLst>
                    <a:ext uri="{9D8B030D-6E8A-4147-A177-3AD203B41FA5}">
                      <a16:colId xmlns:a16="http://schemas.microsoft.com/office/drawing/2014/main" val="4224273788"/>
                    </a:ext>
                  </a:extLst>
                </a:gridCol>
              </a:tblGrid>
              <a:tr h="337149">
                <a:tc>
                  <a:txBody>
                    <a:bodyPr/>
                    <a:lstStyle/>
                    <a:p>
                      <a:pPr algn="l"/>
                      <a:r>
                        <a:rPr lang="en-GB">
                          <a:effectLst/>
                        </a:rPr>
                        <a:t>throw</a:t>
                      </a:r>
                    </a:p>
                  </a:txBody>
                  <a:tcPr anchor="ctr"/>
                </a:tc>
                <a:tc>
                  <a:txBody>
                    <a:bodyPr/>
                    <a:lstStyle/>
                    <a:p>
                      <a:pPr algn="l"/>
                      <a:r>
                        <a:rPr lang="en-GB">
                          <a:effectLst/>
                        </a:rPr>
                        <a:t>throws</a:t>
                      </a:r>
                    </a:p>
                  </a:txBody>
                  <a:tcPr anchor="ctr"/>
                </a:tc>
                <a:extLst>
                  <a:ext uri="{0D108BD9-81ED-4DB2-BD59-A6C34878D82A}">
                    <a16:rowId xmlns:a16="http://schemas.microsoft.com/office/drawing/2014/main" val="509115737"/>
                  </a:ext>
                </a:extLst>
              </a:tr>
              <a:tr h="584392">
                <a:tc>
                  <a:txBody>
                    <a:bodyPr/>
                    <a:lstStyle/>
                    <a:p>
                      <a:r>
                        <a:rPr lang="en-GB">
                          <a:effectLst/>
                        </a:rPr>
                        <a:t>throw keyword is used to throw an exception explicitly.</a:t>
                      </a:r>
                    </a:p>
                  </a:txBody>
                  <a:tcPr anchor="ctr"/>
                </a:tc>
                <a:tc>
                  <a:txBody>
                    <a:bodyPr/>
                    <a:lstStyle/>
                    <a:p>
                      <a:r>
                        <a:rPr lang="en-GB">
                          <a:effectLst/>
                        </a:rPr>
                        <a:t>throws keyword is used to declare an exception possible during its execution.</a:t>
                      </a:r>
                    </a:p>
                  </a:txBody>
                  <a:tcPr anchor="ctr"/>
                </a:tc>
                <a:extLst>
                  <a:ext uri="{0D108BD9-81ED-4DB2-BD59-A6C34878D82A}">
                    <a16:rowId xmlns:a16="http://schemas.microsoft.com/office/drawing/2014/main" val="3835659071"/>
                  </a:ext>
                </a:extLst>
              </a:tr>
              <a:tr h="584392">
                <a:tc>
                  <a:txBody>
                    <a:bodyPr/>
                    <a:lstStyle/>
                    <a:p>
                      <a:r>
                        <a:rPr lang="en-GB">
                          <a:effectLst/>
                        </a:rPr>
                        <a:t>throw keyword is followed by an instance of Throwable class or one of its sub-classes.</a:t>
                      </a:r>
                    </a:p>
                  </a:txBody>
                  <a:tcPr anchor="ctr"/>
                </a:tc>
                <a:tc>
                  <a:txBody>
                    <a:bodyPr/>
                    <a:lstStyle/>
                    <a:p>
                      <a:r>
                        <a:rPr lang="en-GB">
                          <a:effectLst/>
                        </a:rPr>
                        <a:t>throws keyword is followed by one or more Exception class names separated by commas.</a:t>
                      </a:r>
                    </a:p>
                  </a:txBody>
                  <a:tcPr anchor="ctr"/>
                </a:tc>
                <a:extLst>
                  <a:ext uri="{0D108BD9-81ED-4DB2-BD59-A6C34878D82A}">
                    <a16:rowId xmlns:a16="http://schemas.microsoft.com/office/drawing/2014/main" val="3158621948"/>
                  </a:ext>
                </a:extLst>
              </a:tr>
              <a:tr h="584392">
                <a:tc>
                  <a:txBody>
                    <a:bodyPr/>
                    <a:lstStyle/>
                    <a:p>
                      <a:r>
                        <a:rPr lang="en-GB">
                          <a:effectLst/>
                        </a:rPr>
                        <a:t>throw keyword is declared inside a method body.</a:t>
                      </a:r>
                    </a:p>
                  </a:txBody>
                  <a:tcPr anchor="ctr"/>
                </a:tc>
                <a:tc>
                  <a:txBody>
                    <a:bodyPr/>
                    <a:lstStyle/>
                    <a:p>
                      <a:r>
                        <a:rPr lang="en-GB">
                          <a:effectLst/>
                        </a:rPr>
                        <a:t>throws keyword is used with method signature (method declaration).</a:t>
                      </a:r>
                    </a:p>
                  </a:txBody>
                  <a:tcPr anchor="ctr"/>
                </a:tc>
                <a:extLst>
                  <a:ext uri="{0D108BD9-81ED-4DB2-BD59-A6C34878D82A}">
                    <a16:rowId xmlns:a16="http://schemas.microsoft.com/office/drawing/2014/main" val="2514991199"/>
                  </a:ext>
                </a:extLst>
              </a:tr>
              <a:tr h="573153">
                <a:tc>
                  <a:txBody>
                    <a:bodyPr/>
                    <a:lstStyle/>
                    <a:p>
                      <a:r>
                        <a:rPr lang="en-GB">
                          <a:effectLst/>
                        </a:rPr>
                        <a:t>We cannot throw multiple exceptions using throw keyword.</a:t>
                      </a:r>
                    </a:p>
                  </a:txBody>
                  <a:tcPr anchor="ctr"/>
                </a:tc>
                <a:tc>
                  <a:txBody>
                    <a:bodyPr/>
                    <a:lstStyle/>
                    <a:p>
                      <a:r>
                        <a:rPr lang="en-GB">
                          <a:effectLst/>
                        </a:rPr>
                        <a:t>We can declare multiple exceptions (separated by commas) using throws keyword.</a:t>
                      </a:r>
                    </a:p>
                  </a:txBody>
                  <a:tcPr anchor="ctr"/>
                </a:tc>
                <a:extLst>
                  <a:ext uri="{0D108BD9-81ED-4DB2-BD59-A6C34878D82A}">
                    <a16:rowId xmlns:a16="http://schemas.microsoft.com/office/drawing/2014/main" val="349490398"/>
                  </a:ext>
                </a:extLst>
              </a:tr>
            </a:tbl>
          </a:graphicData>
        </a:graphic>
      </p:graphicFrame>
      <p:sp>
        <p:nvSpPr>
          <p:cNvPr id="7" name="TextBox 6">
            <a:extLst>
              <a:ext uri="{FF2B5EF4-FFF2-40B4-BE49-F238E27FC236}">
                <a16:creationId xmlns:a16="http://schemas.microsoft.com/office/drawing/2014/main" id="{87C1C864-159C-45EB-B99A-AC2AC45466E1}"/>
              </a:ext>
            </a:extLst>
          </p:cNvPr>
          <p:cNvSpPr txBox="1"/>
          <p:nvPr/>
        </p:nvSpPr>
        <p:spPr>
          <a:xfrm rot="-10800000" flipV="1">
            <a:off x="842514" y="4330759"/>
            <a:ext cx="98312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12529"/>
                </a:solidFill>
                <a:latin typeface="system-ui"/>
              </a:rPr>
              <a:t>finally clause</a:t>
            </a:r>
          </a:p>
          <a:p>
            <a:endParaRPr lang="en-US" b="1" dirty="0">
              <a:solidFill>
                <a:srgbClr val="212529"/>
              </a:solidFill>
              <a:latin typeface="system-ui"/>
            </a:endParaRPr>
          </a:p>
          <a:p>
            <a:r>
              <a:rPr lang="en-US">
                <a:solidFill>
                  <a:srgbClr val="212529"/>
                </a:solidFill>
                <a:latin typeface="system-ui"/>
              </a:rPr>
              <a:t>A </a:t>
            </a:r>
            <a:r>
              <a:rPr lang="en-US" b="1">
                <a:solidFill>
                  <a:srgbClr val="212529"/>
                </a:solidFill>
                <a:latin typeface="system-ui"/>
              </a:rPr>
              <a:t>finally </a:t>
            </a:r>
            <a:r>
              <a:rPr lang="en-US">
                <a:solidFill>
                  <a:srgbClr val="212529"/>
                </a:solidFill>
                <a:latin typeface="system-ui"/>
              </a:rPr>
              <a:t>keyword is used to create a block of code that follows a try block. A finally block of code is always executed whether an exception has occurred or not. Using a finally block, it lets you run any cleanup type statements that you want to execute, no matter what happens in the protected code. A finally block appears at the end of catch block.</a:t>
            </a:r>
          </a:p>
        </p:txBody>
      </p:sp>
    </p:spTree>
    <p:extLst>
      <p:ext uri="{BB962C8B-B14F-4D97-AF65-F5344CB8AC3E}">
        <p14:creationId xmlns:p14="http://schemas.microsoft.com/office/powerpoint/2010/main" val="356322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9EF8-B259-4C7E-839D-C32BB5E913BB}"/>
              </a:ext>
            </a:extLst>
          </p:cNvPr>
          <p:cNvSpPr>
            <a:spLocks noGrp="1"/>
          </p:cNvSpPr>
          <p:nvPr>
            <p:ph type="title"/>
          </p:nvPr>
        </p:nvSpPr>
        <p:spPr>
          <a:xfrm>
            <a:off x="838200" y="365125"/>
            <a:ext cx="10515600" cy="779222"/>
          </a:xfrm>
        </p:spPr>
        <p:txBody>
          <a:bodyPr>
            <a:normAutofit/>
          </a:bodyPr>
          <a:lstStyle/>
          <a:p>
            <a:r>
              <a:rPr lang="en-GB" sz="2800" b="1">
                <a:cs typeface="Calibri Light"/>
              </a:rPr>
              <a:t>OOPS Concept</a:t>
            </a:r>
            <a:endParaRPr lang="en-GB" sz="2800" b="1"/>
          </a:p>
        </p:txBody>
      </p:sp>
      <p:sp>
        <p:nvSpPr>
          <p:cNvPr id="3" name="Content Placeholder 2">
            <a:extLst>
              <a:ext uri="{FF2B5EF4-FFF2-40B4-BE49-F238E27FC236}">
                <a16:creationId xmlns:a16="http://schemas.microsoft.com/office/drawing/2014/main" id="{9D3268C5-B7B9-4831-81AB-A382FF827E5D}"/>
              </a:ext>
            </a:extLst>
          </p:cNvPr>
          <p:cNvSpPr>
            <a:spLocks noGrp="1"/>
          </p:cNvSpPr>
          <p:nvPr>
            <p:ph idx="1"/>
          </p:nvPr>
        </p:nvSpPr>
        <p:spPr>
          <a:xfrm>
            <a:off x="838200" y="1379927"/>
            <a:ext cx="10515600" cy="4797036"/>
          </a:xfrm>
        </p:spPr>
        <p:txBody>
          <a:bodyPr vert="horz" lIns="91440" tIns="45720" rIns="91440" bIns="45720" rtlCol="0" anchor="t">
            <a:normAutofit/>
          </a:bodyPr>
          <a:lstStyle/>
          <a:p>
            <a:r>
              <a:rPr lang="en-GB" sz="2000" b="1">
                <a:ea typeface="+mn-lt"/>
                <a:cs typeface="+mn-lt"/>
              </a:rPr>
              <a:t>Object-oriented programming </a:t>
            </a:r>
            <a:r>
              <a:rPr lang="en-GB" sz="2000">
                <a:ea typeface="+mn-lt"/>
                <a:cs typeface="+mn-lt"/>
              </a:rPr>
              <a:t>has four basic concepts: encapsulation, abstraction, inheritance, and polymorphism. Even if these concepts seem incredibly complex, understanding the general framework of how they work will help you understand the basics of an OOP computer program. Below, we outline these four basic principles and what they entail:</a:t>
            </a:r>
            <a:endParaRPr lang="en-GB" sz="2000">
              <a:cs typeface="Calibri" panose="020F0502020204030204"/>
            </a:endParaRPr>
          </a:p>
          <a:p>
            <a:r>
              <a:rPr lang="en-GB" sz="2000" b="1">
                <a:ea typeface="+mn-lt"/>
                <a:cs typeface="+mn-lt"/>
              </a:rPr>
              <a:t>Encapsulation</a:t>
            </a:r>
            <a:endParaRPr lang="en-GB" sz="2000" b="1">
              <a:cs typeface="Calibri"/>
            </a:endParaRPr>
          </a:p>
          <a:p>
            <a:r>
              <a:rPr lang="en-GB" sz="2000" b="1">
                <a:ea typeface="+mn-lt"/>
                <a:cs typeface="+mn-lt"/>
              </a:rPr>
              <a:t>Abstraction</a:t>
            </a:r>
            <a:endParaRPr lang="en-GB" sz="2000" b="1">
              <a:cs typeface="Calibri"/>
            </a:endParaRPr>
          </a:p>
          <a:p>
            <a:r>
              <a:rPr lang="en-GB" sz="2000" b="1">
                <a:ea typeface="+mn-lt"/>
                <a:cs typeface="+mn-lt"/>
              </a:rPr>
              <a:t>Inheritance</a:t>
            </a:r>
            <a:endParaRPr lang="en-GB" sz="2000" b="1">
              <a:cs typeface="Calibri"/>
            </a:endParaRPr>
          </a:p>
          <a:p>
            <a:r>
              <a:rPr lang="en-GB" sz="2000" b="1">
                <a:ea typeface="+mn-lt"/>
                <a:cs typeface="+mn-lt"/>
              </a:rPr>
              <a:t>Polymorphism</a:t>
            </a:r>
            <a:endParaRPr lang="en-GB" sz="2000" b="1"/>
          </a:p>
          <a:p>
            <a:endParaRPr lang="en-GB" sz="2000" dirty="0">
              <a:cs typeface="Calibri"/>
            </a:endParaRPr>
          </a:p>
          <a:p>
            <a:endParaRPr lang="en-GB" dirty="0">
              <a:cs typeface="Calibri"/>
            </a:endParaRPr>
          </a:p>
        </p:txBody>
      </p:sp>
    </p:spTree>
    <p:extLst>
      <p:ext uri="{BB962C8B-B14F-4D97-AF65-F5344CB8AC3E}">
        <p14:creationId xmlns:p14="http://schemas.microsoft.com/office/powerpoint/2010/main" val="1060605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992A-0931-4CAC-980D-935D43CEB861}"/>
              </a:ext>
            </a:extLst>
          </p:cNvPr>
          <p:cNvSpPr>
            <a:spLocks noGrp="1"/>
          </p:cNvSpPr>
          <p:nvPr>
            <p:ph type="title"/>
          </p:nvPr>
        </p:nvSpPr>
        <p:spPr>
          <a:xfrm>
            <a:off x="838200" y="163842"/>
            <a:ext cx="10515600" cy="721715"/>
          </a:xfrm>
        </p:spPr>
        <p:txBody>
          <a:bodyPr>
            <a:normAutofit/>
          </a:bodyPr>
          <a:lstStyle/>
          <a:p>
            <a:r>
              <a:rPr lang="en-GB" sz="2800" b="1">
                <a:cs typeface="Calibri Light"/>
              </a:rPr>
              <a:t>Garbage Collection</a:t>
            </a:r>
            <a:endParaRPr lang="en-GB" sz="2800" b="1" dirty="0">
              <a:cs typeface="Calibri Light"/>
            </a:endParaRPr>
          </a:p>
        </p:txBody>
      </p:sp>
      <p:sp>
        <p:nvSpPr>
          <p:cNvPr id="3" name="Content Placeholder 2">
            <a:extLst>
              <a:ext uri="{FF2B5EF4-FFF2-40B4-BE49-F238E27FC236}">
                <a16:creationId xmlns:a16="http://schemas.microsoft.com/office/drawing/2014/main" id="{7F85E058-1D89-4C9A-9A9D-053A3FF9F171}"/>
              </a:ext>
            </a:extLst>
          </p:cNvPr>
          <p:cNvSpPr>
            <a:spLocks noGrp="1"/>
          </p:cNvSpPr>
          <p:nvPr>
            <p:ph idx="1"/>
          </p:nvPr>
        </p:nvSpPr>
        <p:spPr>
          <a:xfrm>
            <a:off x="838200" y="905475"/>
            <a:ext cx="10515600" cy="5573412"/>
          </a:xfrm>
        </p:spPr>
        <p:txBody>
          <a:bodyPr vert="horz" lIns="91440" tIns="45720" rIns="91440" bIns="45720" rtlCol="0" anchor="t">
            <a:normAutofit/>
          </a:bodyPr>
          <a:lstStyle/>
          <a:p>
            <a:pPr algn="just"/>
            <a:r>
              <a:rPr lang="en-GB" sz="2000">
                <a:ea typeface="+mn-lt"/>
                <a:cs typeface="+mn-lt"/>
              </a:rPr>
              <a:t>In java, garbage means unreferenced objects. Garbage Collection is process of reclaiming the runtime unused memory automatically. In other words, it is a way to destroy the unused objects. To do so, we were using free() function in C language and delete() in C++. But, in java it is performed automatically. So, java provides better memory management.</a:t>
            </a:r>
            <a:endParaRPr lang="en-GB" sz="2000" dirty="0">
              <a:cs typeface="Calibri" panose="020F0502020204030204"/>
            </a:endParaRPr>
          </a:p>
          <a:p>
            <a:pPr marL="0" indent="0" algn="just">
              <a:buNone/>
            </a:pPr>
            <a:r>
              <a:rPr lang="en-GB" sz="2000" b="1" u="sng"/>
              <a:t>Advantage of Garbage Collection</a:t>
            </a:r>
            <a:endParaRPr lang="en-GB" sz="2000" b="1" u="sng" dirty="0">
              <a:cs typeface="Calibri"/>
            </a:endParaRPr>
          </a:p>
          <a:p>
            <a:pPr algn="just"/>
            <a:r>
              <a:rPr lang="en-GB" sz="2000">
                <a:ea typeface="+mn-lt"/>
                <a:cs typeface="+mn-lt"/>
              </a:rPr>
              <a:t>It makes java </a:t>
            </a:r>
            <a:r>
              <a:rPr lang="en-GB" sz="2000" b="1">
                <a:ea typeface="+mn-lt"/>
                <a:cs typeface="+mn-lt"/>
              </a:rPr>
              <a:t>memory efficient</a:t>
            </a:r>
            <a:r>
              <a:rPr lang="en-GB" sz="2000">
                <a:ea typeface="+mn-lt"/>
                <a:cs typeface="+mn-lt"/>
              </a:rPr>
              <a:t> because garbage collector removes the unreferenced objects from heap memory.</a:t>
            </a:r>
            <a:endParaRPr lang="en-GB"/>
          </a:p>
          <a:p>
            <a:pPr algn="just"/>
            <a:r>
              <a:rPr lang="en-GB" sz="2000">
                <a:ea typeface="+mn-lt"/>
                <a:cs typeface="+mn-lt"/>
              </a:rPr>
              <a:t>It is </a:t>
            </a:r>
            <a:r>
              <a:rPr lang="en-GB" sz="2000" b="1">
                <a:ea typeface="+mn-lt"/>
                <a:cs typeface="+mn-lt"/>
              </a:rPr>
              <a:t>automatically done</a:t>
            </a:r>
            <a:r>
              <a:rPr lang="en-GB" sz="2000">
                <a:ea typeface="+mn-lt"/>
                <a:cs typeface="+mn-lt"/>
              </a:rPr>
              <a:t> by the garbage collector(a part of JVM) so we don't need to make extra efforts.</a:t>
            </a:r>
            <a:endParaRPr lang="en-GB"/>
          </a:p>
          <a:p>
            <a:pPr marL="0" indent="0" algn="just">
              <a:buNone/>
            </a:pPr>
            <a:r>
              <a:rPr lang="en-GB" sz="2000" b="1" u="sng"/>
              <a:t>finalize() method</a:t>
            </a:r>
            <a:endParaRPr lang="en-GB" sz="2000" b="1" u="sng">
              <a:cs typeface="Calibri"/>
            </a:endParaRPr>
          </a:p>
          <a:p>
            <a:pPr marL="0" indent="0" algn="just">
              <a:buNone/>
            </a:pPr>
            <a:r>
              <a:rPr lang="en-GB" sz="2000">
                <a:ea typeface="+mn-lt"/>
                <a:cs typeface="+mn-lt"/>
              </a:rPr>
              <a:t>The finalize() method is invoked each time before the object is garbage collected. This method can be used to perform cleanup processing. This method is defined in Object class as:</a:t>
            </a:r>
            <a:endParaRPr lang="en-GB">
              <a:cs typeface="Calibri" panose="020F0502020204030204"/>
            </a:endParaRPr>
          </a:p>
          <a:p>
            <a:pPr marL="0" indent="0" algn="just">
              <a:buNone/>
            </a:pPr>
            <a:r>
              <a:rPr lang="en-GB" sz="2000" b="1">
                <a:ea typeface="+mn-lt"/>
                <a:cs typeface="+mn-lt"/>
              </a:rPr>
              <a:t>             protected</a:t>
            </a:r>
            <a:r>
              <a:rPr lang="en-GB" sz="2000" dirty="0">
                <a:ea typeface="+mn-lt"/>
                <a:cs typeface="+mn-lt"/>
              </a:rPr>
              <a:t> </a:t>
            </a:r>
            <a:r>
              <a:rPr lang="en-GB" sz="2000" b="1">
                <a:ea typeface="+mn-lt"/>
                <a:cs typeface="+mn-lt"/>
              </a:rPr>
              <a:t>void</a:t>
            </a:r>
            <a:r>
              <a:rPr lang="en-GB" sz="2000">
                <a:ea typeface="+mn-lt"/>
                <a:cs typeface="+mn-lt"/>
              </a:rPr>
              <a:t> finalize(){}  </a:t>
            </a:r>
            <a:endParaRPr lang="en-GB">
              <a:cs typeface="Calibri" panose="020F0502020204030204"/>
            </a:endParaRPr>
          </a:p>
          <a:p>
            <a:pPr algn="just">
              <a:buNone/>
            </a:pPr>
            <a:r>
              <a:rPr lang="en-GB" sz="1800" b="1"/>
              <a:t>Note:</a:t>
            </a:r>
            <a:r>
              <a:rPr lang="en-GB" sz="1800"/>
              <a:t> The Garbage collector of JVM collects only those objects that are created by new keyword. So if you have created any object without new, you can use finalize method to perform cleanup processing (destroying remaining objects).</a:t>
            </a:r>
            <a:endParaRPr lang="en-GB" sz="1800">
              <a:cs typeface="Calibri"/>
            </a:endParaRPr>
          </a:p>
          <a:p>
            <a:pPr marL="0" indent="0" algn="just">
              <a:buNone/>
            </a:pPr>
            <a:endParaRPr lang="en-GB" sz="2000" dirty="0">
              <a:cs typeface="Calibri"/>
            </a:endParaRPr>
          </a:p>
          <a:p>
            <a:pPr algn="just"/>
            <a:endParaRPr lang="en-GB" sz="2000" dirty="0">
              <a:cs typeface="Calibri"/>
            </a:endParaRPr>
          </a:p>
          <a:p>
            <a:pPr algn="just"/>
            <a:endParaRPr lang="en-GB" sz="2000" dirty="0">
              <a:cs typeface="Calibri"/>
            </a:endParaRPr>
          </a:p>
          <a:p>
            <a:pPr algn="just"/>
            <a:endParaRPr lang="en-GB" sz="2000" dirty="0">
              <a:cs typeface="Calibri"/>
            </a:endParaRPr>
          </a:p>
          <a:p>
            <a:endParaRPr lang="en-GB" dirty="0">
              <a:cs typeface="Calibri"/>
            </a:endParaRPr>
          </a:p>
        </p:txBody>
      </p:sp>
    </p:spTree>
    <p:extLst>
      <p:ext uri="{BB962C8B-B14F-4D97-AF65-F5344CB8AC3E}">
        <p14:creationId xmlns:p14="http://schemas.microsoft.com/office/powerpoint/2010/main" val="1872787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B24B-BCEE-4AAC-A0CF-E6E9DD5C3DF4}"/>
              </a:ext>
            </a:extLst>
          </p:cNvPr>
          <p:cNvSpPr>
            <a:spLocks noGrp="1"/>
          </p:cNvSpPr>
          <p:nvPr>
            <p:ph type="title"/>
          </p:nvPr>
        </p:nvSpPr>
        <p:spPr>
          <a:xfrm>
            <a:off x="838200" y="192597"/>
            <a:ext cx="10515600" cy="707337"/>
          </a:xfrm>
        </p:spPr>
        <p:txBody>
          <a:bodyPr>
            <a:normAutofit/>
          </a:bodyPr>
          <a:lstStyle/>
          <a:p>
            <a:r>
              <a:rPr lang="en-GB" sz="2800" b="1">
                <a:latin typeface="Calibri"/>
                <a:ea typeface="+mj-lt"/>
                <a:cs typeface="+mj-lt"/>
              </a:rPr>
              <a:t>Garbage Collection ( Cont...)</a:t>
            </a:r>
            <a:endParaRPr lang="en-US" sz="2800">
              <a:latin typeface="Calibri"/>
            </a:endParaRPr>
          </a:p>
        </p:txBody>
      </p:sp>
      <p:sp>
        <p:nvSpPr>
          <p:cNvPr id="3" name="Content Placeholder 2">
            <a:extLst>
              <a:ext uri="{FF2B5EF4-FFF2-40B4-BE49-F238E27FC236}">
                <a16:creationId xmlns:a16="http://schemas.microsoft.com/office/drawing/2014/main" id="{DCAAA107-255A-4D8D-8A20-0E796B6C27FB}"/>
              </a:ext>
            </a:extLst>
          </p:cNvPr>
          <p:cNvSpPr>
            <a:spLocks noGrp="1"/>
          </p:cNvSpPr>
          <p:nvPr>
            <p:ph idx="1"/>
          </p:nvPr>
        </p:nvSpPr>
        <p:spPr>
          <a:xfrm>
            <a:off x="838200" y="776079"/>
            <a:ext cx="10515600" cy="5975977"/>
          </a:xfrm>
        </p:spPr>
        <p:txBody>
          <a:bodyPr vert="horz" lIns="91440" tIns="45720" rIns="91440" bIns="45720" rtlCol="0" anchor="t">
            <a:normAutofit fontScale="85000" lnSpcReduction="20000"/>
          </a:bodyPr>
          <a:lstStyle/>
          <a:p>
            <a:pPr marL="0" indent="0" algn="just">
              <a:buNone/>
            </a:pPr>
            <a:r>
              <a:rPr lang="en-GB" sz="2000" b="1" u="sng"/>
              <a:t>gc() method</a:t>
            </a:r>
            <a:endParaRPr lang="en-GB" sz="2000" b="1" u="sng">
              <a:cs typeface="Calibri" panose="020F0502020204030204"/>
            </a:endParaRPr>
          </a:p>
          <a:p>
            <a:pPr marL="0" indent="0" algn="just">
              <a:buNone/>
            </a:pPr>
            <a:r>
              <a:rPr lang="en-GB" sz="2000">
                <a:ea typeface="+mn-lt"/>
                <a:cs typeface="+mn-lt"/>
              </a:rPr>
              <a:t>The gc() method is used to invoke the garbage collector to perform cleanup processing. The gc() is found in System and Runtime classes.</a:t>
            </a:r>
            <a:endParaRPr lang="en-GB" sz="2000">
              <a:cs typeface="Calibri"/>
            </a:endParaRPr>
          </a:p>
          <a:p>
            <a:pPr marL="0" indent="0" algn="just">
              <a:buNone/>
            </a:pPr>
            <a:r>
              <a:rPr lang="en-GB" sz="2000" b="1">
                <a:ea typeface="+mn-lt"/>
                <a:cs typeface="+mn-lt"/>
              </a:rPr>
              <a:t>                  public</a:t>
            </a:r>
            <a:r>
              <a:rPr lang="en-GB" sz="2000" dirty="0">
                <a:ea typeface="+mn-lt"/>
                <a:cs typeface="+mn-lt"/>
              </a:rPr>
              <a:t> </a:t>
            </a:r>
            <a:r>
              <a:rPr lang="en-GB" sz="2000" b="1">
                <a:ea typeface="+mn-lt"/>
                <a:cs typeface="+mn-lt"/>
              </a:rPr>
              <a:t>static</a:t>
            </a:r>
            <a:r>
              <a:rPr lang="en-GB" sz="2000" dirty="0">
                <a:ea typeface="+mn-lt"/>
                <a:cs typeface="+mn-lt"/>
              </a:rPr>
              <a:t> </a:t>
            </a:r>
            <a:r>
              <a:rPr lang="en-GB" sz="2000" b="1" dirty="0">
                <a:ea typeface="+mn-lt"/>
                <a:cs typeface="+mn-lt"/>
              </a:rPr>
              <a:t>void</a:t>
            </a:r>
            <a:r>
              <a:rPr lang="en-GB" sz="2000" dirty="0">
                <a:ea typeface="+mn-lt"/>
                <a:cs typeface="+mn-lt"/>
              </a:rPr>
              <a:t> gc(){}  </a:t>
            </a:r>
            <a:endParaRPr lang="en-GB" sz="2000" dirty="0">
              <a:cs typeface="Calibri"/>
            </a:endParaRPr>
          </a:p>
          <a:p>
            <a:pPr marL="0" indent="0" algn="just">
              <a:buNone/>
            </a:pPr>
            <a:r>
              <a:rPr lang="en-GB" sz="2000" b="1"/>
              <a:t>Note:</a:t>
            </a:r>
            <a:r>
              <a:rPr lang="en-GB" sz="2000"/>
              <a:t> Garbage collection is performed by a daemon thread called Garbage Collector(GC). This thread calls the finalize() method before object is garbage collected.</a:t>
            </a:r>
            <a:endParaRPr lang="en-GB" sz="2000">
              <a:cs typeface="Calibri"/>
            </a:endParaRPr>
          </a:p>
          <a:p>
            <a:pPr marL="0" indent="0" algn="just">
              <a:buNone/>
            </a:pPr>
            <a:endParaRPr lang="en-GB" sz="2000" dirty="0">
              <a:ea typeface="+mn-lt"/>
              <a:cs typeface="+mn-lt"/>
            </a:endParaRPr>
          </a:p>
          <a:p>
            <a:pPr marL="0" indent="0" algn="just">
              <a:buNone/>
            </a:pPr>
            <a:r>
              <a:rPr lang="en-GB" b="1">
                <a:ea typeface="+mn-lt"/>
                <a:cs typeface="+mn-lt"/>
              </a:rPr>
              <a:t>Example program :</a:t>
            </a:r>
            <a:endParaRPr lang="en-GB" b="1" dirty="0">
              <a:ea typeface="+mn-lt"/>
              <a:cs typeface="+mn-lt"/>
            </a:endParaRPr>
          </a:p>
          <a:p>
            <a:pPr marL="0" indent="0" algn="just">
              <a:buNone/>
            </a:pPr>
            <a:r>
              <a:rPr lang="en-GB" sz="2000" b="1">
                <a:ea typeface="+mn-lt"/>
                <a:cs typeface="+mn-lt"/>
              </a:rPr>
              <a:t>public</a:t>
            </a:r>
            <a:r>
              <a:rPr lang="en-GB" sz="2000" dirty="0">
                <a:ea typeface="+mn-lt"/>
                <a:cs typeface="+mn-lt"/>
              </a:rPr>
              <a:t> </a:t>
            </a:r>
            <a:r>
              <a:rPr lang="en-GB" sz="2000" b="1">
                <a:ea typeface="+mn-lt"/>
                <a:cs typeface="+mn-lt"/>
              </a:rPr>
              <a:t>class</a:t>
            </a:r>
            <a:r>
              <a:rPr lang="en-GB" sz="2000">
                <a:ea typeface="+mn-lt"/>
                <a:cs typeface="+mn-lt"/>
              </a:rPr>
              <a:t> TestGarbage1</a:t>
            </a:r>
          </a:p>
          <a:p>
            <a:pPr marL="0" indent="0" algn="just">
              <a:buNone/>
            </a:pPr>
            <a:r>
              <a:rPr lang="en-GB" sz="2000">
                <a:ea typeface="+mn-lt"/>
                <a:cs typeface="+mn-lt"/>
              </a:rPr>
              <a:t>{  </a:t>
            </a:r>
            <a:endParaRPr lang="en-GB" sz="2000">
              <a:cs typeface="Calibri"/>
            </a:endParaRPr>
          </a:p>
          <a:p>
            <a:pPr marL="0" indent="0" algn="just">
              <a:buNone/>
            </a:pPr>
            <a:r>
              <a:rPr lang="en-GB" sz="2000" b="1">
                <a:ea typeface="+mn-lt"/>
                <a:cs typeface="+mn-lt"/>
              </a:rPr>
              <a:t>     public</a:t>
            </a:r>
            <a:r>
              <a:rPr lang="en-GB" sz="2000" dirty="0">
                <a:ea typeface="+mn-lt"/>
                <a:cs typeface="+mn-lt"/>
              </a:rPr>
              <a:t> </a:t>
            </a:r>
            <a:r>
              <a:rPr lang="en-GB" sz="2000" b="1">
                <a:ea typeface="+mn-lt"/>
                <a:cs typeface="+mn-lt"/>
              </a:rPr>
              <a:t>void</a:t>
            </a:r>
            <a:r>
              <a:rPr lang="en-GB" sz="2000">
                <a:ea typeface="+mn-lt"/>
                <a:cs typeface="+mn-lt"/>
              </a:rPr>
              <a:t> finalize()  {   System.out.println("object is garbage collected");     }  </a:t>
            </a:r>
            <a:endParaRPr lang="en-GB" sz="2000">
              <a:cs typeface="Calibri" panose="020F0502020204030204"/>
            </a:endParaRPr>
          </a:p>
          <a:p>
            <a:pPr marL="0" indent="0" algn="just">
              <a:buNone/>
            </a:pPr>
            <a:r>
              <a:rPr lang="en-GB" sz="2000" b="1">
                <a:ea typeface="+mn-lt"/>
                <a:cs typeface="+mn-lt"/>
              </a:rPr>
              <a:t>     public</a:t>
            </a:r>
            <a:r>
              <a:rPr lang="en-GB" sz="2000" dirty="0">
                <a:ea typeface="+mn-lt"/>
                <a:cs typeface="+mn-lt"/>
              </a:rPr>
              <a:t> </a:t>
            </a:r>
            <a:r>
              <a:rPr lang="en-GB" sz="2000" b="1">
                <a:ea typeface="+mn-lt"/>
                <a:cs typeface="+mn-lt"/>
              </a:rPr>
              <a:t>static</a:t>
            </a:r>
            <a:r>
              <a:rPr lang="en-GB" sz="2000" dirty="0">
                <a:ea typeface="+mn-lt"/>
                <a:cs typeface="+mn-lt"/>
              </a:rPr>
              <a:t> </a:t>
            </a:r>
            <a:r>
              <a:rPr lang="en-GB" sz="2000" b="1">
                <a:ea typeface="+mn-lt"/>
                <a:cs typeface="+mn-lt"/>
              </a:rPr>
              <a:t>void</a:t>
            </a:r>
            <a:r>
              <a:rPr lang="en-GB" sz="2000">
                <a:ea typeface="+mn-lt"/>
                <a:cs typeface="+mn-lt"/>
              </a:rPr>
              <a:t> main(String args[])</a:t>
            </a:r>
            <a:endParaRPr lang="en-GB" sz="2000" dirty="0">
              <a:ea typeface="+mn-lt"/>
              <a:cs typeface="+mn-lt"/>
            </a:endParaRPr>
          </a:p>
          <a:p>
            <a:pPr marL="0" indent="0" algn="just">
              <a:buNone/>
            </a:pPr>
            <a:r>
              <a:rPr lang="en-GB" sz="2000">
                <a:ea typeface="+mn-lt"/>
                <a:cs typeface="+mn-lt"/>
              </a:rPr>
              <a:t>     {  </a:t>
            </a:r>
            <a:endParaRPr lang="en-GB" sz="2000">
              <a:cs typeface="Calibri" panose="020F0502020204030204"/>
            </a:endParaRPr>
          </a:p>
          <a:p>
            <a:pPr marL="0" indent="0" algn="just">
              <a:buNone/>
            </a:pPr>
            <a:r>
              <a:rPr lang="en-GB" sz="2000">
                <a:ea typeface="+mn-lt"/>
                <a:cs typeface="+mn-lt"/>
              </a:rPr>
              <a:t>           TestGarbage1 s1=</a:t>
            </a:r>
            <a:r>
              <a:rPr lang="en-GB" sz="2000" b="1">
                <a:ea typeface="+mn-lt"/>
                <a:cs typeface="+mn-lt"/>
              </a:rPr>
              <a:t>new</a:t>
            </a:r>
            <a:r>
              <a:rPr lang="en-GB" sz="2000">
                <a:ea typeface="+mn-lt"/>
                <a:cs typeface="+mn-lt"/>
              </a:rPr>
              <a:t> TestGarbage1();  </a:t>
            </a:r>
            <a:endParaRPr lang="en-GB" sz="2000" dirty="0">
              <a:ea typeface="+mn-lt"/>
              <a:cs typeface="+mn-lt"/>
            </a:endParaRPr>
          </a:p>
          <a:p>
            <a:pPr marL="0" indent="0" algn="just">
              <a:buNone/>
            </a:pPr>
            <a:r>
              <a:rPr lang="en-GB" sz="2000">
                <a:ea typeface="+mn-lt"/>
                <a:cs typeface="+mn-lt"/>
              </a:rPr>
              <a:t>           TestGarbage1 s2=</a:t>
            </a:r>
            <a:r>
              <a:rPr lang="en-GB" sz="2000" b="1">
                <a:ea typeface="+mn-lt"/>
                <a:cs typeface="+mn-lt"/>
              </a:rPr>
              <a:t>new</a:t>
            </a:r>
            <a:r>
              <a:rPr lang="en-GB" sz="2000">
                <a:ea typeface="+mn-lt"/>
                <a:cs typeface="+mn-lt"/>
              </a:rPr>
              <a:t> TestGarbage1();  </a:t>
            </a:r>
            <a:endParaRPr lang="en-GB" sz="2000">
              <a:cs typeface="Calibri"/>
            </a:endParaRPr>
          </a:p>
          <a:p>
            <a:pPr marL="0" indent="0" algn="just">
              <a:buNone/>
            </a:pPr>
            <a:r>
              <a:rPr lang="en-GB" sz="2000">
                <a:ea typeface="+mn-lt"/>
                <a:cs typeface="+mn-lt"/>
              </a:rPr>
              <a:t>           s1=</a:t>
            </a:r>
            <a:r>
              <a:rPr lang="en-GB" sz="2000" b="1">
                <a:ea typeface="+mn-lt"/>
                <a:cs typeface="+mn-lt"/>
              </a:rPr>
              <a:t>null</a:t>
            </a:r>
            <a:r>
              <a:rPr lang="en-GB" sz="2000">
                <a:ea typeface="+mn-lt"/>
                <a:cs typeface="+mn-lt"/>
              </a:rPr>
              <a:t>;  s2=</a:t>
            </a:r>
            <a:r>
              <a:rPr lang="en-GB" sz="2000" b="1">
                <a:ea typeface="+mn-lt"/>
                <a:cs typeface="+mn-lt"/>
              </a:rPr>
              <a:t>null</a:t>
            </a:r>
            <a:r>
              <a:rPr lang="en-GB" sz="2000" dirty="0">
                <a:ea typeface="+mn-lt"/>
                <a:cs typeface="+mn-lt"/>
              </a:rPr>
              <a:t>;  </a:t>
            </a:r>
            <a:endParaRPr lang="en-GB" sz="2000">
              <a:cs typeface="Calibri"/>
            </a:endParaRPr>
          </a:p>
          <a:p>
            <a:pPr marL="0" indent="0" algn="just">
              <a:buNone/>
            </a:pPr>
            <a:r>
              <a:rPr lang="en-GB" sz="2000">
                <a:ea typeface="+mn-lt"/>
                <a:cs typeface="+mn-lt"/>
              </a:rPr>
              <a:t>           System.gc();  </a:t>
            </a:r>
            <a:endParaRPr lang="en-GB" sz="2000" dirty="0">
              <a:ea typeface="+mn-lt"/>
              <a:cs typeface="+mn-lt"/>
            </a:endParaRPr>
          </a:p>
          <a:p>
            <a:pPr marL="0" indent="0" algn="just">
              <a:buNone/>
            </a:pPr>
            <a:r>
              <a:rPr lang="en-GB" sz="2000">
                <a:ea typeface="+mn-lt"/>
                <a:cs typeface="+mn-lt"/>
              </a:rPr>
              <a:t>    }  </a:t>
            </a:r>
            <a:endParaRPr lang="en-GB" sz="2000">
              <a:cs typeface="Calibri" panose="020F0502020204030204"/>
            </a:endParaRPr>
          </a:p>
          <a:p>
            <a:pPr marL="0" indent="0" algn="just">
              <a:buNone/>
            </a:pPr>
            <a:r>
              <a:rPr lang="en-GB" sz="2000">
                <a:ea typeface="+mn-lt"/>
                <a:cs typeface="+mn-lt"/>
              </a:rPr>
              <a:t>}  </a:t>
            </a:r>
            <a:endParaRPr lang="en-GB" sz="2000">
              <a:cs typeface="Calibri" panose="020F0502020204030204"/>
            </a:endParaRPr>
          </a:p>
          <a:p>
            <a:endParaRPr lang="en-GB" dirty="0">
              <a:cs typeface="Calibri"/>
            </a:endParaRPr>
          </a:p>
        </p:txBody>
      </p:sp>
    </p:spTree>
    <p:extLst>
      <p:ext uri="{BB962C8B-B14F-4D97-AF65-F5344CB8AC3E}">
        <p14:creationId xmlns:p14="http://schemas.microsoft.com/office/powerpoint/2010/main" val="3248660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88A7-E1F3-451D-B9A6-02953E65AF97}"/>
              </a:ext>
            </a:extLst>
          </p:cNvPr>
          <p:cNvSpPr>
            <a:spLocks noGrp="1"/>
          </p:cNvSpPr>
          <p:nvPr>
            <p:ph type="title"/>
          </p:nvPr>
        </p:nvSpPr>
        <p:spPr>
          <a:xfrm>
            <a:off x="349370" y="365125"/>
            <a:ext cx="11004430" cy="649827"/>
          </a:xfrm>
        </p:spPr>
        <p:txBody>
          <a:bodyPr>
            <a:normAutofit/>
          </a:bodyPr>
          <a:lstStyle/>
          <a:p>
            <a:r>
              <a:rPr lang="en-GB" sz="2800" b="1">
                <a:cs typeface="Calibri Light"/>
              </a:rPr>
              <a:t>FILE CONCEPT IN JAVA</a:t>
            </a:r>
            <a:endParaRPr lang="en-GB" sz="2800" b="1"/>
          </a:p>
        </p:txBody>
      </p:sp>
      <p:sp>
        <p:nvSpPr>
          <p:cNvPr id="3" name="Content Placeholder 2">
            <a:extLst>
              <a:ext uri="{FF2B5EF4-FFF2-40B4-BE49-F238E27FC236}">
                <a16:creationId xmlns:a16="http://schemas.microsoft.com/office/drawing/2014/main" id="{37F60D67-CBF4-428F-BF28-72A28B0A7BC3}"/>
              </a:ext>
            </a:extLst>
          </p:cNvPr>
          <p:cNvSpPr>
            <a:spLocks noGrp="1"/>
          </p:cNvSpPr>
          <p:nvPr>
            <p:ph idx="1"/>
          </p:nvPr>
        </p:nvSpPr>
        <p:spPr>
          <a:xfrm>
            <a:off x="435634" y="1020493"/>
            <a:ext cx="10918166" cy="5573413"/>
          </a:xfrm>
        </p:spPr>
        <p:txBody>
          <a:bodyPr vert="horz" lIns="91440" tIns="45720" rIns="91440" bIns="45720" rtlCol="0" anchor="t">
            <a:normAutofit/>
          </a:bodyPr>
          <a:lstStyle/>
          <a:p>
            <a:r>
              <a:rPr lang="en-GB" sz="2000">
                <a:ea typeface="+mn-lt"/>
                <a:cs typeface="+mn-lt"/>
              </a:rPr>
              <a:t>Java provides several API (also known as </a:t>
            </a:r>
            <a:r>
              <a:rPr lang="en-GB" sz="2000" dirty="0">
                <a:ea typeface="+mn-lt"/>
                <a:cs typeface="+mn-lt"/>
                <a:hlinkClick r:id="rId2"/>
              </a:rPr>
              <a:t>Java I/O</a:t>
            </a:r>
            <a:r>
              <a:rPr lang="en-GB" sz="2000">
                <a:ea typeface="+mn-lt"/>
                <a:cs typeface="+mn-lt"/>
              </a:rPr>
              <a:t>) to read and write files. There are two types of Streams you can use to interact with files: </a:t>
            </a:r>
            <a:r>
              <a:rPr lang="en-GB" sz="2000" b="1">
                <a:ea typeface="+mn-lt"/>
                <a:cs typeface="+mn-lt"/>
              </a:rPr>
              <a:t>Character Streams</a:t>
            </a:r>
            <a:r>
              <a:rPr lang="en-GB" sz="2000">
                <a:ea typeface="+mn-lt"/>
                <a:cs typeface="+mn-lt"/>
              </a:rPr>
              <a:t> , and </a:t>
            </a:r>
            <a:r>
              <a:rPr lang="en-GB" sz="2000" b="1">
                <a:ea typeface="+mn-lt"/>
                <a:cs typeface="+mn-lt"/>
              </a:rPr>
              <a:t>Byte Streams.</a:t>
            </a:r>
            <a:endParaRPr lang="en-GB" sz="2000" b="1">
              <a:cs typeface="Calibri" panose="020F0502020204030204"/>
            </a:endParaRPr>
          </a:p>
          <a:p>
            <a:pPr marL="0" indent="0">
              <a:buNone/>
            </a:pPr>
            <a:r>
              <a:rPr lang="en-GB" sz="2000" b="1" u="sng"/>
              <a:t>Character Streams</a:t>
            </a:r>
            <a:endParaRPr lang="en-GB" sz="2000" b="1" u="sng">
              <a:ea typeface="+mn-lt"/>
              <a:cs typeface="+mn-lt"/>
            </a:endParaRPr>
          </a:p>
          <a:p>
            <a:pPr marL="0" indent="0">
              <a:buNone/>
            </a:pPr>
            <a:r>
              <a:rPr lang="en-GB" sz="2000">
                <a:ea typeface="+mn-lt"/>
                <a:cs typeface="+mn-lt"/>
              </a:rPr>
              <a:t>Character Streams are used to read or write the characters data type. All of these classes are defined under </a:t>
            </a:r>
            <a:r>
              <a:rPr lang="en-GB" sz="2000">
                <a:latin typeface="Consolas"/>
                <a:ea typeface="+mn-lt"/>
                <a:cs typeface="+mn-lt"/>
              </a:rPr>
              <a:t>java.io</a:t>
            </a:r>
            <a:r>
              <a:rPr lang="en-GB" sz="2000">
                <a:ea typeface="+mn-lt"/>
                <a:cs typeface="+mn-lt"/>
              </a:rPr>
              <a:t> package. Here are some classes you should know that can be used to </a:t>
            </a:r>
            <a:r>
              <a:rPr lang="en-GB" sz="2000" b="1">
                <a:ea typeface="+mn-lt"/>
                <a:cs typeface="+mn-lt"/>
              </a:rPr>
              <a:t>read</a:t>
            </a:r>
            <a:r>
              <a:rPr lang="en-GB" sz="2000">
                <a:ea typeface="+mn-lt"/>
                <a:cs typeface="+mn-lt"/>
              </a:rPr>
              <a:t> character data:</a:t>
            </a:r>
            <a:endParaRPr lang="en-GB">
              <a:cs typeface="Calibri"/>
            </a:endParaRPr>
          </a:p>
          <a:p>
            <a:pPr>
              <a:buFont typeface="Arial"/>
              <a:buChar char="•"/>
            </a:pPr>
            <a:r>
              <a:rPr lang="en-GB" sz="2000" dirty="0">
                <a:ea typeface="+mn-lt"/>
                <a:cs typeface="+mn-lt"/>
                <a:hlinkClick r:id="rId3"/>
              </a:rPr>
              <a:t>Reader</a:t>
            </a:r>
            <a:r>
              <a:rPr lang="en-GB" sz="2000">
                <a:ea typeface="+mn-lt"/>
                <a:cs typeface="+mn-lt"/>
              </a:rPr>
              <a:t>: An abstract class to read a character stream.</a:t>
            </a:r>
            <a:endParaRPr lang="en-GB"/>
          </a:p>
          <a:p>
            <a:pPr>
              <a:buFont typeface="Arial"/>
              <a:buChar char="•"/>
            </a:pPr>
            <a:r>
              <a:rPr lang="en-GB" sz="2000" dirty="0">
                <a:ea typeface="+mn-lt"/>
                <a:cs typeface="+mn-lt"/>
                <a:hlinkClick r:id="rId4"/>
              </a:rPr>
              <a:t>InputStreamReader</a:t>
            </a:r>
            <a:r>
              <a:rPr lang="en-GB" sz="2000">
                <a:ea typeface="+mn-lt"/>
                <a:cs typeface="+mn-lt"/>
              </a:rPr>
              <a:t>: Class used to read the byte stream and converts to character stream.</a:t>
            </a:r>
            <a:endParaRPr lang="en-GB"/>
          </a:p>
          <a:p>
            <a:pPr>
              <a:buFont typeface="Arial"/>
              <a:buChar char="•"/>
            </a:pPr>
            <a:r>
              <a:rPr lang="en-GB" sz="2000" dirty="0">
                <a:ea typeface="+mn-lt"/>
                <a:cs typeface="+mn-lt"/>
                <a:hlinkClick r:id="rId5"/>
              </a:rPr>
              <a:t>FileReader</a:t>
            </a:r>
            <a:r>
              <a:rPr lang="en-GB" sz="2000">
                <a:ea typeface="+mn-lt"/>
                <a:cs typeface="+mn-lt"/>
              </a:rPr>
              <a:t>: A class to read the characters from a file.</a:t>
            </a:r>
            <a:endParaRPr lang="en-GB"/>
          </a:p>
          <a:p>
            <a:pPr>
              <a:buFont typeface="Arial"/>
              <a:buChar char="•"/>
            </a:pPr>
            <a:r>
              <a:rPr lang="en-GB" sz="2000" dirty="0">
                <a:ea typeface="+mn-lt"/>
                <a:cs typeface="+mn-lt"/>
                <a:hlinkClick r:id="rId6"/>
              </a:rPr>
              <a:t>BufferedReader</a:t>
            </a:r>
            <a:r>
              <a:rPr lang="en-GB" sz="2000">
                <a:ea typeface="+mn-lt"/>
                <a:cs typeface="+mn-lt"/>
              </a:rPr>
              <a:t>: This is a wrapper over the </a:t>
            </a:r>
            <a:r>
              <a:rPr lang="en-GB" sz="2000">
                <a:latin typeface="Consolas"/>
                <a:ea typeface="+mn-lt"/>
                <a:cs typeface="+mn-lt"/>
              </a:rPr>
              <a:t>Reader</a:t>
            </a:r>
            <a:r>
              <a:rPr lang="en-GB" sz="2000">
                <a:ea typeface="+mn-lt"/>
                <a:cs typeface="+mn-lt"/>
              </a:rPr>
              <a:t> class that supports buffering capabilities. In many cases this is most preferable class to read data because more data can been read from the file in one </a:t>
            </a:r>
            <a:r>
              <a:rPr lang="en-GB" sz="2000">
                <a:latin typeface="Consolas"/>
                <a:ea typeface="+mn-lt"/>
                <a:cs typeface="+mn-lt"/>
              </a:rPr>
              <a:t>read()</a:t>
            </a:r>
            <a:r>
              <a:rPr lang="en-GB" sz="2000">
                <a:ea typeface="+mn-lt"/>
                <a:cs typeface="+mn-lt"/>
              </a:rPr>
              <a:t> call, reducing the number of actual I/O operations with file system.</a:t>
            </a:r>
            <a:endParaRPr lang="en-GB"/>
          </a:p>
          <a:p>
            <a:pPr marL="0" indent="0">
              <a:buNone/>
            </a:pPr>
            <a:endParaRPr lang="en-GB" sz="2000" dirty="0">
              <a:ea typeface="+mn-lt"/>
              <a:cs typeface="+mn-lt"/>
            </a:endParaRPr>
          </a:p>
          <a:p>
            <a:endParaRPr lang="en-GB" b="1" dirty="0">
              <a:ea typeface="+mn-lt"/>
              <a:cs typeface="+mn-lt"/>
            </a:endParaRPr>
          </a:p>
          <a:p>
            <a:endParaRPr lang="en-GB" dirty="0">
              <a:ea typeface="+mn-lt"/>
              <a:cs typeface="+mn-lt"/>
            </a:endParaRPr>
          </a:p>
        </p:txBody>
      </p:sp>
    </p:spTree>
    <p:extLst>
      <p:ext uri="{BB962C8B-B14F-4D97-AF65-F5344CB8AC3E}">
        <p14:creationId xmlns:p14="http://schemas.microsoft.com/office/powerpoint/2010/main" val="1883171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59C4A-3112-469A-B004-F30AD449938D}"/>
              </a:ext>
            </a:extLst>
          </p:cNvPr>
          <p:cNvSpPr>
            <a:spLocks noGrp="1"/>
          </p:cNvSpPr>
          <p:nvPr>
            <p:ph idx="1"/>
          </p:nvPr>
        </p:nvSpPr>
        <p:spPr>
          <a:xfrm>
            <a:off x="838200" y="402267"/>
            <a:ext cx="10515600" cy="6234771"/>
          </a:xfrm>
        </p:spPr>
        <p:txBody>
          <a:bodyPr vert="horz" lIns="91440" tIns="45720" rIns="91440" bIns="45720" rtlCol="0" anchor="t">
            <a:normAutofit lnSpcReduction="10000"/>
          </a:bodyPr>
          <a:lstStyle/>
          <a:p>
            <a:pPr marL="0" indent="0">
              <a:buNone/>
            </a:pPr>
            <a:r>
              <a:rPr lang="en-GB" sz="2000">
                <a:ea typeface="+mn-lt"/>
                <a:cs typeface="+mn-lt"/>
              </a:rPr>
              <a:t>And here are some classes you can use to </a:t>
            </a:r>
            <a:r>
              <a:rPr lang="en-GB" sz="2000" b="1">
                <a:ea typeface="+mn-lt"/>
                <a:cs typeface="+mn-lt"/>
              </a:rPr>
              <a:t>write</a:t>
            </a:r>
            <a:r>
              <a:rPr lang="en-GB" sz="2000">
                <a:ea typeface="+mn-lt"/>
                <a:cs typeface="+mn-lt"/>
              </a:rPr>
              <a:t> character data to a file:</a:t>
            </a:r>
            <a:endParaRPr lang="en-GB" sz="2000">
              <a:cs typeface="Calibri" panose="020F0502020204030204"/>
            </a:endParaRPr>
          </a:p>
          <a:p>
            <a:r>
              <a:rPr lang="en-GB" sz="2000" dirty="0">
                <a:ea typeface="+mn-lt"/>
                <a:cs typeface="+mn-lt"/>
                <a:hlinkClick r:id="rId2"/>
              </a:rPr>
              <a:t>Writer</a:t>
            </a:r>
            <a:r>
              <a:rPr lang="en-GB" sz="2000">
                <a:ea typeface="+mn-lt"/>
                <a:cs typeface="+mn-lt"/>
              </a:rPr>
              <a:t>: This is an abstract class to write the character streams.</a:t>
            </a:r>
            <a:endParaRPr lang="en-GB" sz="2000">
              <a:cs typeface="Calibri"/>
            </a:endParaRPr>
          </a:p>
          <a:p>
            <a:r>
              <a:rPr lang="en-GB" sz="2000" dirty="0">
                <a:ea typeface="+mn-lt"/>
                <a:cs typeface="+mn-lt"/>
                <a:hlinkClick r:id="rId3"/>
              </a:rPr>
              <a:t>OutputStreamWriter</a:t>
            </a:r>
            <a:r>
              <a:rPr lang="en-GB" sz="2000">
                <a:ea typeface="+mn-lt"/>
                <a:cs typeface="+mn-lt"/>
              </a:rPr>
              <a:t>: This class is used to write character streams and also convert them to byte streams.</a:t>
            </a:r>
            <a:endParaRPr lang="en-GB" sz="2000">
              <a:cs typeface="Calibri"/>
            </a:endParaRPr>
          </a:p>
          <a:p>
            <a:r>
              <a:rPr lang="en-GB" sz="2000" dirty="0">
                <a:ea typeface="+mn-lt"/>
                <a:cs typeface="+mn-lt"/>
                <a:hlinkClick r:id="rId4"/>
              </a:rPr>
              <a:t>FileWriter</a:t>
            </a:r>
            <a:r>
              <a:rPr lang="en-GB" sz="2000">
                <a:ea typeface="+mn-lt"/>
                <a:cs typeface="+mn-lt"/>
              </a:rPr>
              <a:t>: A class to actually write characters to the file.</a:t>
            </a:r>
            <a:endParaRPr lang="en-GB" sz="2000">
              <a:cs typeface="Calibri"/>
            </a:endParaRPr>
          </a:p>
          <a:p>
            <a:r>
              <a:rPr lang="en-GB" sz="2000" dirty="0">
                <a:ea typeface="+mn-lt"/>
                <a:cs typeface="+mn-lt"/>
                <a:hlinkClick r:id="rId5"/>
              </a:rPr>
              <a:t>BufferedWriter</a:t>
            </a:r>
            <a:r>
              <a:rPr lang="en-GB" sz="2000">
                <a:ea typeface="+mn-lt"/>
                <a:cs typeface="+mn-lt"/>
              </a:rPr>
              <a:t>: This is a wrapper over the </a:t>
            </a:r>
            <a:r>
              <a:rPr lang="en-GB" sz="2000">
                <a:latin typeface="Consolas"/>
              </a:rPr>
              <a:t>Writer</a:t>
            </a:r>
            <a:r>
              <a:rPr lang="en-GB" sz="2000">
                <a:ea typeface="+mn-lt"/>
                <a:cs typeface="+mn-lt"/>
              </a:rPr>
              <a:t> class, which also supports buffering capabilities. This is most preferable class to write data to a file since more data can be written to the file in one </a:t>
            </a:r>
            <a:r>
              <a:rPr lang="en-GB" sz="2000">
                <a:latin typeface="Consolas"/>
              </a:rPr>
              <a:t>write()</a:t>
            </a:r>
            <a:r>
              <a:rPr lang="en-GB" sz="2000">
                <a:ea typeface="+mn-lt"/>
                <a:cs typeface="+mn-lt"/>
              </a:rPr>
              <a:t> call. And like the </a:t>
            </a:r>
            <a:r>
              <a:rPr lang="en-GB" sz="2000">
                <a:latin typeface="Consolas"/>
              </a:rPr>
              <a:t>BufferedReader</a:t>
            </a:r>
            <a:r>
              <a:rPr lang="en-GB" sz="2000">
                <a:ea typeface="+mn-lt"/>
                <a:cs typeface="+mn-lt"/>
              </a:rPr>
              <a:t>, this reduces the number of total I/O operations with file system.</a:t>
            </a:r>
            <a:endParaRPr lang="en-GB" sz="2000"/>
          </a:p>
          <a:p>
            <a:pPr marL="0" indent="0">
              <a:buNone/>
            </a:pPr>
            <a:r>
              <a:rPr lang="en-GB" sz="2000" b="1" u="sng"/>
              <a:t>Byte Streams</a:t>
            </a:r>
            <a:endParaRPr lang="en-GB" sz="2000" u="sng">
              <a:cs typeface="Calibri"/>
            </a:endParaRPr>
          </a:p>
          <a:p>
            <a:pPr marL="0" indent="0">
              <a:buNone/>
            </a:pPr>
            <a:r>
              <a:rPr lang="en-GB" sz="2000">
                <a:ea typeface="+mn-lt"/>
                <a:cs typeface="+mn-lt"/>
              </a:rPr>
              <a:t>Byte Streams are used to read or write byte data with files. This is different from before in the way they treat the data. Here you work with raw bytes, which could be characters, image data, unicode data (which takes 2 bytes to represent a character), etc.</a:t>
            </a:r>
            <a:endParaRPr lang="en-GB">
              <a:cs typeface="Calibri" panose="020F0502020204030204"/>
            </a:endParaRPr>
          </a:p>
          <a:p>
            <a:pPr marL="0" indent="0">
              <a:buNone/>
            </a:pPr>
            <a:r>
              <a:rPr lang="en-GB" sz="2000">
                <a:ea typeface="+mn-lt"/>
                <a:cs typeface="+mn-lt"/>
              </a:rPr>
              <a:t>Here are the classes used to </a:t>
            </a:r>
            <a:r>
              <a:rPr lang="en-GB" sz="2000" b="1">
                <a:ea typeface="+mn-lt"/>
                <a:cs typeface="+mn-lt"/>
              </a:rPr>
              <a:t>read</a:t>
            </a:r>
            <a:r>
              <a:rPr lang="en-GB" sz="2000">
                <a:ea typeface="+mn-lt"/>
                <a:cs typeface="+mn-lt"/>
              </a:rPr>
              <a:t> the byte data:</a:t>
            </a:r>
            <a:endParaRPr lang="en-GB" sz="2000" dirty="0">
              <a:cs typeface="Calibri"/>
            </a:endParaRPr>
          </a:p>
          <a:p>
            <a:r>
              <a:rPr lang="en-GB" sz="2000" dirty="0">
                <a:ea typeface="+mn-lt"/>
                <a:cs typeface="+mn-lt"/>
                <a:hlinkClick r:id="rId6"/>
              </a:rPr>
              <a:t>InputStream</a:t>
            </a:r>
            <a:r>
              <a:rPr lang="en-GB" sz="2000">
                <a:ea typeface="+mn-lt"/>
                <a:cs typeface="+mn-lt"/>
              </a:rPr>
              <a:t>: An abstract class to read the byte streams.</a:t>
            </a:r>
            <a:endParaRPr lang="en-GB"/>
          </a:p>
          <a:p>
            <a:r>
              <a:rPr lang="en-GB" sz="2000" dirty="0">
                <a:ea typeface="+mn-lt"/>
                <a:cs typeface="+mn-lt"/>
                <a:hlinkClick r:id="rId7"/>
              </a:rPr>
              <a:t>FileInputStream</a:t>
            </a:r>
            <a:r>
              <a:rPr lang="en-GB" sz="2000">
                <a:ea typeface="+mn-lt"/>
                <a:cs typeface="+mn-lt"/>
              </a:rPr>
              <a:t>: A class to simply read bytes from a file.</a:t>
            </a:r>
            <a:endParaRPr lang="en-GB"/>
          </a:p>
          <a:p>
            <a:r>
              <a:rPr lang="en-GB" sz="2000" dirty="0">
                <a:ea typeface="+mn-lt"/>
                <a:cs typeface="+mn-lt"/>
                <a:hlinkClick r:id="rId8"/>
              </a:rPr>
              <a:t>BufferedInputStream</a:t>
            </a:r>
            <a:r>
              <a:rPr lang="en-GB" sz="2000">
                <a:ea typeface="+mn-lt"/>
                <a:cs typeface="+mn-lt"/>
              </a:rPr>
              <a:t>: This is a wrapper over </a:t>
            </a:r>
            <a:r>
              <a:rPr lang="en-GB" sz="2000">
                <a:latin typeface="Consolas"/>
                <a:cs typeface="Calibri"/>
              </a:rPr>
              <a:t>InputStream</a:t>
            </a:r>
            <a:r>
              <a:rPr lang="en-GB" sz="2000">
                <a:ea typeface="+mn-lt"/>
                <a:cs typeface="+mn-lt"/>
              </a:rPr>
              <a:t> that supports buffering capabilities. As we saw in the character streams, this is a more efficient method than </a:t>
            </a:r>
            <a:r>
              <a:rPr lang="en-GB" sz="2000">
                <a:latin typeface="Consolas"/>
                <a:cs typeface="Calibri"/>
              </a:rPr>
              <a:t>FileInputStream</a:t>
            </a:r>
            <a:r>
              <a:rPr lang="en-GB" sz="2000">
                <a:ea typeface="+mn-lt"/>
                <a:cs typeface="+mn-lt"/>
              </a:rPr>
              <a:t>.</a:t>
            </a:r>
            <a:endParaRPr lang="en-GB"/>
          </a:p>
          <a:p>
            <a:endParaRPr lang="en-GB" sz="2000" dirty="0">
              <a:cs typeface="Calibri"/>
            </a:endParaRPr>
          </a:p>
          <a:p>
            <a:endParaRPr lang="en-GB" dirty="0">
              <a:cs typeface="Calibri"/>
            </a:endParaRPr>
          </a:p>
        </p:txBody>
      </p:sp>
    </p:spTree>
    <p:extLst>
      <p:ext uri="{BB962C8B-B14F-4D97-AF65-F5344CB8AC3E}">
        <p14:creationId xmlns:p14="http://schemas.microsoft.com/office/powerpoint/2010/main" val="1831769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050CEE-C815-4F59-B062-0541EEE53BFF}"/>
              </a:ext>
            </a:extLst>
          </p:cNvPr>
          <p:cNvSpPr>
            <a:spLocks noGrp="1"/>
          </p:cNvSpPr>
          <p:nvPr>
            <p:ph idx="1"/>
          </p:nvPr>
        </p:nvSpPr>
        <p:spPr>
          <a:xfrm>
            <a:off x="306238" y="114720"/>
            <a:ext cx="11522014" cy="6493562"/>
          </a:xfrm>
        </p:spPr>
        <p:txBody>
          <a:bodyPr vert="horz" lIns="91440" tIns="45720" rIns="91440" bIns="45720" rtlCol="0" anchor="t">
            <a:normAutofit/>
          </a:bodyPr>
          <a:lstStyle/>
          <a:p>
            <a:pPr marL="0" indent="0">
              <a:buNone/>
            </a:pPr>
            <a:r>
              <a:rPr lang="en-US" sz="2000">
                <a:solidFill>
                  <a:srgbClr val="555555"/>
                </a:solidFill>
                <a:ea typeface="+mn-lt"/>
                <a:cs typeface="+mn-lt"/>
              </a:rPr>
              <a:t>And here are  the classes used to </a:t>
            </a:r>
            <a:r>
              <a:rPr lang="en-US" sz="2000" b="1">
                <a:solidFill>
                  <a:srgbClr val="555555"/>
                </a:solidFill>
                <a:ea typeface="+mn-lt"/>
                <a:cs typeface="+mn-lt"/>
              </a:rPr>
              <a:t>write</a:t>
            </a:r>
            <a:r>
              <a:rPr lang="en-US" sz="2000">
                <a:solidFill>
                  <a:srgbClr val="555555"/>
                </a:solidFill>
                <a:ea typeface="+mn-lt"/>
                <a:cs typeface="+mn-lt"/>
              </a:rPr>
              <a:t> the byte data:</a:t>
            </a:r>
            <a:endParaRPr lang="en-GB" sz="2000">
              <a:ea typeface="+mn-lt"/>
              <a:cs typeface="+mn-lt"/>
            </a:endParaRPr>
          </a:p>
          <a:p>
            <a:r>
              <a:rPr lang="en-US" sz="2000" dirty="0">
                <a:ea typeface="+mn-lt"/>
                <a:cs typeface="+mn-lt"/>
                <a:hlinkClick r:id="rId2"/>
              </a:rPr>
              <a:t>OutputStream</a:t>
            </a:r>
            <a:r>
              <a:rPr lang="en-US" sz="2000">
                <a:ea typeface="+mn-lt"/>
                <a:cs typeface="+mn-lt"/>
              </a:rPr>
              <a:t>: An abstract class to write byte streams.</a:t>
            </a:r>
            <a:endParaRPr lang="en-GB" sz="2000">
              <a:solidFill>
                <a:srgbClr val="000000"/>
              </a:solidFill>
              <a:ea typeface="+mn-lt"/>
              <a:cs typeface="+mn-lt"/>
            </a:endParaRPr>
          </a:p>
          <a:p>
            <a:r>
              <a:rPr lang="en-US" sz="2000" dirty="0">
                <a:ea typeface="+mn-lt"/>
                <a:cs typeface="+mn-lt"/>
                <a:hlinkClick r:id="rId3"/>
              </a:rPr>
              <a:t>FileOutputStream</a:t>
            </a:r>
            <a:r>
              <a:rPr lang="en-US" sz="2000">
                <a:ea typeface="+mn-lt"/>
                <a:cs typeface="+mn-lt"/>
              </a:rPr>
              <a:t>: A class to write raw bytes to the file.</a:t>
            </a:r>
            <a:endParaRPr lang="en-US" sz="2000">
              <a:cs typeface="Calibri"/>
            </a:endParaRPr>
          </a:p>
          <a:p>
            <a:r>
              <a:rPr lang="en-US" sz="2000" dirty="0">
                <a:ea typeface="+mn-lt"/>
                <a:cs typeface="+mn-lt"/>
                <a:hlinkClick r:id="rId4"/>
              </a:rPr>
              <a:t>ByteOutputStream</a:t>
            </a:r>
            <a:r>
              <a:rPr lang="en-US" sz="2000">
                <a:ea typeface="+mn-lt"/>
                <a:cs typeface="+mn-lt"/>
              </a:rPr>
              <a:t>: This class is a wrapper over </a:t>
            </a:r>
            <a:r>
              <a:rPr lang="en-US" sz="2000">
                <a:latin typeface="Consolas"/>
                <a:ea typeface="+mn-lt"/>
                <a:cs typeface="+mn-lt"/>
              </a:rPr>
              <a:t>OutputStream</a:t>
            </a:r>
            <a:r>
              <a:rPr lang="en-US" sz="2000">
                <a:ea typeface="+mn-lt"/>
                <a:cs typeface="+mn-lt"/>
              </a:rPr>
              <a:t> to support buffering capabilities. And again, as we saw in the character streams, this is a more efficient method than </a:t>
            </a:r>
            <a:r>
              <a:rPr lang="en-US" sz="2000">
                <a:latin typeface="Consolas"/>
                <a:ea typeface="+mn-lt"/>
                <a:cs typeface="+mn-lt"/>
              </a:rPr>
              <a:t>FileOutputStream</a:t>
            </a:r>
            <a:r>
              <a:rPr lang="en-US" sz="2000">
                <a:ea typeface="+mn-lt"/>
                <a:cs typeface="+mn-lt"/>
              </a:rPr>
              <a:t> thanks to the buffering.</a:t>
            </a:r>
            <a:endParaRPr lang="en-US" sz="2000"/>
          </a:p>
          <a:p>
            <a:pPr marL="0" indent="0">
              <a:buNone/>
            </a:pPr>
            <a:r>
              <a:rPr lang="en-US" sz="2000" b="1" u="sng"/>
              <a:t>Java NIO Streams</a:t>
            </a:r>
            <a:endParaRPr lang="en-US" sz="2000" u="sng" dirty="0">
              <a:solidFill>
                <a:srgbClr val="555555"/>
              </a:solidFill>
              <a:cs typeface="Calibri"/>
            </a:endParaRPr>
          </a:p>
          <a:p>
            <a:pPr>
              <a:buNone/>
            </a:pPr>
            <a:r>
              <a:rPr lang="en-US" sz="2000" dirty="0">
                <a:ea typeface="+mn-lt"/>
                <a:cs typeface="+mn-lt"/>
                <a:hlinkClick r:id="rId5"/>
              </a:rPr>
              <a:t>Java NIO</a:t>
            </a:r>
            <a:r>
              <a:rPr lang="en-US" sz="2000">
                <a:ea typeface="+mn-lt"/>
                <a:cs typeface="+mn-lt"/>
              </a:rPr>
              <a:t> is a non-blocking I/O API which was introduced back in Java 4 and can be found in the </a:t>
            </a:r>
            <a:r>
              <a:rPr lang="en-US" sz="2000">
                <a:latin typeface="Consolas"/>
                <a:cs typeface="Calibri"/>
              </a:rPr>
              <a:t>java.nio</a:t>
            </a:r>
            <a:r>
              <a:rPr lang="en-US" sz="2000">
                <a:ea typeface="+mn-lt"/>
                <a:cs typeface="+mn-lt"/>
              </a:rPr>
              <a:t> package. In terms of performance, this is a big improvement in the API for I/O operations.</a:t>
            </a:r>
            <a:endParaRPr lang="en-US"/>
          </a:p>
          <a:p>
            <a:pPr>
              <a:buNone/>
            </a:pPr>
            <a:r>
              <a:rPr lang="en-US" sz="2000">
                <a:ea typeface="+mn-lt"/>
                <a:cs typeface="+mn-lt"/>
              </a:rPr>
              <a:t>Buffers, Selectors, and Channels are the three primary components of Java NIO, although in this article we'll focus strictly on using the NIO classes for interacting with files, and not necessarily the concepts behind the API.</a:t>
            </a:r>
            <a:endParaRPr lang="en-US"/>
          </a:p>
          <a:p>
            <a:pPr>
              <a:buNone/>
            </a:pPr>
            <a:r>
              <a:rPr lang="en-US" sz="2000">
                <a:ea typeface="+mn-lt"/>
                <a:cs typeface="+mn-lt"/>
              </a:rPr>
              <a:t>As this tutorial is about reading and writing files, we will discuss only the related classes in this short section:</a:t>
            </a:r>
            <a:endParaRPr lang="en-US"/>
          </a:p>
          <a:p>
            <a:pPr>
              <a:buFont typeface="Arial"/>
              <a:buChar char="•"/>
            </a:pPr>
            <a:r>
              <a:rPr lang="en-US" sz="2000" dirty="0">
                <a:ea typeface="+mn-lt"/>
                <a:cs typeface="+mn-lt"/>
                <a:hlinkClick r:id="rId6"/>
              </a:rPr>
              <a:t>Path</a:t>
            </a:r>
            <a:r>
              <a:rPr lang="en-US" sz="2000">
                <a:ea typeface="+mn-lt"/>
                <a:cs typeface="+mn-lt"/>
              </a:rPr>
              <a:t>: This is a hierarchical structure of an actual file location and is typically used to locate the file you want to interact with.</a:t>
            </a:r>
            <a:endParaRPr lang="en-US"/>
          </a:p>
          <a:p>
            <a:pPr>
              <a:buFont typeface="Arial"/>
              <a:buChar char="•"/>
            </a:pPr>
            <a:r>
              <a:rPr lang="en-US" sz="2000" dirty="0">
                <a:ea typeface="+mn-lt"/>
                <a:cs typeface="+mn-lt"/>
                <a:hlinkClick r:id="rId7"/>
              </a:rPr>
              <a:t>Paths</a:t>
            </a:r>
            <a:r>
              <a:rPr lang="en-US" sz="2000">
                <a:ea typeface="+mn-lt"/>
                <a:cs typeface="+mn-lt"/>
              </a:rPr>
              <a:t>: This is a class that provides several utility methods to create a </a:t>
            </a:r>
            <a:r>
              <a:rPr lang="en-US" sz="2000">
                <a:latin typeface="Consolas"/>
                <a:cs typeface="Calibri"/>
              </a:rPr>
              <a:t>Path</a:t>
            </a:r>
            <a:r>
              <a:rPr lang="en-US" sz="2000">
                <a:ea typeface="+mn-lt"/>
                <a:cs typeface="+mn-lt"/>
              </a:rPr>
              <a:t> from a given string URI.</a:t>
            </a:r>
            <a:endParaRPr lang="en-US"/>
          </a:p>
          <a:p>
            <a:pPr>
              <a:buFont typeface="Arial"/>
              <a:buChar char="•"/>
            </a:pPr>
            <a:r>
              <a:rPr lang="en-US" sz="2000" dirty="0">
                <a:ea typeface="+mn-lt"/>
                <a:cs typeface="+mn-lt"/>
                <a:hlinkClick r:id="rId8"/>
              </a:rPr>
              <a:t>Files</a:t>
            </a:r>
            <a:r>
              <a:rPr lang="en-US" sz="2000">
                <a:ea typeface="+mn-lt"/>
                <a:cs typeface="+mn-lt"/>
              </a:rPr>
              <a:t>: This is another utility class which has several methods to read and write files without blocking the execution on threads.</a:t>
            </a:r>
            <a:endParaRPr lang="en-US"/>
          </a:p>
          <a:p>
            <a:pPr marL="0" indent="0">
              <a:buNone/>
            </a:pPr>
            <a:endParaRPr lang="en-US" sz="2000" b="1" u="sng" dirty="0">
              <a:solidFill>
                <a:srgbClr val="000000"/>
              </a:solidFill>
              <a:cs typeface="Calibri"/>
            </a:endParaRPr>
          </a:p>
        </p:txBody>
      </p:sp>
    </p:spTree>
    <p:extLst>
      <p:ext uri="{BB962C8B-B14F-4D97-AF65-F5344CB8AC3E}">
        <p14:creationId xmlns:p14="http://schemas.microsoft.com/office/powerpoint/2010/main" val="3251144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2524-6891-4FFD-8D4F-74CA82517197}"/>
              </a:ext>
            </a:extLst>
          </p:cNvPr>
          <p:cNvSpPr>
            <a:spLocks noGrp="1"/>
          </p:cNvSpPr>
          <p:nvPr>
            <p:ph type="title"/>
          </p:nvPr>
        </p:nvSpPr>
        <p:spPr>
          <a:xfrm>
            <a:off x="838200" y="106333"/>
            <a:ext cx="10515600" cy="376658"/>
          </a:xfrm>
        </p:spPr>
        <p:txBody>
          <a:bodyPr vert="horz" lIns="91440" tIns="45720" rIns="91440" bIns="45720" rtlCol="0" anchor="ctr">
            <a:noAutofit/>
          </a:bodyPr>
          <a:lstStyle/>
          <a:p>
            <a:pPr algn="just"/>
            <a:endParaRPr lang="en-GB" sz="2800" b="1" dirty="0">
              <a:latin typeface="Calibri"/>
              <a:ea typeface="+mj-lt"/>
              <a:cs typeface="Calibri"/>
            </a:endParaRPr>
          </a:p>
          <a:p>
            <a:r>
              <a:rPr lang="en-GB" sz="2800" b="1">
                <a:cs typeface="Calibri Light"/>
              </a:rPr>
              <a:t>WRAPPER CLASSES IN JAVA</a:t>
            </a:r>
            <a:endParaRPr lang="en-GB" sz="2800" b="1" dirty="0">
              <a:cs typeface="Calibri Light"/>
            </a:endParaRPr>
          </a:p>
        </p:txBody>
      </p:sp>
      <p:sp>
        <p:nvSpPr>
          <p:cNvPr id="3" name="Content Placeholder 2">
            <a:extLst>
              <a:ext uri="{FF2B5EF4-FFF2-40B4-BE49-F238E27FC236}">
                <a16:creationId xmlns:a16="http://schemas.microsoft.com/office/drawing/2014/main" id="{2CCA1EA7-3152-433B-89C3-46C2E150BE8D}"/>
              </a:ext>
            </a:extLst>
          </p:cNvPr>
          <p:cNvSpPr>
            <a:spLocks noGrp="1"/>
          </p:cNvSpPr>
          <p:nvPr>
            <p:ph idx="1"/>
          </p:nvPr>
        </p:nvSpPr>
        <p:spPr>
          <a:xfrm>
            <a:off x="838200" y="804833"/>
            <a:ext cx="10774392" cy="5645299"/>
          </a:xfrm>
        </p:spPr>
        <p:txBody>
          <a:bodyPr vert="horz" lIns="91440" tIns="45720" rIns="91440" bIns="45720" rtlCol="0" anchor="t">
            <a:normAutofit/>
          </a:bodyPr>
          <a:lstStyle/>
          <a:p>
            <a:r>
              <a:rPr lang="en-GB" sz="2000">
                <a:ea typeface="+mn-lt"/>
                <a:cs typeface="+mn-lt"/>
              </a:rPr>
              <a:t>The </a:t>
            </a:r>
            <a:r>
              <a:rPr lang="en-GB" sz="2000" b="1">
                <a:ea typeface="+mn-lt"/>
                <a:cs typeface="+mn-lt"/>
              </a:rPr>
              <a:t>wrapper class in Java</a:t>
            </a:r>
            <a:r>
              <a:rPr lang="en-GB" sz="2000">
                <a:ea typeface="+mn-lt"/>
                <a:cs typeface="+mn-lt"/>
              </a:rPr>
              <a:t> provides the mechanism </a:t>
            </a:r>
            <a:r>
              <a:rPr lang="en-GB" sz="2000" i="1">
                <a:ea typeface="+mn-lt"/>
                <a:cs typeface="+mn-lt"/>
              </a:rPr>
              <a:t>to convert primitive into object and object into primitive</a:t>
            </a:r>
            <a:r>
              <a:rPr lang="en-GB" sz="2000">
                <a:ea typeface="+mn-lt"/>
                <a:cs typeface="+mn-lt"/>
              </a:rPr>
              <a:t>.  </a:t>
            </a:r>
          </a:p>
          <a:p>
            <a:r>
              <a:rPr lang="en-GB" sz="2000" b="1">
                <a:ea typeface="+mn-lt"/>
                <a:cs typeface="+mn-lt"/>
              </a:rPr>
              <a:t>Autoboxing</a:t>
            </a:r>
            <a:r>
              <a:rPr lang="en-GB" sz="2000">
                <a:ea typeface="+mn-lt"/>
                <a:cs typeface="+mn-lt"/>
              </a:rPr>
              <a:t> and </a:t>
            </a:r>
            <a:r>
              <a:rPr lang="en-GB" sz="2000" b="1">
                <a:ea typeface="+mn-lt"/>
                <a:cs typeface="+mn-lt"/>
              </a:rPr>
              <a:t>unboxing</a:t>
            </a:r>
            <a:r>
              <a:rPr lang="en-GB" sz="2000">
                <a:ea typeface="+mn-lt"/>
                <a:cs typeface="+mn-lt"/>
              </a:rPr>
              <a:t> feature convert primitives into objects and objects into primitives automatically. The automatic conversion of primitive into an object is known as autoboxing and vice-versa unboxing.</a:t>
            </a:r>
          </a:p>
          <a:p>
            <a:pPr marL="0" indent="0">
              <a:buNone/>
            </a:pPr>
            <a:r>
              <a:rPr lang="en-GB" sz="2000" u="sng"/>
              <a:t>Use of Wrapper classes in Java</a:t>
            </a:r>
            <a:endParaRPr lang="en-GB" sz="2000" u="sng" dirty="0">
              <a:cs typeface="Calibri"/>
            </a:endParaRPr>
          </a:p>
          <a:p>
            <a:pPr marL="342900" indent="-342900">
              <a:buFont typeface="Wingdings" panose="020B0604020202020204" pitchFamily="34" charset="0"/>
              <a:buChar char="§"/>
            </a:pPr>
            <a:r>
              <a:rPr lang="en-GB" sz="2000">
                <a:ea typeface="+mn-lt"/>
                <a:cs typeface="+mn-lt"/>
              </a:rPr>
              <a:t>To Change the value in Method.</a:t>
            </a:r>
          </a:p>
          <a:p>
            <a:pPr marL="342900" indent="-342900">
              <a:buFont typeface="Wingdings" panose="020B0604020202020204" pitchFamily="34" charset="0"/>
              <a:buChar char="§"/>
            </a:pPr>
            <a:r>
              <a:rPr lang="en-GB" sz="2000">
                <a:ea typeface="+mn-lt"/>
                <a:cs typeface="+mn-lt"/>
              </a:rPr>
              <a:t>To convert the objects into streams to perform the serialization.</a:t>
            </a:r>
          </a:p>
          <a:p>
            <a:pPr marL="342900" indent="-342900">
              <a:buFont typeface="Wingdings" panose="020B0604020202020204" pitchFamily="34" charset="0"/>
              <a:buChar char="§"/>
            </a:pPr>
            <a:r>
              <a:rPr lang="en-GB" sz="2000">
                <a:ea typeface="+mn-lt"/>
                <a:cs typeface="+mn-lt"/>
              </a:rPr>
              <a:t>Java synchronization works with objects in Multithreading.</a:t>
            </a:r>
          </a:p>
          <a:p>
            <a:pPr marL="342900" indent="-342900">
              <a:buFont typeface="Wingdings" panose="020B0604020202020204" pitchFamily="34" charset="0"/>
              <a:buChar char="§"/>
            </a:pPr>
            <a:r>
              <a:rPr lang="en-GB" sz="2000">
                <a:ea typeface="+mn-lt"/>
                <a:cs typeface="+mn-lt"/>
              </a:rPr>
              <a:t>java.util package provides the utility classes to deal with objects.</a:t>
            </a:r>
          </a:p>
          <a:p>
            <a:pPr marL="342900" indent="-342900">
              <a:buFont typeface="Wingdings" panose="020B0604020202020204" pitchFamily="34" charset="0"/>
              <a:buChar char="§"/>
            </a:pPr>
            <a:r>
              <a:rPr lang="en-GB" sz="2000">
                <a:ea typeface="+mn-lt"/>
                <a:cs typeface="+mn-lt"/>
              </a:rPr>
              <a:t>Java collection framework( ArrayList, LinkedList, Vector, HashSet, </a:t>
            </a:r>
            <a:endParaRPr lang="en-GB">
              <a:ea typeface="+mn-lt"/>
              <a:cs typeface="+mn-lt"/>
            </a:endParaRPr>
          </a:p>
          <a:p>
            <a:pPr marL="0" indent="0">
              <a:buNone/>
            </a:pPr>
            <a:r>
              <a:rPr lang="en-GB" sz="2000">
                <a:ea typeface="+mn-lt"/>
                <a:cs typeface="+mn-lt"/>
              </a:rPr>
              <a:t>LinkedHashSet, TreeSet, PriorityQueue, ArrayDeque, etc.) works </a:t>
            </a:r>
            <a:endParaRPr lang="en-GB">
              <a:ea typeface="+mn-lt"/>
              <a:cs typeface="+mn-lt"/>
            </a:endParaRPr>
          </a:p>
          <a:p>
            <a:pPr marL="0" indent="0">
              <a:buNone/>
            </a:pPr>
            <a:r>
              <a:rPr lang="en-GB" sz="2000">
                <a:ea typeface="+mn-lt"/>
                <a:cs typeface="+mn-lt"/>
              </a:rPr>
              <a:t>with objects only .</a:t>
            </a:r>
            <a:endParaRPr lang="en-GB">
              <a:cs typeface="Calibri" panose="020F0502020204030204"/>
            </a:endParaRPr>
          </a:p>
        </p:txBody>
      </p:sp>
      <p:graphicFrame>
        <p:nvGraphicFramePr>
          <p:cNvPr id="5" name="Table 4">
            <a:extLst>
              <a:ext uri="{FF2B5EF4-FFF2-40B4-BE49-F238E27FC236}">
                <a16:creationId xmlns:a16="http://schemas.microsoft.com/office/drawing/2014/main" id="{2361E200-BCE4-4DED-91CF-E75F54CE9DE6}"/>
              </a:ext>
            </a:extLst>
          </p:cNvPr>
          <p:cNvGraphicFramePr>
            <a:graphicFrameLocks noGrp="1"/>
          </p:cNvGraphicFramePr>
          <p:nvPr>
            <p:extLst>
              <p:ext uri="{D42A27DB-BD31-4B8C-83A1-F6EECF244321}">
                <p14:modId xmlns:p14="http://schemas.microsoft.com/office/powerpoint/2010/main" val="1492069442"/>
              </p:ext>
            </p:extLst>
          </p:nvPr>
        </p:nvGraphicFramePr>
        <p:xfrm>
          <a:off x="7965056" y="2329132"/>
          <a:ext cx="3388466" cy="3988310"/>
        </p:xfrm>
        <a:graphic>
          <a:graphicData uri="http://schemas.openxmlformats.org/drawingml/2006/table">
            <a:tbl>
              <a:tblPr firstRow="1" bandRow="1">
                <a:tableStyleId>{5C22544A-7EE6-4342-B048-85BDC9FD1C3A}</a:tableStyleId>
              </a:tblPr>
              <a:tblGrid>
                <a:gridCol w="1637488">
                  <a:extLst>
                    <a:ext uri="{9D8B030D-6E8A-4147-A177-3AD203B41FA5}">
                      <a16:colId xmlns:a16="http://schemas.microsoft.com/office/drawing/2014/main" val="3912504246"/>
                    </a:ext>
                  </a:extLst>
                </a:gridCol>
                <a:gridCol w="1750978">
                  <a:extLst>
                    <a:ext uri="{9D8B030D-6E8A-4147-A177-3AD203B41FA5}">
                      <a16:colId xmlns:a16="http://schemas.microsoft.com/office/drawing/2014/main" val="866900684"/>
                    </a:ext>
                  </a:extLst>
                </a:gridCol>
              </a:tblGrid>
              <a:tr h="510899">
                <a:tc>
                  <a:txBody>
                    <a:bodyPr/>
                    <a:lstStyle/>
                    <a:p>
                      <a:pPr algn="l" fontAlgn="t"/>
                      <a:r>
                        <a:rPr lang="en-GB">
                          <a:effectLst/>
                        </a:rPr>
                        <a:t>Primitive Type</a:t>
                      </a:r>
                      <a:endParaRPr lang="en-GB">
                        <a:solidFill>
                          <a:srgbClr val="000000"/>
                        </a:solidFill>
                        <a:effectLst/>
                        <a:latin typeface="times new roman" panose="02020603050405020304" pitchFamily="18" charset="0"/>
                      </a:endParaRPr>
                    </a:p>
                  </a:txBody>
                  <a:tcPr marL="114300" marR="114300" marT="114300" marB="114300"/>
                </a:tc>
                <a:tc>
                  <a:txBody>
                    <a:bodyPr/>
                    <a:lstStyle/>
                    <a:p>
                      <a:pPr algn="l" fontAlgn="t"/>
                      <a:r>
                        <a:rPr lang="en-GB">
                          <a:effectLst/>
                        </a:rPr>
                        <a:t>Wrapper class</a:t>
                      </a:r>
                      <a:endParaRPr lang="en-GB">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2175154447"/>
                  </a:ext>
                </a:extLst>
              </a:tr>
              <a:tr h="428496">
                <a:tc>
                  <a:txBody>
                    <a:bodyPr/>
                    <a:lstStyle/>
                    <a:p>
                      <a:pPr algn="just" fontAlgn="t"/>
                      <a:r>
                        <a:rPr lang="en-GB">
                          <a:effectLst/>
                        </a:rPr>
                        <a:t>boolean</a:t>
                      </a:r>
                    </a:p>
                  </a:txBody>
                  <a:tcPr marL="76200" marR="76200" marT="76200" marB="76200"/>
                </a:tc>
                <a:tc>
                  <a:txBody>
                    <a:bodyPr/>
                    <a:lstStyle/>
                    <a:p>
                      <a:pPr algn="just" fontAlgn="t"/>
                      <a:r>
                        <a:rPr lang="en-GB">
                          <a:effectLst/>
                          <a:hlinkClick r:id="rId2"/>
                        </a:rPr>
                        <a:t>Boolean</a:t>
                      </a:r>
                      <a:endParaRPr lang="en-GB">
                        <a:effectLst/>
                      </a:endParaRPr>
                    </a:p>
                  </a:txBody>
                  <a:tcPr marL="76200" marR="76200" marT="76200" marB="76200"/>
                </a:tc>
                <a:extLst>
                  <a:ext uri="{0D108BD9-81ED-4DB2-BD59-A6C34878D82A}">
                    <a16:rowId xmlns:a16="http://schemas.microsoft.com/office/drawing/2014/main" val="629390099"/>
                  </a:ext>
                </a:extLst>
              </a:tr>
              <a:tr h="428496">
                <a:tc>
                  <a:txBody>
                    <a:bodyPr/>
                    <a:lstStyle/>
                    <a:p>
                      <a:pPr algn="just" fontAlgn="t"/>
                      <a:r>
                        <a:rPr lang="en-GB">
                          <a:effectLst/>
                        </a:rPr>
                        <a:t>char</a:t>
                      </a:r>
                    </a:p>
                  </a:txBody>
                  <a:tcPr marL="76200" marR="76200" marT="76200" marB="76200"/>
                </a:tc>
                <a:tc>
                  <a:txBody>
                    <a:bodyPr/>
                    <a:lstStyle/>
                    <a:p>
                      <a:pPr algn="just" fontAlgn="t"/>
                      <a:r>
                        <a:rPr lang="en-GB">
                          <a:effectLst/>
                          <a:hlinkClick r:id="rId3"/>
                        </a:rPr>
                        <a:t>Character</a:t>
                      </a:r>
                      <a:endParaRPr lang="en-GB">
                        <a:effectLst/>
                      </a:endParaRPr>
                    </a:p>
                  </a:txBody>
                  <a:tcPr marL="76200" marR="76200" marT="76200" marB="76200"/>
                </a:tc>
                <a:extLst>
                  <a:ext uri="{0D108BD9-81ED-4DB2-BD59-A6C34878D82A}">
                    <a16:rowId xmlns:a16="http://schemas.microsoft.com/office/drawing/2014/main" val="3311424296"/>
                  </a:ext>
                </a:extLst>
              </a:tr>
              <a:tr h="444977">
                <a:tc>
                  <a:txBody>
                    <a:bodyPr/>
                    <a:lstStyle/>
                    <a:p>
                      <a:pPr algn="just" fontAlgn="t"/>
                      <a:r>
                        <a:rPr lang="en-GB">
                          <a:effectLst/>
                        </a:rPr>
                        <a:t>byte</a:t>
                      </a:r>
                    </a:p>
                  </a:txBody>
                  <a:tcPr marL="76200" marR="76200" marT="76200" marB="76200"/>
                </a:tc>
                <a:tc>
                  <a:txBody>
                    <a:bodyPr/>
                    <a:lstStyle/>
                    <a:p>
                      <a:pPr algn="just" fontAlgn="t"/>
                      <a:r>
                        <a:rPr lang="en-GB">
                          <a:effectLst/>
                          <a:hlinkClick r:id="rId4"/>
                        </a:rPr>
                        <a:t>Byte</a:t>
                      </a:r>
                      <a:endParaRPr lang="en-GB">
                        <a:effectLst/>
                      </a:endParaRPr>
                    </a:p>
                  </a:txBody>
                  <a:tcPr marL="76200" marR="76200" marT="76200" marB="76200"/>
                </a:tc>
                <a:extLst>
                  <a:ext uri="{0D108BD9-81ED-4DB2-BD59-A6C34878D82A}">
                    <a16:rowId xmlns:a16="http://schemas.microsoft.com/office/drawing/2014/main" val="2203283333"/>
                  </a:ext>
                </a:extLst>
              </a:tr>
              <a:tr h="428496">
                <a:tc>
                  <a:txBody>
                    <a:bodyPr/>
                    <a:lstStyle/>
                    <a:p>
                      <a:pPr algn="just" fontAlgn="t"/>
                      <a:r>
                        <a:rPr lang="en-GB">
                          <a:effectLst/>
                        </a:rPr>
                        <a:t>short</a:t>
                      </a:r>
                    </a:p>
                  </a:txBody>
                  <a:tcPr marL="76200" marR="76200" marT="76200" marB="76200"/>
                </a:tc>
                <a:tc>
                  <a:txBody>
                    <a:bodyPr/>
                    <a:lstStyle/>
                    <a:p>
                      <a:pPr algn="just" fontAlgn="t"/>
                      <a:r>
                        <a:rPr lang="en-GB">
                          <a:effectLst/>
                          <a:hlinkClick r:id="rId5"/>
                        </a:rPr>
                        <a:t>Short</a:t>
                      </a:r>
                      <a:endParaRPr lang="en-GB">
                        <a:effectLst/>
                      </a:endParaRPr>
                    </a:p>
                  </a:txBody>
                  <a:tcPr marL="76200" marR="76200" marT="76200" marB="76200"/>
                </a:tc>
                <a:extLst>
                  <a:ext uri="{0D108BD9-81ED-4DB2-BD59-A6C34878D82A}">
                    <a16:rowId xmlns:a16="http://schemas.microsoft.com/office/drawing/2014/main" val="2356884723"/>
                  </a:ext>
                </a:extLst>
              </a:tr>
              <a:tr h="444977">
                <a:tc>
                  <a:txBody>
                    <a:bodyPr/>
                    <a:lstStyle/>
                    <a:p>
                      <a:pPr algn="just" fontAlgn="t"/>
                      <a:r>
                        <a:rPr lang="en-GB">
                          <a:effectLst/>
                        </a:rPr>
                        <a:t>int</a:t>
                      </a:r>
                    </a:p>
                  </a:txBody>
                  <a:tcPr marL="76200" marR="76200" marT="76200" marB="76200"/>
                </a:tc>
                <a:tc>
                  <a:txBody>
                    <a:bodyPr/>
                    <a:lstStyle/>
                    <a:p>
                      <a:pPr algn="just" fontAlgn="t"/>
                      <a:r>
                        <a:rPr lang="en-GB">
                          <a:effectLst/>
                          <a:hlinkClick r:id="rId6"/>
                        </a:rPr>
                        <a:t>Integer</a:t>
                      </a:r>
                      <a:endParaRPr lang="en-GB">
                        <a:effectLst/>
                      </a:endParaRPr>
                    </a:p>
                  </a:txBody>
                  <a:tcPr marL="76200" marR="76200" marT="76200" marB="76200"/>
                </a:tc>
                <a:extLst>
                  <a:ext uri="{0D108BD9-81ED-4DB2-BD59-A6C34878D82A}">
                    <a16:rowId xmlns:a16="http://schemas.microsoft.com/office/drawing/2014/main" val="804136782"/>
                  </a:ext>
                </a:extLst>
              </a:tr>
              <a:tr h="428496">
                <a:tc>
                  <a:txBody>
                    <a:bodyPr/>
                    <a:lstStyle/>
                    <a:p>
                      <a:pPr algn="just" fontAlgn="t"/>
                      <a:r>
                        <a:rPr lang="en-GB">
                          <a:effectLst/>
                        </a:rPr>
                        <a:t>long</a:t>
                      </a:r>
                    </a:p>
                  </a:txBody>
                  <a:tcPr marL="76200" marR="76200" marT="76200" marB="76200"/>
                </a:tc>
                <a:tc>
                  <a:txBody>
                    <a:bodyPr/>
                    <a:lstStyle/>
                    <a:p>
                      <a:pPr algn="just" fontAlgn="t"/>
                      <a:r>
                        <a:rPr lang="en-GB">
                          <a:effectLst/>
                          <a:hlinkClick r:id="rId7"/>
                        </a:rPr>
                        <a:t>Long</a:t>
                      </a:r>
                      <a:endParaRPr lang="en-GB">
                        <a:effectLst/>
                      </a:endParaRPr>
                    </a:p>
                  </a:txBody>
                  <a:tcPr marL="76200" marR="76200" marT="76200" marB="76200"/>
                </a:tc>
                <a:extLst>
                  <a:ext uri="{0D108BD9-81ED-4DB2-BD59-A6C34878D82A}">
                    <a16:rowId xmlns:a16="http://schemas.microsoft.com/office/drawing/2014/main" val="3076130859"/>
                  </a:ext>
                </a:extLst>
              </a:tr>
              <a:tr h="428496">
                <a:tc>
                  <a:txBody>
                    <a:bodyPr/>
                    <a:lstStyle/>
                    <a:p>
                      <a:pPr algn="just" fontAlgn="t"/>
                      <a:r>
                        <a:rPr lang="en-GB">
                          <a:effectLst/>
                        </a:rPr>
                        <a:t>float</a:t>
                      </a:r>
                    </a:p>
                  </a:txBody>
                  <a:tcPr marL="76200" marR="76200" marT="76200" marB="76200"/>
                </a:tc>
                <a:tc>
                  <a:txBody>
                    <a:bodyPr/>
                    <a:lstStyle/>
                    <a:p>
                      <a:pPr algn="just" fontAlgn="t"/>
                      <a:r>
                        <a:rPr lang="en-GB">
                          <a:effectLst/>
                          <a:hlinkClick r:id="rId8"/>
                        </a:rPr>
                        <a:t>Float</a:t>
                      </a:r>
                      <a:endParaRPr lang="en-GB">
                        <a:effectLst/>
                      </a:endParaRPr>
                    </a:p>
                  </a:txBody>
                  <a:tcPr marL="76200" marR="76200" marT="76200" marB="76200"/>
                </a:tc>
                <a:extLst>
                  <a:ext uri="{0D108BD9-81ED-4DB2-BD59-A6C34878D82A}">
                    <a16:rowId xmlns:a16="http://schemas.microsoft.com/office/drawing/2014/main" val="3214341455"/>
                  </a:ext>
                </a:extLst>
              </a:tr>
              <a:tr h="444977">
                <a:tc>
                  <a:txBody>
                    <a:bodyPr/>
                    <a:lstStyle/>
                    <a:p>
                      <a:pPr algn="just" fontAlgn="t"/>
                      <a:r>
                        <a:rPr lang="en-GB">
                          <a:effectLst/>
                        </a:rPr>
                        <a:t>double</a:t>
                      </a:r>
                    </a:p>
                  </a:txBody>
                  <a:tcPr marL="76200" marR="76200" marT="76200" marB="76200"/>
                </a:tc>
                <a:tc>
                  <a:txBody>
                    <a:bodyPr/>
                    <a:lstStyle/>
                    <a:p>
                      <a:pPr algn="just" fontAlgn="t"/>
                      <a:r>
                        <a:rPr lang="en-GB">
                          <a:effectLst/>
                          <a:hlinkClick r:id="rId9"/>
                        </a:rPr>
                        <a:t>Double</a:t>
                      </a:r>
                      <a:endParaRPr lang="en-GB">
                        <a:effectLst/>
                      </a:endParaRPr>
                    </a:p>
                  </a:txBody>
                  <a:tcPr marL="76200" marR="76200" marT="76200" marB="76200"/>
                </a:tc>
                <a:extLst>
                  <a:ext uri="{0D108BD9-81ED-4DB2-BD59-A6C34878D82A}">
                    <a16:rowId xmlns:a16="http://schemas.microsoft.com/office/drawing/2014/main" val="308419066"/>
                  </a:ext>
                </a:extLst>
              </a:tr>
            </a:tbl>
          </a:graphicData>
        </a:graphic>
      </p:graphicFrame>
    </p:spTree>
    <p:extLst>
      <p:ext uri="{BB962C8B-B14F-4D97-AF65-F5344CB8AC3E}">
        <p14:creationId xmlns:p14="http://schemas.microsoft.com/office/powerpoint/2010/main" val="857454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C7BF-58E0-4DB5-9CD4-DB79482CD68E}"/>
              </a:ext>
            </a:extLst>
          </p:cNvPr>
          <p:cNvSpPr>
            <a:spLocks noGrp="1"/>
          </p:cNvSpPr>
          <p:nvPr>
            <p:ph type="title"/>
          </p:nvPr>
        </p:nvSpPr>
        <p:spPr>
          <a:xfrm>
            <a:off x="838200" y="365125"/>
            <a:ext cx="10515600" cy="534809"/>
          </a:xfrm>
        </p:spPr>
        <p:txBody>
          <a:bodyPr>
            <a:normAutofit/>
          </a:bodyPr>
          <a:lstStyle/>
          <a:p>
            <a:r>
              <a:rPr lang="en-GB" sz="2800" b="1">
                <a:cs typeface="Calibri Light"/>
              </a:rPr>
              <a:t>Autoboxing And Unboxing ( Wrapper Classes – cont...)</a:t>
            </a:r>
            <a:endParaRPr lang="en-GB" sz="2800" b="1"/>
          </a:p>
        </p:txBody>
      </p:sp>
      <p:sp>
        <p:nvSpPr>
          <p:cNvPr id="3" name="Content Placeholder 2">
            <a:extLst>
              <a:ext uri="{FF2B5EF4-FFF2-40B4-BE49-F238E27FC236}">
                <a16:creationId xmlns:a16="http://schemas.microsoft.com/office/drawing/2014/main" id="{7EA4A639-1E38-435B-ACD1-B1212180028F}"/>
              </a:ext>
            </a:extLst>
          </p:cNvPr>
          <p:cNvSpPr>
            <a:spLocks noGrp="1"/>
          </p:cNvSpPr>
          <p:nvPr>
            <p:ph idx="1"/>
          </p:nvPr>
        </p:nvSpPr>
        <p:spPr>
          <a:xfrm>
            <a:off x="838200" y="1135512"/>
            <a:ext cx="10515600" cy="5357752"/>
          </a:xfrm>
        </p:spPr>
        <p:txBody>
          <a:bodyPr vert="horz" lIns="91440" tIns="45720" rIns="91440" bIns="45720" rtlCol="0" anchor="t">
            <a:normAutofit/>
          </a:bodyPr>
          <a:lstStyle/>
          <a:p>
            <a:r>
              <a:rPr lang="en-GB" sz="2000" b="1">
                <a:ea typeface="+mn-lt"/>
                <a:cs typeface="+mn-lt"/>
              </a:rPr>
              <a:t>The automatic conversion of primitive data type into its corresponding wrapper class is known as</a:t>
            </a:r>
            <a:r>
              <a:rPr lang="en-GB" sz="2000" dirty="0">
                <a:ea typeface="+mn-lt"/>
                <a:cs typeface="+mn-lt"/>
              </a:rPr>
              <a:t> </a:t>
            </a:r>
            <a:r>
              <a:rPr lang="en-GB" sz="2000" b="1">
                <a:ea typeface="+mn-lt"/>
                <a:cs typeface="+mn-lt"/>
              </a:rPr>
              <a:t>autoboxing</a:t>
            </a:r>
            <a:r>
              <a:rPr lang="en-GB" sz="2000">
                <a:ea typeface="+mn-lt"/>
                <a:cs typeface="+mn-lt"/>
              </a:rPr>
              <a:t>, for example, byte to Byte, char to Character, int to Integer, long to Long, float to Float, boolean to Boolean, double to Double, and short to Short.</a:t>
            </a:r>
            <a:endParaRPr lang="en-GB" sz="2000" dirty="0">
              <a:ea typeface="+mn-lt"/>
              <a:cs typeface="+mn-lt"/>
            </a:endParaRPr>
          </a:p>
          <a:p>
            <a:pPr algn="just"/>
            <a:r>
              <a:rPr lang="en-GB" sz="2000">
                <a:cs typeface="Calibri"/>
              </a:rPr>
              <a:t>Ex : </a:t>
            </a:r>
            <a:r>
              <a:rPr lang="en-GB" sz="2000">
                <a:ea typeface="+mn-lt"/>
                <a:cs typeface="+mn-lt"/>
              </a:rPr>
              <a:t>//Converting int into Integer  </a:t>
            </a:r>
            <a:endParaRPr lang="en-GB" sz="2000">
              <a:cs typeface="Calibri"/>
            </a:endParaRPr>
          </a:p>
          <a:p>
            <a:pPr marL="0" indent="0" algn="just">
              <a:buNone/>
            </a:pPr>
            <a:r>
              <a:rPr lang="en-GB" sz="2000" b="1">
                <a:ea typeface="+mn-lt"/>
                <a:cs typeface="+mn-lt"/>
              </a:rPr>
              <a:t>           int</a:t>
            </a:r>
            <a:r>
              <a:rPr lang="en-GB" sz="2000" dirty="0">
                <a:ea typeface="+mn-lt"/>
                <a:cs typeface="+mn-lt"/>
              </a:rPr>
              <a:t> a=20;  </a:t>
            </a:r>
            <a:endParaRPr lang="en-GB" sz="2000" dirty="0">
              <a:cs typeface="Calibri"/>
            </a:endParaRPr>
          </a:p>
          <a:p>
            <a:pPr marL="0" indent="0" algn="just">
              <a:buNone/>
            </a:pPr>
            <a:r>
              <a:rPr lang="en-GB" sz="2000">
                <a:ea typeface="+mn-lt"/>
                <a:cs typeface="+mn-lt"/>
              </a:rPr>
              <a:t>           Integer i=Integer.valueOf(a);//converting int into Integer explicitly  </a:t>
            </a:r>
            <a:endParaRPr lang="en-GB" sz="2000">
              <a:cs typeface="Calibri"/>
            </a:endParaRPr>
          </a:p>
          <a:p>
            <a:pPr marL="0" indent="0" algn="just">
              <a:buNone/>
            </a:pPr>
            <a:r>
              <a:rPr lang="en-GB" sz="2000">
                <a:ea typeface="+mn-lt"/>
                <a:cs typeface="+mn-lt"/>
              </a:rPr>
              <a:t>           Integer j=a;//autoboxing, now compiler will write Integer.valueOf(a) internally .</a:t>
            </a:r>
            <a:endParaRPr lang="en-GB" sz="2000">
              <a:cs typeface="Calibri" panose="020F0502020204030204"/>
            </a:endParaRPr>
          </a:p>
          <a:p>
            <a:r>
              <a:rPr lang="en-GB" sz="2000" b="1">
                <a:ea typeface="+mn-lt"/>
                <a:cs typeface="+mn-lt"/>
              </a:rPr>
              <a:t>The automatic conversion of wrapper type into its corresponding primitive type is known as</a:t>
            </a:r>
            <a:r>
              <a:rPr lang="en-GB" sz="2000" dirty="0">
                <a:ea typeface="+mn-lt"/>
                <a:cs typeface="+mn-lt"/>
              </a:rPr>
              <a:t> </a:t>
            </a:r>
            <a:r>
              <a:rPr lang="en-GB" sz="2000" b="1">
                <a:ea typeface="+mn-lt"/>
                <a:cs typeface="+mn-lt"/>
              </a:rPr>
              <a:t>unboxing</a:t>
            </a:r>
            <a:r>
              <a:rPr lang="en-GB" sz="2000">
                <a:ea typeface="+mn-lt"/>
                <a:cs typeface="+mn-lt"/>
              </a:rPr>
              <a:t>. It is the reverse process of autoboxing. Since Java 5, we do not need to use the intValue() method of wrapper classes to convert the wrapper type into primitives.</a:t>
            </a:r>
            <a:endParaRPr lang="en-GB" sz="2000" dirty="0">
              <a:ea typeface="+mn-lt"/>
              <a:cs typeface="+mn-lt"/>
            </a:endParaRPr>
          </a:p>
          <a:p>
            <a:pPr algn="just"/>
            <a:r>
              <a:rPr lang="en-GB" sz="2000">
                <a:ea typeface="+mn-lt"/>
                <a:cs typeface="+mn-lt"/>
              </a:rPr>
              <a:t>Ex :  //Converting Integer to int</a:t>
            </a:r>
            <a:endParaRPr lang="en-GB" sz="2000" dirty="0">
              <a:ea typeface="+mn-lt"/>
              <a:cs typeface="+mn-lt"/>
            </a:endParaRPr>
          </a:p>
          <a:p>
            <a:pPr marL="0" indent="0" algn="just">
              <a:buNone/>
            </a:pPr>
            <a:r>
              <a:rPr lang="en-GB" sz="2000">
                <a:ea typeface="+mn-lt"/>
                <a:cs typeface="+mn-lt"/>
              </a:rPr>
              <a:t>           Integer a=</a:t>
            </a:r>
            <a:r>
              <a:rPr lang="en-GB" sz="2000" b="1">
                <a:ea typeface="+mn-lt"/>
                <a:cs typeface="+mn-lt"/>
              </a:rPr>
              <a:t>new</a:t>
            </a:r>
            <a:r>
              <a:rPr lang="en-GB" sz="2000">
                <a:ea typeface="+mn-lt"/>
                <a:cs typeface="+mn-lt"/>
              </a:rPr>
              <a:t> Integer(3);    </a:t>
            </a:r>
            <a:endParaRPr lang="en-GB">
              <a:cs typeface="Calibri" panose="020F0502020204030204"/>
            </a:endParaRPr>
          </a:p>
          <a:p>
            <a:pPr marL="0" indent="0" algn="just">
              <a:buNone/>
            </a:pPr>
            <a:r>
              <a:rPr lang="en-GB" sz="2000" b="1">
                <a:ea typeface="+mn-lt"/>
                <a:cs typeface="+mn-lt"/>
              </a:rPr>
              <a:t>           int</a:t>
            </a:r>
            <a:r>
              <a:rPr lang="en-GB" sz="2000">
                <a:ea typeface="+mn-lt"/>
                <a:cs typeface="+mn-lt"/>
              </a:rPr>
              <a:t> i=a.intValue();//converting Integer to int explicitly  </a:t>
            </a:r>
            <a:endParaRPr lang="en-GB">
              <a:ea typeface="+mn-lt"/>
              <a:cs typeface="+mn-lt"/>
            </a:endParaRPr>
          </a:p>
          <a:p>
            <a:pPr marL="0" indent="0" algn="just">
              <a:buNone/>
            </a:pPr>
            <a:r>
              <a:rPr lang="en-GB" sz="2000" b="1">
                <a:ea typeface="+mn-lt"/>
                <a:cs typeface="+mn-lt"/>
              </a:rPr>
              <a:t>           int</a:t>
            </a:r>
            <a:r>
              <a:rPr lang="en-GB" sz="2000">
                <a:ea typeface="+mn-lt"/>
                <a:cs typeface="+mn-lt"/>
              </a:rPr>
              <a:t> j=a;//unboxing, now compiler will write a.intValue() internally    </a:t>
            </a:r>
            <a:endParaRPr lang="en-GB">
              <a:cs typeface="Calibri" panose="020F0502020204030204"/>
            </a:endParaRPr>
          </a:p>
          <a:p>
            <a:endParaRPr lang="en-GB" sz="2000" dirty="0">
              <a:ea typeface="+mn-lt"/>
              <a:cs typeface="+mn-lt"/>
            </a:endParaRPr>
          </a:p>
        </p:txBody>
      </p:sp>
    </p:spTree>
    <p:extLst>
      <p:ext uri="{BB962C8B-B14F-4D97-AF65-F5344CB8AC3E}">
        <p14:creationId xmlns:p14="http://schemas.microsoft.com/office/powerpoint/2010/main" val="1501791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9423-507F-495E-A662-F2C81ACF7192}"/>
              </a:ext>
            </a:extLst>
          </p:cNvPr>
          <p:cNvSpPr>
            <a:spLocks noGrp="1"/>
          </p:cNvSpPr>
          <p:nvPr>
            <p:ph type="title"/>
          </p:nvPr>
        </p:nvSpPr>
        <p:spPr>
          <a:xfrm>
            <a:off x="838200" y="235729"/>
            <a:ext cx="10515600" cy="707338"/>
          </a:xfrm>
        </p:spPr>
        <p:txBody>
          <a:bodyPr>
            <a:normAutofit/>
          </a:bodyPr>
          <a:lstStyle/>
          <a:p>
            <a:r>
              <a:rPr lang="en-GB" sz="2800" b="1">
                <a:latin typeface="Calibri"/>
                <a:cs typeface="Calibri Light"/>
              </a:rPr>
              <a:t>INTERFACE</a:t>
            </a:r>
            <a:endParaRPr lang="en-GB" sz="2800" b="1">
              <a:latin typeface="Calibri"/>
            </a:endParaRPr>
          </a:p>
        </p:txBody>
      </p:sp>
      <p:sp>
        <p:nvSpPr>
          <p:cNvPr id="3" name="Content Placeholder 2">
            <a:extLst>
              <a:ext uri="{FF2B5EF4-FFF2-40B4-BE49-F238E27FC236}">
                <a16:creationId xmlns:a16="http://schemas.microsoft.com/office/drawing/2014/main" id="{A6D58D15-BF22-41F0-B8FE-4B4D921E2C3C}"/>
              </a:ext>
            </a:extLst>
          </p:cNvPr>
          <p:cNvSpPr>
            <a:spLocks noGrp="1"/>
          </p:cNvSpPr>
          <p:nvPr>
            <p:ph idx="1"/>
          </p:nvPr>
        </p:nvSpPr>
        <p:spPr>
          <a:xfrm>
            <a:off x="838200" y="847966"/>
            <a:ext cx="10515600" cy="5774695"/>
          </a:xfrm>
        </p:spPr>
        <p:txBody>
          <a:bodyPr vert="horz" lIns="91440" tIns="45720" rIns="91440" bIns="45720" rtlCol="0" anchor="t">
            <a:normAutofit/>
          </a:bodyPr>
          <a:lstStyle/>
          <a:p>
            <a:r>
              <a:rPr lang="en-GB" sz="2000">
                <a:ea typeface="+mn-lt"/>
                <a:cs typeface="+mn-lt"/>
              </a:rPr>
              <a:t>Another way to achieve </a:t>
            </a:r>
            <a:r>
              <a:rPr lang="en-GB" sz="2000" dirty="0">
                <a:ea typeface="+mn-lt"/>
                <a:cs typeface="+mn-lt"/>
                <a:hlinkClick r:id="rId2"/>
              </a:rPr>
              <a:t>abstraction</a:t>
            </a:r>
            <a:r>
              <a:rPr lang="en-GB" sz="2000">
                <a:ea typeface="+mn-lt"/>
                <a:cs typeface="+mn-lt"/>
              </a:rPr>
              <a:t> in Java, is with interfaces. An </a:t>
            </a:r>
            <a:r>
              <a:rPr lang="en-GB" sz="2000">
                <a:latin typeface="Consolas"/>
                <a:ea typeface="+mn-lt"/>
                <a:cs typeface="+mn-lt"/>
              </a:rPr>
              <a:t>interface</a:t>
            </a:r>
            <a:r>
              <a:rPr lang="en-GB" sz="2000">
                <a:ea typeface="+mn-lt"/>
                <a:cs typeface="+mn-lt"/>
              </a:rPr>
              <a:t> is a completely "</a:t>
            </a:r>
            <a:r>
              <a:rPr lang="en-GB" sz="2000" b="1">
                <a:ea typeface="+mn-lt"/>
                <a:cs typeface="+mn-lt"/>
              </a:rPr>
              <a:t>abstract class</a:t>
            </a:r>
            <a:r>
              <a:rPr lang="en-GB" sz="2000">
                <a:ea typeface="+mn-lt"/>
                <a:cs typeface="+mn-lt"/>
              </a:rPr>
              <a:t>" that is used to group related methods with empty bodies. To access the interface methods, the interface must be "implemented" (kinda like inherited) by another class with the </a:t>
            </a:r>
            <a:r>
              <a:rPr lang="en-GB" sz="2000">
                <a:latin typeface="Consolas"/>
                <a:ea typeface="+mn-lt"/>
                <a:cs typeface="+mn-lt"/>
              </a:rPr>
              <a:t>implements</a:t>
            </a:r>
            <a:r>
              <a:rPr lang="en-GB" sz="2000">
                <a:ea typeface="+mn-lt"/>
                <a:cs typeface="+mn-lt"/>
              </a:rPr>
              <a:t> keyword (instead of </a:t>
            </a:r>
            <a:r>
              <a:rPr lang="en-GB" sz="2000">
                <a:latin typeface="Consolas"/>
                <a:ea typeface="+mn-lt"/>
                <a:cs typeface="+mn-lt"/>
              </a:rPr>
              <a:t>extends</a:t>
            </a:r>
            <a:r>
              <a:rPr lang="en-GB" sz="2000">
                <a:ea typeface="+mn-lt"/>
                <a:cs typeface="+mn-lt"/>
              </a:rPr>
              <a:t>). The body of the interface method is provided by the "implement" class. </a:t>
            </a:r>
            <a:endParaRPr lang="en-GB" sz="2000" dirty="0">
              <a:ea typeface="+mn-lt"/>
              <a:cs typeface="+mn-lt"/>
            </a:endParaRPr>
          </a:p>
          <a:p>
            <a:pPr marL="0" indent="0">
              <a:buNone/>
            </a:pPr>
            <a:r>
              <a:rPr lang="en-GB" sz="2000"/>
              <a:t>Notes on Interfaces:</a:t>
            </a:r>
            <a:endParaRPr lang="en-GB" sz="2000">
              <a:latin typeface="Calibri"/>
              <a:ea typeface="+mn-lt"/>
              <a:cs typeface="+mn-lt"/>
            </a:endParaRPr>
          </a:p>
          <a:p>
            <a:r>
              <a:rPr lang="en-GB" sz="2000">
                <a:ea typeface="+mn-lt"/>
                <a:cs typeface="+mn-lt"/>
              </a:rPr>
              <a:t>Like </a:t>
            </a:r>
            <a:r>
              <a:rPr lang="en-GB" sz="2000" b="1">
                <a:ea typeface="+mn-lt"/>
                <a:cs typeface="+mn-lt"/>
              </a:rPr>
              <a:t>abstract classes</a:t>
            </a:r>
            <a:r>
              <a:rPr lang="en-GB" sz="2000">
                <a:ea typeface="+mn-lt"/>
                <a:cs typeface="+mn-lt"/>
              </a:rPr>
              <a:t>, interfaces </a:t>
            </a:r>
            <a:r>
              <a:rPr lang="en-GB" sz="2000" b="1">
                <a:ea typeface="+mn-lt"/>
                <a:cs typeface="+mn-lt"/>
              </a:rPr>
              <a:t>cannot</a:t>
            </a:r>
            <a:r>
              <a:rPr lang="en-GB" sz="2000">
                <a:ea typeface="+mn-lt"/>
                <a:cs typeface="+mn-lt"/>
              </a:rPr>
              <a:t> be used to create objects (in the example above, it is not possible to create an "Animal" object in the MyMainClass), Interface methods do not have a body - the body is provided by the "implement" class, On implementation of an interface, you must override all of its methods, Interface methods are by default </a:t>
            </a:r>
            <a:r>
              <a:rPr lang="en-GB" sz="2000">
                <a:latin typeface="Consolas"/>
                <a:ea typeface="+mn-lt"/>
                <a:cs typeface="+mn-lt"/>
              </a:rPr>
              <a:t>abstract</a:t>
            </a:r>
            <a:r>
              <a:rPr lang="en-GB" sz="2000">
                <a:ea typeface="+mn-lt"/>
                <a:cs typeface="+mn-lt"/>
              </a:rPr>
              <a:t> and </a:t>
            </a:r>
            <a:r>
              <a:rPr lang="en-GB" sz="2000">
                <a:latin typeface="Consolas"/>
                <a:ea typeface="+mn-lt"/>
                <a:cs typeface="+mn-lt"/>
              </a:rPr>
              <a:t>public, </a:t>
            </a:r>
            <a:r>
              <a:rPr lang="en-GB" sz="2000">
                <a:latin typeface="Calibri"/>
                <a:ea typeface="+mn-lt"/>
                <a:cs typeface="+mn-lt"/>
              </a:rPr>
              <a:t>Interface</a:t>
            </a:r>
            <a:r>
              <a:rPr lang="en-GB" sz="2000" dirty="0">
                <a:ea typeface="+mn-lt"/>
                <a:cs typeface="+mn-lt"/>
              </a:rPr>
              <a:t> </a:t>
            </a:r>
            <a:r>
              <a:rPr lang="en-GB" sz="2000">
                <a:ea typeface="+mn-lt"/>
                <a:cs typeface="+mn-lt"/>
              </a:rPr>
              <a:t>attributes are by default </a:t>
            </a:r>
            <a:r>
              <a:rPr lang="en-GB" sz="2000">
                <a:latin typeface="Consolas"/>
                <a:ea typeface="+mn-lt"/>
                <a:cs typeface="+mn-lt"/>
              </a:rPr>
              <a:t>public</a:t>
            </a:r>
            <a:r>
              <a:rPr lang="en-GB" sz="2000">
                <a:ea typeface="+mn-lt"/>
                <a:cs typeface="+mn-lt"/>
              </a:rPr>
              <a:t>, </a:t>
            </a:r>
            <a:r>
              <a:rPr lang="en-GB" sz="2000">
                <a:latin typeface="Consolas"/>
                <a:ea typeface="+mn-lt"/>
                <a:cs typeface="+mn-lt"/>
              </a:rPr>
              <a:t>static</a:t>
            </a:r>
            <a:r>
              <a:rPr lang="en-GB" sz="2000">
                <a:ea typeface="+mn-lt"/>
                <a:cs typeface="+mn-lt"/>
              </a:rPr>
              <a:t> and </a:t>
            </a:r>
            <a:r>
              <a:rPr lang="en-GB" sz="2000">
                <a:latin typeface="Consolas"/>
                <a:ea typeface="+mn-lt"/>
                <a:cs typeface="+mn-lt"/>
              </a:rPr>
              <a:t>final, </a:t>
            </a:r>
            <a:r>
              <a:rPr lang="en-GB" sz="2000">
                <a:latin typeface="Calibri"/>
                <a:ea typeface="+mn-lt"/>
                <a:cs typeface="+mn-lt"/>
              </a:rPr>
              <a:t>An</a:t>
            </a:r>
            <a:r>
              <a:rPr lang="en-GB" sz="2000">
                <a:ea typeface="+mn-lt"/>
                <a:cs typeface="+mn-lt"/>
              </a:rPr>
              <a:t> interface cannot contain a constructor (as it cannot be used to create objects)</a:t>
            </a:r>
            <a:endParaRPr lang="en-GB" sz="2000">
              <a:cs typeface="Calibri" panose="020F0502020204030204"/>
            </a:endParaRPr>
          </a:p>
          <a:p>
            <a:pPr marL="0" indent="0">
              <a:buNone/>
            </a:pPr>
            <a:endParaRPr lang="en-GB" sz="2000" dirty="0">
              <a:latin typeface="Calibri"/>
              <a:ea typeface="+mn-lt"/>
              <a:cs typeface="+mn-lt"/>
            </a:endParaRPr>
          </a:p>
          <a:p>
            <a:pPr marL="0" indent="0">
              <a:buNone/>
            </a:pPr>
            <a:r>
              <a:rPr lang="en-GB" sz="2000">
                <a:latin typeface="Calibri"/>
                <a:ea typeface="+mn-lt"/>
                <a:cs typeface="+mn-lt"/>
              </a:rPr>
              <a:t>      Example for Interface ( in next page...)</a:t>
            </a:r>
            <a:r>
              <a:rPr lang="en-GB" sz="2000" dirty="0">
                <a:latin typeface="Calibri"/>
                <a:ea typeface="+mn-lt"/>
                <a:cs typeface="+mn-lt"/>
              </a:rPr>
              <a:t>
</a:t>
            </a:r>
            <a:endParaRPr lang="en-GB" sz="1400">
              <a:ea typeface="+mn-lt"/>
              <a:cs typeface="+mn-lt"/>
            </a:endParaRPr>
          </a:p>
        </p:txBody>
      </p:sp>
    </p:spTree>
    <p:extLst>
      <p:ext uri="{BB962C8B-B14F-4D97-AF65-F5344CB8AC3E}">
        <p14:creationId xmlns:p14="http://schemas.microsoft.com/office/powerpoint/2010/main" val="1234309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E6727-344D-472F-B1CC-918EF184B0F6}"/>
              </a:ext>
            </a:extLst>
          </p:cNvPr>
          <p:cNvSpPr>
            <a:spLocks noGrp="1"/>
          </p:cNvSpPr>
          <p:nvPr>
            <p:ph idx="1"/>
          </p:nvPr>
        </p:nvSpPr>
        <p:spPr>
          <a:xfrm>
            <a:off x="838200" y="646682"/>
            <a:ext cx="10515600" cy="5530281"/>
          </a:xfrm>
        </p:spPr>
        <p:txBody>
          <a:bodyPr vert="horz" lIns="91440" tIns="45720" rIns="91440" bIns="45720" rtlCol="0" anchor="t">
            <a:normAutofit/>
          </a:bodyPr>
          <a:lstStyle/>
          <a:p>
            <a:r>
              <a:rPr lang="en-GB" sz="2000">
                <a:cs typeface="Calibri"/>
              </a:rPr>
              <a:t>interface Animal </a:t>
            </a:r>
            <a:endParaRPr lang="en-GB" sz="2000">
              <a:ea typeface="+mn-lt"/>
              <a:cs typeface="+mn-lt"/>
            </a:endParaRPr>
          </a:p>
          <a:p>
            <a:pPr marL="0" indent="0">
              <a:buNone/>
            </a:pPr>
            <a:r>
              <a:rPr lang="en-GB" sz="2000">
                <a:cs typeface="Calibri"/>
              </a:rPr>
              <a:t>{</a:t>
            </a:r>
            <a:br>
              <a:rPr lang="en-GB" sz="2000" dirty="0">
                <a:cs typeface="Calibri"/>
              </a:rPr>
            </a:br>
            <a:r>
              <a:rPr lang="en-GB" sz="2000">
                <a:cs typeface="Calibri"/>
              </a:rPr>
              <a:t>  public void animalSound(); // interface method (does not have a body)</a:t>
            </a:r>
            <a:br>
              <a:rPr lang="en-GB" sz="2000" dirty="0">
                <a:cs typeface="Calibri"/>
              </a:rPr>
            </a:br>
            <a:r>
              <a:rPr lang="en-GB" sz="2000">
                <a:cs typeface="Calibri"/>
              </a:rPr>
              <a:t>  public void sleep(); // interface method (does not have a body)</a:t>
            </a:r>
            <a:br>
              <a:rPr lang="en-GB" sz="2000" dirty="0">
                <a:cs typeface="Calibri"/>
              </a:rPr>
            </a:br>
            <a:r>
              <a:rPr lang="en-GB" sz="2000">
                <a:cs typeface="Calibri"/>
              </a:rPr>
              <a:t>}</a:t>
            </a:r>
            <a:br>
              <a:rPr lang="en-GB" sz="2000" dirty="0">
                <a:cs typeface="Calibri"/>
              </a:rPr>
            </a:br>
            <a:br>
              <a:rPr lang="en-GB" sz="2000" dirty="0">
                <a:cs typeface="Calibri"/>
              </a:rPr>
            </a:br>
            <a:r>
              <a:rPr lang="en-GB" sz="2000">
                <a:cs typeface="Calibri"/>
              </a:rPr>
              <a:t>class Pig implements Animal {</a:t>
            </a:r>
            <a:br>
              <a:rPr lang="en-GB" sz="2000" dirty="0">
                <a:cs typeface="Calibri"/>
              </a:rPr>
            </a:br>
            <a:r>
              <a:rPr lang="en-GB" sz="2000">
                <a:cs typeface="Calibri"/>
              </a:rPr>
              <a:t>  public void animalSound() {</a:t>
            </a:r>
            <a:br>
              <a:rPr lang="en-GB" sz="2000" dirty="0">
                <a:cs typeface="Calibri"/>
              </a:rPr>
            </a:br>
            <a:r>
              <a:rPr lang="en-GB" sz="2000">
                <a:cs typeface="Calibri"/>
              </a:rPr>
              <a:t>    // The body of animalSound() is provided here</a:t>
            </a:r>
            <a:br>
              <a:rPr lang="en-GB" sz="2000" dirty="0">
                <a:cs typeface="Calibri"/>
              </a:rPr>
            </a:br>
            <a:r>
              <a:rPr lang="en-GB" sz="2000">
                <a:cs typeface="Calibri"/>
              </a:rPr>
              <a:t>    System.out.println("The pig says: wee wee");</a:t>
            </a:r>
            <a:br>
              <a:rPr lang="en-GB" sz="2000" dirty="0">
                <a:cs typeface="Calibri"/>
              </a:rPr>
            </a:br>
            <a:r>
              <a:rPr lang="en-GB" sz="2000">
                <a:cs typeface="Calibri"/>
              </a:rPr>
              <a:t>  }</a:t>
            </a:r>
            <a:br>
              <a:rPr lang="en-GB" sz="2000" dirty="0">
                <a:cs typeface="Calibri"/>
              </a:rPr>
            </a:br>
            <a:r>
              <a:rPr lang="en-GB" sz="2000">
                <a:cs typeface="Calibri"/>
              </a:rPr>
              <a:t>  public void sleep() {</a:t>
            </a:r>
            <a:br>
              <a:rPr lang="en-GB" sz="2000" dirty="0">
                <a:cs typeface="Calibri"/>
              </a:rPr>
            </a:br>
            <a:r>
              <a:rPr lang="en-GB" sz="2000">
                <a:cs typeface="Calibri"/>
              </a:rPr>
              <a:t>    // The body of sleep() is provided here</a:t>
            </a:r>
            <a:br>
              <a:rPr lang="en-GB" sz="2000" dirty="0">
                <a:cs typeface="Calibri"/>
              </a:rPr>
            </a:br>
            <a:r>
              <a:rPr lang="en-GB" sz="2000">
                <a:cs typeface="Calibri"/>
              </a:rPr>
              <a:t>    System.out.println("Zzz");</a:t>
            </a:r>
            <a:br>
              <a:rPr lang="en-GB" sz="2000" dirty="0">
                <a:cs typeface="Calibri"/>
              </a:rPr>
            </a:br>
            <a:r>
              <a:rPr lang="en-GB" sz="2000">
                <a:cs typeface="Calibri"/>
              </a:rPr>
              <a:t>  }</a:t>
            </a:r>
            <a:br>
              <a:rPr lang="en-GB" sz="2000" dirty="0">
                <a:cs typeface="Calibri"/>
              </a:rPr>
            </a:br>
            <a:r>
              <a:rPr lang="en-GB" sz="2000">
                <a:cs typeface="Calibri"/>
              </a:rPr>
              <a:t>}</a:t>
            </a:r>
            <a:endParaRPr lang="en-GB" sz="2000">
              <a:ea typeface="+mn-lt"/>
              <a:cs typeface="+mn-lt"/>
            </a:endParaRPr>
          </a:p>
          <a:p>
            <a:endParaRPr lang="en-GB" dirty="0">
              <a:cs typeface="Calibri"/>
            </a:endParaRPr>
          </a:p>
        </p:txBody>
      </p:sp>
    </p:spTree>
    <p:extLst>
      <p:ext uri="{BB962C8B-B14F-4D97-AF65-F5344CB8AC3E}">
        <p14:creationId xmlns:p14="http://schemas.microsoft.com/office/powerpoint/2010/main" val="3869928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0D56-A559-4943-BEA1-13C231500234}"/>
              </a:ext>
            </a:extLst>
          </p:cNvPr>
          <p:cNvSpPr>
            <a:spLocks noGrp="1"/>
          </p:cNvSpPr>
          <p:nvPr>
            <p:ph type="title"/>
          </p:nvPr>
        </p:nvSpPr>
        <p:spPr>
          <a:xfrm>
            <a:off x="378127" y="365125"/>
            <a:ext cx="10975673" cy="520431"/>
          </a:xfrm>
        </p:spPr>
        <p:txBody>
          <a:bodyPr>
            <a:normAutofit/>
          </a:bodyPr>
          <a:lstStyle/>
          <a:p>
            <a:r>
              <a:rPr lang="en-GB" sz="2800" b="1">
                <a:latin typeface="Calibri"/>
                <a:cs typeface="Calibri Light"/>
              </a:rPr>
              <a:t>LAMDA EXPRESSIONS</a:t>
            </a:r>
            <a:endParaRPr lang="en-GB" sz="2800" b="1">
              <a:latin typeface="Calibri"/>
            </a:endParaRPr>
          </a:p>
        </p:txBody>
      </p:sp>
      <p:sp>
        <p:nvSpPr>
          <p:cNvPr id="3" name="Content Placeholder 2">
            <a:extLst>
              <a:ext uri="{FF2B5EF4-FFF2-40B4-BE49-F238E27FC236}">
                <a16:creationId xmlns:a16="http://schemas.microsoft.com/office/drawing/2014/main" id="{7B9C6BF7-AE95-43FA-8E81-597ADAEFEF71}"/>
              </a:ext>
            </a:extLst>
          </p:cNvPr>
          <p:cNvSpPr>
            <a:spLocks noGrp="1"/>
          </p:cNvSpPr>
          <p:nvPr>
            <p:ph idx="1"/>
          </p:nvPr>
        </p:nvSpPr>
        <p:spPr>
          <a:xfrm>
            <a:off x="435635" y="1020493"/>
            <a:ext cx="10975675" cy="5242733"/>
          </a:xfrm>
        </p:spPr>
        <p:txBody>
          <a:bodyPr vert="horz" lIns="91440" tIns="45720" rIns="91440" bIns="45720" rtlCol="0" anchor="t">
            <a:normAutofit/>
          </a:bodyPr>
          <a:lstStyle/>
          <a:p>
            <a:pPr marL="0" indent="0" algn="just">
              <a:buNone/>
            </a:pPr>
            <a:r>
              <a:rPr lang="en-GB" sz="2000" b="1">
                <a:ea typeface="+mn-lt"/>
                <a:cs typeface="+mn-lt"/>
              </a:rPr>
              <a:t>Lambda expression</a:t>
            </a:r>
            <a:r>
              <a:rPr lang="en-GB" sz="2000">
                <a:ea typeface="+mn-lt"/>
                <a:cs typeface="+mn-lt"/>
              </a:rPr>
              <a:t> is a new and important feature of Java which was included in Java SE 8. It provides a clear and concise way to represent one method interface using an expression. It is very useful in collection library. It helps to iterate, filter and extract data from collection. The Lambda expression is used to provide the implementation of an interface which has functional interface. It saves a lot of code. In case of lambda expression, we don't need to define the method again for providing the implementation. Here, we just write the implementation code.Java lambda expression is treated as a function, so compiler does not create .class file.</a:t>
            </a:r>
            <a:endParaRPr lang="en-GB" sz="2000">
              <a:cs typeface="Calibri"/>
            </a:endParaRPr>
          </a:p>
          <a:p>
            <a:pPr marL="0" indent="0" algn="just">
              <a:buNone/>
            </a:pPr>
            <a:r>
              <a:rPr lang="en-GB" sz="2000" b="1" u="sng"/>
              <a:t>Functional Interface</a:t>
            </a:r>
            <a:endParaRPr lang="en-GB" sz="2000" b="1" u="sng" dirty="0">
              <a:cs typeface="Calibri"/>
            </a:endParaRPr>
          </a:p>
          <a:p>
            <a:pPr marL="0" indent="0" algn="just">
              <a:buNone/>
            </a:pPr>
            <a:r>
              <a:rPr lang="en-GB" sz="2000">
                <a:ea typeface="+mn-lt"/>
                <a:cs typeface="+mn-lt"/>
              </a:rPr>
              <a:t>Lambda expression provides implementation of </a:t>
            </a:r>
            <a:r>
              <a:rPr lang="en-GB" sz="2000" i="1" dirty="0">
                <a:ea typeface="+mn-lt"/>
                <a:cs typeface="+mn-lt"/>
              </a:rPr>
              <a:t>functional interface</a:t>
            </a:r>
            <a:r>
              <a:rPr lang="en-GB" sz="2000" dirty="0">
                <a:ea typeface="+mn-lt"/>
                <a:cs typeface="+mn-lt"/>
              </a:rPr>
              <a:t>. An interface which has only one abstract method is called functional interface. Java provides an anotation @</a:t>
            </a:r>
            <a:r>
              <a:rPr lang="en-GB" sz="2000" i="1" dirty="0">
                <a:ea typeface="+mn-lt"/>
                <a:cs typeface="+mn-lt"/>
              </a:rPr>
              <a:t>FunctionalInterface</a:t>
            </a:r>
            <a:r>
              <a:rPr lang="en-GB" sz="2000" dirty="0">
                <a:ea typeface="+mn-lt"/>
                <a:cs typeface="+mn-lt"/>
              </a:rPr>
              <a:t>, which is used to declare an interface as functional interface.</a:t>
            </a:r>
            <a:endParaRPr lang="en-GB" dirty="0">
              <a:cs typeface="Calibri" panose="020F0502020204030204"/>
            </a:endParaRPr>
          </a:p>
          <a:p>
            <a:pPr marL="0" indent="0" algn="just">
              <a:buNone/>
            </a:pPr>
            <a:r>
              <a:rPr lang="en-GB" sz="2000" b="1" u="sng"/>
              <a:t>Why use Lambda Expression</a:t>
            </a:r>
            <a:endParaRPr lang="en-GB" sz="2000" b="1" u="sng" dirty="0">
              <a:cs typeface="Calibri"/>
            </a:endParaRPr>
          </a:p>
          <a:p>
            <a:pPr algn="just"/>
            <a:r>
              <a:rPr lang="en-GB" sz="2000">
                <a:ea typeface="+mn-lt"/>
                <a:cs typeface="+mn-lt"/>
              </a:rPr>
              <a:t>To provide the implementation of Functional interface.</a:t>
            </a:r>
            <a:endParaRPr lang="en-GB"/>
          </a:p>
          <a:p>
            <a:pPr algn="just"/>
            <a:r>
              <a:rPr lang="en-GB" sz="2000">
                <a:ea typeface="+mn-lt"/>
                <a:cs typeface="+mn-lt"/>
              </a:rPr>
              <a:t>Less coding.</a:t>
            </a:r>
            <a:endParaRPr lang="en-GB"/>
          </a:p>
          <a:p>
            <a:pPr marL="0" indent="0" algn="just">
              <a:buNone/>
            </a:pPr>
            <a:endParaRPr lang="en-GB" sz="2000" dirty="0">
              <a:cs typeface="Calibri"/>
            </a:endParaRPr>
          </a:p>
          <a:p>
            <a:pPr marL="0" indent="0" algn="just">
              <a:buNone/>
            </a:pPr>
            <a:endParaRPr lang="en-GB" sz="2000" dirty="0">
              <a:cs typeface="Calibri"/>
            </a:endParaRPr>
          </a:p>
          <a:p>
            <a:endParaRPr lang="en-GB" sz="2000" dirty="0">
              <a:cs typeface="Calibri"/>
            </a:endParaRPr>
          </a:p>
        </p:txBody>
      </p:sp>
    </p:spTree>
    <p:extLst>
      <p:ext uri="{BB962C8B-B14F-4D97-AF65-F5344CB8AC3E}">
        <p14:creationId xmlns:p14="http://schemas.microsoft.com/office/powerpoint/2010/main" val="105116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8AF5-A5CA-4036-B44F-9AF075D6F5D7}"/>
              </a:ext>
            </a:extLst>
          </p:cNvPr>
          <p:cNvSpPr>
            <a:spLocks noGrp="1"/>
          </p:cNvSpPr>
          <p:nvPr>
            <p:ph type="title"/>
          </p:nvPr>
        </p:nvSpPr>
        <p:spPr>
          <a:xfrm>
            <a:off x="838200" y="365125"/>
            <a:ext cx="10515600" cy="664205"/>
          </a:xfrm>
        </p:spPr>
        <p:txBody>
          <a:bodyPr>
            <a:normAutofit/>
          </a:bodyPr>
          <a:lstStyle/>
          <a:p>
            <a:r>
              <a:rPr lang="en-GB" sz="2800" b="1">
                <a:cs typeface="Calibri Light"/>
              </a:rPr>
              <a:t>Encapsulation And Abstraction</a:t>
            </a:r>
            <a:endParaRPr lang="en-GB" sz="2800" b="1"/>
          </a:p>
        </p:txBody>
      </p:sp>
      <p:sp>
        <p:nvSpPr>
          <p:cNvPr id="3" name="Content Placeholder 2">
            <a:extLst>
              <a:ext uri="{FF2B5EF4-FFF2-40B4-BE49-F238E27FC236}">
                <a16:creationId xmlns:a16="http://schemas.microsoft.com/office/drawing/2014/main" id="{0BFB9F9D-57D7-4640-85AF-DAEA855433F6}"/>
              </a:ext>
            </a:extLst>
          </p:cNvPr>
          <p:cNvSpPr>
            <a:spLocks noGrp="1"/>
          </p:cNvSpPr>
          <p:nvPr>
            <p:ph idx="1"/>
          </p:nvPr>
        </p:nvSpPr>
        <p:spPr>
          <a:xfrm>
            <a:off x="838200" y="1221776"/>
            <a:ext cx="10515600" cy="4955187"/>
          </a:xfrm>
        </p:spPr>
        <p:txBody>
          <a:bodyPr vert="horz" lIns="91440" tIns="45720" rIns="91440" bIns="45720" rtlCol="0" anchor="t">
            <a:normAutofit/>
          </a:bodyPr>
          <a:lstStyle/>
          <a:p>
            <a:pPr algn="just">
              <a:buNone/>
            </a:pPr>
            <a:r>
              <a:rPr lang="en-GB" sz="2000" b="1">
                <a:ea typeface="+mn-lt"/>
                <a:cs typeface="+mn-lt"/>
              </a:rPr>
              <a:t>Encapsulation vs Data Abstraction</a:t>
            </a:r>
            <a:endParaRPr lang="en-US"/>
          </a:p>
          <a:p>
            <a:pPr algn="just">
              <a:buFont typeface="Arial"/>
              <a:buChar char="•"/>
            </a:pPr>
            <a:r>
              <a:rPr lang="en-GB" sz="2000" u="sng" dirty="0">
                <a:ea typeface="+mn-lt"/>
                <a:cs typeface="+mn-lt"/>
                <a:hlinkClick r:id="rId2"/>
              </a:rPr>
              <a:t>Encapsulation</a:t>
            </a:r>
            <a:r>
              <a:rPr lang="en-GB" sz="2000">
                <a:ea typeface="+mn-lt"/>
                <a:cs typeface="+mn-lt"/>
              </a:rPr>
              <a:t> is data hiding(information hiding) while Abstraction is detailed hiding(implementation hiding).</a:t>
            </a:r>
            <a:endParaRPr lang="en-GB"/>
          </a:p>
          <a:p>
            <a:pPr algn="just">
              <a:buFont typeface="Arial"/>
              <a:buChar char="•"/>
            </a:pPr>
            <a:r>
              <a:rPr lang="en-GB" sz="2000">
                <a:ea typeface="+mn-lt"/>
                <a:cs typeface="+mn-lt"/>
              </a:rPr>
              <a:t>While encapsulation groups together data and methods that act upon the data, data abstraction deal with exposing the interface to the user and hiding the details of implementation.</a:t>
            </a:r>
            <a:endParaRPr lang="en-GB"/>
          </a:p>
          <a:p>
            <a:pPr indent="0" algn="just">
              <a:buNone/>
            </a:pPr>
            <a:r>
              <a:rPr lang="en-GB" sz="2000" b="1">
                <a:ea typeface="+mn-lt"/>
                <a:cs typeface="+mn-lt"/>
              </a:rPr>
              <a:t>Advantages of Abstraction</a:t>
            </a:r>
            <a:endParaRPr lang="en-GB"/>
          </a:p>
          <a:p>
            <a:pPr algn="just">
              <a:buFont typeface="Arial"/>
              <a:buChar char="•"/>
            </a:pPr>
            <a:r>
              <a:rPr lang="en-GB" sz="2000">
                <a:ea typeface="+mn-lt"/>
                <a:cs typeface="+mn-lt"/>
              </a:rPr>
              <a:t>It reduces the complexity of viewing the things.</a:t>
            </a:r>
            <a:endParaRPr lang="en-GB"/>
          </a:p>
          <a:p>
            <a:pPr algn="just">
              <a:buFont typeface="Arial"/>
              <a:buChar char="•"/>
            </a:pPr>
            <a:r>
              <a:rPr lang="en-GB" sz="2000">
                <a:ea typeface="+mn-lt"/>
                <a:cs typeface="+mn-lt"/>
              </a:rPr>
              <a:t>Avoids code duplication and increases reusability.</a:t>
            </a:r>
            <a:endParaRPr lang="en-GB"/>
          </a:p>
          <a:p>
            <a:pPr algn="just">
              <a:buFont typeface="Arial"/>
              <a:buChar char="•"/>
            </a:pPr>
            <a:r>
              <a:rPr lang="en-GB" sz="2000">
                <a:ea typeface="+mn-lt"/>
                <a:cs typeface="+mn-lt"/>
              </a:rPr>
              <a:t>Helps to increase the security of an application or program as only important details are provided to the user.</a:t>
            </a:r>
            <a:endParaRPr lang="en-GB"/>
          </a:p>
          <a:p>
            <a:pPr marL="0" indent="0">
              <a:buNone/>
            </a:pPr>
            <a:endParaRPr lang="en-GB" sz="2000" dirty="0">
              <a:cs typeface="Calibri" panose="020F0502020204030204"/>
            </a:endParaRPr>
          </a:p>
          <a:p>
            <a:endParaRPr lang="en-GB" dirty="0">
              <a:cs typeface="Calibri"/>
            </a:endParaRPr>
          </a:p>
        </p:txBody>
      </p:sp>
    </p:spTree>
    <p:extLst>
      <p:ext uri="{BB962C8B-B14F-4D97-AF65-F5344CB8AC3E}">
        <p14:creationId xmlns:p14="http://schemas.microsoft.com/office/powerpoint/2010/main" val="4028248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BCC9C-AFD5-413F-89D9-8E5C4BDC71C9}"/>
              </a:ext>
            </a:extLst>
          </p:cNvPr>
          <p:cNvSpPr>
            <a:spLocks noGrp="1"/>
          </p:cNvSpPr>
          <p:nvPr>
            <p:ph idx="1"/>
          </p:nvPr>
        </p:nvSpPr>
        <p:spPr>
          <a:xfrm>
            <a:off x="234351" y="200984"/>
            <a:ext cx="11795183" cy="6507940"/>
          </a:xfrm>
        </p:spPr>
        <p:txBody>
          <a:bodyPr vert="horz" lIns="91440" tIns="45720" rIns="91440" bIns="45720" rtlCol="0" anchor="t">
            <a:normAutofit/>
          </a:bodyPr>
          <a:lstStyle/>
          <a:p>
            <a:pPr algn="just"/>
            <a:r>
              <a:rPr lang="en-GB" sz="2000" b="1" u="sng">
                <a:ea typeface="+mn-lt"/>
                <a:cs typeface="+mn-lt"/>
              </a:rPr>
              <a:t>SYNTAX :</a:t>
            </a:r>
            <a:r>
              <a:rPr lang="en-GB" sz="2000">
                <a:ea typeface="+mn-lt"/>
                <a:cs typeface="+mn-lt"/>
              </a:rPr>
              <a:t>        (argument-list) -&gt; {body}  </a:t>
            </a:r>
          </a:p>
          <a:p>
            <a:pPr marL="0" indent="0" algn="just">
              <a:buNone/>
            </a:pPr>
            <a:r>
              <a:rPr lang="en-GB" sz="2000">
                <a:ea typeface="+mn-lt"/>
                <a:cs typeface="+mn-lt"/>
              </a:rPr>
              <a:t>Java lambda expression is consisted of three components : </a:t>
            </a:r>
            <a:r>
              <a:rPr lang="en-GB" sz="2000" b="1" dirty="0">
                <a:ea typeface="+mn-lt"/>
                <a:cs typeface="+mn-lt"/>
              </a:rPr>
              <a:t> Argument-list:</a:t>
            </a:r>
            <a:r>
              <a:rPr lang="en-GB" sz="2000" dirty="0">
                <a:ea typeface="+mn-lt"/>
                <a:cs typeface="+mn-lt"/>
              </a:rPr>
              <a:t> It can be empty or non-empty as well., </a:t>
            </a:r>
            <a:r>
              <a:rPr lang="en-GB" sz="2000" b="1" dirty="0">
                <a:ea typeface="+mn-lt"/>
                <a:cs typeface="+mn-lt"/>
              </a:rPr>
              <a:t>Arrow-token:</a:t>
            </a:r>
            <a:r>
              <a:rPr lang="en-GB" sz="2000">
                <a:ea typeface="+mn-lt"/>
                <a:cs typeface="+mn-lt"/>
              </a:rPr>
              <a:t> It is used to link arguments-list and body of expression., </a:t>
            </a:r>
            <a:r>
              <a:rPr lang="en-GB" sz="2000" b="1" dirty="0">
                <a:ea typeface="+mn-lt"/>
                <a:cs typeface="+mn-lt"/>
              </a:rPr>
              <a:t>Body:</a:t>
            </a:r>
            <a:r>
              <a:rPr lang="en-GB" sz="2000" dirty="0">
                <a:ea typeface="+mn-lt"/>
                <a:cs typeface="+mn-lt"/>
              </a:rPr>
              <a:t> It contains expressions and statements for lambda expression.</a:t>
            </a:r>
            <a:endParaRPr lang="en-GB" sz="2000">
              <a:cs typeface="Calibri" panose="020F0502020204030204"/>
            </a:endParaRPr>
          </a:p>
          <a:p>
            <a:pPr marL="0" indent="0" algn="just">
              <a:buNone/>
            </a:pPr>
            <a:r>
              <a:rPr lang="en-GB" sz="2000" b="1" u="sng">
                <a:ea typeface="+mn-lt"/>
                <a:cs typeface="+mn-lt"/>
              </a:rPr>
              <a:t>No Parameter Syntax</a:t>
            </a:r>
            <a:endParaRPr lang="en-GB" sz="2000" u="sng">
              <a:cs typeface="Calibri"/>
            </a:endParaRPr>
          </a:p>
          <a:p>
            <a:pPr marL="0" indent="0" algn="just">
              <a:buNone/>
            </a:pPr>
            <a:r>
              <a:rPr lang="en-GB" sz="2000">
                <a:ea typeface="+mn-lt"/>
                <a:cs typeface="+mn-lt"/>
              </a:rPr>
              <a:t>() -&gt; {  </a:t>
            </a:r>
            <a:endParaRPr lang="en-GB" sz="2000">
              <a:cs typeface="Calibri" panose="020F0502020204030204"/>
            </a:endParaRPr>
          </a:p>
          <a:p>
            <a:pPr marL="0" indent="0" algn="just">
              <a:buNone/>
            </a:pPr>
            <a:r>
              <a:rPr lang="en-GB" sz="2000">
                <a:ea typeface="+mn-lt"/>
                <a:cs typeface="+mn-lt"/>
              </a:rPr>
              <a:t>//Body of no parameter lambda  </a:t>
            </a:r>
            <a:endParaRPr lang="en-GB" sz="2000">
              <a:cs typeface="Calibri" panose="020F0502020204030204"/>
            </a:endParaRPr>
          </a:p>
          <a:p>
            <a:pPr marL="0" indent="0" algn="just">
              <a:buNone/>
            </a:pPr>
            <a:r>
              <a:rPr lang="en-GB" sz="2000">
                <a:ea typeface="+mn-lt"/>
                <a:cs typeface="+mn-lt"/>
              </a:rPr>
              <a:t>}  </a:t>
            </a:r>
            <a:endParaRPr lang="en-GB" sz="2000">
              <a:cs typeface="Calibri" panose="020F0502020204030204"/>
            </a:endParaRPr>
          </a:p>
          <a:p>
            <a:pPr marL="0" indent="0" algn="just">
              <a:buNone/>
            </a:pPr>
            <a:r>
              <a:rPr lang="en-GB" sz="2000" b="1" u="sng">
                <a:ea typeface="+mn-lt"/>
                <a:cs typeface="+mn-lt"/>
              </a:rPr>
              <a:t>One Parameter Syntax</a:t>
            </a:r>
            <a:endParaRPr lang="en-GB" sz="2000" u="sng">
              <a:cs typeface="Calibri" panose="020F0502020204030204"/>
            </a:endParaRPr>
          </a:p>
          <a:p>
            <a:pPr marL="0" indent="0" algn="just">
              <a:buNone/>
            </a:pPr>
            <a:r>
              <a:rPr lang="en-GB" sz="2000">
                <a:ea typeface="+mn-lt"/>
                <a:cs typeface="+mn-lt"/>
              </a:rPr>
              <a:t>(p1) -&gt; {  </a:t>
            </a:r>
            <a:endParaRPr lang="en-GB" sz="2000">
              <a:cs typeface="Calibri" panose="020F0502020204030204"/>
            </a:endParaRPr>
          </a:p>
          <a:p>
            <a:pPr marL="0" indent="0" algn="just">
              <a:buNone/>
            </a:pPr>
            <a:r>
              <a:rPr lang="en-GB" sz="2000">
                <a:ea typeface="+mn-lt"/>
                <a:cs typeface="+mn-lt"/>
              </a:rPr>
              <a:t>//Body of single parameter lambda  </a:t>
            </a:r>
            <a:endParaRPr lang="en-GB" sz="2000">
              <a:cs typeface="Calibri" panose="020F0502020204030204"/>
            </a:endParaRPr>
          </a:p>
          <a:p>
            <a:pPr marL="0" indent="0" algn="just">
              <a:buNone/>
            </a:pPr>
            <a:r>
              <a:rPr lang="en-GB" sz="2000">
                <a:ea typeface="+mn-lt"/>
                <a:cs typeface="+mn-lt"/>
              </a:rPr>
              <a:t>}  </a:t>
            </a:r>
            <a:endParaRPr lang="en-GB" sz="2000">
              <a:cs typeface="Calibri" panose="020F0502020204030204"/>
            </a:endParaRPr>
          </a:p>
          <a:p>
            <a:pPr marL="0" indent="0" algn="just">
              <a:buNone/>
            </a:pPr>
            <a:r>
              <a:rPr lang="en-GB" sz="2000" b="1" u="sng">
                <a:ea typeface="+mn-lt"/>
                <a:cs typeface="+mn-lt"/>
              </a:rPr>
              <a:t>Two Parameter Syntax</a:t>
            </a:r>
            <a:endParaRPr lang="en-GB" sz="2000" u="sng">
              <a:cs typeface="Calibri" panose="020F0502020204030204"/>
            </a:endParaRPr>
          </a:p>
          <a:p>
            <a:pPr marL="0" indent="0" algn="just">
              <a:buNone/>
            </a:pPr>
            <a:r>
              <a:rPr lang="en-GB" sz="2000">
                <a:ea typeface="+mn-lt"/>
                <a:cs typeface="+mn-lt"/>
              </a:rPr>
              <a:t>(p1,p2) -&gt; {  </a:t>
            </a:r>
            <a:endParaRPr lang="en-GB" sz="2000">
              <a:cs typeface="Calibri" panose="020F0502020204030204"/>
            </a:endParaRPr>
          </a:p>
          <a:p>
            <a:pPr marL="0" indent="0" algn="just">
              <a:buNone/>
            </a:pPr>
            <a:r>
              <a:rPr lang="en-GB" sz="2000">
                <a:ea typeface="+mn-lt"/>
                <a:cs typeface="+mn-lt"/>
              </a:rPr>
              <a:t>//Body of multiple parameter lambda  </a:t>
            </a:r>
            <a:endParaRPr lang="en-GB" sz="2000">
              <a:cs typeface="Calibri" panose="020F0502020204030204"/>
            </a:endParaRPr>
          </a:p>
          <a:p>
            <a:pPr marL="0" indent="0" algn="just">
              <a:buNone/>
            </a:pPr>
            <a:r>
              <a:rPr lang="en-GB" sz="2000">
                <a:ea typeface="+mn-lt"/>
                <a:cs typeface="+mn-lt"/>
              </a:rPr>
              <a:t>}  </a:t>
            </a:r>
            <a:endParaRPr lang="en-GB" sz="2000">
              <a:cs typeface="Calibri" panose="020F0502020204030204"/>
            </a:endParaRPr>
          </a:p>
          <a:p>
            <a:endParaRPr lang="en-GB" dirty="0">
              <a:cs typeface="Calibri"/>
            </a:endParaRPr>
          </a:p>
        </p:txBody>
      </p:sp>
    </p:spTree>
    <p:extLst>
      <p:ext uri="{BB962C8B-B14F-4D97-AF65-F5344CB8AC3E}">
        <p14:creationId xmlns:p14="http://schemas.microsoft.com/office/powerpoint/2010/main" val="2557514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DF1F-90DB-455E-81FD-12B8FBE2D1FA}"/>
              </a:ext>
            </a:extLst>
          </p:cNvPr>
          <p:cNvSpPr>
            <a:spLocks noGrp="1"/>
          </p:cNvSpPr>
          <p:nvPr>
            <p:ph type="title"/>
          </p:nvPr>
        </p:nvSpPr>
        <p:spPr>
          <a:xfrm>
            <a:off x="263106" y="365125"/>
            <a:ext cx="11090694" cy="621073"/>
          </a:xfrm>
        </p:spPr>
        <p:txBody>
          <a:bodyPr>
            <a:normAutofit/>
          </a:bodyPr>
          <a:lstStyle/>
          <a:p>
            <a:r>
              <a:rPr lang="en-GB" sz="2800" b="1" u="sng">
                <a:cs typeface="Calibri Light"/>
              </a:rPr>
              <a:t>Java In-Built Functional Interfaces</a:t>
            </a:r>
            <a:endParaRPr lang="en-GB" sz="2800" b="1" u="sng"/>
          </a:p>
        </p:txBody>
      </p:sp>
      <p:sp>
        <p:nvSpPr>
          <p:cNvPr id="3" name="Content Placeholder 2">
            <a:extLst>
              <a:ext uri="{FF2B5EF4-FFF2-40B4-BE49-F238E27FC236}">
                <a16:creationId xmlns:a16="http://schemas.microsoft.com/office/drawing/2014/main" id="{F30CB1F2-C2C1-4180-9629-53C5CD4EB539}"/>
              </a:ext>
            </a:extLst>
          </p:cNvPr>
          <p:cNvSpPr>
            <a:spLocks noGrp="1"/>
          </p:cNvSpPr>
          <p:nvPr>
            <p:ph idx="1"/>
          </p:nvPr>
        </p:nvSpPr>
        <p:spPr>
          <a:xfrm>
            <a:off x="263106" y="1193022"/>
            <a:ext cx="11608279" cy="4983941"/>
          </a:xfrm>
        </p:spPr>
        <p:txBody>
          <a:bodyPr vert="horz" lIns="91440" tIns="45720" rIns="91440" bIns="45720" rtlCol="0" anchor="t">
            <a:normAutofit fontScale="92500" lnSpcReduction="20000"/>
          </a:bodyPr>
          <a:lstStyle/>
          <a:p>
            <a:pPr marL="0" indent="0">
              <a:buNone/>
            </a:pPr>
            <a:r>
              <a:rPr lang="en-GB" sz="2000">
                <a:ea typeface="+mn-lt"/>
                <a:cs typeface="+mn-lt"/>
              </a:rPr>
              <a:t>The</a:t>
            </a:r>
            <a:r>
              <a:rPr lang="en-GB" sz="2000" b="1">
                <a:ea typeface="+mn-lt"/>
                <a:cs typeface="+mn-lt"/>
              </a:rPr>
              <a:t> java.util.function</a:t>
            </a:r>
            <a:r>
              <a:rPr lang="en-GB" sz="2000">
                <a:ea typeface="+mn-lt"/>
                <a:cs typeface="+mn-lt"/>
              </a:rPr>
              <a:t> package defines several i</a:t>
            </a:r>
            <a:r>
              <a:rPr lang="en-GB" sz="2000" b="1">
                <a:ea typeface="+mn-lt"/>
                <a:cs typeface="+mn-lt"/>
              </a:rPr>
              <a:t>n-built functional interfaces</a:t>
            </a:r>
            <a:r>
              <a:rPr lang="en-GB" sz="2000">
                <a:ea typeface="+mn-lt"/>
                <a:cs typeface="+mn-lt"/>
              </a:rPr>
              <a:t> that can be used when creating </a:t>
            </a:r>
            <a:r>
              <a:rPr lang="en-GB" sz="2000" b="1">
                <a:ea typeface="+mn-lt"/>
                <a:cs typeface="+mn-lt"/>
              </a:rPr>
              <a:t>lambda expressions</a:t>
            </a:r>
            <a:r>
              <a:rPr lang="en-GB" sz="2000">
                <a:ea typeface="+mn-lt"/>
                <a:cs typeface="+mn-lt"/>
              </a:rPr>
              <a:t> or </a:t>
            </a:r>
            <a:r>
              <a:rPr lang="en-GB" sz="2000" b="1">
                <a:ea typeface="+mn-lt"/>
                <a:cs typeface="+mn-lt"/>
              </a:rPr>
              <a:t>method references</a:t>
            </a:r>
            <a:r>
              <a:rPr lang="en-GB" sz="2000">
                <a:ea typeface="+mn-lt"/>
                <a:cs typeface="+mn-lt"/>
              </a:rPr>
              <a:t>.</a:t>
            </a:r>
          </a:p>
          <a:p>
            <a:pPr marL="0" indent="0">
              <a:buNone/>
            </a:pPr>
            <a:endParaRPr lang="en-GB" sz="2000" dirty="0"/>
          </a:p>
          <a:p>
            <a:pPr>
              <a:buNone/>
            </a:pPr>
            <a:r>
              <a:rPr lang="en-GB" sz="2000" b="1" u="sng"/>
              <a:t>1) Function Interface</a:t>
            </a:r>
            <a:endParaRPr lang="en-GB" sz="2000" u="sng">
              <a:cs typeface="Calibri"/>
            </a:endParaRPr>
          </a:p>
          <a:p>
            <a:pPr algn="just">
              <a:buNone/>
            </a:pPr>
            <a:r>
              <a:rPr lang="en-GB" sz="2000" dirty="0">
                <a:ea typeface="+mn-lt"/>
                <a:cs typeface="+mn-lt"/>
              </a:rPr>
              <a:t>The </a:t>
            </a:r>
            <a:r>
              <a:rPr lang="en-GB" sz="2000" b="1" dirty="0">
                <a:ea typeface="+mn-lt"/>
                <a:cs typeface="+mn-lt"/>
              </a:rPr>
              <a:t>Function interface</a:t>
            </a:r>
            <a:r>
              <a:rPr lang="en-GB" sz="2000" dirty="0">
                <a:ea typeface="+mn-lt"/>
                <a:cs typeface="+mn-lt"/>
              </a:rPr>
              <a:t> has only one single method </a:t>
            </a:r>
            <a:r>
              <a:rPr lang="en-GB" sz="2000" b="1" dirty="0">
                <a:ea typeface="+mn-lt"/>
                <a:cs typeface="+mn-lt"/>
              </a:rPr>
              <a:t>apply().</a:t>
            </a:r>
            <a:r>
              <a:rPr lang="en-GB" sz="2000" dirty="0">
                <a:ea typeface="+mn-lt"/>
                <a:cs typeface="+mn-lt"/>
              </a:rPr>
              <a:t> It can accept an object of any data type</a:t>
            </a:r>
            <a:r>
              <a:rPr lang="en-GB" sz="2000">
                <a:ea typeface="+mn-lt"/>
                <a:cs typeface="+mn-lt"/>
              </a:rPr>
              <a:t> and returns a result of any </a:t>
            </a:r>
            <a:r>
              <a:rPr lang="en-GB" sz="2000" dirty="0">
                <a:ea typeface="+mn-lt"/>
                <a:cs typeface="+mn-lt"/>
              </a:rPr>
              <a:t>datatype.</a:t>
            </a:r>
            <a:endParaRPr lang="en-GB" sz="2000" dirty="0"/>
          </a:p>
          <a:p>
            <a:pPr>
              <a:buNone/>
            </a:pPr>
            <a:r>
              <a:rPr lang="en-GB" sz="2000" b="1" u="sng"/>
              <a:t>2)</a:t>
            </a:r>
            <a:r>
              <a:rPr lang="en-GB" sz="2000" b="1" u="sng" dirty="0"/>
              <a:t> </a:t>
            </a:r>
            <a:r>
              <a:rPr lang="en-GB" sz="2000" b="1" u="sng"/>
              <a:t>Supplier Interface</a:t>
            </a:r>
            <a:endParaRPr lang="en-GB" sz="2000" u="sng">
              <a:cs typeface="Calibri"/>
            </a:endParaRPr>
          </a:p>
          <a:p>
            <a:pPr algn="just">
              <a:buNone/>
            </a:pPr>
            <a:r>
              <a:rPr lang="en-GB" sz="2000">
                <a:ea typeface="+mn-lt"/>
                <a:cs typeface="+mn-lt"/>
              </a:rPr>
              <a:t>A</a:t>
            </a:r>
            <a:r>
              <a:rPr lang="en-GB" sz="2000" b="1">
                <a:ea typeface="+mn-lt"/>
                <a:cs typeface="+mn-lt"/>
              </a:rPr>
              <a:t> Supplier interface</a:t>
            </a:r>
            <a:r>
              <a:rPr lang="en-GB" sz="2000">
                <a:ea typeface="+mn-lt"/>
                <a:cs typeface="+mn-lt"/>
              </a:rPr>
              <a:t> has only one single method called </a:t>
            </a:r>
            <a:r>
              <a:rPr lang="en-GB" sz="2000" b="1">
                <a:ea typeface="+mn-lt"/>
                <a:cs typeface="+mn-lt"/>
              </a:rPr>
              <a:t>get()</a:t>
            </a:r>
            <a:r>
              <a:rPr lang="en-GB" sz="2000">
                <a:ea typeface="+mn-lt"/>
                <a:cs typeface="+mn-lt"/>
              </a:rPr>
              <a:t>. It does not accept any arguments and returns an object of any data type.</a:t>
            </a:r>
            <a:endParaRPr lang="en-GB"/>
          </a:p>
          <a:p>
            <a:pPr>
              <a:buNone/>
            </a:pPr>
            <a:r>
              <a:rPr lang="en-GB" sz="2000" b="1" u="sng"/>
              <a:t>3) Consumer Interface</a:t>
            </a:r>
            <a:endParaRPr lang="en-GB" sz="2000" u="sng">
              <a:cs typeface="Calibri"/>
            </a:endParaRPr>
          </a:p>
          <a:p>
            <a:pPr algn="just">
              <a:buNone/>
            </a:pPr>
            <a:r>
              <a:rPr lang="en-GB" sz="2000">
                <a:ea typeface="+mn-lt"/>
                <a:cs typeface="+mn-lt"/>
              </a:rPr>
              <a:t>The </a:t>
            </a:r>
            <a:r>
              <a:rPr lang="en-GB" sz="2000" b="1">
                <a:ea typeface="+mn-lt"/>
                <a:cs typeface="+mn-lt"/>
              </a:rPr>
              <a:t>Consumer interface</a:t>
            </a:r>
            <a:r>
              <a:rPr lang="en-GB" sz="2000">
                <a:ea typeface="+mn-lt"/>
                <a:cs typeface="+mn-lt"/>
              </a:rPr>
              <a:t> has only one single method called </a:t>
            </a:r>
            <a:r>
              <a:rPr lang="en-GB" sz="2000" b="1">
                <a:ea typeface="+mn-lt"/>
                <a:cs typeface="+mn-lt"/>
              </a:rPr>
              <a:t>accept()</a:t>
            </a:r>
            <a:r>
              <a:rPr lang="en-GB" sz="2000">
                <a:ea typeface="+mn-lt"/>
                <a:cs typeface="+mn-lt"/>
              </a:rPr>
              <a:t>. It accepts a single argument of any data type and does not return any result.</a:t>
            </a:r>
            <a:endParaRPr lang="en-GB" sz="2000"/>
          </a:p>
          <a:p>
            <a:pPr>
              <a:buNone/>
            </a:pPr>
            <a:r>
              <a:rPr lang="en-GB" sz="2000" b="1" u="sng"/>
              <a:t>4) Predicate Interface</a:t>
            </a:r>
            <a:endParaRPr lang="en-GB" sz="2000" u="sng">
              <a:cs typeface="Calibri"/>
            </a:endParaRPr>
          </a:p>
          <a:p>
            <a:pPr algn="just">
              <a:buNone/>
            </a:pPr>
            <a:r>
              <a:rPr lang="en-GB" sz="2000">
                <a:ea typeface="+mn-lt"/>
                <a:cs typeface="+mn-lt"/>
              </a:rPr>
              <a:t>The </a:t>
            </a:r>
            <a:r>
              <a:rPr lang="en-GB" sz="2000" b="1">
                <a:ea typeface="+mn-lt"/>
                <a:cs typeface="+mn-lt"/>
              </a:rPr>
              <a:t>Predicate interface </a:t>
            </a:r>
            <a:r>
              <a:rPr lang="en-GB" sz="2000">
                <a:ea typeface="+mn-lt"/>
                <a:cs typeface="+mn-lt"/>
              </a:rPr>
              <a:t>has only one single method</a:t>
            </a:r>
            <a:r>
              <a:rPr lang="en-GB" sz="2000" b="1">
                <a:ea typeface="+mn-lt"/>
                <a:cs typeface="+mn-lt"/>
              </a:rPr>
              <a:t> test().</a:t>
            </a:r>
            <a:r>
              <a:rPr lang="en-GB" sz="2000">
                <a:ea typeface="+mn-lt"/>
                <a:cs typeface="+mn-lt"/>
              </a:rPr>
              <a:t> It may be </a:t>
            </a:r>
            <a:r>
              <a:rPr lang="en-GB" sz="2000" b="1">
                <a:ea typeface="+mn-lt"/>
                <a:cs typeface="+mn-lt"/>
              </a:rPr>
              <a:t>true </a:t>
            </a:r>
            <a:r>
              <a:rPr lang="en-GB" sz="2000">
                <a:ea typeface="+mn-lt"/>
                <a:cs typeface="+mn-lt"/>
              </a:rPr>
              <a:t>or </a:t>
            </a:r>
            <a:r>
              <a:rPr lang="en-GB" sz="2000" b="1">
                <a:ea typeface="+mn-lt"/>
                <a:cs typeface="+mn-lt"/>
              </a:rPr>
              <a:t>false </a:t>
            </a:r>
            <a:r>
              <a:rPr lang="en-GB" sz="2000">
                <a:ea typeface="+mn-lt"/>
                <a:cs typeface="+mn-lt"/>
              </a:rPr>
              <a:t>depending on the values of its variables.</a:t>
            </a:r>
            <a:endParaRPr lang="en-GB"/>
          </a:p>
          <a:p>
            <a:pPr algn="just">
              <a:buNone/>
            </a:pPr>
            <a:br>
              <a:rPr lang="en-US" dirty="0"/>
            </a:br>
            <a:endParaRPr lang="en-US" dirty="0"/>
          </a:p>
          <a:p>
            <a:pPr algn="just">
              <a:buNone/>
            </a:pPr>
            <a:endParaRPr lang="en-GB" dirty="0">
              <a:cs typeface="Calibri" panose="020F0502020204030204"/>
            </a:endParaRPr>
          </a:p>
          <a:p>
            <a:pPr algn="just">
              <a:buNone/>
            </a:pPr>
            <a:endParaRPr lang="en-GB" sz="2000" dirty="0">
              <a:cs typeface="Calibri" panose="020F0502020204030204"/>
            </a:endParaRPr>
          </a:p>
          <a:p>
            <a:pPr algn="just">
              <a:buNone/>
            </a:pPr>
            <a:endParaRPr lang="en-GB" sz="2000" dirty="0">
              <a:cs typeface="Calibri" panose="020F0502020204030204"/>
            </a:endParaRPr>
          </a:p>
          <a:p>
            <a:pPr marL="0" indent="0">
              <a:buNone/>
            </a:pPr>
            <a:endParaRPr lang="en-GB" dirty="0">
              <a:cs typeface="Calibri" panose="020F0502020204030204"/>
            </a:endParaRPr>
          </a:p>
        </p:txBody>
      </p:sp>
    </p:spTree>
    <p:extLst>
      <p:ext uri="{BB962C8B-B14F-4D97-AF65-F5344CB8AC3E}">
        <p14:creationId xmlns:p14="http://schemas.microsoft.com/office/powerpoint/2010/main" val="178945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99A3-C689-47FD-A5B6-DA61C37AE46D}"/>
              </a:ext>
            </a:extLst>
          </p:cNvPr>
          <p:cNvSpPr>
            <a:spLocks noGrp="1"/>
          </p:cNvSpPr>
          <p:nvPr>
            <p:ph type="title"/>
          </p:nvPr>
        </p:nvSpPr>
        <p:spPr/>
        <p:txBody>
          <a:bodyPr>
            <a:normAutofit/>
          </a:bodyPr>
          <a:lstStyle/>
          <a:p>
            <a:r>
              <a:rPr lang="en-GB" sz="2800" b="1">
                <a:cs typeface="Calibri Light"/>
              </a:rPr>
              <a:t>Polymorphism</a:t>
            </a:r>
            <a:endParaRPr lang="en-GB" sz="2800" b="1"/>
          </a:p>
        </p:txBody>
      </p:sp>
      <p:pic>
        <p:nvPicPr>
          <p:cNvPr id="4" name="Picture 4" descr="Diagram&#10;&#10;Description automatically generated">
            <a:extLst>
              <a:ext uri="{FF2B5EF4-FFF2-40B4-BE49-F238E27FC236}">
                <a16:creationId xmlns:a16="http://schemas.microsoft.com/office/drawing/2014/main" id="{1EF87346-D952-434E-A51E-2335B9AA4834}"/>
              </a:ext>
            </a:extLst>
          </p:cNvPr>
          <p:cNvPicPr>
            <a:picLocks noGrp="1" noChangeAspect="1"/>
          </p:cNvPicPr>
          <p:nvPr>
            <p:ph idx="1"/>
          </p:nvPr>
        </p:nvPicPr>
        <p:blipFill>
          <a:blip r:embed="rId2"/>
          <a:stretch>
            <a:fillRect/>
          </a:stretch>
        </p:blipFill>
        <p:spPr>
          <a:xfrm>
            <a:off x="968764" y="1326926"/>
            <a:ext cx="7709677" cy="4773641"/>
          </a:xfrm>
        </p:spPr>
      </p:pic>
    </p:spTree>
    <p:extLst>
      <p:ext uri="{BB962C8B-B14F-4D97-AF65-F5344CB8AC3E}">
        <p14:creationId xmlns:p14="http://schemas.microsoft.com/office/powerpoint/2010/main" val="308323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6B49-A86C-46A2-A033-113FE2D802DC}"/>
              </a:ext>
            </a:extLst>
          </p:cNvPr>
          <p:cNvSpPr>
            <a:spLocks noGrp="1"/>
          </p:cNvSpPr>
          <p:nvPr>
            <p:ph type="title" idx="4294967295"/>
          </p:nvPr>
        </p:nvSpPr>
        <p:spPr>
          <a:xfrm>
            <a:off x="0" y="365125"/>
            <a:ext cx="10515600" cy="492125"/>
          </a:xfrm>
        </p:spPr>
        <p:txBody>
          <a:bodyPr>
            <a:normAutofit/>
          </a:bodyPr>
          <a:lstStyle/>
          <a:p>
            <a:r>
              <a:rPr lang="en-GB" sz="2800" b="1" dirty="0">
                <a:cs typeface="Calibri Light"/>
              </a:rPr>
              <a:t>INHERITANCE</a:t>
            </a:r>
            <a:endParaRPr lang="en-GB" sz="2800" b="1" dirty="0"/>
          </a:p>
        </p:txBody>
      </p:sp>
      <p:sp>
        <p:nvSpPr>
          <p:cNvPr id="3" name="Content Placeholder 2">
            <a:extLst>
              <a:ext uri="{FF2B5EF4-FFF2-40B4-BE49-F238E27FC236}">
                <a16:creationId xmlns:a16="http://schemas.microsoft.com/office/drawing/2014/main" id="{F88E5B05-D5ED-4F31-B4BB-00995E7DD910}"/>
              </a:ext>
            </a:extLst>
          </p:cNvPr>
          <p:cNvSpPr>
            <a:spLocks noGrp="1"/>
          </p:cNvSpPr>
          <p:nvPr>
            <p:ph idx="4294967295"/>
          </p:nvPr>
        </p:nvSpPr>
        <p:spPr>
          <a:xfrm>
            <a:off x="0" y="1020763"/>
            <a:ext cx="10515600" cy="5472112"/>
          </a:xfrm>
        </p:spPr>
        <p:txBody>
          <a:bodyPr vert="horz" lIns="91440" tIns="45720" rIns="91440" bIns="45720" rtlCol="0" anchor="t">
            <a:normAutofit fontScale="92500" lnSpcReduction="20000"/>
          </a:bodyPr>
          <a:lstStyle/>
          <a:p>
            <a:pPr algn="just"/>
            <a:r>
              <a:rPr lang="en-GB" sz="2000" b="1" dirty="0">
                <a:ea typeface="+mn-lt"/>
                <a:cs typeface="+mn-lt"/>
              </a:rPr>
              <a:t>Inheritance in Java</a:t>
            </a:r>
            <a:r>
              <a:rPr lang="en-GB" sz="2000" dirty="0">
                <a:ea typeface="+mn-lt"/>
                <a:cs typeface="+mn-lt"/>
              </a:rPr>
              <a:t> is a mechanism in which one object acquires all the properties and </a:t>
            </a:r>
            <a:r>
              <a:rPr lang="en-GB" sz="2000" dirty="0" err="1">
                <a:ea typeface="+mn-lt"/>
                <a:cs typeface="+mn-lt"/>
              </a:rPr>
              <a:t>behaviors</a:t>
            </a:r>
            <a:r>
              <a:rPr lang="en-GB" sz="2000" dirty="0">
                <a:ea typeface="+mn-lt"/>
                <a:cs typeface="+mn-lt"/>
              </a:rPr>
              <a:t> of a parent object. It is an important part of </a:t>
            </a:r>
            <a:r>
              <a:rPr lang="en-GB" sz="2000" dirty="0">
                <a:ea typeface="+mn-lt"/>
                <a:cs typeface="+mn-lt"/>
                <a:hlinkClick r:id="rId2"/>
              </a:rPr>
              <a:t>OOPs</a:t>
            </a:r>
            <a:r>
              <a:rPr lang="en-GB" sz="2000" dirty="0">
                <a:ea typeface="+mn-lt"/>
                <a:cs typeface="+mn-lt"/>
              </a:rPr>
              <a:t> (Object Oriented programming system).The idea behind inheritance in Java is that you can create new </a:t>
            </a:r>
            <a:r>
              <a:rPr lang="en-GB" sz="2000" dirty="0">
                <a:ea typeface="+mn-lt"/>
                <a:cs typeface="+mn-lt"/>
                <a:hlinkClick r:id="rId3"/>
              </a:rPr>
              <a:t>classes</a:t>
            </a:r>
            <a:r>
              <a:rPr lang="en-GB" sz="2000" dirty="0">
                <a:ea typeface="+mn-lt"/>
                <a:cs typeface="+mn-lt"/>
              </a:rPr>
              <a:t> that are built upon existing classes. When you inherit from an existing class, you can reuse methods and fields of the parent class. Moreover, you can add new methods and fields in your current class also. Inheritance represents the </a:t>
            </a:r>
            <a:r>
              <a:rPr lang="en-GB" sz="2000" b="1" dirty="0">
                <a:ea typeface="+mn-lt"/>
                <a:cs typeface="+mn-lt"/>
              </a:rPr>
              <a:t>IS-A relationship</a:t>
            </a:r>
            <a:r>
              <a:rPr lang="en-GB" sz="2000" dirty="0">
                <a:ea typeface="+mn-lt"/>
                <a:cs typeface="+mn-lt"/>
              </a:rPr>
              <a:t> which is also known as a </a:t>
            </a:r>
            <a:r>
              <a:rPr lang="en-GB" sz="2000" i="1" dirty="0">
                <a:ea typeface="+mn-lt"/>
                <a:cs typeface="+mn-lt"/>
              </a:rPr>
              <a:t>parent-child</a:t>
            </a:r>
            <a:r>
              <a:rPr lang="en-GB" sz="2000" dirty="0">
                <a:ea typeface="+mn-lt"/>
                <a:cs typeface="+mn-lt"/>
              </a:rPr>
              <a:t> relationship. The </a:t>
            </a:r>
            <a:r>
              <a:rPr lang="en-GB" sz="2000" b="1" dirty="0">
                <a:ea typeface="+mn-lt"/>
                <a:cs typeface="+mn-lt"/>
              </a:rPr>
              <a:t>extends keyword</a:t>
            </a:r>
            <a:r>
              <a:rPr lang="en-GB" sz="2000" dirty="0">
                <a:ea typeface="+mn-lt"/>
                <a:cs typeface="+mn-lt"/>
              </a:rPr>
              <a:t> indicates that you are making a new class that derives from an existing class.</a:t>
            </a:r>
            <a:endParaRPr lang="en-GB" sz="2000" dirty="0">
              <a:cs typeface="Calibri"/>
            </a:endParaRPr>
          </a:p>
          <a:p>
            <a:pPr algn="just"/>
            <a:r>
              <a:rPr lang="en-GB" sz="2000" dirty="0"/>
              <a:t>Why use inheritance in java</a:t>
            </a:r>
            <a:endParaRPr lang="en-GB" sz="2000" dirty="0">
              <a:cs typeface="Calibri"/>
            </a:endParaRPr>
          </a:p>
          <a:p>
            <a:pPr marL="0" indent="0" algn="just">
              <a:buNone/>
            </a:pPr>
            <a:r>
              <a:rPr lang="en-GB" sz="2000" dirty="0">
                <a:ea typeface="+mn-lt"/>
                <a:cs typeface="+mn-lt"/>
              </a:rPr>
              <a:t>     For </a:t>
            </a:r>
            <a:r>
              <a:rPr lang="en-GB" sz="2000" dirty="0">
                <a:ea typeface="+mn-lt"/>
                <a:cs typeface="+mn-lt"/>
                <a:hlinkClick r:id="rId4"/>
              </a:rPr>
              <a:t>Method Overriding</a:t>
            </a:r>
            <a:r>
              <a:rPr lang="en-GB" sz="2000" dirty="0">
                <a:ea typeface="+mn-lt"/>
                <a:cs typeface="+mn-lt"/>
              </a:rPr>
              <a:t> (so </a:t>
            </a:r>
            <a:r>
              <a:rPr lang="en-GB" sz="2000" dirty="0">
                <a:ea typeface="+mn-lt"/>
                <a:cs typeface="+mn-lt"/>
                <a:hlinkClick r:id="rId5"/>
              </a:rPr>
              <a:t>runtime polymorphism</a:t>
            </a:r>
            <a:r>
              <a:rPr lang="en-GB" sz="2000" dirty="0">
                <a:ea typeface="+mn-lt"/>
                <a:cs typeface="+mn-lt"/>
              </a:rPr>
              <a:t> can be achieved). </a:t>
            </a:r>
          </a:p>
          <a:p>
            <a:pPr marL="0" indent="0" algn="just">
              <a:buNone/>
            </a:pPr>
            <a:r>
              <a:rPr lang="en-GB" sz="2000" dirty="0">
                <a:ea typeface="+mn-lt"/>
                <a:cs typeface="+mn-lt"/>
              </a:rPr>
              <a:t>     For Code Reusability.</a:t>
            </a:r>
            <a:endParaRPr lang="en-GB" sz="2000" dirty="0">
              <a:cs typeface="Calibri"/>
            </a:endParaRPr>
          </a:p>
          <a:p>
            <a:pPr algn="just">
              <a:buNone/>
            </a:pPr>
            <a:r>
              <a:rPr lang="en-GB" b="1" dirty="0"/>
              <a:t>Terms used in Inheritance</a:t>
            </a:r>
            <a:endParaRPr lang="en-GB" b="1" dirty="0">
              <a:cs typeface="Calibri"/>
            </a:endParaRPr>
          </a:p>
          <a:p>
            <a:pPr algn="just">
              <a:buFont typeface="Arial"/>
              <a:buChar char="•"/>
            </a:pPr>
            <a:r>
              <a:rPr lang="en-GB" sz="2000" b="1" dirty="0">
                <a:ea typeface="+mn-lt"/>
                <a:cs typeface="+mn-lt"/>
              </a:rPr>
              <a:t>Class:</a:t>
            </a:r>
            <a:r>
              <a:rPr lang="en-GB" sz="2000" dirty="0">
                <a:ea typeface="+mn-lt"/>
                <a:cs typeface="+mn-lt"/>
              </a:rPr>
              <a:t> A class is a group of objects which have common properties. It is a template or blueprint from which objects are created.</a:t>
            </a:r>
            <a:endParaRPr lang="en-GB" dirty="0"/>
          </a:p>
          <a:p>
            <a:pPr algn="just">
              <a:buFont typeface="Arial"/>
              <a:buChar char="•"/>
            </a:pPr>
            <a:r>
              <a:rPr lang="en-GB" sz="2000" b="1" dirty="0">
                <a:ea typeface="+mn-lt"/>
                <a:cs typeface="+mn-lt"/>
              </a:rPr>
              <a:t>Sub Class/Child Class:</a:t>
            </a:r>
            <a:r>
              <a:rPr lang="en-GB" sz="2000" dirty="0">
                <a:ea typeface="+mn-lt"/>
                <a:cs typeface="+mn-lt"/>
              </a:rPr>
              <a:t> Subclass is a class which inherits the other class. It is also called a derived class, extended class, or child class.</a:t>
            </a:r>
            <a:endParaRPr lang="en-GB" dirty="0"/>
          </a:p>
          <a:p>
            <a:pPr algn="just">
              <a:buFont typeface="Arial"/>
              <a:buChar char="•"/>
            </a:pPr>
            <a:r>
              <a:rPr lang="en-GB" sz="2000" b="1" dirty="0">
                <a:ea typeface="+mn-lt"/>
                <a:cs typeface="+mn-lt"/>
              </a:rPr>
              <a:t>Super Class/Parent Class:</a:t>
            </a:r>
            <a:r>
              <a:rPr lang="en-GB" sz="2000" dirty="0">
                <a:ea typeface="+mn-lt"/>
                <a:cs typeface="+mn-lt"/>
              </a:rPr>
              <a:t> Superclass is the class from where a subclass inherits the features. It is also called a base class or a parent class.</a:t>
            </a:r>
            <a:endParaRPr lang="en-GB" dirty="0"/>
          </a:p>
          <a:p>
            <a:pPr algn="just">
              <a:buFont typeface="Arial"/>
              <a:buChar char="•"/>
            </a:pPr>
            <a:r>
              <a:rPr lang="en-GB" sz="2000" b="1" dirty="0">
                <a:ea typeface="+mn-lt"/>
                <a:cs typeface="+mn-lt"/>
              </a:rPr>
              <a:t>Reusability:</a:t>
            </a:r>
            <a:r>
              <a:rPr lang="en-GB" sz="2000" dirty="0">
                <a:ea typeface="+mn-lt"/>
                <a:cs typeface="+mn-lt"/>
              </a:rPr>
              <a:t> As the name specifies, reusability is a mechanism which facilitates you to reuse the fields and methods of the existing class when you create a new class. You can use the same fields and methods already defined in the previous class. </a:t>
            </a:r>
            <a:endParaRPr lang="en-GB" dirty="0"/>
          </a:p>
          <a:p>
            <a:pPr marL="0" indent="0" algn="just">
              <a:buNone/>
            </a:pPr>
            <a:endParaRPr lang="en-GB" sz="2000" dirty="0">
              <a:cs typeface="Calibri"/>
            </a:endParaRPr>
          </a:p>
          <a:p>
            <a:endParaRPr lang="en-GB" dirty="0">
              <a:cs typeface="Calibri"/>
            </a:endParaRPr>
          </a:p>
        </p:txBody>
      </p:sp>
    </p:spTree>
    <p:extLst>
      <p:ext uri="{BB962C8B-B14F-4D97-AF65-F5344CB8AC3E}">
        <p14:creationId xmlns:p14="http://schemas.microsoft.com/office/powerpoint/2010/main" val="78365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EBBAE8DF-5108-4C12-B2C7-FA16A79222E2}"/>
              </a:ext>
            </a:extLst>
          </p:cNvPr>
          <p:cNvPicPr>
            <a:picLocks noChangeAspect="1"/>
          </p:cNvPicPr>
          <p:nvPr/>
        </p:nvPicPr>
        <p:blipFill>
          <a:blip r:embed="rId2"/>
          <a:stretch>
            <a:fillRect/>
          </a:stretch>
        </p:blipFill>
        <p:spPr>
          <a:xfrm>
            <a:off x="986289" y="671441"/>
            <a:ext cx="10578857" cy="5587004"/>
          </a:xfrm>
          <a:prstGeom prst="rect">
            <a:avLst/>
          </a:prstGeom>
        </p:spPr>
      </p:pic>
    </p:spTree>
    <p:extLst>
      <p:ext uri="{BB962C8B-B14F-4D97-AF65-F5344CB8AC3E}">
        <p14:creationId xmlns:p14="http://schemas.microsoft.com/office/powerpoint/2010/main" val="296099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38B0-0019-4EF7-9BEC-F120E421D245}"/>
              </a:ext>
            </a:extLst>
          </p:cNvPr>
          <p:cNvSpPr>
            <a:spLocks noGrp="1"/>
          </p:cNvSpPr>
          <p:nvPr>
            <p:ph type="title"/>
          </p:nvPr>
        </p:nvSpPr>
        <p:spPr>
          <a:xfrm>
            <a:off x="838200" y="365125"/>
            <a:ext cx="10515600" cy="664205"/>
          </a:xfrm>
        </p:spPr>
        <p:txBody>
          <a:bodyPr>
            <a:normAutofit/>
          </a:bodyPr>
          <a:lstStyle/>
          <a:p>
            <a:r>
              <a:rPr lang="en-GB" sz="2800" b="1">
                <a:cs typeface="Calibri Light"/>
              </a:rPr>
              <a:t>Diamond Problem in Java (Multiple Inheritance)</a:t>
            </a:r>
            <a:endParaRPr lang="en-GB" sz="2800">
              <a:cs typeface="Calibri Light" panose="020F0302020204030204"/>
            </a:endParaRPr>
          </a:p>
        </p:txBody>
      </p:sp>
      <p:sp>
        <p:nvSpPr>
          <p:cNvPr id="3" name="Content Placeholder 2">
            <a:extLst>
              <a:ext uri="{FF2B5EF4-FFF2-40B4-BE49-F238E27FC236}">
                <a16:creationId xmlns:a16="http://schemas.microsoft.com/office/drawing/2014/main" id="{33E987EF-8180-4299-B57F-4D56AC768D16}"/>
              </a:ext>
            </a:extLst>
          </p:cNvPr>
          <p:cNvSpPr>
            <a:spLocks noGrp="1"/>
          </p:cNvSpPr>
          <p:nvPr>
            <p:ph idx="1"/>
          </p:nvPr>
        </p:nvSpPr>
        <p:spPr>
          <a:xfrm>
            <a:off x="838200" y="1221777"/>
            <a:ext cx="10515600" cy="5271487"/>
          </a:xfrm>
        </p:spPr>
        <p:txBody>
          <a:bodyPr vert="horz" lIns="91440" tIns="45720" rIns="91440" bIns="45720" rtlCol="0" anchor="t">
            <a:normAutofit/>
          </a:bodyPr>
          <a:lstStyle/>
          <a:p>
            <a:r>
              <a:rPr lang="en-GB">
                <a:cs typeface="Calibri"/>
              </a:rPr>
              <a:t>Java doesn''t support this type of inheritance, inorder to avoid a problem called "</a:t>
            </a:r>
            <a:r>
              <a:rPr lang="en-GB" b="1">
                <a:cs typeface="Calibri"/>
              </a:rPr>
              <a:t>Diamond Problem</a:t>
            </a:r>
            <a:r>
              <a:rPr lang="en-GB">
                <a:cs typeface="Calibri"/>
              </a:rPr>
              <a:t>".</a:t>
            </a:r>
          </a:p>
          <a:p>
            <a:r>
              <a:rPr lang="en-GB">
                <a:cs typeface="Calibri"/>
              </a:rPr>
              <a:t>This creates ambiguity problem ie., D is derived from B &amp; C. Thus has 2 sum() functions that creates confusion on which sum function is to be called. So java  doesn't </a:t>
            </a:r>
          </a:p>
          <a:p>
            <a:pPr marL="0" indent="0">
              <a:buNone/>
            </a:pPr>
            <a:r>
              <a:rPr lang="en-GB">
                <a:cs typeface="Calibri"/>
              </a:rPr>
              <a:t>   Support Multiple/Hybrid </a:t>
            </a:r>
          </a:p>
          <a:p>
            <a:pPr marL="0" indent="0">
              <a:buNone/>
            </a:pPr>
            <a:r>
              <a:rPr lang="en-GB">
                <a:cs typeface="Calibri"/>
              </a:rPr>
              <a:t>    Inheritance.</a:t>
            </a:r>
          </a:p>
          <a:p>
            <a:pPr lvl="3"/>
            <a:endParaRPr lang="en-GB" dirty="0">
              <a:cs typeface="Calibri"/>
            </a:endParaRPr>
          </a:p>
        </p:txBody>
      </p:sp>
      <p:sp>
        <p:nvSpPr>
          <p:cNvPr id="5" name="Rectangle 4">
            <a:extLst>
              <a:ext uri="{FF2B5EF4-FFF2-40B4-BE49-F238E27FC236}">
                <a16:creationId xmlns:a16="http://schemas.microsoft.com/office/drawing/2014/main" id="{4478D6A2-D53F-442D-9896-142DC44A63D5}"/>
              </a:ext>
            </a:extLst>
          </p:cNvPr>
          <p:cNvSpPr/>
          <p:nvPr/>
        </p:nvSpPr>
        <p:spPr>
          <a:xfrm>
            <a:off x="5537260" y="2956525"/>
            <a:ext cx="1452112" cy="690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A </a:t>
            </a:r>
          </a:p>
          <a:p>
            <a:pPr algn="ctr"/>
            <a:r>
              <a:rPr lang="en-GB">
                <a:cs typeface="Calibri"/>
              </a:rPr>
              <a:t>sum()</a:t>
            </a:r>
          </a:p>
        </p:txBody>
      </p:sp>
      <p:sp>
        <p:nvSpPr>
          <p:cNvPr id="7" name="Rectangle 6">
            <a:extLst>
              <a:ext uri="{FF2B5EF4-FFF2-40B4-BE49-F238E27FC236}">
                <a16:creationId xmlns:a16="http://schemas.microsoft.com/office/drawing/2014/main" id="{2516B209-5BAB-4C24-B9BE-7F1D5641EDED}"/>
              </a:ext>
            </a:extLst>
          </p:cNvPr>
          <p:cNvSpPr/>
          <p:nvPr/>
        </p:nvSpPr>
        <p:spPr>
          <a:xfrm>
            <a:off x="4208286" y="4229270"/>
            <a:ext cx="733246" cy="61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B</a:t>
            </a:r>
          </a:p>
          <a:p>
            <a:pPr algn="ctr"/>
            <a:r>
              <a:rPr lang="en-GB">
                <a:cs typeface="Calibri"/>
              </a:rPr>
              <a:t>Sum()</a:t>
            </a:r>
            <a:endParaRPr lang="en-GB" dirty="0">
              <a:cs typeface="Calibri"/>
            </a:endParaRPr>
          </a:p>
        </p:txBody>
      </p:sp>
      <p:sp>
        <p:nvSpPr>
          <p:cNvPr id="8" name="Rectangle 7">
            <a:extLst>
              <a:ext uri="{FF2B5EF4-FFF2-40B4-BE49-F238E27FC236}">
                <a16:creationId xmlns:a16="http://schemas.microsoft.com/office/drawing/2014/main" id="{CFFFEE0F-9429-471A-B833-85C97805AACD}"/>
              </a:ext>
            </a:extLst>
          </p:cNvPr>
          <p:cNvSpPr/>
          <p:nvPr/>
        </p:nvSpPr>
        <p:spPr>
          <a:xfrm>
            <a:off x="7302979" y="4219035"/>
            <a:ext cx="920150" cy="6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C</a:t>
            </a:r>
          </a:p>
          <a:p>
            <a:pPr algn="ctr"/>
            <a:r>
              <a:rPr lang="en-GB">
                <a:cs typeface="Calibri"/>
              </a:rPr>
              <a:t>Sum()</a:t>
            </a:r>
            <a:endParaRPr lang="en-GB" dirty="0">
              <a:cs typeface="Calibri"/>
            </a:endParaRPr>
          </a:p>
        </p:txBody>
      </p:sp>
      <p:sp>
        <p:nvSpPr>
          <p:cNvPr id="9" name="Rectangle 8">
            <a:extLst>
              <a:ext uri="{FF2B5EF4-FFF2-40B4-BE49-F238E27FC236}">
                <a16:creationId xmlns:a16="http://schemas.microsoft.com/office/drawing/2014/main" id="{43841A7F-5250-46E3-926F-C1C8E31AFDE2}"/>
              </a:ext>
            </a:extLst>
          </p:cNvPr>
          <p:cNvSpPr/>
          <p:nvPr/>
        </p:nvSpPr>
        <p:spPr>
          <a:xfrm>
            <a:off x="6108760" y="5066401"/>
            <a:ext cx="977658" cy="790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D</a:t>
            </a:r>
          </a:p>
          <a:p>
            <a:pPr algn="ctr"/>
            <a:r>
              <a:rPr lang="en-GB">
                <a:cs typeface="Calibri"/>
              </a:rPr>
              <a:t>Sum() ?</a:t>
            </a:r>
            <a:endParaRPr lang="en-GB" dirty="0">
              <a:cs typeface="Calibri"/>
            </a:endParaRPr>
          </a:p>
        </p:txBody>
      </p:sp>
      <p:cxnSp>
        <p:nvCxnSpPr>
          <p:cNvPr id="10" name="Straight Arrow Connector 9">
            <a:extLst>
              <a:ext uri="{FF2B5EF4-FFF2-40B4-BE49-F238E27FC236}">
                <a16:creationId xmlns:a16="http://schemas.microsoft.com/office/drawing/2014/main" id="{2774FC34-52EC-4F62-8E52-C90E0136858F}"/>
              </a:ext>
            </a:extLst>
          </p:cNvPr>
          <p:cNvCxnSpPr/>
          <p:nvPr/>
        </p:nvCxnSpPr>
        <p:spPr>
          <a:xfrm>
            <a:off x="6984880" y="3340220"/>
            <a:ext cx="641231" cy="82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87BDF71-6660-4188-8BBA-C2C8558DAC6C}"/>
              </a:ext>
            </a:extLst>
          </p:cNvPr>
          <p:cNvCxnSpPr/>
          <p:nvPr/>
        </p:nvCxnSpPr>
        <p:spPr>
          <a:xfrm flipH="1">
            <a:off x="4490947" y="3267434"/>
            <a:ext cx="1040920" cy="88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E5374F2-D2E5-4570-84BF-C1544D849433}"/>
              </a:ext>
            </a:extLst>
          </p:cNvPr>
          <p:cNvCxnSpPr/>
          <p:nvPr/>
        </p:nvCxnSpPr>
        <p:spPr>
          <a:xfrm flipH="1">
            <a:off x="7135483" y="4948686"/>
            <a:ext cx="566469" cy="669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BEC1BF2-6051-409C-A0F9-113DFA4C3308}"/>
              </a:ext>
            </a:extLst>
          </p:cNvPr>
          <p:cNvCxnSpPr/>
          <p:nvPr/>
        </p:nvCxnSpPr>
        <p:spPr>
          <a:xfrm>
            <a:off x="4868713" y="4904656"/>
            <a:ext cx="1101306" cy="612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247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JAVA</vt:lpstr>
      <vt:lpstr>What is Java?</vt:lpstr>
      <vt:lpstr>Difference between JDK,  JRE and JVM?</vt:lpstr>
      <vt:lpstr>OOPS Concept</vt:lpstr>
      <vt:lpstr>Encapsulation And Abstraction</vt:lpstr>
      <vt:lpstr>Polymorphism</vt:lpstr>
      <vt:lpstr>INHERITANCE</vt:lpstr>
      <vt:lpstr>PowerPoint Presentation</vt:lpstr>
      <vt:lpstr>Diamond Problem in Java (Multiple Inheritance)</vt:lpstr>
      <vt:lpstr>Access Control Modifiers</vt:lpstr>
      <vt:lpstr>Non –Access modifiers</vt:lpstr>
      <vt:lpstr>PowerPoint Presentation</vt:lpstr>
      <vt:lpstr>PowerPoint Presentation</vt:lpstr>
      <vt:lpstr>DATA TYPES IN JAVA</vt:lpstr>
      <vt:lpstr>DATA TYPE CONVERSION</vt:lpstr>
      <vt:lpstr>OPERATORS IN JAVA</vt:lpstr>
      <vt:lpstr>ITERATIVE STATEMENTS</vt:lpstr>
      <vt:lpstr>DECISION MAKING STATEMENTS</vt:lpstr>
      <vt:lpstr>ARRAYS</vt:lpstr>
      <vt:lpstr>Types of Arrays</vt:lpstr>
      <vt:lpstr>Strings and its methods</vt:lpstr>
      <vt:lpstr>String Methods (cont...)</vt:lpstr>
      <vt:lpstr>String Methods (cont...)</vt:lpstr>
      <vt:lpstr>CLASSES AND OBJECTS</vt:lpstr>
      <vt:lpstr>OBJECTS</vt:lpstr>
      <vt:lpstr>INITIALIZATION OF JAVA OBJECT</vt:lpstr>
      <vt:lpstr>CONSTRUCTORS</vt:lpstr>
      <vt:lpstr>Types of constructors</vt:lpstr>
      <vt:lpstr>Super Keyword</vt:lpstr>
      <vt:lpstr>What is method overloading and overriding in Java?</vt:lpstr>
      <vt:lpstr>"this" Keyword</vt:lpstr>
      <vt:lpstr>JAVA PACKAGES</vt:lpstr>
      <vt:lpstr>Pre-defined Package : </vt:lpstr>
      <vt:lpstr>Regular Expression</vt:lpstr>
      <vt:lpstr>Exception Handling in Java</vt:lpstr>
      <vt:lpstr>Exception Handling in Java (cont...)</vt:lpstr>
      <vt:lpstr>Types Of Exceptions</vt:lpstr>
      <vt:lpstr>Exception Vs Error</vt:lpstr>
      <vt:lpstr>Throw Vs Throws</vt:lpstr>
      <vt:lpstr>Garbage Collection</vt:lpstr>
      <vt:lpstr>Garbage Collection ( Cont...)</vt:lpstr>
      <vt:lpstr>FILE CONCEPT IN JAVA</vt:lpstr>
      <vt:lpstr>PowerPoint Presentation</vt:lpstr>
      <vt:lpstr>PowerPoint Presentation</vt:lpstr>
      <vt:lpstr> WRAPPER CLASSES IN JAVA</vt:lpstr>
      <vt:lpstr>Autoboxing And Unboxing ( Wrapper Classes – cont...)</vt:lpstr>
      <vt:lpstr>INTERFACE</vt:lpstr>
      <vt:lpstr>PowerPoint Presentation</vt:lpstr>
      <vt:lpstr>LAMDA EXPRESSIONS</vt:lpstr>
      <vt:lpstr>PowerPoint Presentation</vt:lpstr>
      <vt:lpstr>Java In-Built Functional Interfaces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1680</cp:revision>
  <dcterms:created xsi:type="dcterms:W3CDTF">2021-11-01T10:33:22Z</dcterms:created>
  <dcterms:modified xsi:type="dcterms:W3CDTF">2021-11-03T12:40:18Z</dcterms:modified>
</cp:coreProperties>
</file>