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84" r:id="rId5"/>
    <p:sldId id="285" r:id="rId6"/>
    <p:sldId id="286" r:id="rId7"/>
    <p:sldId id="279" r:id="rId8"/>
    <p:sldId id="280" r:id="rId9"/>
    <p:sldId id="282"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81" r:id="rId31"/>
    <p:sldId id="283" r:id="rId32"/>
    <p:sldId id="288" r:id="rId33"/>
    <p:sldId id="289" r:id="rId34"/>
    <p:sldId id="290" r:id="rId35"/>
    <p:sldId id="291" r:id="rId36"/>
    <p:sldId id="292" r:id="rId37"/>
    <p:sldId id="293" r:id="rId38"/>
    <p:sldId id="294" r:id="rId39"/>
    <p:sldId id="295" r:id="rId40"/>
    <p:sldId id="301" r:id="rId41"/>
    <p:sldId id="302" r:id="rId42"/>
    <p:sldId id="296" r:id="rId43"/>
    <p:sldId id="297" r:id="rId44"/>
    <p:sldId id="298" r:id="rId45"/>
    <p:sldId id="299" r:id="rId46"/>
    <p:sldId id="300" r:id="rId47"/>
    <p:sldId id="287" r:id="rId48"/>
    <p:sldId id="303" r:id="rId49"/>
    <p:sldId id="304" r:id="rId50"/>
    <p:sldId id="305" r:id="rId51"/>
    <p:sldId id="306" r:id="rId52"/>
    <p:sldId id="307"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5D0FB-3F78-951C-60F1-F0A89B0D1812}" v="1073" dt="2021-11-01T12:16:04.931"/>
    <p1510:client id="{37C49A54-6365-0ACB-B4F6-CAA3E31BA1DB}" v="225" dt="2021-11-05T11:33:20.905"/>
    <p1510:client id="{475DC718-F938-9A54-5EDD-B90F13ECB01C}" v="997" dt="2021-11-02T12:35:32.073"/>
    <p1510:client id="{6DA827F4-1FED-3EBB-34D8-E4D81639E1FB}" v="2066" dt="2021-11-03T12:39:58.338"/>
    <p1510:client id="{B3CB9E74-0048-4D83-B4AB-DB7194722D67}" v="3" dt="2021-11-01T10:34:12.975"/>
    <p1510:client id="{C5AE87AB-8D4B-4C28-A294-EF86D7A2F919}" v="1294" dt="2021-11-02T05:31:08.879"/>
    <p1510:client id="{DEA82826-A895-EABC-A1AE-8B4ABA343F29}" v="2152" dt="2021-11-05T10:47:31.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84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4942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519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3125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113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680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073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582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2775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5352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729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35532899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ocs.oracle.com/javase/8/docs/api/java/io/Reader.html" TargetMode="External"/><Relationship Id="rId2" Type="http://schemas.openxmlformats.org/officeDocument/2006/relationships/hyperlink" Target="https://docs.oracle.com/javase/tutorial/essential/io/"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io/BufferedReader.html" TargetMode="External"/><Relationship Id="rId5" Type="http://schemas.openxmlformats.org/officeDocument/2006/relationships/hyperlink" Target="https://docs.oracle.com/javase/8/docs/api/java/io/FileReader.html" TargetMode="External"/><Relationship Id="rId4" Type="http://schemas.openxmlformats.org/officeDocument/2006/relationships/hyperlink" Target="https://docs.oracle.com/javase/8/docs/api/java/io/InputStreamReader.html"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docs.oracle.com/javase/8/docs/api/java/io/BufferedInputStream.html" TargetMode="External"/><Relationship Id="rId3" Type="http://schemas.openxmlformats.org/officeDocument/2006/relationships/hyperlink" Target="https://docs.oracle.com/javase/8/docs/api/java/io/OutputStreamWriter.html" TargetMode="External"/><Relationship Id="rId7" Type="http://schemas.openxmlformats.org/officeDocument/2006/relationships/hyperlink" Target="https://docs.oracle.com/javase/8/docs/api/java/io/FileInputStream.html" TargetMode="External"/><Relationship Id="rId2" Type="http://schemas.openxmlformats.org/officeDocument/2006/relationships/hyperlink" Target="https://docs.oracle.com/javase/8/docs/api/java/io/Writer.html"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io/InputStream.html" TargetMode="External"/><Relationship Id="rId5" Type="http://schemas.openxmlformats.org/officeDocument/2006/relationships/hyperlink" Target="https://docs.oracle.com/javase/8/docs/api/java/io/BufferedWriter.html" TargetMode="External"/><Relationship Id="rId4" Type="http://schemas.openxmlformats.org/officeDocument/2006/relationships/hyperlink" Target="https://docs.oracle.com/javase/8/docs/api/java/io/FileWriter.html"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docs.oracle.com/javase/8/docs/api/java/nio/file/Files.html" TargetMode="External"/><Relationship Id="rId3" Type="http://schemas.openxmlformats.org/officeDocument/2006/relationships/hyperlink" Target="https://docs.oracle.com/javase/8/docs/api/java/io/FileOutputStream.html" TargetMode="External"/><Relationship Id="rId7" Type="http://schemas.openxmlformats.org/officeDocument/2006/relationships/hyperlink" Target="https://docs.oracle.com/javase/8/docs/api/java/nio/file/Paths.html" TargetMode="External"/><Relationship Id="rId2" Type="http://schemas.openxmlformats.org/officeDocument/2006/relationships/hyperlink" Target="https://docs.oracle.com/javase/8/docs/api/java/io/OutputStream.html"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nio/file/Path.html" TargetMode="External"/><Relationship Id="rId5" Type="http://schemas.openxmlformats.org/officeDocument/2006/relationships/hyperlink" Target="https://docs.oracle.com/javase/8/docs/api/java/nio/package-summary.html" TargetMode="External"/><Relationship Id="rId4" Type="http://schemas.openxmlformats.org/officeDocument/2006/relationships/hyperlink" Target="https://docs.oracle.com/javase/8/docs/api/java/io/BufferedOutputStream.html"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www.javatpoint.com/java-float" TargetMode="External"/><Relationship Id="rId3" Type="http://schemas.openxmlformats.org/officeDocument/2006/relationships/hyperlink" Target="https://www.javatpoint.com/post/java-character" TargetMode="External"/><Relationship Id="rId7" Type="http://schemas.openxmlformats.org/officeDocument/2006/relationships/hyperlink" Target="https://www.javatpoint.com/java-long" TargetMode="External"/><Relationship Id="rId2" Type="http://schemas.openxmlformats.org/officeDocument/2006/relationships/hyperlink" Target="https://www.javatpoint.com/java-boolean" TargetMode="External"/><Relationship Id="rId1" Type="http://schemas.openxmlformats.org/officeDocument/2006/relationships/slideLayout" Target="../slideLayouts/slideLayout2.xml"/><Relationship Id="rId6" Type="http://schemas.openxmlformats.org/officeDocument/2006/relationships/hyperlink" Target="https://www.javatpoint.com/java-integer" TargetMode="External"/><Relationship Id="rId5" Type="http://schemas.openxmlformats.org/officeDocument/2006/relationships/hyperlink" Target="https://www.javatpoint.com/java-short" TargetMode="External"/><Relationship Id="rId4" Type="http://schemas.openxmlformats.org/officeDocument/2006/relationships/hyperlink" Target="https://www.javatpoint.com/java-byte" TargetMode="External"/><Relationship Id="rId9" Type="http://schemas.openxmlformats.org/officeDocument/2006/relationships/hyperlink" Target="https://www.javatpoint.com/java-doubl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w3schools.com/java/java_abstract.as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encapsulation-in-java/"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5" Type="http://schemas.openxmlformats.org/officeDocument/2006/relationships/hyperlink" Target="https://www.javatpoint.com/runtime-polymorphism-in-java" TargetMode="External"/><Relationship Id="rId4" Type="http://schemas.openxmlformats.org/officeDocument/2006/relationships/hyperlink" Target="https://www.javatpoint.com/method-overriding-in-java"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oks stacked on a table">
            <a:extLst>
              <a:ext uri="{FF2B5EF4-FFF2-40B4-BE49-F238E27FC236}">
                <a16:creationId xmlns:a16="http://schemas.microsoft.com/office/drawing/2014/main" id="{C808FBB8-27B5-4BDA-9217-A88618AF523A}"/>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GB" sz="4800">
                <a:cs typeface="Calibri Light"/>
              </a:rPr>
              <a:t>JAVA</a:t>
            </a:r>
            <a:endParaRPr lang="en-GB" sz="480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EF67C-027F-4C44-AD7E-AF9ECF90483B}"/>
              </a:ext>
            </a:extLst>
          </p:cNvPr>
          <p:cNvSpPr>
            <a:spLocks noGrp="1"/>
          </p:cNvSpPr>
          <p:nvPr>
            <p:ph type="title"/>
          </p:nvPr>
        </p:nvSpPr>
        <p:spPr>
          <a:xfrm>
            <a:off x="686834" y="1153572"/>
            <a:ext cx="3200400" cy="4461163"/>
          </a:xfrm>
        </p:spPr>
        <p:txBody>
          <a:bodyPr>
            <a:normAutofit/>
          </a:bodyPr>
          <a:lstStyle/>
          <a:p>
            <a:r>
              <a:rPr lang="en-GB" b="1">
                <a:solidFill>
                  <a:srgbClr val="FFFFFF"/>
                </a:solidFill>
                <a:cs typeface="Calibri Light"/>
              </a:rPr>
              <a:t>Access Control Modifiers</a:t>
            </a:r>
            <a:endParaRPr lang="en-GB" b="1">
              <a:solidFill>
                <a:srgbClr val="FFFFFF"/>
              </a:solidFill>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B107A4D-0EA8-4B9C-925D-61455AC9D57E}"/>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GB" sz="2000" b="1">
                <a:ea typeface="+mn-lt"/>
                <a:cs typeface="+mn-lt"/>
              </a:rPr>
              <a:t>Access Modifiers</a:t>
            </a:r>
            <a:r>
              <a:rPr lang="en-GB" sz="2000">
                <a:ea typeface="+mn-lt"/>
                <a:cs typeface="+mn-lt"/>
              </a:rPr>
              <a:t> in</a:t>
            </a:r>
            <a:r>
              <a:rPr lang="en-GB" sz="2000" b="1">
                <a:ea typeface="+mn-lt"/>
                <a:cs typeface="+mn-lt"/>
              </a:rPr>
              <a:t> Java</a:t>
            </a:r>
            <a:r>
              <a:rPr lang="en-GB" sz="2000">
                <a:ea typeface="+mn-lt"/>
                <a:cs typeface="+mn-lt"/>
              </a:rPr>
              <a:t> helps to restrict the scope of a class, constructor, variable, method, or data member.</a:t>
            </a:r>
            <a:endParaRPr lang="en-US" sz="2000"/>
          </a:p>
          <a:p>
            <a:pPr marL="0" indent="0">
              <a:buNone/>
            </a:pPr>
            <a:r>
              <a:rPr lang="en-GB" sz="2000">
                <a:ea typeface="+mn-lt"/>
                <a:cs typeface="+mn-lt"/>
              </a:rPr>
              <a:t>There are four types of Java access modifiers:</a:t>
            </a:r>
            <a:endParaRPr lang="en-GB" sz="2000">
              <a:cs typeface="Calibri" panose="020F0502020204030204"/>
            </a:endParaRPr>
          </a:p>
          <a:p>
            <a:r>
              <a:rPr lang="en-GB" sz="2000" b="1">
                <a:ea typeface="+mn-lt"/>
                <a:cs typeface="+mn-lt"/>
              </a:rPr>
              <a:t>Private</a:t>
            </a:r>
            <a:r>
              <a:rPr lang="en-GB" sz="2000">
                <a:ea typeface="+mn-lt"/>
                <a:cs typeface="+mn-lt"/>
              </a:rPr>
              <a:t>: The access level of a private modifier is only within the class. It cannot be accessed from outside the class.</a:t>
            </a:r>
            <a:endParaRPr lang="en-GB" sz="2000">
              <a:cs typeface="Calibri"/>
            </a:endParaRPr>
          </a:p>
          <a:p>
            <a:r>
              <a:rPr lang="en-GB" sz="2000" b="1">
                <a:ea typeface="+mn-lt"/>
                <a:cs typeface="+mn-lt"/>
              </a:rPr>
              <a:t>Default</a:t>
            </a:r>
            <a:r>
              <a:rPr lang="en-GB" sz="2000">
                <a:ea typeface="+mn-lt"/>
                <a:cs typeface="+mn-lt"/>
              </a:rPr>
              <a:t>: The access level of a default modifier is only within the package. It cannot be accessed from outside the package. If you do not specify any access level, it will be the default.</a:t>
            </a:r>
            <a:endParaRPr lang="en-GB" sz="2000">
              <a:cs typeface="Calibri"/>
            </a:endParaRPr>
          </a:p>
          <a:p>
            <a:r>
              <a:rPr lang="en-GB" sz="2000" b="1">
                <a:ea typeface="+mn-lt"/>
                <a:cs typeface="+mn-lt"/>
              </a:rPr>
              <a:t>Protected</a:t>
            </a:r>
            <a:r>
              <a:rPr lang="en-GB" sz="2000">
                <a:ea typeface="+mn-lt"/>
                <a:cs typeface="+mn-lt"/>
              </a:rPr>
              <a:t>: The access level of a protected modifier is within the package and outside the package through child class. If you do not make the child class, it cannot be accessed from outside the package.</a:t>
            </a:r>
            <a:endParaRPr lang="en-GB" sz="2000">
              <a:cs typeface="Calibri"/>
            </a:endParaRPr>
          </a:p>
          <a:p>
            <a:r>
              <a:rPr lang="en-GB" sz="2000" b="1">
                <a:ea typeface="+mn-lt"/>
                <a:cs typeface="+mn-lt"/>
              </a:rPr>
              <a:t>Public</a:t>
            </a:r>
            <a:r>
              <a:rPr lang="en-GB" sz="2000">
                <a:ea typeface="+mn-lt"/>
                <a:cs typeface="+mn-lt"/>
              </a:rPr>
              <a:t>: The access level of a public modifier is everywhere. It can be accessed from within the class, outside the class, within the package and outside the package.</a:t>
            </a:r>
            <a:endParaRPr lang="en-GB" sz="2000"/>
          </a:p>
          <a:p>
            <a:endParaRPr lang="en-GB" sz="2000">
              <a:cs typeface="Calibri"/>
            </a:endParaRPr>
          </a:p>
        </p:txBody>
      </p:sp>
    </p:spTree>
    <p:extLst>
      <p:ext uri="{BB962C8B-B14F-4D97-AF65-F5344CB8AC3E}">
        <p14:creationId xmlns:p14="http://schemas.microsoft.com/office/powerpoint/2010/main" val="248444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DA22-AD68-4D28-B05D-CD3BECE4C009}"/>
              </a:ext>
            </a:extLst>
          </p:cNvPr>
          <p:cNvSpPr>
            <a:spLocks noGrp="1"/>
          </p:cNvSpPr>
          <p:nvPr>
            <p:ph type="title"/>
          </p:nvPr>
        </p:nvSpPr>
        <p:spPr>
          <a:xfrm>
            <a:off x="1653363" y="365760"/>
            <a:ext cx="9367203" cy="1188720"/>
          </a:xfrm>
        </p:spPr>
        <p:txBody>
          <a:bodyPr>
            <a:normAutofit/>
          </a:bodyPr>
          <a:lstStyle/>
          <a:p>
            <a:r>
              <a:rPr lang="en-GB" b="1">
                <a:cs typeface="Calibri Light"/>
              </a:rPr>
              <a:t>Non –Access modifiers</a:t>
            </a:r>
            <a:endParaRPr lang="en-GB" b="1" dirty="0"/>
          </a:p>
        </p:txBody>
      </p:sp>
      <p:sp>
        <p:nvSpPr>
          <p:cNvPr id="3" name="Content Placeholder 2">
            <a:extLst>
              <a:ext uri="{FF2B5EF4-FFF2-40B4-BE49-F238E27FC236}">
                <a16:creationId xmlns:a16="http://schemas.microsoft.com/office/drawing/2014/main" id="{C7FE81C0-989D-4B23-8776-1051B30A9075}"/>
              </a:ext>
            </a:extLst>
          </p:cNvPr>
          <p:cNvSpPr>
            <a:spLocks noGrp="1"/>
          </p:cNvSpPr>
          <p:nvPr>
            <p:ph idx="1"/>
          </p:nvPr>
        </p:nvSpPr>
        <p:spPr>
          <a:xfrm>
            <a:off x="1107024" y="1716197"/>
            <a:ext cx="10848071" cy="5148704"/>
          </a:xfrm>
        </p:spPr>
        <p:txBody>
          <a:bodyPr vert="horz" lIns="91440" tIns="45720" rIns="91440" bIns="45720" rtlCol="0" anchor="t">
            <a:normAutofit lnSpcReduction="10000"/>
          </a:bodyPr>
          <a:lstStyle/>
          <a:p>
            <a:pPr marL="0" indent="0">
              <a:buNone/>
            </a:pPr>
            <a:r>
              <a:rPr lang="en-GB" sz="1800">
                <a:cs typeface="Calibri"/>
              </a:rPr>
              <a:t>Non-access modifiers are used in order to provide additional functionalities to a class, method, variable, or constructor. They are :</a:t>
            </a:r>
            <a:endParaRPr lang="en-US" sz="1800">
              <a:cs typeface="Calibri"/>
            </a:endParaRPr>
          </a:p>
          <a:p>
            <a:pPr marL="0" indent="0">
              <a:buNone/>
            </a:pPr>
            <a:endParaRPr lang="en-GB" sz="1800" dirty="0">
              <a:cs typeface="Calibri"/>
            </a:endParaRPr>
          </a:p>
          <a:p>
            <a:r>
              <a:rPr lang="en-GB" sz="1800" b="1">
                <a:cs typeface="Calibri"/>
              </a:rPr>
              <a:t>Static : </a:t>
            </a:r>
            <a:r>
              <a:rPr lang="en-GB" sz="1800">
                <a:cs typeface="Calibri"/>
              </a:rPr>
              <a:t> when a variable is declared static, it is initialised only for one time.  For example, When we call a function count()  where I is initialised as 0 and is static, j declared as normal variable initialised as 0. So when we call count() twice where I and j is incremented by 1.  For first execution ,new memory location is created for normal variable and static variable. Output :  I=1,j=1;     For second execution, </a:t>
            </a:r>
            <a:r>
              <a:rPr lang="en-GB" sz="1800">
                <a:ea typeface="+mn-lt"/>
                <a:cs typeface="+mn-lt"/>
              </a:rPr>
              <a:t>new memory location is created for normal variable while same memory location is used by static variable. Changes are made to the value of the static variable. Output : I=2,j=1.</a:t>
            </a:r>
            <a:endParaRPr lang="en-GB" sz="1800" dirty="0">
              <a:ea typeface="+mn-lt"/>
              <a:cs typeface="+mn-lt"/>
            </a:endParaRPr>
          </a:p>
          <a:p>
            <a:r>
              <a:rPr lang="en-GB" sz="1800">
                <a:ea typeface="+mn-lt"/>
                <a:cs typeface="+mn-lt"/>
              </a:rPr>
              <a:t>A static function cannot be called using object reference.</a:t>
            </a:r>
            <a:endParaRPr lang="en-GB" sz="1800" dirty="0">
              <a:ea typeface="+mn-lt"/>
              <a:cs typeface="+mn-lt"/>
            </a:endParaRPr>
          </a:p>
          <a:p>
            <a:pPr marL="0" indent="0">
              <a:buNone/>
            </a:pPr>
            <a:r>
              <a:rPr lang="en-GB" sz="1800" b="1" dirty="0">
                <a:ea typeface="+mn-lt"/>
                <a:cs typeface="+mn-lt"/>
              </a:rPr>
              <a:t>    </a:t>
            </a:r>
            <a:r>
              <a:rPr lang="en-GB" sz="1800">
                <a:ea typeface="+mn-lt"/>
                <a:cs typeface="+mn-lt"/>
              </a:rPr>
              <a:t>Class </a:t>
            </a:r>
            <a:r>
              <a:rPr lang="en-GB" sz="1800" err="1">
                <a:ea typeface="+mn-lt"/>
                <a:cs typeface="+mn-lt"/>
              </a:rPr>
              <a:t>stu</a:t>
            </a:r>
            <a:r>
              <a:rPr lang="en-GB" sz="1800">
                <a:ea typeface="+mn-lt"/>
                <a:cs typeface="+mn-lt"/>
              </a:rPr>
              <a:t> {   static void count() {  ----- }   }</a:t>
            </a:r>
            <a:endParaRPr lang="en-GB" sz="1800" dirty="0">
              <a:ea typeface="+mn-lt"/>
              <a:cs typeface="+mn-lt"/>
            </a:endParaRPr>
          </a:p>
          <a:p>
            <a:pPr marL="0" indent="0">
              <a:buNone/>
            </a:pPr>
            <a:r>
              <a:rPr lang="en-GB" sz="1800" b="1" dirty="0">
                <a:ea typeface="+mn-lt"/>
                <a:cs typeface="+mn-lt"/>
              </a:rPr>
              <a:t>    </a:t>
            </a:r>
            <a:r>
              <a:rPr lang="en-GB" sz="1800">
                <a:ea typeface="+mn-lt"/>
                <a:cs typeface="+mn-lt"/>
              </a:rPr>
              <a:t>We cannot invoke like, </a:t>
            </a:r>
            <a:endParaRPr lang="en-GB" sz="1800" dirty="0">
              <a:ea typeface="+mn-lt"/>
              <a:cs typeface="+mn-lt"/>
            </a:endParaRPr>
          </a:p>
          <a:p>
            <a:pPr marL="0" indent="0">
              <a:buNone/>
            </a:pPr>
            <a:r>
              <a:rPr lang="en-GB" sz="1800" dirty="0">
                <a:ea typeface="+mn-lt"/>
                <a:cs typeface="+mn-lt"/>
              </a:rPr>
              <a:t>            </a:t>
            </a:r>
            <a:r>
              <a:rPr lang="en-GB" sz="1800" err="1">
                <a:ea typeface="+mn-lt"/>
                <a:cs typeface="+mn-lt"/>
              </a:rPr>
              <a:t>stu</a:t>
            </a:r>
            <a:r>
              <a:rPr lang="en-GB" sz="1800" dirty="0">
                <a:ea typeface="+mn-lt"/>
                <a:cs typeface="+mn-lt"/>
              </a:rPr>
              <a:t> </a:t>
            </a:r>
            <a:r>
              <a:rPr lang="en-GB" sz="1800" err="1">
                <a:ea typeface="+mn-lt"/>
                <a:cs typeface="+mn-lt"/>
              </a:rPr>
              <a:t>ob</a:t>
            </a:r>
            <a:r>
              <a:rPr lang="en-GB" sz="1800">
                <a:ea typeface="+mn-lt"/>
                <a:cs typeface="+mn-lt"/>
              </a:rPr>
              <a:t> = new </a:t>
            </a:r>
            <a:r>
              <a:rPr lang="en-GB" sz="1800" err="1">
                <a:ea typeface="+mn-lt"/>
                <a:cs typeface="+mn-lt"/>
              </a:rPr>
              <a:t>stu</a:t>
            </a:r>
            <a:r>
              <a:rPr lang="en-GB" sz="1800">
                <a:ea typeface="+mn-lt"/>
                <a:cs typeface="+mn-lt"/>
              </a:rPr>
              <a:t>();   </a:t>
            </a:r>
            <a:endParaRPr lang="en-GB" sz="1800" dirty="0">
              <a:ea typeface="+mn-lt"/>
              <a:cs typeface="+mn-lt"/>
            </a:endParaRPr>
          </a:p>
          <a:p>
            <a:pPr marL="0" indent="0">
              <a:buNone/>
            </a:pPr>
            <a:r>
              <a:rPr lang="en-GB" sz="1800" dirty="0">
                <a:ea typeface="+mn-lt"/>
                <a:cs typeface="+mn-lt"/>
              </a:rPr>
              <a:t>            </a:t>
            </a:r>
            <a:r>
              <a:rPr lang="en-GB" sz="1800" err="1">
                <a:ea typeface="+mn-lt"/>
                <a:cs typeface="+mn-lt"/>
              </a:rPr>
              <a:t>ob.count</a:t>
            </a:r>
            <a:r>
              <a:rPr lang="en-GB" sz="1800">
                <a:ea typeface="+mn-lt"/>
                <a:cs typeface="+mn-lt"/>
              </a:rPr>
              <a:t>(); </a:t>
            </a:r>
            <a:endParaRPr lang="en-GB" sz="1800" dirty="0">
              <a:ea typeface="+mn-lt"/>
              <a:cs typeface="+mn-lt"/>
            </a:endParaRPr>
          </a:p>
          <a:p>
            <a:pPr marL="0" indent="0">
              <a:buNone/>
            </a:pPr>
            <a:r>
              <a:rPr lang="en-GB" sz="1800">
                <a:ea typeface="+mn-lt"/>
                <a:cs typeface="+mn-lt"/>
              </a:rPr>
              <a:t>     Instead, we can invoke like ,        stu.count(); </a:t>
            </a:r>
            <a:r>
              <a:rPr lang="en-GB" sz="1800" b="1" dirty="0">
                <a:ea typeface="+mn-lt"/>
                <a:cs typeface="+mn-lt"/>
              </a:rPr>
              <a:t>                              </a:t>
            </a:r>
            <a:r>
              <a:rPr lang="en-GB" sz="1300" b="1" dirty="0">
                <a:ea typeface="+mn-lt"/>
                <a:cs typeface="+mn-lt"/>
              </a:rPr>
              <a:t>                                                                                                                                                                                                                                                                                                                                                                                                                         </a:t>
            </a:r>
            <a:endParaRPr lang="en-GB" sz="1300" dirty="0">
              <a:cs typeface="Calibri" panose="020F0502020204030204"/>
            </a:endParaRPr>
          </a:p>
        </p:txBody>
      </p:sp>
    </p:spTree>
    <p:extLst>
      <p:ext uri="{BB962C8B-B14F-4D97-AF65-F5344CB8AC3E}">
        <p14:creationId xmlns:p14="http://schemas.microsoft.com/office/powerpoint/2010/main" val="5466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2FB7A3-6FDA-4A69-BA11-6D584073DB99}"/>
              </a:ext>
            </a:extLst>
          </p:cNvPr>
          <p:cNvSpPr>
            <a:spLocks noGrp="1"/>
          </p:cNvSpPr>
          <p:nvPr>
            <p:ph idx="1"/>
          </p:nvPr>
        </p:nvSpPr>
        <p:spPr>
          <a:xfrm>
            <a:off x="1092647" y="623518"/>
            <a:ext cx="10876825" cy="6298892"/>
          </a:xfrm>
        </p:spPr>
        <p:txBody>
          <a:bodyPr vert="horz" lIns="91440" tIns="45720" rIns="91440" bIns="45720" rtlCol="0" anchor="t">
            <a:normAutofit/>
          </a:bodyPr>
          <a:lstStyle/>
          <a:p>
            <a:r>
              <a:rPr lang="en-GB" sz="1800" b="1">
                <a:cs typeface="Calibri"/>
              </a:rPr>
              <a:t>Abstract :  </a:t>
            </a:r>
            <a:r>
              <a:rPr lang="en-GB" sz="1800">
                <a:cs typeface="Calibri"/>
              </a:rPr>
              <a:t>Used  for creating abstract classes and methods. An abstract class should contain </a:t>
            </a:r>
            <a:r>
              <a:rPr lang="en-GB" sz="1800" err="1">
                <a:cs typeface="Calibri"/>
              </a:rPr>
              <a:t>atleast</a:t>
            </a:r>
            <a:r>
              <a:rPr lang="en-GB" sz="1800">
                <a:cs typeface="Calibri"/>
              </a:rPr>
              <a:t> an abstract function. An abstract function is the one which has no body definition.</a:t>
            </a:r>
            <a:r>
              <a:rPr lang="en-GB" sz="1800" b="1" dirty="0">
                <a:cs typeface="Calibri"/>
              </a:rPr>
              <a:t> </a:t>
            </a:r>
            <a:endParaRPr lang="en-US" sz="1800" dirty="0">
              <a:cs typeface="Calibri" panose="020F0502020204030204"/>
            </a:endParaRPr>
          </a:p>
          <a:p>
            <a:pPr marL="0" indent="0">
              <a:buNone/>
            </a:pPr>
            <a:r>
              <a:rPr lang="en-GB" sz="1800">
                <a:cs typeface="Calibri"/>
              </a:rPr>
              <a:t>    Ex:   abstract class </a:t>
            </a:r>
            <a:r>
              <a:rPr lang="en-GB" sz="1800" err="1">
                <a:cs typeface="Calibri"/>
              </a:rPr>
              <a:t>abc</a:t>
            </a:r>
            <a:r>
              <a:rPr lang="en-GB" sz="1800">
                <a:cs typeface="Calibri"/>
              </a:rPr>
              <a:t>  {  abstract void sum(); }    // it has no body definition </a:t>
            </a:r>
            <a:endParaRPr lang="en-US" sz="1800">
              <a:cs typeface="Calibri"/>
            </a:endParaRPr>
          </a:p>
          <a:p>
            <a:pPr marL="0" indent="0">
              <a:buNone/>
            </a:pPr>
            <a:r>
              <a:rPr lang="en-GB" sz="1800">
                <a:cs typeface="Calibri"/>
              </a:rPr>
              <a:t>    An abstract class cannot be invoked with its object reference.   </a:t>
            </a:r>
            <a:r>
              <a:rPr lang="en-GB" sz="1800" err="1">
                <a:cs typeface="Calibri"/>
              </a:rPr>
              <a:t>abc</a:t>
            </a:r>
            <a:r>
              <a:rPr lang="en-GB" sz="1800" dirty="0">
                <a:cs typeface="Calibri"/>
              </a:rPr>
              <a:t> </a:t>
            </a:r>
            <a:r>
              <a:rPr lang="en-GB" sz="1800" err="1">
                <a:cs typeface="Calibri"/>
              </a:rPr>
              <a:t>ob</a:t>
            </a:r>
            <a:r>
              <a:rPr lang="en-GB" sz="1800">
                <a:cs typeface="Calibri"/>
              </a:rPr>
              <a:t> = new </a:t>
            </a:r>
            <a:r>
              <a:rPr lang="en-GB" sz="1800" err="1">
                <a:cs typeface="Calibri"/>
              </a:rPr>
              <a:t>abc</a:t>
            </a:r>
            <a:r>
              <a:rPr lang="en-GB" sz="1800">
                <a:cs typeface="Calibri"/>
              </a:rPr>
              <a:t>() is wrong. It is                possible to create object reference of type "</a:t>
            </a:r>
            <a:r>
              <a:rPr lang="en-GB" sz="1800" err="1">
                <a:cs typeface="Calibri"/>
              </a:rPr>
              <a:t>abc</a:t>
            </a:r>
            <a:r>
              <a:rPr lang="en-GB" sz="1800">
                <a:cs typeface="Calibri"/>
              </a:rPr>
              <a:t>"  by creating a new class using "extend" keyword.</a:t>
            </a:r>
          </a:p>
          <a:p>
            <a:pPr marL="0" indent="0">
              <a:buNone/>
            </a:pPr>
            <a:r>
              <a:rPr lang="en-GB" sz="1800">
                <a:cs typeface="Calibri"/>
              </a:rPr>
              <a:t>    Class </a:t>
            </a:r>
            <a:r>
              <a:rPr lang="en-GB" sz="1800" err="1">
                <a:cs typeface="Calibri"/>
              </a:rPr>
              <a:t>myclass</a:t>
            </a:r>
            <a:r>
              <a:rPr lang="en-GB" sz="1800">
                <a:cs typeface="Calibri"/>
              </a:rPr>
              <a:t> extend </a:t>
            </a:r>
            <a:r>
              <a:rPr lang="en-GB" sz="1800" err="1">
                <a:cs typeface="Calibri"/>
              </a:rPr>
              <a:t>abc</a:t>
            </a:r>
            <a:endParaRPr lang="en-GB" sz="1800" dirty="0">
              <a:cs typeface="Calibri"/>
            </a:endParaRPr>
          </a:p>
          <a:p>
            <a:pPr marL="0" indent="0">
              <a:buNone/>
            </a:pPr>
            <a:r>
              <a:rPr lang="en-GB" sz="1800">
                <a:cs typeface="Calibri"/>
              </a:rPr>
              <a:t>    {  </a:t>
            </a:r>
          </a:p>
          <a:p>
            <a:pPr marL="0" indent="0">
              <a:buNone/>
            </a:pPr>
            <a:r>
              <a:rPr lang="en-GB" sz="1800">
                <a:cs typeface="Calibri"/>
              </a:rPr>
              <a:t>         void sum()  {  } </a:t>
            </a:r>
          </a:p>
          <a:p>
            <a:pPr marL="0" indent="0">
              <a:buNone/>
            </a:pPr>
            <a:r>
              <a:rPr lang="en-GB" sz="1800">
                <a:cs typeface="Calibri"/>
              </a:rPr>
              <a:t>    }</a:t>
            </a:r>
          </a:p>
          <a:p>
            <a:pPr marL="0" indent="0">
              <a:buNone/>
            </a:pPr>
            <a:r>
              <a:rPr lang="en-GB" sz="1800">
                <a:cs typeface="Calibri"/>
              </a:rPr>
              <a:t>    Object can be now be created as  </a:t>
            </a:r>
            <a:r>
              <a:rPr lang="en-GB" sz="1800" err="1">
                <a:cs typeface="Calibri"/>
              </a:rPr>
              <a:t>abc</a:t>
            </a:r>
            <a:r>
              <a:rPr lang="en-GB" sz="1800" dirty="0">
                <a:cs typeface="Calibri"/>
              </a:rPr>
              <a:t> </a:t>
            </a:r>
            <a:r>
              <a:rPr lang="en-GB" sz="1800" err="1">
                <a:cs typeface="Calibri"/>
              </a:rPr>
              <a:t>ob</a:t>
            </a:r>
            <a:r>
              <a:rPr lang="en-GB" sz="1800">
                <a:cs typeface="Calibri"/>
              </a:rPr>
              <a:t> = new </a:t>
            </a:r>
            <a:r>
              <a:rPr lang="en-GB" sz="1800" err="1">
                <a:cs typeface="Calibri"/>
              </a:rPr>
              <a:t>myclass</a:t>
            </a:r>
            <a:r>
              <a:rPr lang="en-GB" sz="1800">
                <a:cs typeface="Calibri"/>
              </a:rPr>
              <a:t>();</a:t>
            </a:r>
          </a:p>
          <a:p>
            <a:pPr>
              <a:buFont typeface="Arial"/>
              <a:buChar char="•"/>
            </a:pPr>
            <a:r>
              <a:rPr lang="en-GB" sz="1800" b="1">
                <a:cs typeface="Calibri" panose="020F0502020204030204"/>
              </a:rPr>
              <a:t>Final :</a:t>
            </a:r>
            <a:r>
              <a:rPr lang="en-GB" sz="1800">
                <a:cs typeface="Calibri" panose="020F0502020204030204"/>
              </a:rPr>
              <a:t>  When a variable is declared as final/constant, its value remains same till it has memory; Example :  final int j=0 ;     or     final int k;</a:t>
            </a:r>
            <a:endParaRPr lang="en-US" sz="1800">
              <a:ea typeface="+mn-lt"/>
              <a:cs typeface="+mn-lt"/>
            </a:endParaRPr>
          </a:p>
          <a:p>
            <a:pPr marL="0" indent="0">
              <a:buNone/>
            </a:pPr>
            <a:r>
              <a:rPr lang="en-GB" sz="1800">
                <a:cs typeface="Calibri" panose="020F0502020204030204"/>
              </a:rPr>
              <a:t>    When a method is declared as final, it cannot be overridden.</a:t>
            </a:r>
            <a:r>
              <a:rPr lang="en-GB" sz="1800" b="1" dirty="0">
                <a:cs typeface="Calibri" panose="020F0502020204030204"/>
              </a:rPr>
              <a:t>  </a:t>
            </a:r>
            <a:endParaRPr lang="en-GB" sz="1800" dirty="0"/>
          </a:p>
          <a:p>
            <a:pPr marL="0" indent="0">
              <a:buNone/>
            </a:pPr>
            <a:endParaRPr lang="en-GB" sz="1500">
              <a:cs typeface="Calibri" panose="020F0502020204030204"/>
            </a:endParaRPr>
          </a:p>
          <a:p>
            <a:pPr marL="0" indent="0">
              <a:buNone/>
            </a:pPr>
            <a:endParaRPr lang="en-GB" sz="1500">
              <a:cs typeface="Calibri" panose="020F0502020204030204"/>
            </a:endParaRPr>
          </a:p>
          <a:p>
            <a:pPr marL="0" indent="0">
              <a:buNone/>
            </a:pPr>
            <a:endParaRPr lang="en-GB" sz="1500">
              <a:cs typeface="Calibri" panose="020F0502020204030204"/>
            </a:endParaRPr>
          </a:p>
          <a:p>
            <a:endParaRPr lang="en-GB" sz="1500">
              <a:cs typeface="Calibri" panose="020F0502020204030204"/>
            </a:endParaRPr>
          </a:p>
        </p:txBody>
      </p:sp>
    </p:spTree>
    <p:extLst>
      <p:ext uri="{BB962C8B-B14F-4D97-AF65-F5344CB8AC3E}">
        <p14:creationId xmlns:p14="http://schemas.microsoft.com/office/powerpoint/2010/main" val="236477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DF316-072D-4408-A91E-14A294FC13FB}"/>
              </a:ext>
            </a:extLst>
          </p:cNvPr>
          <p:cNvSpPr>
            <a:spLocks noGrp="1"/>
          </p:cNvSpPr>
          <p:nvPr>
            <p:ph idx="1"/>
          </p:nvPr>
        </p:nvSpPr>
        <p:spPr>
          <a:xfrm>
            <a:off x="977628" y="566008"/>
            <a:ext cx="10819316" cy="6198251"/>
          </a:xfrm>
        </p:spPr>
        <p:txBody>
          <a:bodyPr vert="horz" lIns="91440" tIns="45720" rIns="91440" bIns="45720" rtlCol="0" anchor="t">
            <a:normAutofit/>
          </a:bodyPr>
          <a:lstStyle/>
          <a:p>
            <a:r>
              <a:rPr lang="en-GB" sz="1900" b="1">
                <a:cs typeface="Calibri"/>
              </a:rPr>
              <a:t>Synchronised : </a:t>
            </a:r>
            <a:r>
              <a:rPr lang="en-GB" sz="1900">
                <a:ea typeface="+mn-lt"/>
                <a:cs typeface="+mn-lt"/>
              </a:rPr>
              <a:t>The synchronized keyword used</a:t>
            </a:r>
            <a:r>
              <a:rPr lang="en-GB" sz="1900" b="1">
                <a:ea typeface="+mn-lt"/>
                <a:cs typeface="+mn-lt"/>
              </a:rPr>
              <a:t> to indicate that a method can be accessed by only one thread at a time</a:t>
            </a:r>
            <a:r>
              <a:rPr lang="en-GB" sz="1900">
                <a:ea typeface="+mn-lt"/>
                <a:cs typeface="+mn-lt"/>
              </a:rPr>
              <a:t>.</a:t>
            </a:r>
          </a:p>
          <a:p>
            <a:r>
              <a:rPr lang="en-GB" sz="1900" b="1">
                <a:cs typeface="Calibri"/>
              </a:rPr>
              <a:t>Volatile : </a:t>
            </a:r>
            <a:r>
              <a:rPr lang="en-GB" sz="1900">
                <a:ea typeface="+mn-lt"/>
                <a:cs typeface="+mn-lt"/>
              </a:rPr>
              <a:t>The volatile modifier is </a:t>
            </a:r>
            <a:r>
              <a:rPr lang="en-GB" sz="1900" b="1">
                <a:ea typeface="+mn-lt"/>
                <a:cs typeface="+mn-lt"/>
              </a:rPr>
              <a:t>used to let the JVM understand that a thread accessing the variable should always merge its own personal copy of the variable with the original in the memory</a:t>
            </a:r>
            <a:r>
              <a:rPr lang="en-GB" sz="1900">
                <a:ea typeface="+mn-lt"/>
                <a:cs typeface="+mn-lt"/>
              </a:rPr>
              <a:t>. ... Volatile can only be applied to instance variables, which are of type object or private. A volatile object reference can be null.</a:t>
            </a:r>
          </a:p>
          <a:p>
            <a:endParaRPr lang="en-GB" sz="1900">
              <a:ea typeface="+mn-lt"/>
              <a:cs typeface="+mn-lt"/>
            </a:endParaRPr>
          </a:p>
          <a:p>
            <a:pPr marL="0" indent="0">
              <a:buNone/>
            </a:pPr>
            <a:r>
              <a:rPr lang="en-GB" sz="1900" b="1">
                <a:ea typeface="+mn-lt"/>
                <a:cs typeface="+mn-lt"/>
              </a:rPr>
              <a:t>PRIMITIVE DATA TYPES</a:t>
            </a:r>
          </a:p>
          <a:p>
            <a:r>
              <a:rPr lang="en-GB" sz="1900">
                <a:ea typeface="+mn-lt"/>
                <a:cs typeface="+mn-lt"/>
              </a:rPr>
              <a:t>The main difference between primitive and non-primitive data types are: </a:t>
            </a:r>
            <a:endParaRPr lang="en-GB" sz="1900" b="1">
              <a:ea typeface="+mn-lt"/>
              <a:cs typeface="+mn-lt"/>
            </a:endParaRPr>
          </a:p>
          <a:p>
            <a:pPr marL="0" indent="0">
              <a:buNone/>
            </a:pPr>
            <a:r>
              <a:rPr lang="en-GB" sz="1900">
                <a:ea typeface="+mn-lt"/>
                <a:cs typeface="+mn-lt"/>
              </a:rPr>
              <a:t>    Primitive types are predefined (already defined) in Java. </a:t>
            </a:r>
            <a:endParaRPr lang="en-GB" sz="1900" b="1">
              <a:ea typeface="+mn-lt"/>
              <a:cs typeface="+mn-lt"/>
            </a:endParaRPr>
          </a:p>
          <a:p>
            <a:pPr marL="0" indent="0">
              <a:buNone/>
            </a:pPr>
            <a:r>
              <a:rPr lang="en-GB" sz="1900" b="1">
                <a:ea typeface="+mn-lt"/>
                <a:cs typeface="+mn-lt"/>
              </a:rPr>
              <a:t>     Non-primitive types are created by the programmer and is not defined by Java</a:t>
            </a:r>
            <a:r>
              <a:rPr lang="en-GB" sz="1900">
                <a:ea typeface="+mn-lt"/>
                <a:cs typeface="+mn-lt"/>
              </a:rPr>
              <a:t> (except for String ). ... A primitive type has always a value, while non-primitive types can be null .</a:t>
            </a:r>
            <a:endParaRPr lang="en-GB" sz="1900" b="1">
              <a:ea typeface="+mn-lt"/>
              <a:cs typeface="+mn-lt"/>
            </a:endParaRPr>
          </a:p>
          <a:p>
            <a:pPr marL="0" indent="0">
              <a:buNone/>
            </a:pPr>
            <a:endParaRPr lang="en-GB" sz="1900" b="1">
              <a:ea typeface="+mn-lt"/>
              <a:cs typeface="+mn-lt"/>
            </a:endParaRPr>
          </a:p>
          <a:p>
            <a:endParaRPr lang="en-GB" sz="1900">
              <a:ea typeface="+mn-lt"/>
              <a:cs typeface="+mn-lt"/>
            </a:endParaRPr>
          </a:p>
          <a:p>
            <a:endParaRPr lang="en-GB" sz="1900">
              <a:ea typeface="+mn-lt"/>
              <a:cs typeface="+mn-lt"/>
            </a:endParaRPr>
          </a:p>
          <a:p>
            <a:endParaRPr lang="en-GB" sz="1900">
              <a:ea typeface="+mn-lt"/>
              <a:cs typeface="+mn-lt"/>
            </a:endParaRPr>
          </a:p>
          <a:p>
            <a:endParaRPr lang="en-GB" sz="1900">
              <a:ea typeface="+mn-lt"/>
              <a:cs typeface="+mn-lt"/>
            </a:endParaRPr>
          </a:p>
        </p:txBody>
      </p:sp>
    </p:spTree>
    <p:extLst>
      <p:ext uri="{BB962C8B-B14F-4D97-AF65-F5344CB8AC3E}">
        <p14:creationId xmlns:p14="http://schemas.microsoft.com/office/powerpoint/2010/main" val="36884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9C0F-FA50-41B9-AB60-DC7BD3EF047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DATA TYPES IN JAVA</a:t>
            </a:r>
          </a:p>
        </p:txBody>
      </p:sp>
      <p:pic>
        <p:nvPicPr>
          <p:cNvPr id="4" name="Picture 4" descr="Diagram&#10;&#10;Description automatically generated">
            <a:extLst>
              <a:ext uri="{FF2B5EF4-FFF2-40B4-BE49-F238E27FC236}">
                <a16:creationId xmlns:a16="http://schemas.microsoft.com/office/drawing/2014/main" id="{F55A72EF-C2F0-489C-81A2-A77B6DBC3C94}"/>
              </a:ext>
            </a:extLst>
          </p:cNvPr>
          <p:cNvPicPr>
            <a:picLocks noGrp="1" noChangeAspect="1"/>
          </p:cNvPicPr>
          <p:nvPr>
            <p:ph idx="1"/>
          </p:nvPr>
        </p:nvPicPr>
        <p:blipFill>
          <a:blip r:embed="rId2"/>
          <a:stretch>
            <a:fillRect/>
          </a:stretch>
        </p:blipFill>
        <p:spPr>
          <a:xfrm>
            <a:off x="3526487" y="2033"/>
            <a:ext cx="8606622" cy="6851605"/>
          </a:xfrm>
          <a:prstGeom prst="rect">
            <a:avLst/>
          </a:prstGeom>
        </p:spPr>
      </p:pic>
    </p:spTree>
    <p:extLst>
      <p:ext uri="{BB962C8B-B14F-4D97-AF65-F5344CB8AC3E}">
        <p14:creationId xmlns:p14="http://schemas.microsoft.com/office/powerpoint/2010/main" val="1456871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C52-3B84-477A-AC43-4EC6C776B7C2}"/>
              </a:ext>
            </a:extLst>
          </p:cNvPr>
          <p:cNvSpPr>
            <a:spLocks noGrp="1"/>
          </p:cNvSpPr>
          <p:nvPr>
            <p:ph type="title"/>
          </p:nvPr>
        </p:nvSpPr>
        <p:spPr>
          <a:xfrm>
            <a:off x="1653363" y="365760"/>
            <a:ext cx="9367203" cy="1188720"/>
          </a:xfrm>
        </p:spPr>
        <p:txBody>
          <a:bodyPr>
            <a:normAutofit/>
          </a:bodyPr>
          <a:lstStyle/>
          <a:p>
            <a:r>
              <a:rPr lang="en-GB" b="1">
                <a:cs typeface="Calibri Light"/>
              </a:rPr>
              <a:t>DATA TYPE CONVERSION</a:t>
            </a:r>
            <a:endParaRPr lang="en-GB">
              <a:cs typeface="Calibri Light" panose="020F0302020204030204"/>
            </a:endParaRPr>
          </a:p>
        </p:txBody>
      </p:sp>
      <p:sp>
        <p:nvSpPr>
          <p:cNvPr id="3" name="Content Placeholder 2">
            <a:extLst>
              <a:ext uri="{FF2B5EF4-FFF2-40B4-BE49-F238E27FC236}">
                <a16:creationId xmlns:a16="http://schemas.microsoft.com/office/drawing/2014/main" id="{7D2C9CE0-F7F5-4F7A-8BC4-7E74E337230D}"/>
              </a:ext>
            </a:extLst>
          </p:cNvPr>
          <p:cNvSpPr>
            <a:spLocks noGrp="1"/>
          </p:cNvSpPr>
          <p:nvPr>
            <p:ph idx="1"/>
          </p:nvPr>
        </p:nvSpPr>
        <p:spPr>
          <a:xfrm>
            <a:off x="1107024" y="1831216"/>
            <a:ext cx="10747429" cy="4933043"/>
          </a:xfrm>
        </p:spPr>
        <p:txBody>
          <a:bodyPr vert="horz" lIns="91440" tIns="45720" rIns="91440" bIns="45720" rtlCol="0" anchor="t">
            <a:normAutofit/>
          </a:bodyPr>
          <a:lstStyle/>
          <a:p>
            <a:r>
              <a:rPr lang="en-GB" sz="1800">
                <a:ea typeface="+mn-lt"/>
                <a:cs typeface="+mn-lt"/>
              </a:rPr>
              <a:t>The process of </a:t>
            </a:r>
            <a:r>
              <a:rPr lang="en-GB" sz="1800" b="1">
                <a:ea typeface="+mn-lt"/>
                <a:cs typeface="+mn-lt"/>
              </a:rPr>
              <a:t>converting one type of object and variable</a:t>
            </a:r>
            <a:r>
              <a:rPr lang="en-GB" sz="1800">
                <a:ea typeface="+mn-lt"/>
                <a:cs typeface="+mn-lt"/>
              </a:rPr>
              <a:t> into another type is referred to as </a:t>
            </a:r>
            <a:r>
              <a:rPr lang="en-GB" sz="1800" b="1">
                <a:ea typeface="+mn-lt"/>
                <a:cs typeface="+mn-lt"/>
              </a:rPr>
              <a:t>Typecasting</a:t>
            </a:r>
            <a:r>
              <a:rPr lang="en-GB" sz="1800">
                <a:ea typeface="+mn-lt"/>
                <a:cs typeface="+mn-lt"/>
              </a:rPr>
              <a:t>. </a:t>
            </a:r>
          </a:p>
          <a:p>
            <a:r>
              <a:rPr lang="en-GB" sz="1800">
                <a:ea typeface="+mn-lt"/>
                <a:cs typeface="+mn-lt"/>
              </a:rPr>
              <a:t>When the conversion automatically performs by the compiler without the programmer's interference, it is called implicit type casting or widening casting. For example, a variable of type long (64-bit integer) can store any value that an int (32-bit integer) can store. In the following example, the compiler implicitly </a:t>
            </a:r>
            <a:r>
              <a:rPr lang="en-GB" sz="1800" b="1">
                <a:ea typeface="+mn-lt"/>
                <a:cs typeface="+mn-lt"/>
              </a:rPr>
              <a:t>converts the value of </a:t>
            </a:r>
            <a:r>
              <a:rPr lang="en-GB" sz="1800" b="1" err="1">
                <a:ea typeface="+mn-lt"/>
                <a:cs typeface="+mn-lt"/>
              </a:rPr>
              <a:t>num</a:t>
            </a:r>
            <a:r>
              <a:rPr lang="en-GB" sz="1800" b="1">
                <a:ea typeface="+mn-lt"/>
                <a:cs typeface="+mn-lt"/>
              </a:rPr>
              <a:t> on the right to a type long before</a:t>
            </a:r>
            <a:r>
              <a:rPr lang="en-GB" sz="1800">
                <a:ea typeface="+mn-lt"/>
                <a:cs typeface="+mn-lt"/>
              </a:rPr>
              <a:t> assigning it to </a:t>
            </a:r>
            <a:r>
              <a:rPr lang="en-GB" sz="1800" err="1">
                <a:ea typeface="+mn-lt"/>
                <a:cs typeface="+mn-lt"/>
              </a:rPr>
              <a:t>bigNum</a:t>
            </a:r>
            <a:r>
              <a:rPr lang="en-GB" sz="1800">
                <a:ea typeface="+mn-lt"/>
                <a:cs typeface="+mn-lt"/>
              </a:rPr>
              <a:t>. </a:t>
            </a:r>
            <a:endParaRPr lang="en-GB" sz="1800">
              <a:cs typeface="Calibri"/>
            </a:endParaRPr>
          </a:p>
          <a:p>
            <a:r>
              <a:rPr lang="en-GB" sz="1800">
                <a:ea typeface="+mn-lt"/>
                <a:cs typeface="+mn-lt"/>
              </a:rPr>
              <a:t>Explicit type conversion is </a:t>
            </a:r>
            <a:r>
              <a:rPr lang="en-GB" sz="1800" b="1">
                <a:ea typeface="+mn-lt"/>
                <a:cs typeface="+mn-lt"/>
              </a:rPr>
              <a:t>a type conversion which is explicitly defined within a program</a:t>
            </a:r>
            <a:r>
              <a:rPr lang="en-GB" sz="1800">
                <a:ea typeface="+mn-lt"/>
                <a:cs typeface="+mn-lt"/>
              </a:rPr>
              <a:t> (instead of being done by a compiler for implicit type conversion). It is defined by the user in the program. Before the conversion is performed, a runtime check is done to see if the destination type can hold the source value.</a:t>
            </a:r>
            <a:endParaRPr lang="en-GB" sz="1800">
              <a:cs typeface="Calibri"/>
            </a:endParaRPr>
          </a:p>
          <a:p>
            <a:r>
              <a:rPr lang="en-GB" sz="1800">
                <a:ea typeface="+mn-lt"/>
                <a:cs typeface="+mn-lt"/>
              </a:rPr>
              <a:t>The conversion is lossy because the variable int is larger in size than the data type byte. That is why the compiler thinks it’s not safe to convert the entire data type because it would lose data.</a:t>
            </a:r>
            <a:endParaRPr lang="en-GB" sz="1800">
              <a:cs typeface="Calibri"/>
            </a:endParaRPr>
          </a:p>
          <a:p>
            <a:endParaRPr lang="en-GB" sz="1700">
              <a:cs typeface="Calibri"/>
            </a:endParaRPr>
          </a:p>
        </p:txBody>
      </p:sp>
    </p:spTree>
    <p:extLst>
      <p:ext uri="{BB962C8B-B14F-4D97-AF65-F5344CB8AC3E}">
        <p14:creationId xmlns:p14="http://schemas.microsoft.com/office/powerpoint/2010/main" val="2755587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979D-407C-4593-A023-78E7D1053F0F}"/>
              </a:ext>
            </a:extLst>
          </p:cNvPr>
          <p:cNvSpPr>
            <a:spLocks noGrp="1"/>
          </p:cNvSpPr>
          <p:nvPr>
            <p:ph type="title"/>
          </p:nvPr>
        </p:nvSpPr>
        <p:spPr>
          <a:xfrm>
            <a:off x="1616054" y="240346"/>
            <a:ext cx="8959893" cy="457039"/>
          </a:xfrm>
        </p:spPr>
        <p:txBody>
          <a:bodyPr anchor="b">
            <a:normAutofit fontScale="90000"/>
          </a:bodyPr>
          <a:lstStyle/>
          <a:p>
            <a:pPr algn="ctr"/>
            <a:r>
              <a:rPr lang="en-GB" sz="3200" b="1">
                <a:solidFill>
                  <a:schemeClr val="tx1">
                    <a:lumMod val="65000"/>
                    <a:lumOff val="35000"/>
                  </a:schemeClr>
                </a:solidFill>
                <a:cs typeface="Calibri Light"/>
              </a:rPr>
              <a:t>OPERATORS IN JAVA</a:t>
            </a:r>
            <a:endParaRPr lang="en-GB" sz="3200">
              <a:solidFill>
                <a:schemeClr val="tx1">
                  <a:lumMod val="65000"/>
                  <a:lumOff val="35000"/>
                </a:schemeClr>
              </a:solidFill>
              <a:cs typeface="Calibri Light" panose="020F0302020204030204"/>
            </a:endParaRPr>
          </a:p>
        </p:txBody>
      </p:sp>
      <p:sp>
        <p:nvSpPr>
          <p:cNvPr id="3" name="Content Placeholder 2">
            <a:extLst>
              <a:ext uri="{FF2B5EF4-FFF2-40B4-BE49-F238E27FC236}">
                <a16:creationId xmlns:a16="http://schemas.microsoft.com/office/drawing/2014/main" id="{9167A7E9-7DDE-4345-9EA2-F8C91D76535E}"/>
              </a:ext>
            </a:extLst>
          </p:cNvPr>
          <p:cNvSpPr>
            <a:spLocks noGrp="1"/>
          </p:cNvSpPr>
          <p:nvPr>
            <p:ph idx="1"/>
          </p:nvPr>
        </p:nvSpPr>
        <p:spPr>
          <a:xfrm>
            <a:off x="796545" y="702101"/>
            <a:ext cx="10598910" cy="5469858"/>
          </a:xfrm>
        </p:spPr>
        <p:txBody>
          <a:bodyPr vert="horz" lIns="91440" tIns="45720" rIns="91440" bIns="45720" rtlCol="0" anchor="t">
            <a:noAutofit/>
          </a:bodyPr>
          <a:lstStyle/>
          <a:p>
            <a:r>
              <a:rPr lang="en-GB" sz="1600">
                <a:solidFill>
                  <a:schemeClr val="tx1">
                    <a:lumMod val="65000"/>
                    <a:lumOff val="35000"/>
                  </a:schemeClr>
                </a:solidFill>
                <a:ea typeface="+mn-lt"/>
                <a:cs typeface="+mn-lt"/>
              </a:rPr>
              <a:t>Operators in Java are the special type of tokens in Java which when coupled with entities such as variables or constants or datatypes result in a specific operation such as addition, multiplication or even shifting of bits.</a:t>
            </a:r>
            <a:endParaRPr lang="en-GB" sz="1600">
              <a:solidFill>
                <a:schemeClr val="tx1">
                  <a:lumMod val="65000"/>
                  <a:lumOff val="35000"/>
                </a:schemeClr>
              </a:solidFill>
              <a:cs typeface="Calibri" panose="020F0502020204030204"/>
            </a:endParaRPr>
          </a:p>
          <a:p>
            <a:r>
              <a:rPr lang="en-GB" sz="1600">
                <a:solidFill>
                  <a:schemeClr val="tx1">
                    <a:lumMod val="65000"/>
                    <a:lumOff val="35000"/>
                  </a:schemeClr>
                </a:solidFill>
                <a:ea typeface="+mn-lt"/>
                <a:cs typeface="+mn-lt"/>
              </a:rPr>
              <a:t>Java Operators are mainly of the following types:</a:t>
            </a:r>
            <a:endParaRPr lang="en-GB" sz="1600">
              <a:solidFill>
                <a:schemeClr val="tx1">
                  <a:lumMod val="65000"/>
                  <a:lumOff val="35000"/>
                </a:schemeClr>
              </a:solidFill>
              <a:cs typeface="Calibri"/>
            </a:endParaRPr>
          </a:p>
          <a:p>
            <a:r>
              <a:rPr lang="en-GB" sz="1600" b="1">
                <a:solidFill>
                  <a:schemeClr val="tx1">
                    <a:lumMod val="65000"/>
                    <a:lumOff val="35000"/>
                  </a:schemeClr>
                </a:solidFill>
                <a:ea typeface="+mn-lt"/>
                <a:cs typeface="+mn-lt"/>
              </a:rPr>
              <a:t>Arithmetic </a:t>
            </a:r>
            <a:r>
              <a:rPr lang="en-GB" sz="1600">
                <a:solidFill>
                  <a:schemeClr val="tx1">
                    <a:lumMod val="65000"/>
                    <a:lumOff val="35000"/>
                  </a:schemeClr>
                </a:solidFill>
                <a:ea typeface="+mn-lt"/>
                <a:cs typeface="+mn-lt"/>
              </a:rPr>
              <a:t>Operators ( +,-,*,/,%) , </a:t>
            </a:r>
            <a:r>
              <a:rPr lang="en-GB" sz="1600" b="1">
                <a:solidFill>
                  <a:schemeClr val="tx1">
                    <a:lumMod val="65000"/>
                    <a:lumOff val="35000"/>
                  </a:schemeClr>
                </a:solidFill>
                <a:ea typeface="+mn-lt"/>
                <a:cs typeface="+mn-lt"/>
              </a:rPr>
              <a:t>Logical Operators</a:t>
            </a:r>
            <a:r>
              <a:rPr lang="en-GB" sz="1600">
                <a:solidFill>
                  <a:schemeClr val="tx1">
                    <a:lumMod val="65000"/>
                    <a:lumOff val="35000"/>
                  </a:schemeClr>
                </a:solidFill>
                <a:ea typeface="+mn-lt"/>
                <a:cs typeface="+mn-lt"/>
              </a:rPr>
              <a:t>( &amp;&amp;, ||)</a:t>
            </a:r>
            <a:endParaRPr lang="en-GB" sz="1600">
              <a:solidFill>
                <a:schemeClr val="tx1">
                  <a:lumMod val="65000"/>
                  <a:lumOff val="35000"/>
                </a:schemeClr>
              </a:solidFill>
              <a:cs typeface="Calibri"/>
            </a:endParaRPr>
          </a:p>
          <a:p>
            <a:r>
              <a:rPr lang="en-GB" sz="1600" b="1">
                <a:solidFill>
                  <a:schemeClr val="tx1">
                    <a:lumMod val="65000"/>
                    <a:lumOff val="35000"/>
                  </a:schemeClr>
                </a:solidFill>
                <a:ea typeface="+mn-lt"/>
                <a:cs typeface="+mn-lt"/>
              </a:rPr>
              <a:t>Unary</a:t>
            </a:r>
            <a:r>
              <a:rPr lang="en-GB" sz="1600">
                <a:solidFill>
                  <a:schemeClr val="tx1">
                    <a:lumMod val="65000"/>
                    <a:lumOff val="35000"/>
                  </a:schemeClr>
                </a:solidFill>
                <a:ea typeface="+mn-lt"/>
                <a:cs typeface="+mn-lt"/>
              </a:rPr>
              <a:t> Operators ( post /pre --&gt; Increment/decrement)  [Ex:  a++, ++a ]</a:t>
            </a:r>
            <a:endParaRPr lang="en-GB" sz="1600">
              <a:solidFill>
                <a:schemeClr val="tx1">
                  <a:lumMod val="65000"/>
                  <a:lumOff val="35000"/>
                </a:schemeClr>
              </a:solidFill>
              <a:cs typeface="Calibri"/>
            </a:endParaRPr>
          </a:p>
          <a:p>
            <a:r>
              <a:rPr lang="en-GB" sz="1600" b="1">
                <a:solidFill>
                  <a:schemeClr val="tx1">
                    <a:lumMod val="65000"/>
                    <a:lumOff val="35000"/>
                  </a:schemeClr>
                </a:solidFill>
                <a:ea typeface="+mn-lt"/>
                <a:cs typeface="+mn-lt"/>
              </a:rPr>
              <a:t>Assignment</a:t>
            </a:r>
            <a:r>
              <a:rPr lang="en-GB" sz="1600">
                <a:solidFill>
                  <a:schemeClr val="tx1">
                    <a:lumMod val="65000"/>
                    <a:lumOff val="35000"/>
                  </a:schemeClr>
                </a:solidFill>
                <a:ea typeface="+mn-lt"/>
                <a:cs typeface="+mn-lt"/>
              </a:rPr>
              <a:t> Operators  ( += , -=  ,*=  , /= , %=)  [ Ex :  a+=1; or a=a+1;]</a:t>
            </a:r>
            <a:endParaRPr lang="en-GB" sz="1600">
              <a:solidFill>
                <a:schemeClr val="tx1">
                  <a:lumMod val="65000"/>
                  <a:lumOff val="35000"/>
                </a:schemeClr>
              </a:solidFill>
              <a:cs typeface="Calibri"/>
            </a:endParaRPr>
          </a:p>
          <a:p>
            <a:r>
              <a:rPr lang="en-GB" sz="1600" b="1">
                <a:solidFill>
                  <a:schemeClr val="tx1">
                    <a:lumMod val="65000"/>
                    <a:lumOff val="35000"/>
                  </a:schemeClr>
                </a:solidFill>
                <a:ea typeface="+mn-lt"/>
                <a:cs typeface="+mn-lt"/>
              </a:rPr>
              <a:t>Ternary</a:t>
            </a:r>
            <a:r>
              <a:rPr lang="en-GB" sz="1600">
                <a:solidFill>
                  <a:schemeClr val="tx1">
                    <a:lumMod val="65000"/>
                    <a:lumOff val="35000"/>
                  </a:schemeClr>
                </a:solidFill>
                <a:ea typeface="+mn-lt"/>
                <a:cs typeface="+mn-lt"/>
              </a:rPr>
              <a:t> Operators -  (Condition)?(expression 1):(expression 2);  [1&gt;0? 1:0]</a:t>
            </a:r>
            <a:endParaRPr lang="en-GB" sz="1600">
              <a:solidFill>
                <a:schemeClr val="tx1">
                  <a:lumMod val="65000"/>
                  <a:lumOff val="35000"/>
                </a:schemeClr>
              </a:solidFill>
              <a:cs typeface="Calibri"/>
            </a:endParaRPr>
          </a:p>
          <a:p>
            <a:r>
              <a:rPr lang="en-GB" sz="1600" b="1">
                <a:solidFill>
                  <a:schemeClr val="tx1">
                    <a:lumMod val="65000"/>
                    <a:lumOff val="35000"/>
                  </a:schemeClr>
                </a:solidFill>
                <a:ea typeface="+mn-lt"/>
                <a:cs typeface="+mn-lt"/>
              </a:rPr>
              <a:t>Relational</a:t>
            </a:r>
            <a:r>
              <a:rPr lang="en-GB" sz="1600">
                <a:solidFill>
                  <a:schemeClr val="tx1">
                    <a:lumMod val="65000"/>
                    <a:lumOff val="35000"/>
                  </a:schemeClr>
                </a:solidFill>
                <a:ea typeface="+mn-lt"/>
                <a:cs typeface="+mn-lt"/>
              </a:rPr>
              <a:t> Operators ( &lt;, &gt;, &lt;=, &gt;=, !=), </a:t>
            </a:r>
            <a:r>
              <a:rPr lang="en-GB" sz="1600" b="1">
                <a:solidFill>
                  <a:schemeClr val="tx1">
                    <a:lumMod val="65000"/>
                    <a:lumOff val="35000"/>
                  </a:schemeClr>
                </a:solidFill>
                <a:ea typeface="+mn-lt"/>
                <a:cs typeface="+mn-lt"/>
              </a:rPr>
              <a:t>Bitwise Operators</a:t>
            </a:r>
            <a:r>
              <a:rPr lang="en-GB" sz="1600">
                <a:solidFill>
                  <a:schemeClr val="tx1">
                    <a:lumMod val="65000"/>
                    <a:lumOff val="35000"/>
                  </a:schemeClr>
                </a:solidFill>
                <a:ea typeface="+mn-lt"/>
                <a:cs typeface="+mn-lt"/>
              </a:rPr>
              <a:t> (&amp;,|,^,~), </a:t>
            </a:r>
            <a:r>
              <a:rPr lang="en-GB" sz="1600" b="1">
                <a:solidFill>
                  <a:schemeClr val="tx1">
                    <a:lumMod val="65000"/>
                    <a:lumOff val="35000"/>
                  </a:schemeClr>
                </a:solidFill>
                <a:ea typeface="+mn-lt"/>
                <a:cs typeface="+mn-lt"/>
              </a:rPr>
              <a:t>Shift Operator</a:t>
            </a:r>
            <a:r>
              <a:rPr lang="en-GB" sz="1600">
                <a:solidFill>
                  <a:schemeClr val="tx1">
                    <a:lumMod val="65000"/>
                    <a:lumOff val="35000"/>
                  </a:schemeClr>
                </a:solidFill>
                <a:ea typeface="+mn-lt"/>
                <a:cs typeface="+mn-lt"/>
              </a:rPr>
              <a:t>s (&lt;&lt;,&gt;&gt;)</a:t>
            </a:r>
            <a:endParaRPr lang="en-GB" sz="1600">
              <a:solidFill>
                <a:schemeClr val="tx1">
                  <a:lumMod val="65000"/>
                  <a:lumOff val="35000"/>
                </a:schemeClr>
              </a:solidFill>
              <a:cs typeface="Calibri"/>
            </a:endParaRPr>
          </a:p>
          <a:p>
            <a:r>
              <a:rPr lang="en-GB" sz="1600" b="1" err="1">
                <a:solidFill>
                  <a:schemeClr val="tx1">
                    <a:lumMod val="65000"/>
                    <a:lumOff val="35000"/>
                  </a:schemeClr>
                </a:solidFill>
                <a:ea typeface="+mn-lt"/>
                <a:cs typeface="+mn-lt"/>
              </a:rPr>
              <a:t>instanceOf</a:t>
            </a:r>
            <a:r>
              <a:rPr lang="en-GB" sz="1600" b="1">
                <a:solidFill>
                  <a:schemeClr val="tx1">
                    <a:lumMod val="65000"/>
                    <a:lumOff val="35000"/>
                  </a:schemeClr>
                </a:solidFill>
                <a:ea typeface="+mn-lt"/>
                <a:cs typeface="+mn-lt"/>
              </a:rPr>
              <a:t> operator</a:t>
            </a:r>
            <a:r>
              <a:rPr lang="en-GB" sz="1600">
                <a:solidFill>
                  <a:schemeClr val="tx1">
                    <a:lumMod val="65000"/>
                    <a:lumOff val="35000"/>
                  </a:schemeClr>
                </a:solidFill>
                <a:ea typeface="+mn-lt"/>
                <a:cs typeface="+mn-lt"/>
              </a:rPr>
              <a:t>: This is a type-check operator. It checks whether a particular object is the instance of a certain class or not.</a:t>
            </a:r>
            <a:br>
              <a:rPr lang="en-GB" sz="1600" dirty="0">
                <a:ea typeface="+mn-lt"/>
                <a:cs typeface="+mn-lt"/>
              </a:rPr>
            </a:br>
            <a:r>
              <a:rPr lang="en-GB" sz="1600">
                <a:solidFill>
                  <a:schemeClr val="tx1">
                    <a:lumMod val="65000"/>
                    <a:lumOff val="35000"/>
                  </a:schemeClr>
                </a:solidFill>
                <a:ea typeface="+mn-lt"/>
                <a:cs typeface="+mn-lt"/>
              </a:rPr>
              <a:t>It returns true if the object is a member of the class and false if not.</a:t>
            </a:r>
            <a:endParaRPr lang="en-GB" sz="1600" dirty="0">
              <a:solidFill>
                <a:schemeClr val="tx1">
                  <a:lumMod val="65000"/>
                  <a:lumOff val="35000"/>
                </a:schemeClr>
              </a:solidFill>
              <a:ea typeface="+mn-lt"/>
              <a:cs typeface="+mn-lt"/>
            </a:endParaRPr>
          </a:p>
          <a:p>
            <a:r>
              <a:rPr lang="en-GB" sz="1600">
                <a:solidFill>
                  <a:schemeClr val="tx1">
                    <a:lumMod val="65000"/>
                    <a:lumOff val="35000"/>
                  </a:schemeClr>
                </a:solidFill>
                <a:ea typeface="+mn-lt"/>
                <a:cs typeface="+mn-lt"/>
              </a:rPr>
              <a:t>public </a:t>
            </a:r>
            <a:r>
              <a:rPr lang="en-GB" sz="1600" b="1">
                <a:solidFill>
                  <a:schemeClr val="tx1">
                    <a:lumMod val="65000"/>
                    <a:lumOff val="35000"/>
                  </a:schemeClr>
                </a:solidFill>
                <a:ea typeface="+mn-lt"/>
                <a:cs typeface="+mn-lt"/>
              </a:rPr>
              <a:t>class</a:t>
            </a:r>
            <a:r>
              <a:rPr lang="en-GB" sz="1600" dirty="0">
                <a:solidFill>
                  <a:schemeClr val="tx1">
                    <a:lumMod val="65000"/>
                    <a:lumOff val="35000"/>
                  </a:schemeClr>
                </a:solidFill>
                <a:ea typeface="+mn-lt"/>
                <a:cs typeface="+mn-lt"/>
              </a:rPr>
              <a:t> </a:t>
            </a:r>
            <a:r>
              <a:rPr lang="en-GB" sz="1600" err="1">
                <a:solidFill>
                  <a:schemeClr val="tx1">
                    <a:lumMod val="65000"/>
                    <a:lumOff val="35000"/>
                  </a:schemeClr>
                </a:solidFill>
                <a:ea typeface="+mn-lt"/>
                <a:cs typeface="+mn-lt"/>
              </a:rPr>
              <a:t>InstanceOperator</a:t>
            </a:r>
            <a:r>
              <a:rPr lang="en-GB" sz="1600" dirty="0">
                <a:solidFill>
                  <a:schemeClr val="tx1">
                    <a:lumMod val="65000"/>
                    <a:lumOff val="35000"/>
                  </a:schemeClr>
                </a:solidFill>
                <a:ea typeface="+mn-lt"/>
                <a:cs typeface="+mn-lt"/>
              </a:rPr>
              <a:t> </a:t>
            </a:r>
            <a:r>
              <a:rPr lang="en-GB" sz="1600">
                <a:solidFill>
                  <a:schemeClr val="tx1">
                    <a:lumMod val="65000"/>
                    <a:lumOff val="35000"/>
                  </a:schemeClr>
                </a:solidFill>
                <a:ea typeface="+mn-lt"/>
                <a:cs typeface="+mn-lt"/>
              </a:rPr>
              <a:t>{ </a:t>
            </a:r>
            <a:endParaRPr lang="en-GB" sz="1600" dirty="0">
              <a:solidFill>
                <a:schemeClr val="tx1">
                  <a:lumMod val="65000"/>
                  <a:lumOff val="35000"/>
                </a:schemeClr>
              </a:solidFill>
              <a:ea typeface="+mn-lt"/>
              <a:cs typeface="+mn-lt"/>
            </a:endParaRPr>
          </a:p>
          <a:p>
            <a:r>
              <a:rPr lang="en-GB" sz="1600">
                <a:solidFill>
                  <a:schemeClr val="tx1">
                    <a:lumMod val="65000"/>
                    <a:lumOff val="35000"/>
                  </a:schemeClr>
                </a:solidFill>
                <a:ea typeface="+mn-lt"/>
                <a:cs typeface="+mn-lt"/>
              </a:rPr>
              <a:t>public static </a:t>
            </a:r>
            <a:r>
              <a:rPr lang="en-GB" sz="1600" b="1">
                <a:solidFill>
                  <a:schemeClr val="tx1">
                    <a:lumMod val="65000"/>
                    <a:lumOff val="35000"/>
                  </a:schemeClr>
                </a:solidFill>
                <a:ea typeface="+mn-lt"/>
                <a:cs typeface="+mn-lt"/>
              </a:rPr>
              <a:t>void</a:t>
            </a:r>
            <a:r>
              <a:rPr lang="en-GB" sz="1600">
                <a:solidFill>
                  <a:schemeClr val="tx1">
                    <a:lumMod val="65000"/>
                    <a:lumOff val="35000"/>
                  </a:schemeClr>
                </a:solidFill>
                <a:ea typeface="+mn-lt"/>
                <a:cs typeface="+mn-lt"/>
              </a:rPr>
              <a:t> main(String[] </a:t>
            </a:r>
            <a:r>
              <a:rPr lang="en-GB" sz="1600" err="1">
                <a:solidFill>
                  <a:schemeClr val="tx1">
                    <a:lumMod val="65000"/>
                    <a:lumOff val="35000"/>
                  </a:schemeClr>
                </a:solidFill>
                <a:ea typeface="+mn-lt"/>
                <a:cs typeface="+mn-lt"/>
              </a:rPr>
              <a:t>args</a:t>
            </a:r>
            <a:r>
              <a:rPr lang="en-GB" sz="1600">
                <a:solidFill>
                  <a:schemeClr val="tx1">
                    <a:lumMod val="65000"/>
                    <a:lumOff val="35000"/>
                  </a:schemeClr>
                </a:solidFill>
                <a:ea typeface="+mn-lt"/>
                <a:cs typeface="+mn-lt"/>
              </a:rPr>
              <a:t>) throws </a:t>
            </a:r>
            <a:r>
              <a:rPr lang="en-GB" sz="1600" err="1">
                <a:solidFill>
                  <a:schemeClr val="tx1">
                    <a:lumMod val="65000"/>
                    <a:lumOff val="35000"/>
                  </a:schemeClr>
                </a:solidFill>
                <a:ea typeface="+mn-lt"/>
                <a:cs typeface="+mn-lt"/>
              </a:rPr>
              <a:t>IOException</a:t>
            </a:r>
            <a:r>
              <a:rPr lang="en-GB" sz="1600" dirty="0">
                <a:solidFill>
                  <a:schemeClr val="tx1">
                    <a:lumMod val="65000"/>
                    <a:lumOff val="35000"/>
                  </a:schemeClr>
                </a:solidFill>
                <a:ea typeface="+mn-lt"/>
                <a:cs typeface="+mn-lt"/>
              </a:rPr>
              <a:t> </a:t>
            </a:r>
            <a:r>
              <a:rPr lang="en-GB" sz="1600">
                <a:solidFill>
                  <a:schemeClr val="tx1">
                    <a:lumMod val="65000"/>
                    <a:lumOff val="35000"/>
                  </a:schemeClr>
                </a:solidFill>
                <a:ea typeface="+mn-lt"/>
                <a:cs typeface="+mn-lt"/>
              </a:rPr>
              <a:t>{</a:t>
            </a:r>
            <a:endParaRPr lang="en-GB" sz="1600" dirty="0">
              <a:solidFill>
                <a:schemeClr val="tx1">
                  <a:lumMod val="65000"/>
                  <a:lumOff val="35000"/>
                </a:schemeClr>
              </a:solidFill>
              <a:ea typeface="+mn-lt"/>
              <a:cs typeface="+mn-lt"/>
            </a:endParaRPr>
          </a:p>
          <a:p>
            <a:r>
              <a:rPr lang="en-GB" sz="1600" err="1">
                <a:solidFill>
                  <a:schemeClr val="tx1">
                    <a:lumMod val="65000"/>
                    <a:lumOff val="35000"/>
                  </a:schemeClr>
                </a:solidFill>
                <a:ea typeface="+mn-lt"/>
                <a:cs typeface="+mn-lt"/>
              </a:rPr>
              <a:t>InstanceOperator</a:t>
            </a:r>
            <a:r>
              <a:rPr lang="en-GB" sz="1600" dirty="0">
                <a:solidFill>
                  <a:schemeClr val="tx1">
                    <a:lumMod val="65000"/>
                    <a:lumOff val="35000"/>
                  </a:schemeClr>
                </a:solidFill>
                <a:ea typeface="+mn-lt"/>
                <a:cs typeface="+mn-lt"/>
              </a:rPr>
              <a:t> </a:t>
            </a:r>
            <a:r>
              <a:rPr lang="en-GB" sz="1600" err="1">
                <a:solidFill>
                  <a:schemeClr val="tx1">
                    <a:lumMod val="65000"/>
                    <a:lumOff val="35000"/>
                  </a:schemeClr>
                </a:solidFill>
                <a:ea typeface="+mn-lt"/>
                <a:cs typeface="+mn-lt"/>
              </a:rPr>
              <a:t>ob</a:t>
            </a:r>
            <a:r>
              <a:rPr lang="en-GB" sz="1600">
                <a:solidFill>
                  <a:schemeClr val="tx1">
                    <a:lumMod val="65000"/>
                    <a:lumOff val="35000"/>
                  </a:schemeClr>
                </a:solidFill>
                <a:ea typeface="+mn-lt"/>
                <a:cs typeface="+mn-lt"/>
              </a:rPr>
              <a:t> = </a:t>
            </a:r>
            <a:r>
              <a:rPr lang="en-GB" sz="1600" b="1">
                <a:solidFill>
                  <a:schemeClr val="tx1">
                    <a:lumMod val="65000"/>
                    <a:lumOff val="35000"/>
                  </a:schemeClr>
                </a:solidFill>
                <a:ea typeface="+mn-lt"/>
                <a:cs typeface="+mn-lt"/>
              </a:rPr>
              <a:t>new</a:t>
            </a:r>
            <a:r>
              <a:rPr lang="en-GB" sz="1600" dirty="0">
                <a:solidFill>
                  <a:schemeClr val="tx1">
                    <a:lumMod val="65000"/>
                    <a:lumOff val="35000"/>
                  </a:schemeClr>
                </a:solidFill>
                <a:ea typeface="+mn-lt"/>
                <a:cs typeface="+mn-lt"/>
              </a:rPr>
              <a:t> </a:t>
            </a:r>
            <a:r>
              <a:rPr lang="en-GB" sz="1600" err="1">
                <a:solidFill>
                  <a:schemeClr val="tx1">
                    <a:lumMod val="65000"/>
                    <a:lumOff val="35000"/>
                  </a:schemeClr>
                </a:solidFill>
                <a:ea typeface="+mn-lt"/>
                <a:cs typeface="+mn-lt"/>
              </a:rPr>
              <a:t>InstanceOperator</a:t>
            </a:r>
            <a:r>
              <a:rPr lang="en-GB" sz="1600">
                <a:solidFill>
                  <a:schemeClr val="tx1">
                    <a:lumMod val="65000"/>
                    <a:lumOff val="35000"/>
                  </a:schemeClr>
                </a:solidFill>
                <a:ea typeface="+mn-lt"/>
                <a:cs typeface="+mn-lt"/>
              </a:rPr>
              <a:t>(); </a:t>
            </a:r>
            <a:endParaRPr lang="en-GB" sz="1600" dirty="0">
              <a:solidFill>
                <a:schemeClr val="tx1">
                  <a:lumMod val="65000"/>
                  <a:lumOff val="35000"/>
                </a:schemeClr>
              </a:solidFill>
              <a:ea typeface="+mn-lt"/>
              <a:cs typeface="+mn-lt"/>
            </a:endParaRPr>
          </a:p>
          <a:p>
            <a:r>
              <a:rPr lang="en-GB" sz="1600" err="1">
                <a:solidFill>
                  <a:schemeClr val="tx1">
                    <a:lumMod val="65000"/>
                    <a:lumOff val="35000"/>
                  </a:schemeClr>
                </a:solidFill>
                <a:ea typeface="+mn-lt"/>
                <a:cs typeface="+mn-lt"/>
              </a:rPr>
              <a:t>System.out.println</a:t>
            </a:r>
            <a:r>
              <a:rPr lang="en-GB" sz="1600">
                <a:solidFill>
                  <a:schemeClr val="tx1">
                    <a:lumMod val="65000"/>
                    <a:lumOff val="35000"/>
                  </a:schemeClr>
                </a:solidFill>
                <a:ea typeface="+mn-lt"/>
                <a:cs typeface="+mn-lt"/>
              </a:rPr>
              <a:t>("Is </a:t>
            </a:r>
            <a:r>
              <a:rPr lang="en-GB" sz="1600" err="1">
                <a:solidFill>
                  <a:schemeClr val="tx1">
                    <a:lumMod val="65000"/>
                    <a:lumOff val="35000"/>
                  </a:schemeClr>
                </a:solidFill>
                <a:ea typeface="+mn-lt"/>
                <a:cs typeface="+mn-lt"/>
              </a:rPr>
              <a:t>ob</a:t>
            </a:r>
            <a:r>
              <a:rPr lang="en-GB" sz="1600">
                <a:solidFill>
                  <a:schemeClr val="tx1">
                    <a:lumMod val="65000"/>
                    <a:lumOff val="35000"/>
                  </a:schemeClr>
                </a:solidFill>
                <a:ea typeface="+mn-lt"/>
                <a:cs typeface="+mn-lt"/>
              </a:rPr>
              <a:t> an instance of </a:t>
            </a:r>
            <a:r>
              <a:rPr lang="en-GB" sz="1600" err="1">
                <a:solidFill>
                  <a:schemeClr val="tx1">
                    <a:lumMod val="65000"/>
                    <a:lumOff val="35000"/>
                  </a:schemeClr>
                </a:solidFill>
                <a:ea typeface="+mn-lt"/>
                <a:cs typeface="+mn-lt"/>
              </a:rPr>
              <a:t>InstanceOperator</a:t>
            </a:r>
            <a:r>
              <a:rPr lang="en-GB" sz="1600">
                <a:solidFill>
                  <a:schemeClr val="tx1">
                    <a:lumMod val="65000"/>
                    <a:lumOff val="35000"/>
                  </a:schemeClr>
                </a:solidFill>
                <a:ea typeface="+mn-lt"/>
                <a:cs typeface="+mn-lt"/>
              </a:rPr>
              <a:t> class? " + (</a:t>
            </a:r>
            <a:r>
              <a:rPr lang="en-GB" sz="1600" err="1">
                <a:solidFill>
                  <a:schemeClr val="tx1">
                    <a:lumMod val="65000"/>
                    <a:lumOff val="35000"/>
                  </a:schemeClr>
                </a:solidFill>
                <a:ea typeface="+mn-lt"/>
                <a:cs typeface="+mn-lt"/>
              </a:rPr>
              <a:t>ob</a:t>
            </a:r>
            <a:r>
              <a:rPr lang="en-GB" sz="1600" dirty="0">
                <a:solidFill>
                  <a:schemeClr val="tx1">
                    <a:lumMod val="65000"/>
                    <a:lumOff val="35000"/>
                  </a:schemeClr>
                </a:solidFill>
                <a:ea typeface="+mn-lt"/>
                <a:cs typeface="+mn-lt"/>
              </a:rPr>
              <a:t> </a:t>
            </a:r>
            <a:r>
              <a:rPr lang="en-GB" sz="1600" err="1">
                <a:solidFill>
                  <a:schemeClr val="tx1">
                    <a:lumMod val="65000"/>
                    <a:lumOff val="35000"/>
                  </a:schemeClr>
                </a:solidFill>
                <a:ea typeface="+mn-lt"/>
                <a:cs typeface="+mn-lt"/>
              </a:rPr>
              <a:t>instanceof</a:t>
            </a:r>
            <a:r>
              <a:rPr lang="en-GB" sz="1600" dirty="0">
                <a:solidFill>
                  <a:schemeClr val="tx1">
                    <a:lumMod val="65000"/>
                    <a:lumOff val="35000"/>
                  </a:schemeClr>
                </a:solidFill>
                <a:ea typeface="+mn-lt"/>
                <a:cs typeface="+mn-lt"/>
              </a:rPr>
              <a:t> </a:t>
            </a:r>
            <a:r>
              <a:rPr lang="en-GB" sz="1600" err="1">
                <a:solidFill>
                  <a:schemeClr val="tx1">
                    <a:lumMod val="65000"/>
                    <a:lumOff val="35000"/>
                  </a:schemeClr>
                </a:solidFill>
                <a:ea typeface="+mn-lt"/>
                <a:cs typeface="+mn-lt"/>
              </a:rPr>
              <a:t>InstanceOperator</a:t>
            </a:r>
            <a:r>
              <a:rPr lang="en-GB" sz="1600">
                <a:solidFill>
                  <a:schemeClr val="tx1">
                    <a:lumMod val="65000"/>
                    <a:lumOff val="35000"/>
                  </a:schemeClr>
                </a:solidFill>
                <a:ea typeface="+mn-lt"/>
                <a:cs typeface="+mn-lt"/>
              </a:rPr>
              <a:t>));</a:t>
            </a:r>
            <a:endParaRPr lang="en-GB" sz="1600" dirty="0">
              <a:solidFill>
                <a:schemeClr val="tx1">
                  <a:lumMod val="65000"/>
                  <a:lumOff val="35000"/>
                </a:schemeClr>
              </a:solidFill>
              <a:ea typeface="+mn-lt"/>
              <a:cs typeface="+mn-lt"/>
            </a:endParaRPr>
          </a:p>
          <a:p>
            <a:r>
              <a:rPr lang="en-GB" sz="1600">
                <a:solidFill>
                  <a:schemeClr val="tx1">
                    <a:lumMod val="65000"/>
                    <a:lumOff val="35000"/>
                  </a:schemeClr>
                </a:solidFill>
                <a:ea typeface="+mn-lt"/>
                <a:cs typeface="+mn-lt"/>
              </a:rPr>
              <a:t>}</a:t>
            </a:r>
            <a:endParaRPr lang="en-GB" sz="1600">
              <a:solidFill>
                <a:schemeClr val="tx1">
                  <a:lumMod val="65000"/>
                  <a:lumOff val="35000"/>
                </a:schemeClr>
              </a:solidFill>
              <a:cs typeface="Calibri"/>
            </a:endParaRPr>
          </a:p>
          <a:p>
            <a:r>
              <a:rPr lang="en-GB" sz="1600">
                <a:solidFill>
                  <a:schemeClr val="tx1">
                    <a:lumMod val="65000"/>
                    <a:lumOff val="35000"/>
                  </a:schemeClr>
                </a:solidFill>
                <a:ea typeface="+mn-lt"/>
                <a:cs typeface="+mn-lt"/>
              </a:rPr>
              <a:t>}</a:t>
            </a:r>
            <a:endParaRPr lang="en-GB" sz="1600">
              <a:solidFill>
                <a:schemeClr val="tx1">
                  <a:lumMod val="65000"/>
                  <a:lumOff val="35000"/>
                </a:schemeClr>
              </a:solidFill>
              <a:cs typeface="Calibri"/>
            </a:endParaRPr>
          </a:p>
          <a:p>
            <a:endParaRPr lang="en-GB" sz="500">
              <a:solidFill>
                <a:schemeClr val="tx1">
                  <a:lumMod val="65000"/>
                  <a:lumOff val="35000"/>
                </a:schemeClr>
              </a:solidFill>
              <a:cs typeface="Calibri"/>
            </a:endParaRPr>
          </a:p>
          <a:p>
            <a:endParaRPr lang="en-GB" sz="500">
              <a:solidFill>
                <a:schemeClr val="tx1">
                  <a:lumMod val="65000"/>
                  <a:lumOff val="35000"/>
                </a:schemeClr>
              </a:solidFill>
              <a:cs typeface="Calibri"/>
            </a:endParaRPr>
          </a:p>
          <a:p>
            <a:endParaRPr lang="en-GB" sz="500">
              <a:solidFill>
                <a:schemeClr val="tx1">
                  <a:lumMod val="65000"/>
                  <a:lumOff val="35000"/>
                </a:schemeClr>
              </a:solidFill>
              <a:cs typeface="Calibri"/>
            </a:endParaRPr>
          </a:p>
        </p:txBody>
      </p:sp>
    </p:spTree>
    <p:extLst>
      <p:ext uri="{BB962C8B-B14F-4D97-AF65-F5344CB8AC3E}">
        <p14:creationId xmlns:p14="http://schemas.microsoft.com/office/powerpoint/2010/main" val="1429187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CE9EE-0D8A-47F4-ACCE-D5CF30E08E2D}"/>
              </a:ext>
            </a:extLst>
          </p:cNvPr>
          <p:cNvSpPr>
            <a:spLocks noGrp="1"/>
          </p:cNvSpPr>
          <p:nvPr>
            <p:ph type="title"/>
          </p:nvPr>
        </p:nvSpPr>
        <p:spPr>
          <a:xfrm>
            <a:off x="686834" y="591344"/>
            <a:ext cx="3200400" cy="5585619"/>
          </a:xfrm>
        </p:spPr>
        <p:txBody>
          <a:bodyPr>
            <a:normAutofit/>
          </a:bodyPr>
          <a:lstStyle/>
          <a:p>
            <a:r>
              <a:rPr lang="en-GB" b="1">
                <a:solidFill>
                  <a:srgbClr val="FFFFFF"/>
                </a:solidFill>
                <a:cs typeface="Calibri Light"/>
              </a:rPr>
              <a:t>ITERATIVE STATEMENTS</a:t>
            </a:r>
            <a:endParaRPr lang="en-GB" b="1">
              <a:solidFill>
                <a:srgbClr val="FFFFFF"/>
              </a:solidFill>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5DEAA1-BE89-486A-AB24-915FB54F63FE}"/>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GB" sz="2000">
                <a:ea typeface="+mn-lt"/>
                <a:cs typeface="+mn-lt"/>
              </a:rPr>
              <a:t>In </a:t>
            </a:r>
            <a:r>
              <a:rPr lang="en-GB" sz="2000" err="1">
                <a:ea typeface="+mn-lt"/>
                <a:cs typeface="+mn-lt"/>
              </a:rPr>
              <a:t>Java,loops</a:t>
            </a:r>
            <a:r>
              <a:rPr lang="en-GB" sz="2000">
                <a:ea typeface="+mn-lt"/>
                <a:cs typeface="+mn-lt"/>
              </a:rPr>
              <a:t> that run for a predetermined number of times. The loop in Java follows a particular pattern. It contains the following parts: The </a:t>
            </a:r>
            <a:r>
              <a:rPr lang="en-GB" sz="2000" err="1">
                <a:ea typeface="+mn-lt"/>
                <a:cs typeface="+mn-lt"/>
              </a:rPr>
              <a:t>initialization,The</a:t>
            </a:r>
            <a:r>
              <a:rPr lang="en-GB" sz="2000">
                <a:ea typeface="+mn-lt"/>
                <a:cs typeface="+mn-lt"/>
              </a:rPr>
              <a:t> </a:t>
            </a:r>
            <a:r>
              <a:rPr lang="en-GB" sz="2000" err="1">
                <a:ea typeface="+mn-lt"/>
                <a:cs typeface="+mn-lt"/>
              </a:rPr>
              <a:t>condition,The</a:t>
            </a:r>
            <a:r>
              <a:rPr lang="en-GB" sz="2000">
                <a:ea typeface="+mn-lt"/>
                <a:cs typeface="+mn-lt"/>
              </a:rPr>
              <a:t> increment/decrement and The statements.</a:t>
            </a:r>
            <a:endParaRPr lang="en-GB" sz="2000">
              <a:cs typeface="Calibri"/>
            </a:endParaRPr>
          </a:p>
          <a:p>
            <a:pPr marL="0" indent="0">
              <a:buNone/>
            </a:pPr>
            <a:r>
              <a:rPr lang="en-GB" sz="2000">
                <a:cs typeface="Calibri"/>
              </a:rPr>
              <a:t>   Types of loop</a:t>
            </a:r>
          </a:p>
          <a:p>
            <a:pPr marL="0" indent="0">
              <a:buNone/>
            </a:pPr>
            <a:r>
              <a:rPr lang="en-GB" sz="2000">
                <a:ea typeface="+mn-lt"/>
                <a:cs typeface="+mn-lt"/>
              </a:rPr>
              <a:t>      Int I;</a:t>
            </a:r>
          </a:p>
          <a:p>
            <a:pPr>
              <a:buNone/>
            </a:pPr>
            <a:r>
              <a:rPr lang="en-GB" sz="2000" b="1">
                <a:ea typeface="+mn-lt"/>
                <a:cs typeface="+mn-lt"/>
              </a:rPr>
              <a:t>     1) for</a:t>
            </a:r>
            <a:r>
              <a:rPr lang="en-GB" sz="2000">
                <a:ea typeface="+mn-lt"/>
                <a:cs typeface="+mn-lt"/>
              </a:rPr>
              <a:t>(</a:t>
            </a:r>
            <a:r>
              <a:rPr lang="en-GB" sz="2000" err="1">
                <a:ea typeface="+mn-lt"/>
                <a:cs typeface="+mn-lt"/>
              </a:rPr>
              <a:t>i</a:t>
            </a:r>
            <a:r>
              <a:rPr lang="en-GB" sz="2000">
                <a:ea typeface="+mn-lt"/>
                <a:cs typeface="+mn-lt"/>
              </a:rPr>
              <a:t>=0;i&lt;5;i++) {  loop body }</a:t>
            </a:r>
            <a:endParaRPr lang="en-GB" sz="2000">
              <a:cs typeface="Calibri"/>
            </a:endParaRPr>
          </a:p>
          <a:p>
            <a:pPr>
              <a:buNone/>
            </a:pPr>
            <a:r>
              <a:rPr lang="en-GB" sz="2000">
                <a:cs typeface="Calibri"/>
              </a:rPr>
              <a:t>     2) While(I&gt;0){  I++;}</a:t>
            </a:r>
          </a:p>
          <a:p>
            <a:pPr>
              <a:buNone/>
            </a:pPr>
            <a:r>
              <a:rPr lang="en-GB" sz="2000">
                <a:cs typeface="Calibri"/>
              </a:rPr>
              <a:t>     3) Do{ x=5; } while(I&gt;0)</a:t>
            </a:r>
          </a:p>
          <a:p>
            <a:pPr marL="0" indent="0">
              <a:buNone/>
            </a:pPr>
            <a:r>
              <a:rPr lang="en-GB" sz="2000">
                <a:cs typeface="Calibri"/>
              </a:rPr>
              <a:t>     4) </a:t>
            </a:r>
            <a:r>
              <a:rPr lang="en-GB" sz="2000">
                <a:ea typeface="+mn-lt"/>
                <a:cs typeface="+mn-lt"/>
              </a:rPr>
              <a:t> the syntax of Enhanced for loops is as follows.</a:t>
            </a:r>
            <a:endParaRPr lang="en-GB" sz="2000">
              <a:cs typeface="Calibri"/>
            </a:endParaRPr>
          </a:p>
          <a:p>
            <a:pPr>
              <a:buNone/>
            </a:pPr>
            <a:r>
              <a:rPr lang="en-GB" sz="2000">
                <a:ea typeface="+mn-lt"/>
                <a:cs typeface="+mn-lt"/>
              </a:rPr>
              <a:t>         for( T object : Collection)</a:t>
            </a:r>
            <a:endParaRPr lang="en-GB" sz="2000">
              <a:cs typeface="Calibri"/>
            </a:endParaRPr>
          </a:p>
          <a:p>
            <a:pPr>
              <a:buNone/>
            </a:pPr>
            <a:r>
              <a:rPr lang="en-GB" sz="2000">
                <a:ea typeface="+mn-lt"/>
                <a:cs typeface="+mn-lt"/>
              </a:rPr>
              <a:t>         {</a:t>
            </a:r>
            <a:endParaRPr lang="en-GB" sz="2000">
              <a:cs typeface="Calibri"/>
            </a:endParaRPr>
          </a:p>
          <a:p>
            <a:pPr>
              <a:buNone/>
            </a:pPr>
            <a:r>
              <a:rPr lang="en-GB" sz="2000">
                <a:ea typeface="+mn-lt"/>
                <a:cs typeface="+mn-lt"/>
              </a:rPr>
              <a:t>             //Code to be executed in the loop</a:t>
            </a:r>
            <a:endParaRPr lang="en-GB" sz="2000">
              <a:cs typeface="Calibri"/>
            </a:endParaRPr>
          </a:p>
          <a:p>
            <a:pPr>
              <a:buNone/>
            </a:pPr>
            <a:r>
              <a:rPr lang="en-GB" sz="2000">
                <a:ea typeface="+mn-lt"/>
                <a:cs typeface="+mn-lt"/>
              </a:rPr>
              <a:t>          }</a:t>
            </a:r>
            <a:endParaRPr lang="en-GB" sz="2000"/>
          </a:p>
          <a:p>
            <a:pPr>
              <a:buNone/>
            </a:pPr>
            <a:endParaRPr lang="en-GB" sz="2000">
              <a:cs typeface="Calibri"/>
            </a:endParaRPr>
          </a:p>
          <a:p>
            <a:pPr>
              <a:buNone/>
            </a:pPr>
            <a:endParaRPr lang="en-GB" sz="2000">
              <a:cs typeface="Calibri"/>
            </a:endParaRPr>
          </a:p>
          <a:p>
            <a:pPr marL="0" indent="0">
              <a:buNone/>
            </a:pPr>
            <a:endParaRPr lang="en-GB" sz="2000">
              <a:cs typeface="Calibri"/>
            </a:endParaRPr>
          </a:p>
          <a:p>
            <a:endParaRPr lang="en-GB" sz="2000">
              <a:cs typeface="Calibri"/>
            </a:endParaRPr>
          </a:p>
        </p:txBody>
      </p:sp>
    </p:spTree>
    <p:extLst>
      <p:ext uri="{BB962C8B-B14F-4D97-AF65-F5344CB8AC3E}">
        <p14:creationId xmlns:p14="http://schemas.microsoft.com/office/powerpoint/2010/main" val="2269274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13D6C4-3928-464C-ACF4-3247BFB2880C}"/>
              </a:ext>
            </a:extLst>
          </p:cNvPr>
          <p:cNvSpPr>
            <a:spLocks noGrp="1"/>
          </p:cNvSpPr>
          <p:nvPr>
            <p:ph type="title"/>
          </p:nvPr>
        </p:nvSpPr>
        <p:spPr>
          <a:xfrm>
            <a:off x="686834" y="591344"/>
            <a:ext cx="3200400" cy="5585619"/>
          </a:xfrm>
        </p:spPr>
        <p:txBody>
          <a:bodyPr>
            <a:normAutofit/>
          </a:bodyPr>
          <a:lstStyle/>
          <a:p>
            <a:r>
              <a:rPr lang="en-GB" b="1">
                <a:solidFill>
                  <a:srgbClr val="FFFFFF"/>
                </a:solidFill>
                <a:cs typeface="Calibri Light"/>
              </a:rPr>
              <a:t>DECISION MAKING STATEMENTS</a:t>
            </a:r>
            <a:endParaRPr lang="en-GB">
              <a:solidFill>
                <a:srgbClr val="FFFFFF"/>
              </a:solidFill>
              <a:cs typeface="Calibri Light" panose="020F0302020204030204"/>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47F85E0-3488-44B6-882C-05F73250DEA6}"/>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GB" sz="1800">
                <a:ea typeface="+mn-lt"/>
                <a:cs typeface="+mn-lt"/>
              </a:rPr>
              <a:t>Decision making in Java executes a particular segment of code based on the result of a </a:t>
            </a:r>
            <a:r>
              <a:rPr lang="en-GB" sz="1800" err="1">
                <a:ea typeface="+mn-lt"/>
                <a:cs typeface="+mn-lt"/>
              </a:rPr>
              <a:t>boolean</a:t>
            </a:r>
            <a:r>
              <a:rPr lang="en-GB" sz="1800">
                <a:ea typeface="+mn-lt"/>
                <a:cs typeface="+mn-lt"/>
              </a:rPr>
              <a:t> condition. It is important because conditions define the flow of programs and the output of a particular program.</a:t>
            </a:r>
            <a:endParaRPr lang="en-GB" sz="1800">
              <a:cs typeface="Calibri" panose="020F0502020204030204"/>
            </a:endParaRPr>
          </a:p>
          <a:p>
            <a:r>
              <a:rPr lang="en-GB" sz="1800">
                <a:ea typeface="+mn-lt"/>
                <a:cs typeface="+mn-lt"/>
              </a:rPr>
              <a:t>The decision making principles in Java chiefly consist of if else statements, continue, break and switch statements. It decides the flow of the program control during the execution of the program.</a:t>
            </a:r>
            <a:endParaRPr lang="en-GB" sz="1800">
              <a:cs typeface="Calibri"/>
            </a:endParaRPr>
          </a:p>
          <a:p>
            <a:r>
              <a:rPr lang="en-GB" sz="1800">
                <a:ea typeface="+mn-lt"/>
                <a:cs typeface="+mn-lt"/>
              </a:rPr>
              <a:t>There are the 6 ways of exercising decision making in Java:</a:t>
            </a:r>
            <a:br>
              <a:rPr lang="en-GB" sz="1800" dirty="0">
                <a:ea typeface="+mn-lt"/>
                <a:cs typeface="+mn-lt"/>
              </a:rPr>
            </a:br>
            <a:r>
              <a:rPr lang="en-GB" sz="1800">
                <a:ea typeface="+mn-lt"/>
                <a:cs typeface="+mn-lt"/>
              </a:rPr>
              <a:t>1. if</a:t>
            </a:r>
            <a:br>
              <a:rPr lang="en-GB" sz="1800" dirty="0">
                <a:ea typeface="+mn-lt"/>
                <a:cs typeface="+mn-lt"/>
              </a:rPr>
            </a:br>
            <a:r>
              <a:rPr lang="en-GB" sz="1800">
                <a:ea typeface="+mn-lt"/>
                <a:cs typeface="+mn-lt"/>
              </a:rPr>
              <a:t>2. if-else</a:t>
            </a:r>
            <a:br>
              <a:rPr lang="en-GB" sz="1800" dirty="0">
                <a:ea typeface="+mn-lt"/>
                <a:cs typeface="+mn-lt"/>
              </a:rPr>
            </a:br>
            <a:r>
              <a:rPr lang="en-GB" sz="1800">
                <a:ea typeface="+mn-lt"/>
                <a:cs typeface="+mn-lt"/>
              </a:rPr>
              <a:t>3. nested-if</a:t>
            </a:r>
            <a:br>
              <a:rPr lang="en-GB" sz="1800" dirty="0">
                <a:ea typeface="+mn-lt"/>
                <a:cs typeface="+mn-lt"/>
              </a:rPr>
            </a:br>
            <a:r>
              <a:rPr lang="en-GB" sz="1800">
                <a:ea typeface="+mn-lt"/>
                <a:cs typeface="+mn-lt"/>
              </a:rPr>
              <a:t>4. if-else-if</a:t>
            </a:r>
            <a:br>
              <a:rPr lang="en-GB" sz="1800" dirty="0">
                <a:ea typeface="+mn-lt"/>
                <a:cs typeface="+mn-lt"/>
              </a:rPr>
            </a:br>
            <a:r>
              <a:rPr lang="en-GB" sz="1800">
                <a:ea typeface="+mn-lt"/>
                <a:cs typeface="+mn-lt"/>
              </a:rPr>
              <a:t>5. switch-case</a:t>
            </a:r>
            <a:br>
              <a:rPr lang="en-GB" sz="1800" dirty="0">
                <a:ea typeface="+mn-lt"/>
                <a:cs typeface="+mn-lt"/>
              </a:rPr>
            </a:br>
            <a:r>
              <a:rPr lang="en-GB" sz="1800">
                <a:ea typeface="+mn-lt"/>
                <a:cs typeface="+mn-lt"/>
              </a:rPr>
              <a:t>6. jump-break, continue, </a:t>
            </a:r>
          </a:p>
          <a:p>
            <a:pPr marL="0" indent="0">
              <a:buNone/>
            </a:pPr>
            <a:r>
              <a:rPr lang="en-GB" sz="1800">
                <a:ea typeface="+mn-lt"/>
                <a:cs typeface="+mn-lt"/>
              </a:rPr>
              <a:t>     7. return</a:t>
            </a:r>
            <a:endParaRPr lang="en-GB" sz="1800">
              <a:cs typeface="Calibri"/>
            </a:endParaRPr>
          </a:p>
          <a:p>
            <a:pPr marL="0" indent="0">
              <a:buNone/>
            </a:pPr>
            <a:r>
              <a:rPr lang="en-GB" sz="1800">
                <a:cs typeface="Calibri"/>
              </a:rPr>
              <a:t>(</a:t>
            </a:r>
            <a:r>
              <a:rPr lang="en-GB" sz="1800">
                <a:ea typeface="+mn-lt"/>
                <a:cs typeface="+mn-lt"/>
              </a:rPr>
              <a:t>This keyword, when executed by the compiler, returns the control back to the method it was called from. This is generally used in methods which are not of the void type and return some values</a:t>
            </a:r>
            <a:endParaRPr lang="en-GB" sz="1800">
              <a:cs typeface="Calibri"/>
            </a:endParaRPr>
          </a:p>
          <a:p>
            <a:endParaRPr lang="en-GB" sz="1800">
              <a:cs typeface="Calibri"/>
            </a:endParaRPr>
          </a:p>
        </p:txBody>
      </p:sp>
    </p:spTree>
    <p:extLst>
      <p:ext uri="{BB962C8B-B14F-4D97-AF65-F5344CB8AC3E}">
        <p14:creationId xmlns:p14="http://schemas.microsoft.com/office/powerpoint/2010/main" val="1631042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D106-586D-4E14-B9AE-691B94DE4D21}"/>
              </a:ext>
            </a:extLst>
          </p:cNvPr>
          <p:cNvSpPr>
            <a:spLocks noGrp="1"/>
          </p:cNvSpPr>
          <p:nvPr>
            <p:ph type="title"/>
          </p:nvPr>
        </p:nvSpPr>
        <p:spPr>
          <a:xfrm>
            <a:off x="1616054" y="686044"/>
            <a:ext cx="8959893" cy="471416"/>
          </a:xfrm>
        </p:spPr>
        <p:txBody>
          <a:bodyPr anchor="b">
            <a:normAutofit fontScale="90000"/>
          </a:bodyPr>
          <a:lstStyle/>
          <a:p>
            <a:pPr algn="ctr"/>
            <a:r>
              <a:rPr lang="en-GB" sz="3200" b="1">
                <a:solidFill>
                  <a:schemeClr val="tx1">
                    <a:lumMod val="65000"/>
                    <a:lumOff val="35000"/>
                  </a:schemeClr>
                </a:solidFill>
                <a:cs typeface="Calibri Light"/>
              </a:rPr>
              <a:t>ARRAYS</a:t>
            </a:r>
            <a:endParaRPr lang="en-GB" sz="3200" b="1">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F5351527-1407-4D8F-B0D4-849ED33543CC}"/>
              </a:ext>
            </a:extLst>
          </p:cNvPr>
          <p:cNvSpPr>
            <a:spLocks noGrp="1"/>
          </p:cNvSpPr>
          <p:nvPr>
            <p:ph idx="1"/>
          </p:nvPr>
        </p:nvSpPr>
        <p:spPr>
          <a:xfrm>
            <a:off x="695903" y="1248440"/>
            <a:ext cx="10800193" cy="4851632"/>
          </a:xfrm>
        </p:spPr>
        <p:txBody>
          <a:bodyPr vert="horz" lIns="91440" tIns="45720" rIns="91440" bIns="45720" rtlCol="0" anchor="t">
            <a:normAutofit/>
          </a:bodyPr>
          <a:lstStyle/>
          <a:p>
            <a:r>
              <a:rPr lang="en-GB" sz="1600">
                <a:solidFill>
                  <a:schemeClr val="tx1">
                    <a:lumMod val="65000"/>
                    <a:lumOff val="35000"/>
                  </a:schemeClr>
                </a:solidFill>
                <a:ea typeface="+mn-lt"/>
                <a:cs typeface="+mn-lt"/>
              </a:rPr>
              <a:t>Arrays are a collection of data items that have the same data type and referred to by a common name. Each array element is stored in such a way that each element can be calculated by applying a mathematical formula on its index. For example, an Integer array will have all integer elements and a String array will have Strings for each element of the array.</a:t>
            </a:r>
          </a:p>
          <a:p>
            <a:r>
              <a:rPr lang="en-GB" sz="1600">
                <a:solidFill>
                  <a:schemeClr val="tx1">
                    <a:lumMod val="65000"/>
                    <a:lumOff val="35000"/>
                  </a:schemeClr>
                </a:solidFill>
                <a:ea typeface="+mn-lt"/>
                <a:cs typeface="+mn-lt"/>
              </a:rPr>
              <a:t>The superclass of arrays is an </a:t>
            </a:r>
            <a:r>
              <a:rPr lang="en-GB" sz="1600" err="1">
                <a:solidFill>
                  <a:schemeClr val="tx1">
                    <a:lumMod val="65000"/>
                    <a:lumOff val="35000"/>
                  </a:schemeClr>
                </a:solidFill>
                <a:ea typeface="+mn-lt"/>
                <a:cs typeface="+mn-lt"/>
              </a:rPr>
              <a:t>Object.The</a:t>
            </a:r>
            <a:r>
              <a:rPr lang="en-GB" sz="1600">
                <a:solidFill>
                  <a:schemeClr val="tx1">
                    <a:lumMod val="65000"/>
                    <a:lumOff val="35000"/>
                  </a:schemeClr>
                </a:solidFill>
                <a:ea typeface="+mn-lt"/>
                <a:cs typeface="+mn-lt"/>
              </a:rPr>
              <a:t> interfaces Cloneable and Serializable are implemented by arrays.</a:t>
            </a:r>
            <a:endParaRPr lang="en-GB" sz="1600">
              <a:solidFill>
                <a:schemeClr val="tx1">
                  <a:lumMod val="65000"/>
                  <a:lumOff val="35000"/>
                </a:schemeClr>
              </a:solidFill>
              <a:cs typeface="Calibri"/>
            </a:endParaRPr>
          </a:p>
          <a:p>
            <a:r>
              <a:rPr lang="en-GB" sz="1600">
                <a:solidFill>
                  <a:schemeClr val="tx1">
                    <a:lumMod val="65000"/>
                    <a:lumOff val="35000"/>
                  </a:schemeClr>
                </a:solidFill>
                <a:ea typeface="+mn-lt"/>
                <a:cs typeface="+mn-lt"/>
              </a:rPr>
              <a:t>When the arrays contain primitive datatypes they are stored in memory locations which are contiguous. However when arrays of objects are created, they are stored in heap memory.</a:t>
            </a:r>
            <a:endParaRPr lang="en-GB" sz="1600">
              <a:solidFill>
                <a:schemeClr val="tx1">
                  <a:lumMod val="65000"/>
                  <a:lumOff val="35000"/>
                </a:schemeClr>
              </a:solidFill>
              <a:cs typeface="Calibri"/>
            </a:endParaRPr>
          </a:p>
          <a:p>
            <a:r>
              <a:rPr lang="en-GB" sz="1600">
                <a:solidFill>
                  <a:schemeClr val="tx1">
                    <a:lumMod val="65000"/>
                    <a:lumOff val="35000"/>
                  </a:schemeClr>
                </a:solidFill>
                <a:ea typeface="+mn-lt"/>
                <a:cs typeface="+mn-lt"/>
              </a:rPr>
              <a:t>Arrays always have indexes. These indices typically denote the position of each element in the array. Since the elements are in the contiguous format, the indexing is done from 0(the first element) till n-1 where n is the length of the array. For example, an array of length 5 would have indices ranging from 0 to 4 (5-1).</a:t>
            </a:r>
          </a:p>
          <a:p>
            <a:pPr marL="0" indent="0">
              <a:buNone/>
            </a:pPr>
            <a:r>
              <a:rPr lang="en-GB" sz="1600" b="1">
                <a:solidFill>
                  <a:schemeClr val="tx1">
                    <a:lumMod val="65000"/>
                    <a:lumOff val="35000"/>
                  </a:schemeClr>
                </a:solidFill>
              </a:rPr>
              <a:t>Java </a:t>
            </a:r>
            <a:r>
              <a:rPr lang="en-GB" sz="1600" b="1" err="1">
                <a:solidFill>
                  <a:schemeClr val="tx1">
                    <a:lumMod val="65000"/>
                    <a:lumOff val="35000"/>
                  </a:schemeClr>
                </a:solidFill>
              </a:rPr>
              <a:t>ArraysIndexOutOfBoundsException</a:t>
            </a:r>
            <a:endParaRPr lang="en-GB" sz="1600" b="1" err="1">
              <a:solidFill>
                <a:schemeClr val="tx1">
                  <a:lumMod val="65000"/>
                  <a:lumOff val="35000"/>
                </a:schemeClr>
              </a:solidFill>
              <a:cs typeface="Calibri" panose="020F0502020204030204"/>
            </a:endParaRPr>
          </a:p>
          <a:p>
            <a:r>
              <a:rPr lang="en-GB" sz="1600">
                <a:solidFill>
                  <a:schemeClr val="tx1">
                    <a:lumMod val="65000"/>
                    <a:lumOff val="35000"/>
                  </a:schemeClr>
                </a:solidFill>
                <a:ea typeface="+mn-lt"/>
                <a:cs typeface="+mn-lt"/>
              </a:rPr>
              <a:t>For example, if an array is of length 6 then the program can use any index of the array in between 0 and 5. But sometimes the program tries to access elements outside this range. That is when the compiler throws a </a:t>
            </a:r>
            <a:r>
              <a:rPr lang="en-GB" sz="1600" err="1">
                <a:solidFill>
                  <a:schemeClr val="tx1">
                    <a:lumMod val="65000"/>
                    <a:lumOff val="35000"/>
                  </a:schemeClr>
                </a:solidFill>
                <a:ea typeface="+mn-lt"/>
                <a:cs typeface="+mn-lt"/>
              </a:rPr>
              <a:t>ArraysIndexOutOfBoundsException</a:t>
            </a:r>
            <a:r>
              <a:rPr lang="en-GB" sz="1600" dirty="0">
                <a:solidFill>
                  <a:schemeClr val="tx1">
                    <a:lumMod val="65000"/>
                    <a:lumOff val="35000"/>
                  </a:schemeClr>
                </a:solidFill>
                <a:ea typeface="+mn-lt"/>
                <a:cs typeface="+mn-lt"/>
              </a:rPr>
              <a:t> </a:t>
            </a:r>
            <a:r>
              <a:rPr lang="en-GB" sz="1600">
                <a:solidFill>
                  <a:schemeClr val="tx1">
                    <a:lumMod val="65000"/>
                    <a:lumOff val="35000"/>
                  </a:schemeClr>
                </a:solidFill>
                <a:ea typeface="+mn-lt"/>
                <a:cs typeface="+mn-lt"/>
              </a:rPr>
              <a:t>error</a:t>
            </a:r>
            <a:endParaRPr lang="en-GB" sz="1600">
              <a:solidFill>
                <a:schemeClr val="tx1">
                  <a:lumMod val="65000"/>
                  <a:lumOff val="35000"/>
                </a:schemeClr>
              </a:solidFill>
              <a:cs typeface="Calibri" panose="020F0502020204030204"/>
            </a:endParaRPr>
          </a:p>
          <a:p>
            <a:pPr marL="0" indent="0">
              <a:buNone/>
            </a:pPr>
            <a:endParaRPr lang="en-GB" sz="1300" b="1">
              <a:solidFill>
                <a:schemeClr val="tx1">
                  <a:lumMod val="65000"/>
                  <a:lumOff val="35000"/>
                </a:schemeClr>
              </a:solidFill>
              <a:cs typeface="Calibri"/>
            </a:endParaRPr>
          </a:p>
          <a:p>
            <a:endParaRPr lang="en-GB" sz="1300">
              <a:solidFill>
                <a:schemeClr val="tx1">
                  <a:lumMod val="65000"/>
                  <a:lumOff val="35000"/>
                </a:schemeClr>
              </a:solidFill>
              <a:cs typeface="Calibri" panose="020F0502020204030204"/>
            </a:endParaRPr>
          </a:p>
          <a:p>
            <a:endParaRPr lang="en-GB" sz="1300">
              <a:solidFill>
                <a:schemeClr val="tx1">
                  <a:lumMod val="65000"/>
                  <a:lumOff val="35000"/>
                </a:schemeClr>
              </a:solidFill>
              <a:cs typeface="Calibri" panose="020F0502020204030204"/>
            </a:endParaRPr>
          </a:p>
          <a:p>
            <a:endParaRPr lang="en-GB" sz="1300">
              <a:solidFill>
                <a:schemeClr val="tx1">
                  <a:lumMod val="65000"/>
                  <a:lumOff val="35000"/>
                </a:schemeClr>
              </a:solidFill>
              <a:cs typeface="Calibri" panose="020F0502020204030204"/>
            </a:endParaRPr>
          </a:p>
        </p:txBody>
      </p:sp>
    </p:spTree>
    <p:extLst>
      <p:ext uri="{BB962C8B-B14F-4D97-AF65-F5344CB8AC3E}">
        <p14:creationId xmlns:p14="http://schemas.microsoft.com/office/powerpoint/2010/main" val="110837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7051A-67E5-48DA-8399-562EF25A63B7}"/>
              </a:ext>
            </a:extLst>
          </p:cNvPr>
          <p:cNvSpPr>
            <a:spLocks noGrp="1"/>
          </p:cNvSpPr>
          <p:nvPr>
            <p:ph type="title"/>
          </p:nvPr>
        </p:nvSpPr>
        <p:spPr>
          <a:xfrm>
            <a:off x="686834" y="1153572"/>
            <a:ext cx="3200400" cy="4461163"/>
          </a:xfrm>
        </p:spPr>
        <p:txBody>
          <a:bodyPr>
            <a:normAutofit/>
          </a:bodyPr>
          <a:lstStyle/>
          <a:p>
            <a:r>
              <a:rPr lang="en-GB" b="1">
                <a:solidFill>
                  <a:srgbClr val="FFFFFF"/>
                </a:solidFill>
                <a:cs typeface="Calibri Light"/>
              </a:rPr>
              <a:t>What is Java?</a:t>
            </a:r>
            <a:endParaRPr lang="en-GB" b="1">
              <a:solidFill>
                <a:srgbClr val="FFFFFF"/>
              </a:solidFill>
            </a:endParaRPr>
          </a:p>
        </p:txBody>
      </p:sp>
      <p:sp>
        <p:nvSpPr>
          <p:cNvPr id="1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AF67AD8-ACE6-481E-A8D2-DB35A679361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GB" sz="2600">
                <a:cs typeface="Calibri"/>
              </a:rPr>
              <a:t>It is a general purpose object oriented language which is designed for for easy development of web based applications.</a:t>
            </a:r>
          </a:p>
          <a:p>
            <a:r>
              <a:rPr lang="en-GB" sz="2600">
                <a:cs typeface="Calibri"/>
              </a:rPr>
              <a:t>It is known as WORA (Write Once Run Anywhere) - ie, after a program is written, we can run in any platform ex, linux or windos etc and so it is said to platform independent.</a:t>
            </a:r>
          </a:p>
          <a:p>
            <a:r>
              <a:rPr lang="en-GB" sz="2600">
                <a:cs typeface="Calibri"/>
              </a:rPr>
              <a:t>At first when a program is written, code will be with .java extension. After compliling(javac) it gets converted to .class file(java bytecode).</a:t>
            </a:r>
          </a:p>
          <a:p>
            <a:r>
              <a:rPr lang="en-GB" sz="2600">
                <a:cs typeface="Calibri"/>
              </a:rPr>
              <a:t>JVM (Java Virtual Machine) is a runtime environment that converts java byte code to machine code which is identified by the processor. Each computer has its own JVM.</a:t>
            </a:r>
          </a:p>
        </p:txBody>
      </p:sp>
    </p:spTree>
    <p:extLst>
      <p:ext uri="{BB962C8B-B14F-4D97-AF65-F5344CB8AC3E}">
        <p14:creationId xmlns:p14="http://schemas.microsoft.com/office/powerpoint/2010/main" val="750217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4548-2F43-4562-9E72-6B004FF9A215}"/>
              </a:ext>
            </a:extLst>
          </p:cNvPr>
          <p:cNvSpPr>
            <a:spLocks noGrp="1"/>
          </p:cNvSpPr>
          <p:nvPr>
            <p:ph type="title"/>
          </p:nvPr>
        </p:nvSpPr>
        <p:spPr>
          <a:xfrm>
            <a:off x="1653363" y="365760"/>
            <a:ext cx="9367203" cy="1188720"/>
          </a:xfrm>
        </p:spPr>
        <p:txBody>
          <a:bodyPr>
            <a:normAutofit/>
          </a:bodyPr>
          <a:lstStyle/>
          <a:p>
            <a:r>
              <a:rPr lang="en-GB" b="1">
                <a:cs typeface="Calibri Light"/>
              </a:rPr>
              <a:t>Types of Arrays</a:t>
            </a:r>
            <a:endParaRPr lang="en-GB" b="1"/>
          </a:p>
        </p:txBody>
      </p:sp>
      <p:sp>
        <p:nvSpPr>
          <p:cNvPr id="3" name="Content Placeholder 2">
            <a:extLst>
              <a:ext uri="{FF2B5EF4-FFF2-40B4-BE49-F238E27FC236}">
                <a16:creationId xmlns:a16="http://schemas.microsoft.com/office/drawing/2014/main" id="{2EDA08CE-FD37-4031-9501-DEFC31854F7B}"/>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GB" sz="2200" b="1">
                <a:cs typeface="Calibri"/>
              </a:rPr>
              <a:t>Single Dimensional Array : </a:t>
            </a:r>
          </a:p>
          <a:p>
            <a:pPr marL="0" indent="0">
              <a:buNone/>
            </a:pPr>
            <a:r>
              <a:rPr lang="en-GB" sz="2200" b="1">
                <a:cs typeface="Calibri"/>
              </a:rPr>
              <a:t>    The syntax for using the array literal declaration is:</a:t>
            </a:r>
            <a:endParaRPr lang="en-GB" sz="2200">
              <a:ea typeface="+mn-lt"/>
              <a:cs typeface="+mn-lt"/>
            </a:endParaRPr>
          </a:p>
          <a:p>
            <a:pPr marL="0" indent="0">
              <a:buNone/>
            </a:pPr>
            <a:r>
              <a:rPr lang="en-GB" sz="2200">
                <a:cs typeface="Calibri"/>
              </a:rPr>
              <a:t>   datatype &lt;var_name&gt;[] = new datatype {element1,element2,element3….element n};</a:t>
            </a:r>
          </a:p>
          <a:p>
            <a:pPr marL="0" indent="0">
              <a:buNone/>
            </a:pPr>
            <a:r>
              <a:rPr lang="en-GB" sz="2200">
                <a:ea typeface="+mn-lt"/>
                <a:cs typeface="+mn-lt"/>
              </a:rPr>
              <a:t>Ex : int arr[] = </a:t>
            </a:r>
            <a:r>
              <a:rPr lang="en-GB" sz="2200" b="1">
                <a:ea typeface="+mn-lt"/>
                <a:cs typeface="+mn-lt"/>
              </a:rPr>
              <a:t>new</a:t>
            </a:r>
            <a:r>
              <a:rPr lang="en-GB" sz="2200">
                <a:ea typeface="+mn-lt"/>
                <a:cs typeface="+mn-lt"/>
              </a:rPr>
              <a:t> int[] {1,2,3,4,5};  //initializing an array</a:t>
            </a:r>
            <a:endParaRPr lang="en-GB" sz="2200">
              <a:cs typeface="Calibri" panose="020F0502020204030204"/>
            </a:endParaRPr>
          </a:p>
          <a:p>
            <a:endParaRPr lang="en-GB" sz="2200">
              <a:cs typeface="Calibri" panose="020F0502020204030204"/>
            </a:endParaRPr>
          </a:p>
          <a:p>
            <a:r>
              <a:rPr lang="en-GB" sz="2200" b="1">
                <a:cs typeface="Calibri"/>
              </a:rPr>
              <a:t>Multi-Dimensional Array </a:t>
            </a:r>
            <a:r>
              <a:rPr lang="en-GB" sz="2200" b="1">
                <a:ea typeface="+mn-lt"/>
                <a:cs typeface="+mn-lt"/>
              </a:rPr>
              <a:t>- Syntax:</a:t>
            </a:r>
            <a:endParaRPr lang="en-GB" sz="2200">
              <a:cs typeface="Calibri"/>
            </a:endParaRPr>
          </a:p>
          <a:p>
            <a:pPr marL="0" indent="0">
              <a:buNone/>
            </a:pPr>
            <a:r>
              <a:rPr lang="en-GB" sz="2200">
                <a:ea typeface="+mn-lt"/>
                <a:cs typeface="+mn-lt"/>
              </a:rPr>
              <a:t>&lt;datatype&gt;[][]&lt;var_name&gt;= new &lt;datatype&gt;[size1][size2];</a:t>
            </a:r>
            <a:br>
              <a:rPr lang="en-GB" sz="2200">
                <a:ea typeface="+mn-lt"/>
                <a:cs typeface="+mn-lt"/>
              </a:rPr>
            </a:br>
            <a:r>
              <a:rPr lang="en-GB" sz="2200">
                <a:ea typeface="+mn-lt"/>
                <a:cs typeface="+mn-lt"/>
              </a:rPr>
              <a:t>or</a:t>
            </a:r>
            <a:br>
              <a:rPr lang="en-GB" sz="2200">
                <a:ea typeface="+mn-lt"/>
                <a:cs typeface="+mn-lt"/>
              </a:rPr>
            </a:br>
            <a:r>
              <a:rPr lang="en-GB" sz="2200">
                <a:ea typeface="+mn-lt"/>
                <a:cs typeface="+mn-lt"/>
              </a:rPr>
              <a:t>&lt;datatype&gt;&lt;var_name&gt;[][]= new &lt;datatype&gt;[size1][size2];</a:t>
            </a:r>
            <a:endParaRPr lang="en-GB" sz="2200">
              <a:cs typeface="Calibri" panose="020F0502020204030204"/>
            </a:endParaRPr>
          </a:p>
          <a:p>
            <a:endParaRPr lang="en-GB" sz="2200">
              <a:cs typeface="Calibri" panose="020F0502020204030204"/>
            </a:endParaRPr>
          </a:p>
        </p:txBody>
      </p:sp>
    </p:spTree>
    <p:extLst>
      <p:ext uri="{BB962C8B-B14F-4D97-AF65-F5344CB8AC3E}">
        <p14:creationId xmlns:p14="http://schemas.microsoft.com/office/powerpoint/2010/main" val="440944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A1BB5-0EC3-4D82-B79A-9E6B410456AB}"/>
              </a:ext>
            </a:extLst>
          </p:cNvPr>
          <p:cNvSpPr>
            <a:spLocks noGrp="1"/>
          </p:cNvSpPr>
          <p:nvPr>
            <p:ph type="title"/>
          </p:nvPr>
        </p:nvSpPr>
        <p:spPr>
          <a:xfrm>
            <a:off x="686834" y="591344"/>
            <a:ext cx="3200400" cy="5585619"/>
          </a:xfrm>
        </p:spPr>
        <p:txBody>
          <a:bodyPr>
            <a:normAutofit/>
          </a:bodyPr>
          <a:lstStyle/>
          <a:p>
            <a:r>
              <a:rPr lang="en-GB" b="1">
                <a:solidFill>
                  <a:srgbClr val="FFFFFF"/>
                </a:solidFill>
                <a:cs typeface="Calibri Light"/>
              </a:rPr>
              <a:t>Strings and its methods</a:t>
            </a:r>
            <a:endParaRPr lang="en-GB" b="1">
              <a:solidFill>
                <a:srgbClr val="FFFFFF"/>
              </a:solidFill>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006D74-F983-4AD2-ADC3-54B164F43B8E}"/>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GB" sz="1800">
                <a:ea typeface="+mn-lt"/>
                <a:cs typeface="+mn-lt"/>
              </a:rPr>
              <a:t>The strings in java are a collection of characters bound by double quotes(“”). They are immutable, i.e once they are declared, their values cannot be changed.String can also be listed as an array of characters starting at the index 0 and ending with a null character (\0).</a:t>
            </a:r>
            <a:br>
              <a:rPr lang="en-GB" sz="1800" dirty="0">
                <a:ea typeface="+mn-lt"/>
                <a:cs typeface="+mn-lt"/>
              </a:rPr>
            </a:br>
            <a:r>
              <a:rPr lang="en-GB" sz="1800">
                <a:ea typeface="+mn-lt"/>
                <a:cs typeface="+mn-lt"/>
              </a:rPr>
              <a:t>This means that the first letter of the string is at index 0 to the last character of the string which is indexed at (length of the string-1).</a:t>
            </a:r>
            <a:br>
              <a:rPr lang="en-GB" sz="1800" dirty="0">
                <a:ea typeface="+mn-lt"/>
                <a:cs typeface="+mn-lt"/>
              </a:rPr>
            </a:br>
            <a:r>
              <a:rPr lang="en-GB" sz="1800">
                <a:ea typeface="+mn-lt"/>
                <a:cs typeface="+mn-lt"/>
              </a:rPr>
              <a:t>This is an individual datatype in Java.</a:t>
            </a:r>
          </a:p>
          <a:p>
            <a:pPr marL="0" indent="0">
              <a:buNone/>
            </a:pPr>
            <a:r>
              <a:rPr lang="en-GB" sz="1800">
                <a:ea typeface="+mn-lt"/>
                <a:cs typeface="+mn-lt"/>
              </a:rPr>
              <a:t>There are two ways of declaring strings in Java</a:t>
            </a:r>
            <a:endParaRPr lang="en-GB" sz="1800">
              <a:cs typeface="Calibri"/>
            </a:endParaRPr>
          </a:p>
          <a:p>
            <a:pPr marL="0" indent="0">
              <a:buNone/>
            </a:pPr>
            <a:r>
              <a:rPr lang="en-GB" sz="1800">
                <a:ea typeface="+mn-lt"/>
                <a:cs typeface="+mn-lt"/>
              </a:rPr>
              <a:t>1). By using the new keyword</a:t>
            </a:r>
            <a:br>
              <a:rPr lang="en-GB" sz="1800" dirty="0">
                <a:ea typeface="+mn-lt"/>
                <a:cs typeface="+mn-lt"/>
              </a:rPr>
            </a:br>
            <a:r>
              <a:rPr lang="en-GB" sz="1800">
                <a:ea typeface="+mn-lt"/>
                <a:cs typeface="+mn-lt"/>
              </a:rPr>
              <a:t>         String course = new String(“Java”);</a:t>
            </a:r>
            <a:endParaRPr lang="en-GB" sz="1800">
              <a:cs typeface="Calibri" panose="020F0502020204030204"/>
            </a:endParaRPr>
          </a:p>
          <a:p>
            <a:pPr marL="0" indent="0">
              <a:buNone/>
            </a:pPr>
            <a:r>
              <a:rPr lang="en-GB" sz="1800">
                <a:ea typeface="+mn-lt"/>
                <a:cs typeface="+mn-lt"/>
              </a:rPr>
              <a:t>2). By using the String literal.</a:t>
            </a:r>
            <a:br>
              <a:rPr lang="en-GB" sz="1800" dirty="0">
                <a:ea typeface="+mn-lt"/>
                <a:cs typeface="+mn-lt"/>
              </a:rPr>
            </a:br>
            <a:r>
              <a:rPr lang="en-GB" sz="1800">
                <a:ea typeface="+mn-lt"/>
                <a:cs typeface="+mn-lt"/>
              </a:rPr>
              <a:t>      String course=”java”;</a:t>
            </a:r>
            <a:endParaRPr lang="en-GB" sz="1800">
              <a:cs typeface="Calibri" panose="020F0502020204030204"/>
            </a:endParaRPr>
          </a:p>
          <a:p>
            <a:pPr marL="0" indent="0">
              <a:buNone/>
            </a:pPr>
            <a:r>
              <a:rPr lang="en-GB" sz="1800" b="1">
                <a:cs typeface="Calibri"/>
              </a:rPr>
              <a:t>STRING METHODS</a:t>
            </a:r>
          </a:p>
          <a:p>
            <a:pPr marL="0" indent="0">
              <a:buNone/>
            </a:pPr>
            <a:r>
              <a:rPr lang="en-GB" sz="1800" b="1">
                <a:ea typeface="+mn-lt"/>
                <a:cs typeface="+mn-lt"/>
              </a:rPr>
              <a:t>1) length-</a:t>
            </a:r>
            <a:r>
              <a:rPr lang="en-GB" sz="1800">
                <a:ea typeface="+mn-lt"/>
                <a:cs typeface="+mn-lt"/>
              </a:rPr>
              <a:t> This method is particularly useful for finding out the length of the string. It returns an integer which is the length of the string. </a:t>
            </a:r>
          </a:p>
          <a:p>
            <a:pPr marL="0" indent="0">
              <a:buNone/>
            </a:pPr>
            <a:r>
              <a:rPr lang="en-GB" sz="1800">
                <a:ea typeface="+mn-lt"/>
                <a:cs typeface="+mn-lt"/>
              </a:rPr>
              <a:t>The basic syntax of this method is &lt;string variable&gt;.length();</a:t>
            </a:r>
            <a:endParaRPr lang="en-GB" sz="1800">
              <a:cs typeface="Calibri"/>
            </a:endParaRPr>
          </a:p>
          <a:p>
            <a:endParaRPr lang="en-GB" sz="1800">
              <a:cs typeface="Calibri"/>
            </a:endParaRPr>
          </a:p>
        </p:txBody>
      </p:sp>
    </p:spTree>
    <p:extLst>
      <p:ext uri="{BB962C8B-B14F-4D97-AF65-F5344CB8AC3E}">
        <p14:creationId xmlns:p14="http://schemas.microsoft.com/office/powerpoint/2010/main" val="2028565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D334-C765-485D-B508-957DA1E15011}"/>
              </a:ext>
            </a:extLst>
          </p:cNvPr>
          <p:cNvSpPr>
            <a:spLocks noGrp="1"/>
          </p:cNvSpPr>
          <p:nvPr>
            <p:ph type="title"/>
          </p:nvPr>
        </p:nvSpPr>
        <p:spPr>
          <a:xfrm>
            <a:off x="1616054" y="614156"/>
            <a:ext cx="8959893" cy="485794"/>
          </a:xfrm>
        </p:spPr>
        <p:txBody>
          <a:bodyPr anchor="b">
            <a:normAutofit fontScale="90000"/>
          </a:bodyPr>
          <a:lstStyle/>
          <a:p>
            <a:pPr algn="ctr"/>
            <a:r>
              <a:rPr lang="en-GB" sz="3200" b="1">
                <a:solidFill>
                  <a:schemeClr val="tx1">
                    <a:lumMod val="65000"/>
                    <a:lumOff val="35000"/>
                  </a:schemeClr>
                </a:solidFill>
                <a:cs typeface="Calibri Light"/>
              </a:rPr>
              <a:t>String Methods (cont...)</a:t>
            </a:r>
            <a:endParaRPr lang="en-GB" sz="3200" b="1">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A0DF3A7D-FE52-4F70-9909-DBD0937FB27C}"/>
              </a:ext>
            </a:extLst>
          </p:cNvPr>
          <p:cNvSpPr>
            <a:spLocks noGrp="1"/>
          </p:cNvSpPr>
          <p:nvPr>
            <p:ph idx="1"/>
          </p:nvPr>
        </p:nvSpPr>
        <p:spPr>
          <a:xfrm>
            <a:off x="810922" y="1176553"/>
            <a:ext cx="10570155" cy="4923519"/>
          </a:xfrm>
        </p:spPr>
        <p:txBody>
          <a:bodyPr vert="horz" lIns="91440" tIns="45720" rIns="91440" bIns="45720" rtlCol="0" anchor="t">
            <a:normAutofit/>
          </a:bodyPr>
          <a:lstStyle/>
          <a:p>
            <a:r>
              <a:rPr lang="en-GB" sz="1800" b="1">
                <a:solidFill>
                  <a:schemeClr val="tx1">
                    <a:lumMod val="65000"/>
                    <a:lumOff val="35000"/>
                  </a:schemeClr>
                </a:solidFill>
                <a:ea typeface="+mn-lt"/>
                <a:cs typeface="+mn-lt"/>
              </a:rPr>
              <a:t>2. charAt-</a:t>
            </a:r>
            <a:r>
              <a:rPr lang="en-GB" sz="1800">
                <a:solidFill>
                  <a:schemeClr val="tx1">
                    <a:lumMod val="65000"/>
                    <a:lumOff val="35000"/>
                  </a:schemeClr>
                </a:solidFill>
                <a:ea typeface="+mn-lt"/>
                <a:cs typeface="+mn-lt"/>
              </a:rPr>
              <a:t> This returns the character at the particular index passed as an argument to this method. The syntax is &lt;string variable&gt;.charAt(&lt;index&gt;);</a:t>
            </a:r>
            <a:endParaRPr lang="en-GB" sz="1800">
              <a:solidFill>
                <a:schemeClr val="tx1">
                  <a:lumMod val="65000"/>
                  <a:lumOff val="35000"/>
                </a:schemeClr>
              </a:solidFill>
              <a:cs typeface="Calibri" panose="020F0502020204030204"/>
            </a:endParaRPr>
          </a:p>
          <a:p>
            <a:r>
              <a:rPr lang="en-GB" sz="1800" b="1">
                <a:solidFill>
                  <a:schemeClr val="tx1">
                    <a:lumMod val="65000"/>
                    <a:lumOff val="35000"/>
                  </a:schemeClr>
                </a:solidFill>
                <a:ea typeface="+mn-lt"/>
                <a:cs typeface="+mn-lt"/>
              </a:rPr>
              <a:t>3. substring(int i)-</a:t>
            </a:r>
            <a:r>
              <a:rPr lang="en-GB" sz="1800">
                <a:solidFill>
                  <a:schemeClr val="tx1">
                    <a:lumMod val="65000"/>
                    <a:lumOff val="35000"/>
                  </a:schemeClr>
                </a:solidFill>
                <a:ea typeface="+mn-lt"/>
                <a:cs typeface="+mn-lt"/>
              </a:rPr>
              <a:t> This method returns a string which is a substring of the original string starting at the index passed as the argument to the method. This has a simple syntax of &lt;String variable&gt;.substring(&lt;index&gt;);</a:t>
            </a:r>
            <a:endParaRPr lang="en-GB" sz="1800">
              <a:solidFill>
                <a:schemeClr val="tx1">
                  <a:lumMod val="65000"/>
                  <a:lumOff val="35000"/>
                </a:schemeClr>
              </a:solidFill>
              <a:cs typeface="Calibri"/>
            </a:endParaRPr>
          </a:p>
          <a:p>
            <a:r>
              <a:rPr lang="en-GB" sz="1800" b="1">
                <a:solidFill>
                  <a:schemeClr val="tx1">
                    <a:lumMod val="65000"/>
                    <a:lumOff val="35000"/>
                  </a:schemeClr>
                </a:solidFill>
                <a:ea typeface="+mn-lt"/>
                <a:cs typeface="+mn-lt"/>
              </a:rPr>
              <a:t>4. substring(int i,int j)-</a:t>
            </a:r>
            <a:r>
              <a:rPr lang="en-GB" sz="1800">
                <a:solidFill>
                  <a:schemeClr val="tx1">
                    <a:lumMod val="65000"/>
                    <a:lumOff val="35000"/>
                  </a:schemeClr>
                </a:solidFill>
                <a:ea typeface="+mn-lt"/>
                <a:cs typeface="+mn-lt"/>
              </a:rPr>
              <a:t> This method returns the substring which starts at the index i, given as the first argument to the method and ends at j, given as the second argument in the method. It has a simple syntax of &lt;String variable&gt;.substring(&lt;index1&gt;,&lt;index2&gt;);</a:t>
            </a:r>
            <a:endParaRPr lang="en-GB" sz="1800">
              <a:solidFill>
                <a:schemeClr val="tx1">
                  <a:lumMod val="65000"/>
                  <a:lumOff val="35000"/>
                </a:schemeClr>
              </a:solidFill>
              <a:cs typeface="Calibri"/>
            </a:endParaRPr>
          </a:p>
          <a:p>
            <a:r>
              <a:rPr lang="en-GB" sz="1800" b="1">
                <a:solidFill>
                  <a:schemeClr val="tx1">
                    <a:lumMod val="65000"/>
                    <a:lumOff val="35000"/>
                  </a:schemeClr>
                </a:solidFill>
                <a:ea typeface="+mn-lt"/>
                <a:cs typeface="+mn-lt"/>
              </a:rPr>
              <a:t>5. concat-</a:t>
            </a:r>
            <a:r>
              <a:rPr lang="en-GB" sz="1800">
                <a:solidFill>
                  <a:schemeClr val="tx1">
                    <a:lumMod val="65000"/>
                    <a:lumOff val="35000"/>
                  </a:schemeClr>
                </a:solidFill>
                <a:ea typeface="+mn-lt"/>
                <a:cs typeface="+mn-lt"/>
              </a:rPr>
              <a:t> As the name suggests, this method is useful for concatenating two strings. Concatenating means adding together two entities. It has the syntax of &lt;String-variable1&gt;.concat(&lt;String_variable2&gt;); In place of the variables you can also use string literals directly.</a:t>
            </a:r>
            <a:br>
              <a:rPr lang="en-GB" sz="1800" dirty="0">
                <a:ea typeface="+mn-lt"/>
                <a:cs typeface="+mn-lt"/>
              </a:rPr>
            </a:br>
            <a:r>
              <a:rPr lang="en-GB" sz="1800">
                <a:solidFill>
                  <a:schemeClr val="tx1">
                    <a:lumMod val="65000"/>
                    <a:lumOff val="35000"/>
                  </a:schemeClr>
                </a:solidFill>
                <a:ea typeface="+mn-lt"/>
                <a:cs typeface="+mn-lt"/>
              </a:rPr>
              <a:t>You can also concat strings by simple add operator</a:t>
            </a:r>
            <a:br>
              <a:rPr lang="en-GB" sz="1800" dirty="0">
                <a:ea typeface="+mn-lt"/>
                <a:cs typeface="+mn-lt"/>
              </a:rPr>
            </a:br>
            <a:r>
              <a:rPr lang="en-GB" sz="1800">
                <a:solidFill>
                  <a:schemeClr val="tx1">
                    <a:lumMod val="65000"/>
                    <a:lumOff val="35000"/>
                  </a:schemeClr>
                </a:solidFill>
                <a:ea typeface="+mn-lt"/>
                <a:cs typeface="+mn-lt"/>
              </a:rPr>
              <a:t>Example- “Hello”+” DataFlair”; yields Hello DataFlair.</a:t>
            </a:r>
            <a:endParaRPr lang="en-GB" sz="1800">
              <a:solidFill>
                <a:schemeClr val="tx1">
                  <a:lumMod val="65000"/>
                  <a:lumOff val="35000"/>
                </a:schemeClr>
              </a:solidFill>
              <a:cs typeface="Calibri"/>
            </a:endParaRPr>
          </a:p>
          <a:p>
            <a:endParaRPr lang="en-GB" sz="1400">
              <a:solidFill>
                <a:schemeClr val="tx1">
                  <a:lumMod val="65000"/>
                  <a:lumOff val="35000"/>
                </a:schemeClr>
              </a:solidFill>
              <a:cs typeface="Calibri"/>
            </a:endParaRPr>
          </a:p>
          <a:p>
            <a:endParaRPr lang="en-GB" sz="1400">
              <a:solidFill>
                <a:schemeClr val="tx1">
                  <a:lumMod val="65000"/>
                  <a:lumOff val="35000"/>
                </a:schemeClr>
              </a:solidFill>
              <a:cs typeface="Calibri"/>
            </a:endParaRPr>
          </a:p>
          <a:p>
            <a:endParaRPr lang="en-GB" sz="1400">
              <a:solidFill>
                <a:schemeClr val="tx1">
                  <a:lumMod val="65000"/>
                  <a:lumOff val="35000"/>
                </a:schemeClr>
              </a:solidFill>
              <a:cs typeface="Calibri"/>
            </a:endParaRPr>
          </a:p>
        </p:txBody>
      </p:sp>
    </p:spTree>
    <p:extLst>
      <p:ext uri="{BB962C8B-B14F-4D97-AF65-F5344CB8AC3E}">
        <p14:creationId xmlns:p14="http://schemas.microsoft.com/office/powerpoint/2010/main" val="3384683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3EE7-34C3-4D91-BF37-FA6A5DC12569}"/>
              </a:ext>
            </a:extLst>
          </p:cNvPr>
          <p:cNvSpPr>
            <a:spLocks noGrp="1"/>
          </p:cNvSpPr>
          <p:nvPr>
            <p:ph type="title"/>
          </p:nvPr>
        </p:nvSpPr>
        <p:spPr>
          <a:xfrm>
            <a:off x="1616054" y="686043"/>
            <a:ext cx="8959893" cy="528926"/>
          </a:xfrm>
        </p:spPr>
        <p:txBody>
          <a:bodyPr anchor="b">
            <a:normAutofit fontScale="90000"/>
          </a:bodyPr>
          <a:lstStyle/>
          <a:p>
            <a:pPr algn="ctr"/>
            <a:r>
              <a:rPr lang="en-GB" sz="3200" b="1">
                <a:solidFill>
                  <a:schemeClr val="tx1">
                    <a:lumMod val="65000"/>
                    <a:lumOff val="35000"/>
                  </a:schemeClr>
                </a:solidFill>
                <a:ea typeface="+mj-lt"/>
                <a:cs typeface="+mj-lt"/>
              </a:rPr>
              <a:t>String Methods (cont...)</a:t>
            </a:r>
            <a:endParaRPr lang="en-US" sz="320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0646B70-875A-424F-99F2-6DD6BD92E561}"/>
              </a:ext>
            </a:extLst>
          </p:cNvPr>
          <p:cNvSpPr>
            <a:spLocks noGrp="1"/>
          </p:cNvSpPr>
          <p:nvPr>
            <p:ph idx="1"/>
          </p:nvPr>
        </p:nvSpPr>
        <p:spPr>
          <a:xfrm>
            <a:off x="810922" y="1219685"/>
            <a:ext cx="10670797" cy="4952274"/>
          </a:xfrm>
        </p:spPr>
        <p:txBody>
          <a:bodyPr vert="horz" lIns="91440" tIns="45720" rIns="91440" bIns="45720" rtlCol="0" anchor="t">
            <a:normAutofit/>
          </a:bodyPr>
          <a:lstStyle/>
          <a:p>
            <a:r>
              <a:rPr lang="en-GB" sz="1600" b="1">
                <a:solidFill>
                  <a:schemeClr val="tx1">
                    <a:lumMod val="65000"/>
                    <a:lumOff val="35000"/>
                  </a:schemeClr>
                </a:solidFill>
                <a:cs typeface="Calibri"/>
              </a:rPr>
              <a:t>6. indexOf-</a:t>
            </a:r>
            <a:r>
              <a:rPr lang="en-GB" sz="1600">
                <a:solidFill>
                  <a:schemeClr val="tx1">
                    <a:lumMod val="65000"/>
                    <a:lumOff val="35000"/>
                  </a:schemeClr>
                </a:solidFill>
                <a:cs typeface="Calibri"/>
              </a:rPr>
              <a:t> This method returns the index of the first occurence of the character passed as an argument in the string.The syntax of the method is &lt;string_variable1&gt;.indexOf(&lt;String_variable2&gt;);</a:t>
            </a:r>
            <a:endParaRPr lang="en-GB" sz="1600" b="1">
              <a:solidFill>
                <a:schemeClr val="tx1">
                  <a:lumMod val="65000"/>
                  <a:lumOff val="35000"/>
                </a:schemeClr>
              </a:solidFill>
              <a:cs typeface="Calibri"/>
            </a:endParaRPr>
          </a:p>
          <a:p>
            <a:r>
              <a:rPr lang="en-GB" sz="1600" b="1">
                <a:solidFill>
                  <a:schemeClr val="tx1">
                    <a:lumMod val="65000"/>
                    <a:lumOff val="35000"/>
                  </a:schemeClr>
                </a:solidFill>
                <a:cs typeface="Calibri"/>
              </a:rPr>
              <a:t>7. equals-</a:t>
            </a:r>
            <a:r>
              <a:rPr lang="en-GB" sz="1600">
                <a:solidFill>
                  <a:schemeClr val="tx1">
                    <a:lumMod val="65000"/>
                    <a:lumOff val="35000"/>
                  </a:schemeClr>
                </a:solidFill>
                <a:cs typeface="Calibri"/>
              </a:rPr>
              <a:t> This method returns true if both the strings are equal and false if they are not equal. It has a syntax of &lt;String_variable1&gt;.equals(&lt;String_variable2&gt;);</a:t>
            </a:r>
            <a:endParaRPr lang="en-GB" sz="1600">
              <a:solidFill>
                <a:schemeClr val="tx1">
                  <a:lumMod val="65000"/>
                  <a:lumOff val="35000"/>
                </a:schemeClr>
              </a:solidFill>
              <a:ea typeface="+mn-lt"/>
              <a:cs typeface="+mn-lt"/>
            </a:endParaRPr>
          </a:p>
          <a:p>
            <a:r>
              <a:rPr lang="en-GB" sz="1600" b="1">
                <a:solidFill>
                  <a:schemeClr val="tx1">
                    <a:lumMod val="65000"/>
                    <a:lumOff val="35000"/>
                  </a:schemeClr>
                </a:solidFill>
                <a:cs typeface="Calibri"/>
              </a:rPr>
              <a:t>8. compareTo-</a:t>
            </a:r>
            <a:r>
              <a:rPr lang="en-GB" sz="1600">
                <a:solidFill>
                  <a:schemeClr val="tx1">
                    <a:lumMod val="65000"/>
                    <a:lumOff val="35000"/>
                  </a:schemeClr>
                </a:solidFill>
                <a:cs typeface="Calibri"/>
              </a:rPr>
              <a:t> This method compares the two strings in a lexicographical order. If both of the strings are equal it returns zero.The result is positive if the first argument string is greater than the second string, lexicographically. If not, the result is negative. It has a syntax of &lt;variable1&gt;.compareTo(&lt;variable2&gt;);</a:t>
            </a:r>
            <a:endParaRPr lang="en-GB" sz="1600">
              <a:solidFill>
                <a:schemeClr val="tx1">
                  <a:lumMod val="65000"/>
                  <a:lumOff val="35000"/>
                </a:schemeClr>
              </a:solidFill>
              <a:ea typeface="+mn-lt"/>
              <a:cs typeface="+mn-lt"/>
            </a:endParaRPr>
          </a:p>
          <a:p>
            <a:r>
              <a:rPr lang="en-GB" sz="1600" b="1">
                <a:solidFill>
                  <a:schemeClr val="tx1">
                    <a:lumMod val="65000"/>
                    <a:lumOff val="35000"/>
                  </a:schemeClr>
                </a:solidFill>
                <a:cs typeface="Calibri"/>
              </a:rPr>
              <a:t>9. toLowerCase-</a:t>
            </a:r>
            <a:r>
              <a:rPr lang="en-GB" sz="1600">
                <a:solidFill>
                  <a:schemeClr val="tx1">
                    <a:lumMod val="65000"/>
                    <a:lumOff val="35000"/>
                  </a:schemeClr>
                </a:solidFill>
                <a:cs typeface="Calibri"/>
              </a:rPr>
              <a:t> Converts the string to lowercase. It has a syntax of &lt;variable&gt;.toLowerCase();</a:t>
            </a:r>
            <a:endParaRPr lang="en-GB" sz="1600">
              <a:solidFill>
                <a:schemeClr val="tx1">
                  <a:lumMod val="65000"/>
                  <a:lumOff val="35000"/>
                </a:schemeClr>
              </a:solidFill>
              <a:ea typeface="+mn-lt"/>
              <a:cs typeface="+mn-lt"/>
            </a:endParaRPr>
          </a:p>
          <a:p>
            <a:r>
              <a:rPr lang="en-GB" sz="1600" b="1">
                <a:solidFill>
                  <a:schemeClr val="tx1">
                    <a:lumMod val="65000"/>
                    <a:lumOff val="35000"/>
                  </a:schemeClr>
                </a:solidFill>
                <a:cs typeface="Calibri"/>
              </a:rPr>
              <a:t>10. toUpperCase-</a:t>
            </a:r>
            <a:r>
              <a:rPr lang="en-GB" sz="1600">
                <a:solidFill>
                  <a:schemeClr val="tx1">
                    <a:lumMod val="65000"/>
                    <a:lumOff val="35000"/>
                  </a:schemeClr>
                </a:solidFill>
                <a:cs typeface="Calibri"/>
              </a:rPr>
              <a:t> Converts the string to uppercase. It has a syntax of &lt;variable&gt;.toUpperCase();</a:t>
            </a:r>
            <a:endParaRPr lang="en-GB" sz="1600">
              <a:solidFill>
                <a:schemeClr val="tx1">
                  <a:lumMod val="65000"/>
                  <a:lumOff val="35000"/>
                </a:schemeClr>
              </a:solidFill>
              <a:ea typeface="+mn-lt"/>
              <a:cs typeface="+mn-lt"/>
            </a:endParaRPr>
          </a:p>
          <a:p>
            <a:r>
              <a:rPr lang="en-GB" sz="1600" b="1">
                <a:solidFill>
                  <a:schemeClr val="tx1">
                    <a:lumMod val="65000"/>
                    <a:lumOff val="35000"/>
                  </a:schemeClr>
                </a:solidFill>
                <a:cs typeface="Calibri"/>
              </a:rPr>
              <a:t>11. trim-</a:t>
            </a:r>
            <a:r>
              <a:rPr lang="en-GB" sz="1600">
                <a:solidFill>
                  <a:schemeClr val="tx1">
                    <a:lumMod val="65000"/>
                    <a:lumOff val="35000"/>
                  </a:schemeClr>
                </a:solidFill>
                <a:cs typeface="Calibri"/>
              </a:rPr>
              <a:t> Trims the string, i.e, removes all unnecessary spaces before and after the string. Note that it does not remove the spaces inside the string. It has a syntax like &lt;variable&gt;.trim();</a:t>
            </a:r>
            <a:endParaRPr lang="en-GB" sz="1600">
              <a:solidFill>
                <a:schemeClr val="tx1">
                  <a:lumMod val="65000"/>
                  <a:lumOff val="35000"/>
                </a:schemeClr>
              </a:solidFill>
              <a:ea typeface="+mn-lt"/>
              <a:cs typeface="+mn-lt"/>
            </a:endParaRPr>
          </a:p>
          <a:p>
            <a:r>
              <a:rPr lang="en-GB" sz="1600" b="1">
                <a:solidFill>
                  <a:schemeClr val="tx1">
                    <a:lumMod val="65000"/>
                    <a:lumOff val="35000"/>
                  </a:schemeClr>
                </a:solidFill>
                <a:cs typeface="Calibri"/>
              </a:rPr>
              <a:t>12. replace-</a:t>
            </a:r>
            <a:r>
              <a:rPr lang="en-GB" sz="1600">
                <a:solidFill>
                  <a:schemeClr val="tx1">
                    <a:lumMod val="65000"/>
                    <a:lumOff val="35000"/>
                  </a:schemeClr>
                </a:solidFill>
                <a:cs typeface="Calibri"/>
              </a:rPr>
              <a:t> Returns the string by replacing all occurrences of the first character with the second character. It has a syntax &lt;String_variable&gt;.replace(&lt;character1&gt;,&lt;character2&gt;);</a:t>
            </a:r>
            <a:endParaRPr lang="en-GB" sz="1600">
              <a:solidFill>
                <a:schemeClr val="tx1">
                  <a:lumMod val="65000"/>
                  <a:lumOff val="35000"/>
                </a:schemeClr>
              </a:solidFill>
            </a:endParaRPr>
          </a:p>
        </p:txBody>
      </p:sp>
    </p:spTree>
    <p:extLst>
      <p:ext uri="{BB962C8B-B14F-4D97-AF65-F5344CB8AC3E}">
        <p14:creationId xmlns:p14="http://schemas.microsoft.com/office/powerpoint/2010/main" val="1227737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D3EAF-3CE9-49B7-BE3D-99A278DA0382}"/>
              </a:ext>
            </a:extLst>
          </p:cNvPr>
          <p:cNvSpPr>
            <a:spLocks noGrp="1"/>
          </p:cNvSpPr>
          <p:nvPr>
            <p:ph type="title"/>
          </p:nvPr>
        </p:nvSpPr>
        <p:spPr>
          <a:xfrm>
            <a:off x="686834" y="1153572"/>
            <a:ext cx="3200400" cy="4461163"/>
          </a:xfrm>
        </p:spPr>
        <p:txBody>
          <a:bodyPr>
            <a:normAutofit/>
          </a:bodyPr>
          <a:lstStyle/>
          <a:p>
            <a:r>
              <a:rPr lang="en-GB" b="1">
                <a:solidFill>
                  <a:srgbClr val="FFFFFF"/>
                </a:solidFill>
                <a:cs typeface="Calibri Light"/>
              </a:rPr>
              <a:t>CLASSES AND OBJECTS</a:t>
            </a:r>
            <a:endParaRPr lang="en-GB" b="1">
              <a:solidFill>
                <a:srgbClr val="FFFFFF"/>
              </a:solidFill>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B321C3E-2D55-4601-B427-F7CFD1062E86}"/>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GB" sz="1800">
                <a:ea typeface="+mn-lt"/>
                <a:cs typeface="+mn-lt"/>
              </a:rPr>
              <a:t>A </a:t>
            </a:r>
            <a:r>
              <a:rPr lang="en-GB" sz="1800" b="1">
                <a:ea typeface="+mn-lt"/>
                <a:cs typeface="+mn-lt"/>
              </a:rPr>
              <a:t>class </a:t>
            </a:r>
            <a:r>
              <a:rPr lang="en-GB" sz="1800">
                <a:ea typeface="+mn-lt"/>
                <a:cs typeface="+mn-lt"/>
              </a:rPr>
              <a:t>is the blueprint of all the objects that are derived from it. It represents the set of methods and properties that are common to all the objects which are referenced from it. It has the methods, variables which are common to all the objects it projects onto.</a:t>
            </a:r>
            <a:endParaRPr lang="en-GB" sz="1800">
              <a:cs typeface="Calibri"/>
            </a:endParaRPr>
          </a:p>
          <a:p>
            <a:pPr marL="0" indent="0">
              <a:buNone/>
            </a:pPr>
            <a:r>
              <a:rPr lang="en-GB" sz="1800">
                <a:ea typeface="+mn-lt"/>
                <a:cs typeface="+mn-lt"/>
              </a:rPr>
              <a:t>    A class declaration in Java has the following parts:</a:t>
            </a:r>
            <a:endParaRPr lang="en-GB" sz="1800">
              <a:cs typeface="Calibri"/>
            </a:endParaRPr>
          </a:p>
          <a:p>
            <a:r>
              <a:rPr lang="en-GB" sz="1800" b="1">
                <a:ea typeface="+mn-lt"/>
                <a:cs typeface="+mn-lt"/>
              </a:rPr>
              <a:t>1. Modifier: </a:t>
            </a:r>
            <a:r>
              <a:rPr lang="en-GB" sz="1800">
                <a:ea typeface="+mn-lt"/>
                <a:cs typeface="+mn-lt"/>
              </a:rPr>
              <a:t>This determines the accessibility of the class whether its public(accessible to all) or private(accessible to limited members of the program. )</a:t>
            </a:r>
            <a:endParaRPr lang="en-GB" sz="1800">
              <a:cs typeface="Calibri"/>
            </a:endParaRPr>
          </a:p>
          <a:p>
            <a:r>
              <a:rPr lang="en-GB" sz="1800" b="1">
                <a:ea typeface="+mn-lt"/>
                <a:cs typeface="+mn-lt"/>
              </a:rPr>
              <a:t>2. Class name:</a:t>
            </a:r>
            <a:r>
              <a:rPr lang="en-GB" sz="1800">
                <a:ea typeface="+mn-lt"/>
                <a:cs typeface="+mn-lt"/>
              </a:rPr>
              <a:t> This , as the name suggests, is the name of the class. It should not be any keyword. Convention suggests that all class names should begin with a capital letter.</a:t>
            </a:r>
            <a:endParaRPr lang="en-GB" sz="1800">
              <a:cs typeface="Calibri"/>
            </a:endParaRPr>
          </a:p>
          <a:p>
            <a:r>
              <a:rPr lang="en-GB" sz="1800" b="1">
                <a:ea typeface="+mn-lt"/>
                <a:cs typeface="+mn-lt"/>
              </a:rPr>
              <a:t>3. Superclass(if any):</a:t>
            </a:r>
            <a:r>
              <a:rPr lang="en-GB" sz="1800">
                <a:ea typeface="+mn-lt"/>
                <a:cs typeface="+mn-lt"/>
              </a:rPr>
              <a:t> Superclasses will be explained when we learn about inheritance in the later chapters. For now it is enough to know that superclasses are mentioned in the class declaration when it inherits data from a super class. The keyword used is “extends”.</a:t>
            </a:r>
            <a:endParaRPr lang="en-GB" sz="1800">
              <a:cs typeface="Calibri"/>
            </a:endParaRPr>
          </a:p>
          <a:p>
            <a:r>
              <a:rPr lang="en-GB" sz="1800" b="1">
                <a:ea typeface="+mn-lt"/>
                <a:cs typeface="+mn-lt"/>
              </a:rPr>
              <a:t>4. Interface(if any):</a:t>
            </a:r>
            <a:r>
              <a:rPr lang="en-GB" sz="1800">
                <a:ea typeface="+mn-lt"/>
                <a:cs typeface="+mn-lt"/>
              </a:rPr>
              <a:t> Interfaces are mentioned, separated by commas, individually after the class definition.</a:t>
            </a:r>
            <a:endParaRPr lang="en-GB" sz="1800"/>
          </a:p>
          <a:p>
            <a:endParaRPr lang="en-GB" sz="1800">
              <a:cs typeface="Calibri"/>
            </a:endParaRPr>
          </a:p>
          <a:p>
            <a:endParaRPr lang="en-GB" sz="1800">
              <a:cs typeface="Calibri"/>
            </a:endParaRPr>
          </a:p>
        </p:txBody>
      </p:sp>
    </p:spTree>
    <p:extLst>
      <p:ext uri="{BB962C8B-B14F-4D97-AF65-F5344CB8AC3E}">
        <p14:creationId xmlns:p14="http://schemas.microsoft.com/office/powerpoint/2010/main" val="2658991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8B84-68CA-484C-9DB9-DB4B59372C2D}"/>
              </a:ext>
            </a:extLst>
          </p:cNvPr>
          <p:cNvSpPr>
            <a:spLocks noGrp="1"/>
          </p:cNvSpPr>
          <p:nvPr>
            <p:ph type="title"/>
          </p:nvPr>
        </p:nvSpPr>
        <p:spPr>
          <a:xfrm>
            <a:off x="1653363" y="365760"/>
            <a:ext cx="9367203" cy="1188720"/>
          </a:xfrm>
        </p:spPr>
        <p:txBody>
          <a:bodyPr>
            <a:normAutofit/>
          </a:bodyPr>
          <a:lstStyle/>
          <a:p>
            <a:r>
              <a:rPr lang="en-GB" b="1">
                <a:cs typeface="Calibri Light"/>
              </a:rPr>
              <a:t>OBJECTS</a:t>
            </a:r>
            <a:endParaRPr lang="en-GB" b="1"/>
          </a:p>
        </p:txBody>
      </p:sp>
      <p:sp>
        <p:nvSpPr>
          <p:cNvPr id="3" name="Content Placeholder 2">
            <a:extLst>
              <a:ext uri="{FF2B5EF4-FFF2-40B4-BE49-F238E27FC236}">
                <a16:creationId xmlns:a16="http://schemas.microsoft.com/office/drawing/2014/main" id="{7540B792-D5B9-4A6E-A34B-21117CBA5B47}"/>
              </a:ext>
            </a:extLst>
          </p:cNvPr>
          <p:cNvSpPr>
            <a:spLocks noGrp="1"/>
          </p:cNvSpPr>
          <p:nvPr>
            <p:ph idx="1"/>
          </p:nvPr>
        </p:nvSpPr>
        <p:spPr>
          <a:xfrm>
            <a:off x="1236420" y="1687443"/>
            <a:ext cx="10718675" cy="5536891"/>
          </a:xfrm>
        </p:spPr>
        <p:txBody>
          <a:bodyPr vert="horz" lIns="91440" tIns="45720" rIns="91440" bIns="45720" rtlCol="0" anchor="t">
            <a:normAutofit/>
          </a:bodyPr>
          <a:lstStyle/>
          <a:p>
            <a:r>
              <a:rPr lang="en-GB" sz="1800">
                <a:ea typeface="+mn-lt"/>
                <a:cs typeface="+mn-lt"/>
              </a:rPr>
              <a:t>The traditional definition of an object goes as follows:</a:t>
            </a:r>
            <a:br>
              <a:rPr lang="en-GB" sz="1800" dirty="0">
                <a:ea typeface="+mn-lt"/>
                <a:cs typeface="+mn-lt"/>
              </a:rPr>
            </a:br>
            <a:r>
              <a:rPr lang="en-GB" sz="1800">
                <a:ea typeface="+mn-lt"/>
                <a:cs typeface="+mn-lt"/>
              </a:rPr>
              <a:t>“The </a:t>
            </a:r>
            <a:r>
              <a:rPr lang="en-GB" sz="1800" b="1">
                <a:ea typeface="+mn-lt"/>
                <a:cs typeface="+mn-lt"/>
              </a:rPr>
              <a:t>objects</a:t>
            </a:r>
            <a:r>
              <a:rPr lang="en-GB" sz="1800">
                <a:ea typeface="+mn-lt"/>
                <a:cs typeface="+mn-lt"/>
              </a:rPr>
              <a:t> are real life entities which are derived from classes.They share the same variables and methods but different values of them .”</a:t>
            </a:r>
            <a:endParaRPr lang="en-GB" sz="1800">
              <a:cs typeface="Calibri" panose="020F0502020204030204"/>
            </a:endParaRPr>
          </a:p>
          <a:p>
            <a:pPr marL="0" indent="0">
              <a:buNone/>
            </a:pPr>
            <a:r>
              <a:rPr lang="en-GB" sz="1800">
                <a:ea typeface="+mn-lt"/>
                <a:cs typeface="+mn-lt"/>
              </a:rPr>
              <a:t>    Java Objects consists of:</a:t>
            </a:r>
            <a:endParaRPr lang="en-GB" sz="1800">
              <a:cs typeface="Calibri"/>
            </a:endParaRPr>
          </a:p>
          <a:p>
            <a:r>
              <a:rPr lang="en-GB" sz="1800" b="1">
                <a:ea typeface="+mn-lt"/>
                <a:cs typeface="+mn-lt"/>
              </a:rPr>
              <a:t>1. State: </a:t>
            </a:r>
            <a:r>
              <a:rPr lang="en-GB" sz="1800">
                <a:ea typeface="+mn-lt"/>
                <a:cs typeface="+mn-lt"/>
              </a:rPr>
              <a:t>The properties of an object is its state. Its reflected by the attributed possessed by the object</a:t>
            </a:r>
            <a:endParaRPr lang="en-GB" sz="1800">
              <a:cs typeface="Calibri"/>
            </a:endParaRPr>
          </a:p>
          <a:p>
            <a:r>
              <a:rPr lang="en-GB" sz="1800" b="1">
                <a:ea typeface="+mn-lt"/>
                <a:cs typeface="+mn-lt"/>
              </a:rPr>
              <a:t>2. Behaviour:</a:t>
            </a:r>
            <a:r>
              <a:rPr lang="en-GB" sz="1800">
                <a:ea typeface="+mn-lt"/>
                <a:cs typeface="+mn-lt"/>
              </a:rPr>
              <a:t> It is determined by the methods of the object. For example an object having a function to print (“Hello”) will be the behaviour of that particular object.</a:t>
            </a:r>
            <a:endParaRPr lang="en-GB" sz="1800">
              <a:cs typeface="Calibri"/>
            </a:endParaRPr>
          </a:p>
          <a:p>
            <a:r>
              <a:rPr lang="en-GB" sz="1800" b="1">
                <a:ea typeface="+mn-lt"/>
                <a:cs typeface="+mn-lt"/>
              </a:rPr>
              <a:t>3. Identity:</a:t>
            </a:r>
            <a:r>
              <a:rPr lang="en-GB" sz="1800">
                <a:ea typeface="+mn-lt"/>
                <a:cs typeface="+mn-lt"/>
              </a:rPr>
              <a:t> The name you allot to the object is its identity. It allows objects to interact with one another. Object names must be unique. Example- an object named as “Adam” references the person class.</a:t>
            </a:r>
            <a:endParaRPr lang="en-GB" sz="1800">
              <a:cs typeface="Calibri"/>
            </a:endParaRPr>
          </a:p>
          <a:p>
            <a:r>
              <a:rPr lang="en-GB" sz="1800"/>
              <a:t>Declaring Objects in Java – Syntax </a:t>
            </a:r>
            <a:endParaRPr lang="en-GB" sz="1800">
              <a:cs typeface="Calibri"/>
            </a:endParaRPr>
          </a:p>
          <a:p>
            <a:pPr marL="0" indent="0">
              <a:buNone/>
            </a:pPr>
            <a:r>
              <a:rPr lang="en-GB" sz="1800" b="1">
                <a:ea typeface="+mn-lt"/>
                <a:cs typeface="+mn-lt"/>
              </a:rPr>
              <a:t>    &lt;type&gt; &lt;object-name&gt;;   // </a:t>
            </a:r>
            <a:r>
              <a:rPr lang="en-GB" sz="1800">
                <a:ea typeface="+mn-lt"/>
                <a:cs typeface="+mn-lt"/>
              </a:rPr>
              <a:t>type of the object is the class name</a:t>
            </a:r>
            <a:endParaRPr lang="en-GB" sz="1800">
              <a:cs typeface="Calibri"/>
            </a:endParaRPr>
          </a:p>
          <a:p>
            <a:pPr marL="0" indent="0">
              <a:buNone/>
            </a:pPr>
            <a:r>
              <a:rPr lang="en-GB" sz="1800" b="1" i="1">
                <a:ea typeface="+mn-lt"/>
                <a:cs typeface="+mn-lt"/>
              </a:rPr>
              <a:t>The process of converting an object into a serial of bytes is called serialization.The reverse of this process is called deserialization.</a:t>
            </a:r>
            <a:endParaRPr lang="en-GB" sz="1800"/>
          </a:p>
          <a:p>
            <a:endParaRPr lang="en-GB" sz="1500">
              <a:cs typeface="Calibri"/>
            </a:endParaRPr>
          </a:p>
        </p:txBody>
      </p:sp>
    </p:spTree>
    <p:extLst>
      <p:ext uri="{BB962C8B-B14F-4D97-AF65-F5344CB8AC3E}">
        <p14:creationId xmlns:p14="http://schemas.microsoft.com/office/powerpoint/2010/main" val="409652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0E59-8FB3-4C60-9713-EA4C9261C97D}"/>
              </a:ext>
            </a:extLst>
          </p:cNvPr>
          <p:cNvSpPr>
            <a:spLocks noGrp="1"/>
          </p:cNvSpPr>
          <p:nvPr>
            <p:ph type="title"/>
          </p:nvPr>
        </p:nvSpPr>
        <p:spPr>
          <a:xfrm>
            <a:off x="1653363" y="365760"/>
            <a:ext cx="9367203" cy="1188720"/>
          </a:xfrm>
        </p:spPr>
        <p:txBody>
          <a:bodyPr>
            <a:normAutofit/>
          </a:bodyPr>
          <a:lstStyle/>
          <a:p>
            <a:r>
              <a:rPr lang="en-GB" b="1">
                <a:cs typeface="Calibri Light"/>
              </a:rPr>
              <a:t>INITIALIZATION OF JAVA OBJECT</a:t>
            </a:r>
            <a:endParaRPr lang="en-GB" b="1"/>
          </a:p>
        </p:txBody>
      </p:sp>
      <p:sp>
        <p:nvSpPr>
          <p:cNvPr id="3" name="Content Placeholder 2">
            <a:extLst>
              <a:ext uri="{FF2B5EF4-FFF2-40B4-BE49-F238E27FC236}">
                <a16:creationId xmlns:a16="http://schemas.microsoft.com/office/drawing/2014/main" id="{E52A5F85-42EA-4C0C-9FE8-9449A36A5EB3}"/>
              </a:ext>
            </a:extLst>
          </p:cNvPr>
          <p:cNvSpPr>
            <a:spLocks noGrp="1"/>
          </p:cNvSpPr>
          <p:nvPr>
            <p:ph idx="1"/>
          </p:nvPr>
        </p:nvSpPr>
        <p:spPr>
          <a:xfrm>
            <a:off x="1107025" y="1701820"/>
            <a:ext cx="10833693" cy="5091193"/>
          </a:xfrm>
        </p:spPr>
        <p:txBody>
          <a:bodyPr vert="horz" lIns="91440" tIns="45720" rIns="91440" bIns="45720" rtlCol="0" anchor="t">
            <a:normAutofit/>
          </a:bodyPr>
          <a:lstStyle/>
          <a:p>
            <a:r>
              <a:rPr lang="en-GB" sz="1800">
                <a:ea typeface="+mn-lt"/>
                <a:cs typeface="+mn-lt"/>
              </a:rPr>
              <a:t>Whenever an object is created, the class it references to is said to be instantiated. As soon as the object is initialized, all the instance variables are copied and reserved into memory for each individual object that is created.</a:t>
            </a:r>
            <a:endParaRPr lang="en-GB" sz="1800">
              <a:cs typeface="Calibri" panose="020F0502020204030204"/>
            </a:endParaRPr>
          </a:p>
          <a:p>
            <a:r>
              <a:rPr lang="en-GB" sz="1800">
                <a:ea typeface="+mn-lt"/>
                <a:cs typeface="+mn-lt"/>
              </a:rPr>
              <a:t>Java also uses constructors which have the same name of the class for initializing or storing values of the instance variables. It depends on whether the constructor has parameters or not.</a:t>
            </a:r>
            <a:endParaRPr lang="en-GB" sz="1800">
              <a:cs typeface="Calibri"/>
            </a:endParaRPr>
          </a:p>
          <a:p>
            <a:r>
              <a:rPr lang="en-GB" sz="1800">
                <a:ea typeface="+mn-lt"/>
                <a:cs typeface="+mn-lt"/>
              </a:rPr>
              <a:t>Whenever an object is declared using the ‘new’ keyword the constructor is called. Even if a constructor is not defined then a default constructor is called. For example,</a:t>
            </a:r>
            <a:endParaRPr lang="en-GB" sz="1800">
              <a:cs typeface="Calibri"/>
            </a:endParaRPr>
          </a:p>
          <a:p>
            <a:pPr marL="0" indent="0">
              <a:buNone/>
            </a:pPr>
            <a:r>
              <a:rPr lang="en-GB" sz="1800">
                <a:ea typeface="+mn-lt"/>
                <a:cs typeface="+mn-lt"/>
              </a:rPr>
              <a:t>class Person </a:t>
            </a:r>
          </a:p>
          <a:p>
            <a:pPr marL="0" indent="0">
              <a:buNone/>
            </a:pPr>
            <a:r>
              <a:rPr lang="en-GB" sz="1800">
                <a:ea typeface="+mn-lt"/>
                <a:cs typeface="+mn-lt"/>
              </a:rPr>
              <a:t>{ </a:t>
            </a:r>
          </a:p>
          <a:p>
            <a:pPr marL="0" indent="0">
              <a:buNone/>
            </a:pPr>
            <a:r>
              <a:rPr lang="en-GB" sz="1800">
                <a:ea typeface="+mn-lt"/>
                <a:cs typeface="+mn-lt"/>
              </a:rPr>
              <a:t>   String name;String sex;</a:t>
            </a:r>
            <a:endParaRPr lang="en-GB" sz="1800">
              <a:cs typeface="Calibri"/>
            </a:endParaRPr>
          </a:p>
          <a:p>
            <a:pPr marL="0" indent="0">
              <a:buNone/>
            </a:pPr>
            <a:r>
              <a:rPr lang="en-GB" sz="1800">
                <a:ea typeface="+mn-lt"/>
                <a:cs typeface="+mn-lt"/>
              </a:rPr>
              <a:t>   Person(String name, String sex)  {  this.name = name; this.sex = sex; }</a:t>
            </a:r>
            <a:endParaRPr lang="en-GB" sz="1800">
              <a:cs typeface="Calibri"/>
            </a:endParaRPr>
          </a:p>
          <a:p>
            <a:pPr marL="0" indent="0">
              <a:buNone/>
            </a:pPr>
            <a:r>
              <a:rPr lang="en-GB" sz="1800">
                <a:ea typeface="+mn-lt"/>
                <a:cs typeface="+mn-lt"/>
              </a:rPr>
              <a:t>}</a:t>
            </a:r>
          </a:p>
          <a:p>
            <a:pPr>
              <a:buNone/>
            </a:pPr>
            <a:r>
              <a:rPr lang="en-GB" sz="1800">
                <a:ea typeface="+mn-lt"/>
                <a:cs typeface="+mn-lt"/>
              </a:rPr>
              <a:t>public static </a:t>
            </a:r>
            <a:r>
              <a:rPr lang="en-GB" sz="1800" b="1">
                <a:ea typeface="+mn-lt"/>
                <a:cs typeface="+mn-lt"/>
              </a:rPr>
              <a:t>void</a:t>
            </a:r>
            <a:r>
              <a:rPr lang="en-GB" sz="1800">
                <a:ea typeface="+mn-lt"/>
                <a:cs typeface="+mn-lt"/>
              </a:rPr>
              <a:t> main(String[] args) throws IOException</a:t>
            </a:r>
          </a:p>
          <a:p>
            <a:pPr>
              <a:buNone/>
            </a:pPr>
            <a:r>
              <a:rPr lang="en-GB" sz="1800">
                <a:ea typeface="+mn-lt"/>
                <a:cs typeface="+mn-lt"/>
              </a:rPr>
              <a:t> {     Person adam = </a:t>
            </a:r>
            <a:r>
              <a:rPr lang="en-GB" sz="1800" b="1">
                <a:ea typeface="+mn-lt"/>
                <a:cs typeface="+mn-lt"/>
              </a:rPr>
              <a:t>new</a:t>
            </a:r>
            <a:r>
              <a:rPr lang="en-GB" sz="1800">
                <a:ea typeface="+mn-lt"/>
                <a:cs typeface="+mn-lt"/>
              </a:rPr>
              <a:t> Person("Adam", "Male");     }</a:t>
            </a:r>
            <a:endParaRPr lang="en-GB" sz="1800"/>
          </a:p>
          <a:p>
            <a:pPr marL="0" indent="0">
              <a:buNone/>
            </a:pPr>
            <a:endParaRPr lang="en-GB" sz="1500">
              <a:cs typeface="Calibri"/>
            </a:endParaRPr>
          </a:p>
        </p:txBody>
      </p:sp>
    </p:spTree>
    <p:extLst>
      <p:ext uri="{BB962C8B-B14F-4D97-AF65-F5344CB8AC3E}">
        <p14:creationId xmlns:p14="http://schemas.microsoft.com/office/powerpoint/2010/main" val="1789017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rc 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ABEA57C-F77A-4B5A-B373-542E2E4D7F36}"/>
              </a:ext>
            </a:extLst>
          </p:cNvPr>
          <p:cNvSpPr>
            <a:spLocks noGrp="1"/>
          </p:cNvSpPr>
          <p:nvPr>
            <p:ph idx="1"/>
          </p:nvPr>
        </p:nvSpPr>
        <p:spPr>
          <a:xfrm>
            <a:off x="838200" y="1461360"/>
            <a:ext cx="5867076" cy="4984828"/>
          </a:xfrm>
        </p:spPr>
        <p:txBody>
          <a:bodyPr vert="horz" lIns="91440" tIns="45720" rIns="91440" bIns="45720" rtlCol="0" anchor="t">
            <a:noAutofit/>
          </a:bodyPr>
          <a:lstStyle/>
          <a:p>
            <a:r>
              <a:rPr lang="en-GB" sz="1600">
                <a:cs typeface="Calibri"/>
              </a:rPr>
              <a:t>Constructors are special functions which are used to initialize member variables of a class. </a:t>
            </a:r>
            <a:r>
              <a:rPr lang="en-GB" sz="1600">
                <a:ea typeface="+mn-lt"/>
                <a:cs typeface="+mn-lt"/>
              </a:rPr>
              <a:t>A constructor always has the exact same name as that of a class. When you create a new object of a class, the compiler calls the constructor of the class.</a:t>
            </a:r>
            <a:endParaRPr lang="en-GB" sz="1600" dirty="0">
              <a:cs typeface="Calibri"/>
            </a:endParaRPr>
          </a:p>
          <a:p>
            <a:r>
              <a:rPr lang="en-GB" sz="1600">
                <a:cs typeface="Calibri"/>
              </a:rPr>
              <a:t>Ex : </a:t>
            </a:r>
            <a:r>
              <a:rPr lang="en-GB" sz="1600">
                <a:ea typeface="+mn-lt"/>
                <a:cs typeface="+mn-lt"/>
              </a:rPr>
              <a:t>class Abc</a:t>
            </a:r>
          </a:p>
          <a:p>
            <a:pPr marL="0" indent="0">
              <a:buNone/>
            </a:pPr>
            <a:r>
              <a:rPr lang="en-GB" sz="1600">
                <a:ea typeface="+mn-lt"/>
                <a:cs typeface="+mn-lt"/>
              </a:rPr>
              <a:t>            {   </a:t>
            </a:r>
          </a:p>
          <a:p>
            <a:pPr marL="0" indent="0">
              <a:buNone/>
            </a:pPr>
            <a:r>
              <a:rPr lang="en-GB" sz="1600">
                <a:ea typeface="+mn-lt"/>
                <a:cs typeface="+mn-lt"/>
              </a:rPr>
              <a:t>                 Abc(){  -------------  }     //no parameters</a:t>
            </a:r>
            <a:endParaRPr lang="en-GB" sz="1600">
              <a:cs typeface="Calibri" panose="020F0502020204030204"/>
            </a:endParaRPr>
          </a:p>
          <a:p>
            <a:pPr marL="0" indent="0">
              <a:buNone/>
            </a:pPr>
            <a:r>
              <a:rPr lang="en-GB" sz="1600">
                <a:cs typeface="Calibri" panose="020F0502020204030204"/>
              </a:rPr>
              <a:t>                 Abc(int x,float y) {   -------------}    //parameterized constructors – uses int, float</a:t>
            </a:r>
          </a:p>
          <a:p>
            <a:pPr marL="0" indent="0">
              <a:buNone/>
            </a:pPr>
            <a:r>
              <a:rPr lang="en-GB" sz="1600">
                <a:cs typeface="Calibri" panose="020F0502020204030204"/>
              </a:rPr>
              <a:t>                 Abc(int x, int y) {-----------  }  </a:t>
            </a:r>
            <a:r>
              <a:rPr lang="en-GB" sz="1600">
                <a:ea typeface="+mn-lt"/>
                <a:cs typeface="+mn-lt"/>
              </a:rPr>
              <a:t>//parameterized constructors – uses 2 int values</a:t>
            </a:r>
            <a:endParaRPr lang="en-GB" sz="1600" dirty="0">
              <a:cs typeface="Calibri"/>
            </a:endParaRPr>
          </a:p>
          <a:p>
            <a:pPr marL="0" indent="0">
              <a:buNone/>
            </a:pPr>
            <a:r>
              <a:rPr lang="en-GB" sz="1600">
                <a:cs typeface="Calibri"/>
              </a:rPr>
              <a:t>            }</a:t>
            </a:r>
            <a:endParaRPr lang="en-GB" sz="1600" dirty="0">
              <a:cs typeface="Calibri"/>
            </a:endParaRPr>
          </a:p>
          <a:p>
            <a:pPr>
              <a:buNone/>
            </a:pPr>
            <a:r>
              <a:rPr lang="en-GB" sz="1600">
                <a:ea typeface="+mn-lt"/>
                <a:cs typeface="+mn-lt"/>
              </a:rPr>
              <a:t>There are certain rules that we should keep in mind when writing constructors.</a:t>
            </a:r>
            <a:endParaRPr lang="en-GB" sz="1600" dirty="0">
              <a:cs typeface="Calibri"/>
            </a:endParaRPr>
          </a:p>
          <a:p>
            <a:pPr>
              <a:buFont typeface="Arial"/>
              <a:buChar char="•"/>
            </a:pPr>
            <a:r>
              <a:rPr lang="en-GB" sz="1600">
                <a:ea typeface="+mn-lt"/>
                <a:cs typeface="+mn-lt"/>
              </a:rPr>
              <a:t>The constructor should have the same name as that of the class.</a:t>
            </a:r>
            <a:endParaRPr lang="en-GB" sz="1600" dirty="0">
              <a:cs typeface="Calibri"/>
            </a:endParaRPr>
          </a:p>
          <a:p>
            <a:pPr>
              <a:buFont typeface="Arial"/>
              <a:buChar char="•"/>
            </a:pPr>
            <a:r>
              <a:rPr lang="en-GB" sz="1600">
                <a:ea typeface="+mn-lt"/>
                <a:cs typeface="+mn-lt"/>
              </a:rPr>
              <a:t>A constructor can not be static, final or synchronized.</a:t>
            </a:r>
            <a:endParaRPr lang="en-GB" sz="1600" dirty="0">
              <a:cs typeface="Calibri"/>
            </a:endParaRPr>
          </a:p>
          <a:p>
            <a:pPr>
              <a:buFont typeface="Arial"/>
              <a:buChar char="•"/>
            </a:pPr>
            <a:r>
              <a:rPr lang="en-GB" sz="1600">
                <a:ea typeface="+mn-lt"/>
                <a:cs typeface="+mn-lt"/>
              </a:rPr>
              <a:t>You can use access modifiers to limit access to the constructor.</a:t>
            </a:r>
            <a:endParaRPr lang="en-GB" sz="1600">
              <a:cs typeface="Calibri"/>
            </a:endParaRPr>
          </a:p>
          <a:p>
            <a:pPr marL="0" indent="0">
              <a:buNone/>
            </a:pPr>
            <a:endParaRPr lang="en-GB" sz="1600" dirty="0">
              <a:cs typeface="Calibri"/>
            </a:endParaRPr>
          </a:p>
          <a:p>
            <a:endParaRPr lang="en-GB" sz="1600" dirty="0">
              <a:cs typeface="Calibri"/>
            </a:endParaRPr>
          </a:p>
        </p:txBody>
      </p:sp>
      <p:sp>
        <p:nvSpPr>
          <p:cNvPr id="19"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AE87E2-44A5-43F8-8825-C7516368BC0F}"/>
              </a:ext>
            </a:extLst>
          </p:cNvPr>
          <p:cNvSpPr>
            <a:spLocks noGrp="1"/>
          </p:cNvSpPr>
          <p:nvPr>
            <p:ph type="title"/>
          </p:nvPr>
        </p:nvSpPr>
        <p:spPr>
          <a:xfrm>
            <a:off x="7474281" y="1396686"/>
            <a:ext cx="3240506" cy="4064628"/>
          </a:xfrm>
        </p:spPr>
        <p:txBody>
          <a:bodyPr>
            <a:normAutofit/>
          </a:bodyPr>
          <a:lstStyle/>
          <a:p>
            <a:r>
              <a:rPr lang="en-GB" sz="3700" b="1">
                <a:solidFill>
                  <a:srgbClr val="FFFFFF"/>
                </a:solidFill>
                <a:cs typeface="Calibri Light"/>
              </a:rPr>
              <a:t>CONSTRUCTORS</a:t>
            </a:r>
            <a:endParaRPr lang="en-GB" sz="3700" b="1">
              <a:solidFill>
                <a:srgbClr val="FFFFFF"/>
              </a:solidFill>
            </a:endParaRPr>
          </a:p>
        </p:txBody>
      </p:sp>
    </p:spTree>
    <p:extLst>
      <p:ext uri="{BB962C8B-B14F-4D97-AF65-F5344CB8AC3E}">
        <p14:creationId xmlns:p14="http://schemas.microsoft.com/office/powerpoint/2010/main" val="2314388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0825E-CA76-4B97-AA92-DC349519B313}"/>
              </a:ext>
            </a:extLst>
          </p:cNvPr>
          <p:cNvSpPr>
            <a:spLocks noGrp="1"/>
          </p:cNvSpPr>
          <p:nvPr>
            <p:ph type="title"/>
          </p:nvPr>
        </p:nvSpPr>
        <p:spPr>
          <a:xfrm>
            <a:off x="686834" y="1153572"/>
            <a:ext cx="3200400" cy="4461163"/>
          </a:xfrm>
        </p:spPr>
        <p:txBody>
          <a:bodyPr>
            <a:normAutofit/>
          </a:bodyPr>
          <a:lstStyle/>
          <a:p>
            <a:r>
              <a:rPr lang="en-GB" b="1">
                <a:solidFill>
                  <a:srgbClr val="FFFFFF"/>
                </a:solidFill>
                <a:cs typeface="Calibri Light"/>
              </a:rPr>
              <a:t>Types of constructors</a:t>
            </a:r>
            <a:endParaRPr lang="en-GB" b="1">
              <a:solidFill>
                <a:srgbClr val="FFFFFF"/>
              </a:solidFill>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370289B-A2A8-4882-8785-1B255CBB10D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GB" sz="1800" b="1">
                <a:cs typeface="Calibri"/>
              </a:rPr>
              <a:t>Default constructor : </a:t>
            </a:r>
            <a:r>
              <a:rPr lang="en-GB" sz="1800">
                <a:ea typeface="+mn-lt"/>
                <a:cs typeface="+mn-lt"/>
              </a:rPr>
              <a:t>If not Java compiler provides a no-argument, default constructor on your behalf. ... This is a constructor initializes the variables of the class with their respective default values (i.e. null for objects, 0.0 for float and double, false for </a:t>
            </a:r>
            <a:r>
              <a:rPr lang="en-GB" sz="1800" err="1">
                <a:ea typeface="+mn-lt"/>
                <a:cs typeface="+mn-lt"/>
              </a:rPr>
              <a:t>boolean</a:t>
            </a:r>
            <a:r>
              <a:rPr lang="en-GB" sz="1800">
                <a:ea typeface="+mn-lt"/>
                <a:cs typeface="+mn-lt"/>
              </a:rPr>
              <a:t>, 0 for byte, short, int and, long).</a:t>
            </a:r>
          </a:p>
          <a:p>
            <a:r>
              <a:rPr lang="en-GB" sz="1800" b="1">
                <a:cs typeface="Calibri"/>
              </a:rPr>
              <a:t>Parameterized Constructor : </a:t>
            </a:r>
            <a:r>
              <a:rPr lang="en-GB" sz="1800">
                <a:ea typeface="+mn-lt"/>
                <a:cs typeface="+mn-lt"/>
              </a:rPr>
              <a:t>The parameterized constructors are the constructors having a specific number of arguments to be passed. The purpose of a parameterized constructor is to assign user-wanted specific values to the instance variables of different objects. A parameterized constructor is written explicitly by a programmer.</a:t>
            </a:r>
          </a:p>
          <a:p>
            <a:r>
              <a:rPr lang="en-GB" sz="1800" b="1">
                <a:ea typeface="+mn-lt"/>
                <a:cs typeface="+mn-lt"/>
              </a:rPr>
              <a:t>Copy Constructor : </a:t>
            </a:r>
            <a:r>
              <a:rPr lang="en-GB" sz="1800">
                <a:ea typeface="+mn-lt"/>
                <a:cs typeface="+mn-lt"/>
              </a:rPr>
              <a:t>A copy constructor is a member function that initializes an object using another object of the same class. A copy constructor has the following general function prototype: </a:t>
            </a:r>
          </a:p>
          <a:p>
            <a:pPr marL="0" indent="0">
              <a:buNone/>
            </a:pPr>
            <a:r>
              <a:rPr lang="en-GB" sz="1800">
                <a:latin typeface="Consolas"/>
                <a:ea typeface="+mn-lt"/>
                <a:cs typeface="+mn-lt"/>
              </a:rPr>
              <a:t> </a:t>
            </a:r>
            <a:r>
              <a:rPr lang="en-GB" sz="1800">
                <a:latin typeface="Calibri"/>
                <a:ea typeface="+mn-lt"/>
                <a:cs typeface="+mn-lt"/>
              </a:rPr>
              <a:t>         </a:t>
            </a:r>
            <a:r>
              <a:rPr lang="en-GB" sz="1800" err="1">
                <a:latin typeface="Calibri"/>
                <a:ea typeface="+mn-lt"/>
                <a:cs typeface="+mn-lt"/>
              </a:rPr>
              <a:t>ClassName</a:t>
            </a:r>
            <a:r>
              <a:rPr lang="en-GB" sz="1800">
                <a:latin typeface="Calibri"/>
                <a:ea typeface="+mn-lt"/>
                <a:cs typeface="+mn-lt"/>
              </a:rPr>
              <a:t> (</a:t>
            </a:r>
            <a:r>
              <a:rPr lang="en-GB" sz="1800" err="1">
                <a:latin typeface="Calibri"/>
                <a:ea typeface="+mn-lt"/>
                <a:cs typeface="+mn-lt"/>
              </a:rPr>
              <a:t>const</a:t>
            </a:r>
            <a:r>
              <a:rPr lang="en-GB" sz="1800">
                <a:latin typeface="Calibri"/>
                <a:ea typeface="+mn-lt"/>
                <a:cs typeface="+mn-lt"/>
              </a:rPr>
              <a:t> </a:t>
            </a:r>
            <a:r>
              <a:rPr lang="en-GB" sz="1800" err="1">
                <a:latin typeface="Calibri"/>
                <a:ea typeface="+mn-lt"/>
                <a:cs typeface="+mn-lt"/>
              </a:rPr>
              <a:t>ClassName</a:t>
            </a:r>
            <a:r>
              <a:rPr lang="en-GB" sz="1800">
                <a:latin typeface="Calibri"/>
                <a:ea typeface="+mn-lt"/>
                <a:cs typeface="+mn-lt"/>
              </a:rPr>
              <a:t> &amp;</a:t>
            </a:r>
            <a:r>
              <a:rPr lang="en-GB" sz="1800" err="1">
                <a:latin typeface="Calibri"/>
                <a:ea typeface="+mn-lt"/>
                <a:cs typeface="+mn-lt"/>
              </a:rPr>
              <a:t>old_obj</a:t>
            </a:r>
            <a:r>
              <a:rPr lang="en-GB" sz="1800">
                <a:latin typeface="Calibri"/>
                <a:ea typeface="+mn-lt"/>
                <a:cs typeface="+mn-lt"/>
              </a:rPr>
              <a:t>);</a:t>
            </a:r>
            <a:r>
              <a:rPr lang="en-GB" sz="1800">
                <a:latin typeface="Consolas"/>
                <a:ea typeface="+mn-lt"/>
                <a:cs typeface="+mn-lt"/>
              </a:rPr>
              <a:t> </a:t>
            </a:r>
          </a:p>
          <a:p>
            <a:pPr marL="0" indent="0">
              <a:buNone/>
            </a:pPr>
            <a:r>
              <a:rPr lang="en-GB" sz="1800">
                <a:ea typeface="+mn-lt"/>
                <a:cs typeface="+mn-lt"/>
              </a:rPr>
              <a:t>    1. When an object of the class is returned by value. </a:t>
            </a:r>
            <a:br>
              <a:rPr lang="en-GB" sz="1800" dirty="0">
                <a:ea typeface="+mn-lt"/>
                <a:cs typeface="+mn-lt"/>
              </a:rPr>
            </a:br>
            <a:r>
              <a:rPr lang="en-GB" sz="1800">
                <a:ea typeface="+mn-lt"/>
                <a:cs typeface="+mn-lt"/>
              </a:rPr>
              <a:t>    2. When an object of the class is passed (to a function) by value as an argument. </a:t>
            </a:r>
            <a:br>
              <a:rPr lang="en-GB" sz="1800" dirty="0">
                <a:ea typeface="+mn-lt"/>
                <a:cs typeface="+mn-lt"/>
              </a:rPr>
            </a:br>
            <a:r>
              <a:rPr lang="en-GB" sz="1800">
                <a:ea typeface="+mn-lt"/>
                <a:cs typeface="+mn-lt"/>
              </a:rPr>
              <a:t>    3. When an object is constructed based on another object of the same class. </a:t>
            </a:r>
            <a:br>
              <a:rPr lang="en-GB" sz="1800" dirty="0">
                <a:ea typeface="+mn-lt"/>
                <a:cs typeface="+mn-lt"/>
              </a:rPr>
            </a:br>
            <a:r>
              <a:rPr lang="en-GB" sz="1800">
                <a:ea typeface="+mn-lt"/>
                <a:cs typeface="+mn-lt"/>
              </a:rPr>
              <a:t>    4. When the compiler generates a temporary object.</a:t>
            </a:r>
            <a:endParaRPr lang="en-GB" sz="1800"/>
          </a:p>
          <a:p>
            <a:pPr marL="0" indent="0">
              <a:buNone/>
            </a:pPr>
            <a:endParaRPr lang="en-GB" sz="1800">
              <a:latin typeface="Consolas"/>
              <a:cs typeface="Calibri" panose="020F0502020204030204"/>
            </a:endParaRPr>
          </a:p>
        </p:txBody>
      </p:sp>
    </p:spTree>
    <p:extLst>
      <p:ext uri="{BB962C8B-B14F-4D97-AF65-F5344CB8AC3E}">
        <p14:creationId xmlns:p14="http://schemas.microsoft.com/office/powerpoint/2010/main" val="867823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F66D-09D5-4CCB-B6D1-2C27A4DD6360}"/>
              </a:ext>
            </a:extLst>
          </p:cNvPr>
          <p:cNvSpPr>
            <a:spLocks noGrp="1"/>
          </p:cNvSpPr>
          <p:nvPr>
            <p:ph type="title"/>
          </p:nvPr>
        </p:nvSpPr>
        <p:spPr>
          <a:xfrm>
            <a:off x="1653363" y="365760"/>
            <a:ext cx="9367203" cy="1188720"/>
          </a:xfrm>
        </p:spPr>
        <p:txBody>
          <a:bodyPr>
            <a:normAutofit/>
          </a:bodyPr>
          <a:lstStyle/>
          <a:p>
            <a:r>
              <a:rPr lang="en-GB" b="1">
                <a:cs typeface="Calibri Light"/>
              </a:rPr>
              <a:t>Super Keyword</a:t>
            </a:r>
            <a:endParaRPr lang="en-GB" b="1"/>
          </a:p>
        </p:txBody>
      </p:sp>
      <p:sp>
        <p:nvSpPr>
          <p:cNvPr id="3" name="Content Placeholder 2">
            <a:extLst>
              <a:ext uri="{FF2B5EF4-FFF2-40B4-BE49-F238E27FC236}">
                <a16:creationId xmlns:a16="http://schemas.microsoft.com/office/drawing/2014/main" id="{400E20C9-F4F9-4137-9615-A464E7C6F585}"/>
              </a:ext>
            </a:extLst>
          </p:cNvPr>
          <p:cNvSpPr>
            <a:spLocks noGrp="1"/>
          </p:cNvSpPr>
          <p:nvPr>
            <p:ph idx="1"/>
          </p:nvPr>
        </p:nvSpPr>
        <p:spPr>
          <a:xfrm>
            <a:off x="1107024" y="1788084"/>
            <a:ext cx="11020599" cy="5062439"/>
          </a:xfrm>
        </p:spPr>
        <p:txBody>
          <a:bodyPr vert="horz" lIns="91440" tIns="45720" rIns="91440" bIns="45720" rtlCol="0" anchor="t">
            <a:normAutofit/>
          </a:bodyPr>
          <a:lstStyle/>
          <a:p>
            <a:r>
              <a:rPr lang="en-GB" sz="1600">
                <a:ea typeface="+mn-lt"/>
                <a:cs typeface="+mn-lt"/>
              </a:rPr>
              <a:t>The </a:t>
            </a:r>
            <a:r>
              <a:rPr lang="en-GB" sz="1600">
                <a:latin typeface="Consolas"/>
              </a:rPr>
              <a:t>super</a:t>
            </a:r>
            <a:r>
              <a:rPr lang="en-GB" sz="1600">
                <a:ea typeface="+mn-lt"/>
                <a:cs typeface="+mn-lt"/>
              </a:rPr>
              <a:t> keyword refers to superclass (parent) objects. It is used to call superclass methods, and to access the superclass constructor. The most common use of the </a:t>
            </a:r>
            <a:r>
              <a:rPr lang="en-GB" sz="1600">
                <a:latin typeface="Consolas"/>
                <a:ea typeface="+mn-lt"/>
                <a:cs typeface="+mn-lt"/>
              </a:rPr>
              <a:t>super</a:t>
            </a:r>
            <a:r>
              <a:rPr lang="en-GB" sz="1600">
                <a:ea typeface="+mn-lt"/>
                <a:cs typeface="+mn-lt"/>
              </a:rPr>
              <a:t> keyword is to eliminate the confusion between </a:t>
            </a:r>
            <a:r>
              <a:rPr lang="en-GB" sz="1600" err="1">
                <a:ea typeface="+mn-lt"/>
                <a:cs typeface="+mn-lt"/>
              </a:rPr>
              <a:t>superclasses</a:t>
            </a:r>
            <a:r>
              <a:rPr lang="en-GB" sz="1600">
                <a:ea typeface="+mn-lt"/>
                <a:cs typeface="+mn-lt"/>
              </a:rPr>
              <a:t> and subclasses that have methods with the same name.</a:t>
            </a:r>
            <a:endParaRPr lang="en-US" sz="1600">
              <a:cs typeface="Calibri" panose="020F0502020204030204"/>
            </a:endParaRPr>
          </a:p>
          <a:p>
            <a:pPr marL="0" indent="0">
              <a:buNone/>
            </a:pPr>
            <a:r>
              <a:rPr lang="en-GB" sz="1600">
                <a:cs typeface="Calibri" panose="020F0502020204030204"/>
              </a:rPr>
              <a:t>      class c1</a:t>
            </a:r>
            <a:endParaRPr lang="en-US" sz="1600">
              <a:cs typeface="Calibri"/>
            </a:endParaRPr>
          </a:p>
          <a:p>
            <a:pPr marL="0" indent="0">
              <a:buNone/>
            </a:pPr>
            <a:r>
              <a:rPr lang="en-GB" sz="1600">
                <a:cs typeface="Calibri"/>
              </a:rPr>
              <a:t>     {</a:t>
            </a:r>
          </a:p>
          <a:p>
            <a:pPr marL="0" indent="0">
              <a:buNone/>
            </a:pPr>
            <a:r>
              <a:rPr lang="en-GB" sz="1600">
                <a:cs typeface="Calibri"/>
              </a:rPr>
              <a:t>         C1();</a:t>
            </a:r>
          </a:p>
          <a:p>
            <a:pPr marL="0" indent="0">
              <a:buNone/>
            </a:pPr>
            <a:r>
              <a:rPr lang="en-GB" sz="1600">
                <a:cs typeface="Calibri"/>
              </a:rPr>
              <a:t>         Void sum() { ------}</a:t>
            </a:r>
          </a:p>
          <a:p>
            <a:pPr marL="0" indent="0">
              <a:buNone/>
            </a:pPr>
            <a:r>
              <a:rPr lang="en-GB" sz="1600">
                <a:cs typeface="Calibri"/>
              </a:rPr>
              <a:t>       }</a:t>
            </a:r>
          </a:p>
          <a:p>
            <a:pPr marL="0" indent="0">
              <a:buNone/>
            </a:pPr>
            <a:r>
              <a:rPr lang="en-GB" sz="1600">
                <a:cs typeface="Calibri"/>
              </a:rPr>
              <a:t>       Class c2 extends c1</a:t>
            </a:r>
          </a:p>
          <a:p>
            <a:pPr marL="0" indent="0">
              <a:buNone/>
            </a:pPr>
            <a:r>
              <a:rPr lang="en-GB" sz="1600">
                <a:cs typeface="Calibri"/>
              </a:rPr>
              <a:t>       { </a:t>
            </a:r>
          </a:p>
          <a:p>
            <a:pPr marL="0" indent="0">
              <a:buNone/>
            </a:pPr>
            <a:r>
              <a:rPr lang="en-GB" sz="1600">
                <a:cs typeface="Calibri"/>
              </a:rPr>
              <a:t>          c2() {  super();   int I=0;  }</a:t>
            </a:r>
          </a:p>
          <a:p>
            <a:pPr marL="0" indent="0">
              <a:buNone/>
            </a:pPr>
            <a:r>
              <a:rPr lang="en-GB" sz="1600">
                <a:cs typeface="Calibri"/>
              </a:rPr>
              <a:t>        }</a:t>
            </a:r>
          </a:p>
          <a:p>
            <a:pPr marL="0" indent="0">
              <a:buNone/>
            </a:pPr>
            <a:r>
              <a:rPr lang="en-GB" sz="1600">
                <a:cs typeface="Calibri"/>
              </a:rPr>
              <a:t>  We invoke object like, c2 </a:t>
            </a:r>
            <a:r>
              <a:rPr lang="en-GB" sz="1600" err="1">
                <a:cs typeface="Calibri"/>
              </a:rPr>
              <a:t>ob</a:t>
            </a:r>
            <a:r>
              <a:rPr lang="en-GB" sz="1600">
                <a:cs typeface="Calibri"/>
              </a:rPr>
              <a:t> = new c2();  // it call constructor c2 and super() calls c1(). We can also invoke functions/variables as </a:t>
            </a:r>
            <a:r>
              <a:rPr lang="en-GB" sz="1600" err="1">
                <a:cs typeface="Calibri"/>
              </a:rPr>
              <a:t>super.sum</a:t>
            </a:r>
            <a:r>
              <a:rPr lang="en-GB" sz="1600">
                <a:cs typeface="Calibri"/>
              </a:rPr>
              <a:t>();</a:t>
            </a:r>
          </a:p>
        </p:txBody>
      </p:sp>
    </p:spTree>
    <p:extLst>
      <p:ext uri="{BB962C8B-B14F-4D97-AF65-F5344CB8AC3E}">
        <p14:creationId xmlns:p14="http://schemas.microsoft.com/office/powerpoint/2010/main" val="82757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948F7-5668-44E2-91DE-C2D60762974C}"/>
              </a:ext>
            </a:extLst>
          </p:cNvPr>
          <p:cNvSpPr>
            <a:spLocks noGrp="1"/>
          </p:cNvSpPr>
          <p:nvPr>
            <p:ph type="title"/>
          </p:nvPr>
        </p:nvSpPr>
        <p:spPr>
          <a:xfrm>
            <a:off x="686834" y="1153572"/>
            <a:ext cx="3200400" cy="4461163"/>
          </a:xfrm>
        </p:spPr>
        <p:txBody>
          <a:bodyPr>
            <a:normAutofit/>
          </a:bodyPr>
          <a:lstStyle/>
          <a:p>
            <a:r>
              <a:rPr lang="en-GB" b="1">
                <a:solidFill>
                  <a:srgbClr val="FFFFFF"/>
                </a:solidFill>
                <a:cs typeface="Calibri Light"/>
              </a:rPr>
              <a:t>Difference between JDK,  JRE and JVM?</a:t>
            </a:r>
            <a:endParaRPr lang="en-GB" b="1">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DE77007-6999-4BD1-B1A7-FBB2F0593D50}"/>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GB" sz="1800" b="1">
                <a:cs typeface="Calibri"/>
              </a:rPr>
              <a:t>JDK (Java Development Kit):</a:t>
            </a:r>
            <a:r>
              <a:rPr lang="en-GB" sz="1800" dirty="0">
                <a:cs typeface="Calibri"/>
              </a:rPr>
              <a:t>  </a:t>
            </a:r>
            <a:r>
              <a:rPr lang="en-GB" sz="1800">
                <a:cs typeface="Calibri"/>
              </a:rPr>
              <a:t>It is a software development kit that contains tools for developing, debugging etc. It contains tools required to write java programs.  It includes a compiler, java application launcher, </a:t>
            </a:r>
            <a:r>
              <a:rPr lang="en-GB" sz="1800" err="1">
                <a:cs typeface="Calibri"/>
              </a:rPr>
              <a:t>Appletviewer</a:t>
            </a:r>
            <a:r>
              <a:rPr lang="en-GB" sz="1800">
                <a:cs typeface="Calibri"/>
              </a:rPr>
              <a:t> etc. Compiler converts .java files to .class files. Java applications launcher opens a JRE, loads the necessary classes  and executes its main method. It is platform dependent. It always comes with an installer.</a:t>
            </a:r>
            <a:r>
              <a:rPr lang="en-GB" sz="1800" b="1">
                <a:cs typeface="Calibri"/>
              </a:rPr>
              <a:t> It contains JVM.</a:t>
            </a:r>
          </a:p>
          <a:p>
            <a:r>
              <a:rPr lang="en-GB" sz="1800" b="1">
                <a:cs typeface="Calibri"/>
              </a:rPr>
              <a:t>JRE (Java Runtime Environment):</a:t>
            </a:r>
            <a:r>
              <a:rPr lang="en-GB" sz="1800" dirty="0">
                <a:cs typeface="Calibri"/>
              </a:rPr>
              <a:t>  </a:t>
            </a:r>
            <a:r>
              <a:rPr lang="en-GB" sz="1800">
                <a:cs typeface="Calibri"/>
              </a:rPr>
              <a:t>It is a runtime environment that allows java programs to run. </a:t>
            </a:r>
            <a:r>
              <a:rPr lang="en-GB" sz="1800" err="1">
                <a:cs typeface="Calibri"/>
              </a:rPr>
              <a:t>ie</a:t>
            </a:r>
            <a:r>
              <a:rPr lang="en-GB" sz="1800">
                <a:cs typeface="Calibri"/>
              </a:rPr>
              <a:t>, provides an environment to execute the source code.  JRE contains class libraries, JVM, Java plug-in and other supporting files and other integration libraries like JDBC, Remote Method Invocation, Java naming and Directory Interface(JNDI). It is platform dependent. JRE uses important package classes like math, util, lang, </a:t>
            </a:r>
            <a:r>
              <a:rPr lang="en-GB" sz="1800" err="1">
                <a:cs typeface="Calibri"/>
              </a:rPr>
              <a:t>awt</a:t>
            </a:r>
            <a:r>
              <a:rPr lang="en-GB" sz="1800">
                <a:cs typeface="Calibri"/>
              </a:rPr>
              <a:t> and runtime libraries.</a:t>
            </a:r>
            <a:r>
              <a:rPr lang="en-GB" sz="1800" dirty="0">
                <a:ea typeface="+mn-lt"/>
                <a:cs typeface="+mn-lt"/>
              </a:rPr>
              <a:t> </a:t>
            </a:r>
            <a:r>
              <a:rPr lang="en-GB" sz="1800" b="1">
                <a:ea typeface="+mn-lt"/>
                <a:cs typeface="+mn-lt"/>
              </a:rPr>
              <a:t>It contains JVM</a:t>
            </a:r>
            <a:r>
              <a:rPr lang="en-GB" sz="1800">
                <a:ea typeface="+mn-lt"/>
                <a:cs typeface="+mn-lt"/>
              </a:rPr>
              <a:t>.</a:t>
            </a:r>
            <a:endParaRPr lang="en-GB" sz="1800" dirty="0">
              <a:ea typeface="+mn-lt"/>
              <a:cs typeface="+mn-lt"/>
            </a:endParaRPr>
          </a:p>
          <a:p>
            <a:r>
              <a:rPr lang="en-GB" sz="1800" b="1">
                <a:cs typeface="Calibri"/>
              </a:rPr>
              <a:t>JVM (Java Virtual Machine): </a:t>
            </a:r>
            <a:r>
              <a:rPr lang="en-GB" sz="1800">
                <a:ea typeface="+mn-lt"/>
                <a:cs typeface="+mn-lt"/>
              </a:rPr>
              <a:t>JVM (Java Virtual Machine) is a runtime environment that converts java byte code to machine code which is identified by the processor. Each computer has its own JVM. It is platform independent.  It provides basic functions like memory management , garbage collection. It executes java program line by line and hence called as interpreter. It doesn't contain any tool.</a:t>
            </a:r>
          </a:p>
          <a:p>
            <a:endParaRPr lang="en-GB" sz="1800">
              <a:cs typeface="Calibri"/>
            </a:endParaRPr>
          </a:p>
          <a:p>
            <a:endParaRPr lang="en-GB" sz="1800">
              <a:cs typeface="Calibri"/>
            </a:endParaRPr>
          </a:p>
          <a:p>
            <a:endParaRPr lang="en-GB" sz="1800">
              <a:cs typeface="Calibri"/>
            </a:endParaRPr>
          </a:p>
        </p:txBody>
      </p:sp>
    </p:spTree>
    <p:extLst>
      <p:ext uri="{BB962C8B-B14F-4D97-AF65-F5344CB8AC3E}">
        <p14:creationId xmlns:p14="http://schemas.microsoft.com/office/powerpoint/2010/main" val="1275004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0E89C-E0E6-4FE9-97FB-5CC4FB415CE4}"/>
              </a:ext>
            </a:extLst>
          </p:cNvPr>
          <p:cNvSpPr>
            <a:spLocks noGrp="1"/>
          </p:cNvSpPr>
          <p:nvPr>
            <p:ph type="title"/>
          </p:nvPr>
        </p:nvSpPr>
        <p:spPr>
          <a:xfrm>
            <a:off x="686834" y="1153572"/>
            <a:ext cx="3200400" cy="4461163"/>
          </a:xfrm>
        </p:spPr>
        <p:txBody>
          <a:bodyPr>
            <a:normAutofit/>
          </a:bodyPr>
          <a:lstStyle/>
          <a:p>
            <a:r>
              <a:rPr lang="en-GB" b="1">
                <a:solidFill>
                  <a:srgbClr val="FFFFFF"/>
                </a:solidFill>
                <a:latin typeface="Calibri"/>
                <a:cs typeface="Calibri"/>
              </a:rPr>
              <a:t>What is method overloading and overriding in Java?</a:t>
            </a:r>
            <a:endParaRPr lang="en-US" b="1">
              <a:solidFill>
                <a:srgbClr val="FFFFFF"/>
              </a:solidFill>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EC815AD-4FA8-4C0E-BA28-CAE01A82E675}"/>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GB" sz="2200" b="1">
                <a:ea typeface="+mn-lt"/>
                <a:cs typeface="+mn-lt"/>
              </a:rPr>
              <a:t>Overloading</a:t>
            </a:r>
            <a:r>
              <a:rPr lang="en-GB" sz="2200">
                <a:ea typeface="+mn-lt"/>
                <a:cs typeface="+mn-lt"/>
              </a:rPr>
              <a:t> occurs when two or more methods in one class have the same method name but different parameters. </a:t>
            </a:r>
            <a:r>
              <a:rPr lang="en-GB" sz="2200" b="1">
                <a:ea typeface="+mn-lt"/>
                <a:cs typeface="+mn-lt"/>
              </a:rPr>
              <a:t>Overriding</a:t>
            </a:r>
            <a:r>
              <a:rPr lang="en-GB" sz="2200">
                <a:ea typeface="+mn-lt"/>
                <a:cs typeface="+mn-lt"/>
              </a:rPr>
              <a:t> occurs when two methods have the same method name and parameters. One of the methods is in the parent class, and the other is in the child class.</a:t>
            </a:r>
          </a:p>
          <a:p>
            <a:r>
              <a:rPr lang="en-GB" sz="2200">
                <a:ea typeface="+mn-lt"/>
                <a:cs typeface="+mn-lt"/>
              </a:rPr>
              <a:t>The </a:t>
            </a:r>
            <a:r>
              <a:rPr lang="en-GB" sz="2200" b="1">
                <a:ea typeface="+mn-lt"/>
                <a:cs typeface="+mn-lt"/>
              </a:rPr>
              <a:t>purpose of Method Overriding</a:t>
            </a:r>
            <a:r>
              <a:rPr lang="en-GB" sz="2200">
                <a:ea typeface="+mn-lt"/>
                <a:cs typeface="+mn-lt"/>
              </a:rPr>
              <a:t> is that if the derived class wants to give its own implementation it can give by overriding the method of the parent class. When we call this overridden method, it will execute the method of the child class, not the parent class.</a:t>
            </a:r>
            <a:endParaRPr lang="en-GB" sz="2200">
              <a:cs typeface="Calibri" panose="020F0502020204030204"/>
            </a:endParaRPr>
          </a:p>
          <a:p>
            <a:r>
              <a:rPr lang="en-GB" sz="2200">
                <a:ea typeface="+mn-lt"/>
                <a:cs typeface="+mn-lt"/>
              </a:rPr>
              <a:t>The final way of preventing overriding is by </a:t>
            </a:r>
            <a:r>
              <a:rPr lang="en-GB" sz="2200" b="1">
                <a:ea typeface="+mn-lt"/>
                <a:cs typeface="+mn-lt"/>
              </a:rPr>
              <a:t>using the final keyword in your method</a:t>
            </a:r>
            <a:r>
              <a:rPr lang="en-GB" sz="2200">
                <a:ea typeface="+mn-lt"/>
                <a:cs typeface="+mn-lt"/>
              </a:rPr>
              <a:t>. The final keyword puts a stop to being an inheritance. Hence, if a method is made final it will be considered final implementation and no other class can override the behavior.</a:t>
            </a:r>
            <a:endParaRPr lang="en-GB" sz="2200">
              <a:cs typeface="Calibri"/>
            </a:endParaRPr>
          </a:p>
        </p:txBody>
      </p:sp>
    </p:spTree>
    <p:extLst>
      <p:ext uri="{BB962C8B-B14F-4D97-AF65-F5344CB8AC3E}">
        <p14:creationId xmlns:p14="http://schemas.microsoft.com/office/powerpoint/2010/main" val="2966505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0C734-E84E-4799-BD9C-3D7E292A168C}"/>
              </a:ext>
            </a:extLst>
          </p:cNvPr>
          <p:cNvSpPr>
            <a:spLocks noGrp="1"/>
          </p:cNvSpPr>
          <p:nvPr>
            <p:ph type="title"/>
          </p:nvPr>
        </p:nvSpPr>
        <p:spPr>
          <a:xfrm>
            <a:off x="686834" y="1153572"/>
            <a:ext cx="3200400" cy="4461163"/>
          </a:xfrm>
        </p:spPr>
        <p:txBody>
          <a:bodyPr>
            <a:normAutofit/>
          </a:bodyPr>
          <a:lstStyle/>
          <a:p>
            <a:r>
              <a:rPr lang="en-GB" b="1">
                <a:solidFill>
                  <a:srgbClr val="FFFFFF"/>
                </a:solidFill>
                <a:cs typeface="Calibri Light"/>
              </a:rPr>
              <a:t>"this" Keyword</a:t>
            </a: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14A910-3D16-4566-96A4-E1665A158FB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GB" sz="2400" b="1">
                <a:ea typeface="+mn-lt"/>
                <a:cs typeface="+mn-lt"/>
              </a:rPr>
              <a:t>this keyword in Java</a:t>
            </a:r>
            <a:r>
              <a:rPr lang="en-GB" sz="2400">
                <a:ea typeface="+mn-lt"/>
                <a:cs typeface="+mn-lt"/>
              </a:rPr>
              <a:t> is a reference variable that refers to the current object of a method or a constructor. The main purpose of using this keyword in Java is to remove the confusion between class attributes and parameters that have same names.</a:t>
            </a:r>
            <a:endParaRPr lang="en-GB" sz="2400">
              <a:cs typeface="Calibri" panose="020F0502020204030204"/>
            </a:endParaRPr>
          </a:p>
          <a:p>
            <a:pPr marL="0" indent="0">
              <a:buNone/>
            </a:pPr>
            <a:r>
              <a:rPr lang="en-GB" sz="2400">
                <a:ea typeface="+mn-lt"/>
                <a:cs typeface="+mn-lt"/>
              </a:rPr>
              <a:t>Following are various uses of ‘this’ keyword in Java:</a:t>
            </a:r>
            <a:endParaRPr lang="en-GB" sz="2400">
              <a:cs typeface="Calibri" panose="020F0502020204030204"/>
            </a:endParaRPr>
          </a:p>
          <a:p>
            <a:r>
              <a:rPr lang="en-GB" sz="2400">
                <a:ea typeface="+mn-lt"/>
                <a:cs typeface="+mn-lt"/>
              </a:rPr>
              <a:t>It can be used to refer instance variable of current class</a:t>
            </a:r>
            <a:endParaRPr lang="en-GB" sz="2400">
              <a:cs typeface="Calibri"/>
            </a:endParaRPr>
          </a:p>
          <a:p>
            <a:r>
              <a:rPr lang="en-GB" sz="2400">
                <a:ea typeface="+mn-lt"/>
                <a:cs typeface="+mn-lt"/>
              </a:rPr>
              <a:t>It can be used to invoke or initiate current class constructor</a:t>
            </a:r>
            <a:endParaRPr lang="en-GB" sz="2400">
              <a:cs typeface="Calibri"/>
            </a:endParaRPr>
          </a:p>
          <a:p>
            <a:r>
              <a:rPr lang="en-GB" sz="2400">
                <a:ea typeface="+mn-lt"/>
                <a:cs typeface="+mn-lt"/>
              </a:rPr>
              <a:t>It can be passed as an argument in the method call</a:t>
            </a:r>
            <a:endParaRPr lang="en-GB" sz="2400">
              <a:cs typeface="Calibri"/>
            </a:endParaRPr>
          </a:p>
          <a:p>
            <a:r>
              <a:rPr lang="en-GB" sz="2400">
                <a:ea typeface="+mn-lt"/>
                <a:cs typeface="+mn-lt"/>
              </a:rPr>
              <a:t>It can be passed as argument in the constructor call</a:t>
            </a:r>
            <a:endParaRPr lang="en-GB" sz="2400">
              <a:cs typeface="Calibri"/>
            </a:endParaRPr>
          </a:p>
          <a:p>
            <a:r>
              <a:rPr lang="en-GB" sz="2400">
                <a:ea typeface="+mn-lt"/>
                <a:cs typeface="+mn-lt"/>
              </a:rPr>
              <a:t>It can be used to return the current class instance</a:t>
            </a:r>
            <a:endParaRPr lang="en-GB" sz="2400"/>
          </a:p>
          <a:p>
            <a:endParaRPr lang="en-GB" sz="2400">
              <a:cs typeface="Calibri"/>
            </a:endParaRPr>
          </a:p>
        </p:txBody>
      </p:sp>
    </p:spTree>
    <p:extLst>
      <p:ext uri="{BB962C8B-B14F-4D97-AF65-F5344CB8AC3E}">
        <p14:creationId xmlns:p14="http://schemas.microsoft.com/office/powerpoint/2010/main" val="1749756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5B5B-5DB2-42FF-98AD-D96CEA5A3E42}"/>
              </a:ext>
            </a:extLst>
          </p:cNvPr>
          <p:cNvSpPr>
            <a:spLocks noGrp="1"/>
          </p:cNvSpPr>
          <p:nvPr>
            <p:ph type="title"/>
          </p:nvPr>
        </p:nvSpPr>
        <p:spPr>
          <a:xfrm>
            <a:off x="833002" y="448253"/>
            <a:ext cx="10520702" cy="1325563"/>
          </a:xfrm>
        </p:spPr>
        <p:txBody>
          <a:bodyPr>
            <a:normAutofit/>
          </a:bodyPr>
          <a:lstStyle/>
          <a:p>
            <a:r>
              <a:rPr lang="en-GB" b="1">
                <a:cs typeface="Calibri Light"/>
              </a:rPr>
              <a:t>JAVA PACKAGES</a:t>
            </a:r>
            <a:endParaRPr lang="en-GB" b="1"/>
          </a:p>
        </p:txBody>
      </p:sp>
      <p:sp>
        <p:nvSpPr>
          <p:cNvPr id="3" name="Content Placeholder 2">
            <a:extLst>
              <a:ext uri="{FF2B5EF4-FFF2-40B4-BE49-F238E27FC236}">
                <a16:creationId xmlns:a16="http://schemas.microsoft.com/office/drawing/2014/main" id="{9F4A891E-8506-45E0-968E-25552A4D83AD}"/>
              </a:ext>
            </a:extLst>
          </p:cNvPr>
          <p:cNvSpPr>
            <a:spLocks noGrp="1"/>
          </p:cNvSpPr>
          <p:nvPr>
            <p:ph idx="1"/>
          </p:nvPr>
        </p:nvSpPr>
        <p:spPr>
          <a:xfrm>
            <a:off x="838200" y="1530449"/>
            <a:ext cx="4936067" cy="5250362"/>
          </a:xfrm>
        </p:spPr>
        <p:txBody>
          <a:bodyPr vert="horz" lIns="91440" tIns="45720" rIns="91440" bIns="45720" rtlCol="0" anchor="t">
            <a:normAutofit/>
          </a:bodyPr>
          <a:lstStyle/>
          <a:p>
            <a:r>
              <a:rPr lang="en-GB" sz="1800">
                <a:ea typeface="+mn-lt"/>
                <a:cs typeface="+mn-lt"/>
              </a:rPr>
              <a:t>A</a:t>
            </a:r>
            <a:r>
              <a:rPr lang="en-GB" sz="1800" b="1">
                <a:ea typeface="+mn-lt"/>
                <a:cs typeface="+mn-lt"/>
              </a:rPr>
              <a:t> package </a:t>
            </a:r>
            <a:r>
              <a:rPr lang="en-GB" sz="1800">
                <a:ea typeface="+mn-lt"/>
                <a:cs typeface="+mn-lt"/>
              </a:rPr>
              <a:t>is nothing but a physical folder structure (directories) that contains a group of related classes, interfaces, and sub-packages according to their functionality. It provides a convenient way to organize your work. The Java language has various in-built packages. For example, java.lang, java.util, java.io, and java.net. All these packages are defined as a very clear and systematic packaging mechanism for categorizing and managing. There are 2 types : </a:t>
            </a:r>
            <a:endParaRPr lang="en-GB" sz="1800">
              <a:cs typeface="Calibri" panose="020F0502020204030204"/>
            </a:endParaRPr>
          </a:p>
          <a:p>
            <a:r>
              <a:rPr lang="en-GB" sz="1800" b="1">
                <a:cs typeface="Calibri" panose="020F0502020204030204"/>
              </a:rPr>
              <a:t>User-defined package</a:t>
            </a:r>
            <a:r>
              <a:rPr lang="en-GB" sz="1800">
                <a:cs typeface="Calibri" panose="020F0502020204030204"/>
              </a:rPr>
              <a:t> : </a:t>
            </a:r>
            <a:r>
              <a:rPr lang="en-GB" sz="1800">
                <a:ea typeface="+mn-lt"/>
                <a:cs typeface="+mn-lt"/>
              </a:rPr>
              <a:t>Java supports a keyword called “package” which is used to create user-defined packages in java programming. It has the following general form:</a:t>
            </a:r>
            <a:endParaRPr lang="en-GB" sz="1800">
              <a:cs typeface="Calibri" panose="020F0502020204030204"/>
            </a:endParaRPr>
          </a:p>
          <a:p>
            <a:pPr marL="0" indent="0">
              <a:buNone/>
            </a:pPr>
            <a:r>
              <a:rPr lang="en-GB" sz="1800" dirty="0">
                <a:latin typeface="Consolas"/>
                <a:cs typeface="Calibri" panose="020F0502020204030204"/>
              </a:rPr>
              <a:t>        </a:t>
            </a:r>
            <a:r>
              <a:rPr lang="en-GB" sz="1800" b="1">
                <a:latin typeface="Consolas"/>
                <a:cs typeface="Calibri" panose="020F0502020204030204"/>
              </a:rPr>
              <a:t>package packageName;</a:t>
            </a:r>
          </a:p>
          <a:p>
            <a:pPr marL="0" indent="0">
              <a:buNone/>
            </a:pPr>
            <a:endParaRPr lang="en-GB" sz="1700" b="1">
              <a:latin typeface="Calibri"/>
              <a:cs typeface="Calibri" panose="020F0502020204030204"/>
            </a:endParaRPr>
          </a:p>
          <a:p>
            <a:endParaRPr lang="en-GB" sz="1700" b="1">
              <a:latin typeface="Calibri"/>
              <a:cs typeface="Calibri" panose="020F0502020204030204"/>
            </a:endParaRPr>
          </a:p>
        </p:txBody>
      </p:sp>
      <p:pic>
        <p:nvPicPr>
          <p:cNvPr id="5" name="Picture 5" descr="Diagram&#10;&#10;Description automatically generated">
            <a:extLst>
              <a:ext uri="{FF2B5EF4-FFF2-40B4-BE49-F238E27FC236}">
                <a16:creationId xmlns:a16="http://schemas.microsoft.com/office/drawing/2014/main" id="{4EE40437-5FE3-4DE3-960C-F7B7F61DF47A}"/>
              </a:ext>
            </a:extLst>
          </p:cNvPr>
          <p:cNvPicPr>
            <a:picLocks noChangeAspect="1"/>
          </p:cNvPicPr>
          <p:nvPr/>
        </p:nvPicPr>
        <p:blipFill>
          <a:blip r:embed="rId2"/>
          <a:stretch>
            <a:fillRect/>
          </a:stretch>
        </p:blipFill>
        <p:spPr>
          <a:xfrm>
            <a:off x="5972036" y="1715702"/>
            <a:ext cx="6129290" cy="4031593"/>
          </a:xfrm>
          <a:prstGeom prst="rect">
            <a:avLst/>
          </a:prstGeom>
        </p:spPr>
      </p:pic>
    </p:spTree>
    <p:extLst>
      <p:ext uri="{BB962C8B-B14F-4D97-AF65-F5344CB8AC3E}">
        <p14:creationId xmlns:p14="http://schemas.microsoft.com/office/powerpoint/2010/main" val="3825028995"/>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C20C-E79D-4E1E-9C3E-37667A94AE0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Pre-defined Package : </a:t>
            </a:r>
          </a:p>
        </p:txBody>
      </p:sp>
      <p:pic>
        <p:nvPicPr>
          <p:cNvPr id="4" name="Picture 4" descr="Diagram&#10;&#10;Description automatically generated">
            <a:extLst>
              <a:ext uri="{FF2B5EF4-FFF2-40B4-BE49-F238E27FC236}">
                <a16:creationId xmlns:a16="http://schemas.microsoft.com/office/drawing/2014/main" id="{C7FFBA47-85E1-46D2-818D-9881BEC7A0B7}"/>
              </a:ext>
            </a:extLst>
          </p:cNvPr>
          <p:cNvPicPr>
            <a:picLocks noGrp="1" noChangeAspect="1"/>
          </p:cNvPicPr>
          <p:nvPr>
            <p:ph idx="1"/>
          </p:nvPr>
        </p:nvPicPr>
        <p:blipFill>
          <a:blip r:embed="rId2"/>
          <a:stretch>
            <a:fillRect/>
          </a:stretch>
        </p:blipFill>
        <p:spPr>
          <a:xfrm>
            <a:off x="3535393" y="94486"/>
            <a:ext cx="8597179" cy="6536242"/>
          </a:xfrm>
          <a:prstGeom prst="rect">
            <a:avLst/>
          </a:prstGeom>
        </p:spPr>
      </p:pic>
    </p:spTree>
    <p:extLst>
      <p:ext uri="{BB962C8B-B14F-4D97-AF65-F5344CB8AC3E}">
        <p14:creationId xmlns:p14="http://schemas.microsoft.com/office/powerpoint/2010/main" val="190625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1E72-D586-4B5B-ACEB-7026C8972127}"/>
              </a:ext>
            </a:extLst>
          </p:cNvPr>
          <p:cNvSpPr>
            <a:spLocks noGrp="1"/>
          </p:cNvSpPr>
          <p:nvPr>
            <p:ph type="title"/>
          </p:nvPr>
        </p:nvSpPr>
        <p:spPr>
          <a:xfrm>
            <a:off x="838200" y="365125"/>
            <a:ext cx="10515600" cy="635451"/>
          </a:xfrm>
        </p:spPr>
        <p:txBody>
          <a:bodyPr>
            <a:normAutofit/>
          </a:bodyPr>
          <a:lstStyle/>
          <a:p>
            <a:r>
              <a:rPr lang="en-GB" sz="2800" b="1">
                <a:latin typeface="Calibri"/>
                <a:cs typeface="Calibri Light"/>
              </a:rPr>
              <a:t>Regular Expression</a:t>
            </a:r>
            <a:endParaRPr lang="en-GB" sz="2800" b="1">
              <a:latin typeface="Calibri"/>
            </a:endParaRPr>
          </a:p>
        </p:txBody>
      </p:sp>
      <p:sp>
        <p:nvSpPr>
          <p:cNvPr id="3" name="Content Placeholder 2">
            <a:extLst>
              <a:ext uri="{FF2B5EF4-FFF2-40B4-BE49-F238E27FC236}">
                <a16:creationId xmlns:a16="http://schemas.microsoft.com/office/drawing/2014/main" id="{C267BE85-A83C-47D7-B165-F551D019FCE9}"/>
              </a:ext>
            </a:extLst>
          </p:cNvPr>
          <p:cNvSpPr>
            <a:spLocks noGrp="1"/>
          </p:cNvSpPr>
          <p:nvPr>
            <p:ph idx="1"/>
          </p:nvPr>
        </p:nvSpPr>
        <p:spPr>
          <a:xfrm>
            <a:off x="938842" y="934229"/>
            <a:ext cx="10515600" cy="5213979"/>
          </a:xfrm>
        </p:spPr>
        <p:txBody>
          <a:bodyPr vert="horz" lIns="91440" tIns="45720" rIns="91440" bIns="45720" rtlCol="0" anchor="t">
            <a:normAutofit/>
          </a:bodyPr>
          <a:lstStyle/>
          <a:p>
            <a:r>
              <a:rPr lang="en-GB" sz="2000">
                <a:ea typeface="+mn-lt"/>
                <a:cs typeface="+mn-lt"/>
              </a:rPr>
              <a:t>Regular Expressions or Regex (in short) is an API for defining String patterns that can be used for searching, manipulating, and editing a string in Java. Email validation and passwords are a few areas of strings where Regex is widely used to define the constraints. Regular Expressions are provided under java.util.regex package.</a:t>
            </a:r>
          </a:p>
          <a:p>
            <a:endParaRPr lang="en-GB" sz="2000" dirty="0">
              <a:cs typeface="Calibri"/>
            </a:endParaRPr>
          </a:p>
        </p:txBody>
      </p:sp>
      <p:graphicFrame>
        <p:nvGraphicFramePr>
          <p:cNvPr id="5" name="Table 4">
            <a:extLst>
              <a:ext uri="{FF2B5EF4-FFF2-40B4-BE49-F238E27FC236}">
                <a16:creationId xmlns:a16="http://schemas.microsoft.com/office/drawing/2014/main" id="{6E23DB71-F789-4145-9F45-91FDFC404E3D}"/>
              </a:ext>
            </a:extLst>
          </p:cNvPr>
          <p:cNvGraphicFramePr>
            <a:graphicFrameLocks noGrp="1"/>
          </p:cNvGraphicFramePr>
          <p:nvPr>
            <p:extLst>
              <p:ext uri="{D42A27DB-BD31-4B8C-83A1-F6EECF244321}">
                <p14:modId xmlns:p14="http://schemas.microsoft.com/office/powerpoint/2010/main" val="1599407473"/>
              </p:ext>
            </p:extLst>
          </p:nvPr>
        </p:nvGraphicFramePr>
        <p:xfrm>
          <a:off x="3939395" y="2170980"/>
          <a:ext cx="4008338" cy="2651824"/>
        </p:xfrm>
        <a:graphic>
          <a:graphicData uri="http://schemas.openxmlformats.org/drawingml/2006/table">
            <a:tbl>
              <a:tblPr firstRow="1" bandRow="1">
                <a:tableStyleId>{5C22544A-7EE6-4342-B048-85BDC9FD1C3A}</a:tableStyleId>
              </a:tblPr>
              <a:tblGrid>
                <a:gridCol w="1251392">
                  <a:extLst>
                    <a:ext uri="{9D8B030D-6E8A-4147-A177-3AD203B41FA5}">
                      <a16:colId xmlns:a16="http://schemas.microsoft.com/office/drawing/2014/main" val="2457585210"/>
                    </a:ext>
                  </a:extLst>
                </a:gridCol>
                <a:gridCol w="2756946">
                  <a:extLst>
                    <a:ext uri="{9D8B030D-6E8A-4147-A177-3AD203B41FA5}">
                      <a16:colId xmlns:a16="http://schemas.microsoft.com/office/drawing/2014/main" val="1038664607"/>
                    </a:ext>
                  </a:extLst>
                </a:gridCol>
              </a:tblGrid>
              <a:tr h="339646">
                <a:tc>
                  <a:txBody>
                    <a:bodyPr/>
                    <a:lstStyle/>
                    <a:p>
                      <a:r>
                        <a:rPr lang="en-GB">
                          <a:effectLst/>
                        </a:rPr>
                        <a:t>Character Class</a:t>
                      </a:r>
                    </a:p>
                  </a:txBody>
                  <a:tcPr anchor="ctr"/>
                </a:tc>
                <a:tc>
                  <a:txBody>
                    <a:bodyPr/>
                    <a:lstStyle/>
                    <a:p>
                      <a:r>
                        <a:rPr lang="en-GB">
                          <a:effectLst/>
                        </a:rPr>
                        <a:t>Description</a:t>
                      </a:r>
                    </a:p>
                  </a:txBody>
                  <a:tcPr anchor="ctr"/>
                </a:tc>
                <a:extLst>
                  <a:ext uri="{0D108BD9-81ED-4DB2-BD59-A6C34878D82A}">
                    <a16:rowId xmlns:a16="http://schemas.microsoft.com/office/drawing/2014/main" val="3143032075"/>
                  </a:ext>
                </a:extLst>
              </a:tr>
              <a:tr h="587847">
                <a:tc>
                  <a:txBody>
                    <a:bodyPr/>
                    <a:lstStyle/>
                    <a:p>
                      <a:r>
                        <a:rPr lang="en-GB">
                          <a:effectLst/>
                        </a:rPr>
                        <a:t>[abc]</a:t>
                      </a:r>
                    </a:p>
                  </a:txBody>
                  <a:tcPr anchor="ctr"/>
                </a:tc>
                <a:tc>
                  <a:txBody>
                    <a:bodyPr/>
                    <a:lstStyle/>
                    <a:p>
                      <a:r>
                        <a:rPr lang="en-GB">
                          <a:effectLst/>
                        </a:rPr>
                        <a:t>simple, matches a or b, or c</a:t>
                      </a:r>
                    </a:p>
                  </a:txBody>
                  <a:tcPr anchor="ctr"/>
                </a:tc>
                <a:extLst>
                  <a:ext uri="{0D108BD9-81ED-4DB2-BD59-A6C34878D82A}">
                    <a16:rowId xmlns:a16="http://schemas.microsoft.com/office/drawing/2014/main" val="2128821666"/>
                  </a:ext>
                </a:extLst>
              </a:tr>
              <a:tr h="836050">
                <a:tc>
                  <a:txBody>
                    <a:bodyPr/>
                    <a:lstStyle/>
                    <a:p>
                      <a:r>
                        <a:rPr lang="en-GB">
                          <a:effectLst/>
                        </a:rPr>
                        <a:t>[\^abc]</a:t>
                      </a:r>
                    </a:p>
                  </a:txBody>
                  <a:tcPr anchor="ctr"/>
                </a:tc>
                <a:tc>
                  <a:txBody>
                    <a:bodyPr/>
                    <a:lstStyle/>
                    <a:p>
                      <a:r>
                        <a:rPr lang="en-GB">
                          <a:effectLst/>
                        </a:rPr>
                        <a:t>negation, matches everything except a, b, or c</a:t>
                      </a:r>
                    </a:p>
                  </a:txBody>
                  <a:tcPr anchor="ctr"/>
                </a:tc>
                <a:extLst>
                  <a:ext uri="{0D108BD9-81ED-4DB2-BD59-A6C34878D82A}">
                    <a16:rowId xmlns:a16="http://schemas.microsoft.com/office/drawing/2014/main" val="2367540358"/>
                  </a:ext>
                </a:extLst>
              </a:tr>
              <a:tr h="587847">
                <a:tc>
                  <a:txBody>
                    <a:bodyPr/>
                    <a:lstStyle/>
                    <a:p>
                      <a:r>
                        <a:rPr lang="en-GB">
                          <a:effectLst/>
                        </a:rPr>
                        <a:t>[a-c]</a:t>
                      </a:r>
                    </a:p>
                  </a:txBody>
                  <a:tcPr anchor="ctr"/>
                </a:tc>
                <a:tc>
                  <a:txBody>
                    <a:bodyPr/>
                    <a:lstStyle/>
                    <a:p>
                      <a:r>
                        <a:rPr lang="en-GB">
                          <a:effectLst/>
                        </a:rPr>
                        <a:t>range, matches a or b, or c</a:t>
                      </a:r>
                    </a:p>
                  </a:txBody>
                  <a:tcPr anchor="ctr"/>
                </a:tc>
                <a:extLst>
                  <a:ext uri="{0D108BD9-81ED-4DB2-BD59-A6C34878D82A}">
                    <a16:rowId xmlns:a16="http://schemas.microsoft.com/office/drawing/2014/main" val="3114176057"/>
                  </a:ext>
                </a:extLst>
              </a:tr>
            </a:tbl>
          </a:graphicData>
        </a:graphic>
      </p:graphicFrame>
      <p:graphicFrame>
        <p:nvGraphicFramePr>
          <p:cNvPr id="7" name="Table 6">
            <a:extLst>
              <a:ext uri="{FF2B5EF4-FFF2-40B4-BE49-F238E27FC236}">
                <a16:creationId xmlns:a16="http://schemas.microsoft.com/office/drawing/2014/main" id="{C0B872F5-6426-4F55-B1AC-31CC58B4A822}"/>
              </a:ext>
            </a:extLst>
          </p:cNvPr>
          <p:cNvGraphicFramePr>
            <a:graphicFrameLocks noGrp="1"/>
          </p:cNvGraphicFramePr>
          <p:nvPr>
            <p:extLst>
              <p:ext uri="{D42A27DB-BD31-4B8C-83A1-F6EECF244321}">
                <p14:modId xmlns:p14="http://schemas.microsoft.com/office/powerpoint/2010/main" val="1991860129"/>
              </p:ext>
            </p:extLst>
          </p:nvPr>
        </p:nvGraphicFramePr>
        <p:xfrm>
          <a:off x="287547" y="2170980"/>
          <a:ext cx="3583019" cy="4039422"/>
        </p:xfrm>
        <a:graphic>
          <a:graphicData uri="http://schemas.openxmlformats.org/drawingml/2006/table">
            <a:tbl>
              <a:tblPr firstRow="1" bandRow="1">
                <a:tableStyleId>{5C22544A-7EE6-4342-B048-85BDC9FD1C3A}</a:tableStyleId>
              </a:tblPr>
              <a:tblGrid>
                <a:gridCol w="713360">
                  <a:extLst>
                    <a:ext uri="{9D8B030D-6E8A-4147-A177-3AD203B41FA5}">
                      <a16:colId xmlns:a16="http://schemas.microsoft.com/office/drawing/2014/main" val="193775467"/>
                    </a:ext>
                  </a:extLst>
                </a:gridCol>
                <a:gridCol w="2869659">
                  <a:extLst>
                    <a:ext uri="{9D8B030D-6E8A-4147-A177-3AD203B41FA5}">
                      <a16:colId xmlns:a16="http://schemas.microsoft.com/office/drawing/2014/main" val="1329127737"/>
                    </a:ext>
                  </a:extLst>
                </a:gridCol>
              </a:tblGrid>
              <a:tr h="407485">
                <a:tc>
                  <a:txBody>
                    <a:bodyPr/>
                    <a:lstStyle/>
                    <a:p>
                      <a:r>
                        <a:rPr lang="en-GB">
                          <a:effectLst/>
                        </a:rPr>
                        <a:t>.</a:t>
                      </a:r>
                    </a:p>
                  </a:txBody>
                  <a:tcPr anchor="ctr"/>
                </a:tc>
                <a:tc>
                  <a:txBody>
                    <a:bodyPr/>
                    <a:lstStyle/>
                    <a:p>
                      <a:r>
                        <a:rPr lang="en-GB">
                          <a:effectLst/>
                        </a:rPr>
                        <a:t>Any character</a:t>
                      </a:r>
                    </a:p>
                  </a:txBody>
                  <a:tcPr anchor="ctr"/>
                </a:tc>
                <a:extLst>
                  <a:ext uri="{0D108BD9-81ED-4DB2-BD59-A6C34878D82A}">
                    <a16:rowId xmlns:a16="http://schemas.microsoft.com/office/drawing/2014/main" val="1233111015"/>
                  </a:ext>
                </a:extLst>
              </a:tr>
              <a:tr h="407485">
                <a:tc>
                  <a:txBody>
                    <a:bodyPr/>
                    <a:lstStyle/>
                    <a:p>
                      <a:r>
                        <a:rPr lang="en-GB">
                          <a:effectLst/>
                        </a:rPr>
                        <a:t>\d</a:t>
                      </a:r>
                    </a:p>
                  </a:txBody>
                  <a:tcPr anchor="ctr"/>
                </a:tc>
                <a:tc>
                  <a:txBody>
                    <a:bodyPr/>
                    <a:lstStyle/>
                    <a:p>
                      <a:r>
                        <a:rPr lang="en-GB">
                          <a:effectLst/>
                        </a:rPr>
                        <a:t>A digit: [0-9]</a:t>
                      </a:r>
                    </a:p>
                  </a:txBody>
                  <a:tcPr anchor="ctr"/>
                </a:tc>
                <a:extLst>
                  <a:ext uri="{0D108BD9-81ED-4DB2-BD59-A6C34878D82A}">
                    <a16:rowId xmlns:a16="http://schemas.microsoft.com/office/drawing/2014/main" val="1917875078"/>
                  </a:ext>
                </a:extLst>
              </a:tr>
              <a:tr h="407485">
                <a:tc>
                  <a:txBody>
                    <a:bodyPr/>
                    <a:lstStyle/>
                    <a:p>
                      <a:r>
                        <a:rPr lang="en-GB">
                          <a:effectLst/>
                        </a:rPr>
                        <a:t>\D</a:t>
                      </a:r>
                    </a:p>
                  </a:txBody>
                  <a:tcPr anchor="ctr"/>
                </a:tc>
                <a:tc>
                  <a:txBody>
                    <a:bodyPr/>
                    <a:lstStyle/>
                    <a:p>
                      <a:r>
                        <a:rPr lang="en-GB">
                          <a:effectLst/>
                        </a:rPr>
                        <a:t>A non-digit: [\^0-9]</a:t>
                      </a:r>
                    </a:p>
                  </a:txBody>
                  <a:tcPr anchor="ctr"/>
                </a:tc>
                <a:extLst>
                  <a:ext uri="{0D108BD9-81ED-4DB2-BD59-A6C34878D82A}">
                    <a16:rowId xmlns:a16="http://schemas.microsoft.com/office/drawing/2014/main" val="1354590991"/>
                  </a:ext>
                </a:extLst>
              </a:tr>
              <a:tr h="708671">
                <a:tc>
                  <a:txBody>
                    <a:bodyPr/>
                    <a:lstStyle/>
                    <a:p>
                      <a:r>
                        <a:rPr lang="en-GB">
                          <a:effectLst/>
                        </a:rPr>
                        <a:t>\s</a:t>
                      </a:r>
                    </a:p>
                  </a:txBody>
                  <a:tcPr anchor="ctr"/>
                </a:tc>
                <a:tc>
                  <a:txBody>
                    <a:bodyPr/>
                    <a:lstStyle/>
                    <a:p>
                      <a:r>
                        <a:rPr lang="en-GB">
                          <a:effectLst/>
                        </a:rPr>
                        <a:t>A whitespace character: [ \t\n\x0B\f\r]</a:t>
                      </a:r>
                    </a:p>
                  </a:txBody>
                  <a:tcPr anchor="ctr"/>
                </a:tc>
                <a:extLst>
                  <a:ext uri="{0D108BD9-81ED-4DB2-BD59-A6C34878D82A}">
                    <a16:rowId xmlns:a16="http://schemas.microsoft.com/office/drawing/2014/main" val="4127438440"/>
                  </a:ext>
                </a:extLst>
              </a:tr>
              <a:tr h="708671">
                <a:tc>
                  <a:txBody>
                    <a:bodyPr/>
                    <a:lstStyle/>
                    <a:p>
                      <a:r>
                        <a:rPr lang="en-GB">
                          <a:effectLst/>
                        </a:rPr>
                        <a:t>\S</a:t>
                      </a:r>
                    </a:p>
                  </a:txBody>
                  <a:tcPr anchor="ctr"/>
                </a:tc>
                <a:tc>
                  <a:txBody>
                    <a:bodyPr/>
                    <a:lstStyle/>
                    <a:p>
                      <a:r>
                        <a:rPr lang="en-GB">
                          <a:effectLst/>
                        </a:rPr>
                        <a:t>A non-whitespace character: [\^\s]</a:t>
                      </a:r>
                    </a:p>
                  </a:txBody>
                  <a:tcPr anchor="ctr"/>
                </a:tc>
                <a:extLst>
                  <a:ext uri="{0D108BD9-81ED-4DB2-BD59-A6C34878D82A}">
                    <a16:rowId xmlns:a16="http://schemas.microsoft.com/office/drawing/2014/main" val="547363633"/>
                  </a:ext>
                </a:extLst>
              </a:tr>
              <a:tr h="690954">
                <a:tc>
                  <a:txBody>
                    <a:bodyPr/>
                    <a:lstStyle/>
                    <a:p>
                      <a:r>
                        <a:rPr lang="en-GB">
                          <a:effectLst/>
                        </a:rPr>
                        <a:t>\w</a:t>
                      </a:r>
                    </a:p>
                  </a:txBody>
                  <a:tcPr anchor="ctr"/>
                </a:tc>
                <a:tc>
                  <a:txBody>
                    <a:bodyPr/>
                    <a:lstStyle/>
                    <a:p>
                      <a:r>
                        <a:rPr lang="en-GB">
                          <a:effectLst/>
                        </a:rPr>
                        <a:t>A word character: [a-zA-Z_0-9]</a:t>
                      </a:r>
                    </a:p>
                  </a:txBody>
                  <a:tcPr anchor="ctr"/>
                </a:tc>
                <a:extLst>
                  <a:ext uri="{0D108BD9-81ED-4DB2-BD59-A6C34878D82A}">
                    <a16:rowId xmlns:a16="http://schemas.microsoft.com/office/drawing/2014/main" val="3131183057"/>
                  </a:ext>
                </a:extLst>
              </a:tr>
              <a:tr h="708671">
                <a:tc>
                  <a:txBody>
                    <a:bodyPr/>
                    <a:lstStyle/>
                    <a:p>
                      <a:r>
                        <a:rPr lang="en-GB">
                          <a:effectLst/>
                        </a:rPr>
                        <a:t>\W</a:t>
                      </a:r>
                    </a:p>
                  </a:txBody>
                  <a:tcPr anchor="ctr"/>
                </a:tc>
                <a:tc>
                  <a:txBody>
                    <a:bodyPr/>
                    <a:lstStyle/>
                    <a:p>
                      <a:r>
                        <a:rPr lang="en-GB">
                          <a:effectLst/>
                        </a:rPr>
                        <a:t>A non-word character: [\^\w]</a:t>
                      </a:r>
                    </a:p>
                  </a:txBody>
                  <a:tcPr anchor="ctr"/>
                </a:tc>
                <a:extLst>
                  <a:ext uri="{0D108BD9-81ED-4DB2-BD59-A6C34878D82A}">
                    <a16:rowId xmlns:a16="http://schemas.microsoft.com/office/drawing/2014/main" val="1514745633"/>
                  </a:ext>
                </a:extLst>
              </a:tr>
            </a:tbl>
          </a:graphicData>
        </a:graphic>
      </p:graphicFrame>
      <p:graphicFrame>
        <p:nvGraphicFramePr>
          <p:cNvPr id="9" name="Table 8">
            <a:extLst>
              <a:ext uri="{FF2B5EF4-FFF2-40B4-BE49-F238E27FC236}">
                <a16:creationId xmlns:a16="http://schemas.microsoft.com/office/drawing/2014/main" id="{F7A8F06F-BED9-4823-905A-E82481FA0D76}"/>
              </a:ext>
            </a:extLst>
          </p:cNvPr>
          <p:cNvGraphicFramePr>
            <a:graphicFrameLocks noGrp="1"/>
          </p:cNvGraphicFramePr>
          <p:nvPr>
            <p:extLst>
              <p:ext uri="{D42A27DB-BD31-4B8C-83A1-F6EECF244321}">
                <p14:modId xmlns:p14="http://schemas.microsoft.com/office/powerpoint/2010/main" val="2858782699"/>
              </p:ext>
            </p:extLst>
          </p:nvPr>
        </p:nvGraphicFramePr>
        <p:xfrm>
          <a:off x="7993811" y="2099094"/>
          <a:ext cx="3943589" cy="4636246"/>
        </p:xfrm>
        <a:graphic>
          <a:graphicData uri="http://schemas.openxmlformats.org/drawingml/2006/table">
            <a:tbl>
              <a:tblPr firstRow="1" bandRow="1">
                <a:tableStyleId>{5C22544A-7EE6-4342-B048-85BDC9FD1C3A}</a:tableStyleId>
              </a:tblPr>
              <a:tblGrid>
                <a:gridCol w="713524">
                  <a:extLst>
                    <a:ext uri="{9D8B030D-6E8A-4147-A177-3AD203B41FA5}">
                      <a16:colId xmlns:a16="http://schemas.microsoft.com/office/drawing/2014/main" val="125841222"/>
                    </a:ext>
                  </a:extLst>
                </a:gridCol>
                <a:gridCol w="3230065">
                  <a:extLst>
                    <a:ext uri="{9D8B030D-6E8A-4147-A177-3AD203B41FA5}">
                      <a16:colId xmlns:a16="http://schemas.microsoft.com/office/drawing/2014/main" val="2113721948"/>
                    </a:ext>
                  </a:extLst>
                </a:gridCol>
              </a:tblGrid>
              <a:tr h="497967">
                <a:tc>
                  <a:txBody>
                    <a:bodyPr/>
                    <a:lstStyle/>
                    <a:p>
                      <a:r>
                        <a:rPr lang="en-GB">
                          <a:effectLst/>
                        </a:rPr>
                        <a:t>^</a:t>
                      </a:r>
                    </a:p>
                  </a:txBody>
                  <a:tcPr anchor="ctr"/>
                </a:tc>
                <a:tc>
                  <a:txBody>
                    <a:bodyPr/>
                    <a:lstStyle/>
                    <a:p>
                      <a:r>
                        <a:rPr lang="en-GB">
                          <a:effectLst/>
                        </a:rPr>
                        <a:t>The beginning of a line</a:t>
                      </a:r>
                    </a:p>
                  </a:txBody>
                  <a:tcPr anchor="ctr"/>
                </a:tc>
                <a:extLst>
                  <a:ext uri="{0D108BD9-81ED-4DB2-BD59-A6C34878D82A}">
                    <a16:rowId xmlns:a16="http://schemas.microsoft.com/office/drawing/2014/main" val="212355075"/>
                  </a:ext>
                </a:extLst>
              </a:tr>
              <a:tr h="497967">
                <a:tc>
                  <a:txBody>
                    <a:bodyPr/>
                    <a:lstStyle/>
                    <a:p>
                      <a:r>
                        <a:rPr lang="en-GB">
                          <a:effectLst/>
                        </a:rPr>
                        <a:t>$</a:t>
                      </a:r>
                    </a:p>
                  </a:txBody>
                  <a:tcPr anchor="ctr"/>
                </a:tc>
                <a:tc>
                  <a:txBody>
                    <a:bodyPr/>
                    <a:lstStyle/>
                    <a:p>
                      <a:r>
                        <a:rPr lang="en-GB">
                          <a:effectLst/>
                        </a:rPr>
                        <a:t>The end of a line</a:t>
                      </a:r>
                    </a:p>
                  </a:txBody>
                  <a:tcPr anchor="ctr"/>
                </a:tc>
                <a:extLst>
                  <a:ext uri="{0D108BD9-81ED-4DB2-BD59-A6C34878D82A}">
                    <a16:rowId xmlns:a16="http://schemas.microsoft.com/office/drawing/2014/main" val="4028155177"/>
                  </a:ext>
                </a:extLst>
              </a:tr>
              <a:tr h="480796">
                <a:tc>
                  <a:txBody>
                    <a:bodyPr/>
                    <a:lstStyle/>
                    <a:p>
                      <a:r>
                        <a:rPr lang="en-GB">
                          <a:effectLst/>
                        </a:rPr>
                        <a:t>\b</a:t>
                      </a:r>
                    </a:p>
                  </a:txBody>
                  <a:tcPr anchor="ctr"/>
                </a:tc>
                <a:tc>
                  <a:txBody>
                    <a:bodyPr/>
                    <a:lstStyle/>
                    <a:p>
                      <a:r>
                        <a:rPr lang="en-GB">
                          <a:effectLst/>
                        </a:rPr>
                        <a:t>A word boundary</a:t>
                      </a:r>
                    </a:p>
                  </a:txBody>
                  <a:tcPr anchor="ctr"/>
                </a:tc>
                <a:extLst>
                  <a:ext uri="{0D108BD9-81ED-4DB2-BD59-A6C34878D82A}">
                    <a16:rowId xmlns:a16="http://schemas.microsoft.com/office/drawing/2014/main" val="938390143"/>
                  </a:ext>
                </a:extLst>
              </a:tr>
              <a:tr h="480796">
                <a:tc>
                  <a:txBody>
                    <a:bodyPr/>
                    <a:lstStyle/>
                    <a:p>
                      <a:r>
                        <a:rPr lang="en-GB">
                          <a:effectLst/>
                        </a:rPr>
                        <a:t>\B</a:t>
                      </a:r>
                    </a:p>
                  </a:txBody>
                  <a:tcPr anchor="ctr"/>
                </a:tc>
                <a:tc>
                  <a:txBody>
                    <a:bodyPr/>
                    <a:lstStyle/>
                    <a:p>
                      <a:r>
                        <a:rPr lang="en-GB">
                          <a:effectLst/>
                        </a:rPr>
                        <a:t>A non-word boundary</a:t>
                      </a:r>
                    </a:p>
                  </a:txBody>
                  <a:tcPr anchor="ctr"/>
                </a:tc>
                <a:extLst>
                  <a:ext uri="{0D108BD9-81ED-4DB2-BD59-A6C34878D82A}">
                    <a16:rowId xmlns:a16="http://schemas.microsoft.com/office/drawing/2014/main" val="11743295"/>
                  </a:ext>
                </a:extLst>
              </a:tr>
              <a:tr h="497967">
                <a:tc>
                  <a:txBody>
                    <a:bodyPr/>
                    <a:lstStyle/>
                    <a:p>
                      <a:r>
                        <a:rPr lang="en-GB">
                          <a:effectLst/>
                        </a:rPr>
                        <a:t>\A</a:t>
                      </a:r>
                    </a:p>
                  </a:txBody>
                  <a:tcPr anchor="ctr"/>
                </a:tc>
                <a:tc>
                  <a:txBody>
                    <a:bodyPr/>
                    <a:lstStyle/>
                    <a:p>
                      <a:r>
                        <a:rPr lang="en-GB">
                          <a:effectLst/>
                        </a:rPr>
                        <a:t>The beginning of the input</a:t>
                      </a:r>
                    </a:p>
                  </a:txBody>
                  <a:tcPr anchor="ctr"/>
                </a:tc>
                <a:extLst>
                  <a:ext uri="{0D108BD9-81ED-4DB2-BD59-A6C34878D82A}">
                    <a16:rowId xmlns:a16="http://schemas.microsoft.com/office/drawing/2014/main" val="19741182"/>
                  </a:ext>
                </a:extLst>
              </a:tr>
              <a:tr h="841393">
                <a:tc>
                  <a:txBody>
                    <a:bodyPr/>
                    <a:lstStyle/>
                    <a:p>
                      <a:r>
                        <a:rPr lang="en-GB">
                          <a:effectLst/>
                        </a:rPr>
                        <a:t>\G</a:t>
                      </a:r>
                    </a:p>
                  </a:txBody>
                  <a:tcPr anchor="ctr"/>
                </a:tc>
                <a:tc>
                  <a:txBody>
                    <a:bodyPr/>
                    <a:lstStyle/>
                    <a:p>
                      <a:r>
                        <a:rPr lang="en-GB">
                          <a:effectLst/>
                        </a:rPr>
                        <a:t>The end of the previous match</a:t>
                      </a:r>
                    </a:p>
                  </a:txBody>
                  <a:tcPr anchor="ctr"/>
                </a:tc>
                <a:extLst>
                  <a:ext uri="{0D108BD9-81ED-4DB2-BD59-A6C34878D82A}">
                    <a16:rowId xmlns:a16="http://schemas.microsoft.com/office/drawing/2014/main" val="2725418764"/>
                  </a:ext>
                </a:extLst>
              </a:tr>
              <a:tr h="858564">
                <a:tc>
                  <a:txBody>
                    <a:bodyPr/>
                    <a:lstStyle/>
                    <a:p>
                      <a:r>
                        <a:rPr lang="en-GB">
                          <a:effectLst/>
                        </a:rPr>
                        <a:t>\Z</a:t>
                      </a:r>
                    </a:p>
                  </a:txBody>
                  <a:tcPr anchor="ctr"/>
                </a:tc>
                <a:tc>
                  <a:txBody>
                    <a:bodyPr/>
                    <a:lstStyle/>
                    <a:p>
                      <a:r>
                        <a:rPr lang="en-GB">
                          <a:effectLst/>
                        </a:rPr>
                        <a:t>The end of the input but for the final terminator, if any.</a:t>
                      </a:r>
                    </a:p>
                  </a:txBody>
                  <a:tcPr anchor="ctr"/>
                </a:tc>
                <a:extLst>
                  <a:ext uri="{0D108BD9-81ED-4DB2-BD59-A6C34878D82A}">
                    <a16:rowId xmlns:a16="http://schemas.microsoft.com/office/drawing/2014/main" val="1861332627"/>
                  </a:ext>
                </a:extLst>
              </a:tr>
              <a:tr h="480796">
                <a:tc>
                  <a:txBody>
                    <a:bodyPr/>
                    <a:lstStyle/>
                    <a:p>
                      <a:r>
                        <a:rPr lang="en-GB">
                          <a:effectLst/>
                        </a:rPr>
                        <a:t>\z</a:t>
                      </a:r>
                    </a:p>
                  </a:txBody>
                  <a:tcPr anchor="ctr"/>
                </a:tc>
                <a:tc>
                  <a:txBody>
                    <a:bodyPr/>
                    <a:lstStyle/>
                    <a:p>
                      <a:r>
                        <a:rPr lang="en-GB">
                          <a:effectLst/>
                        </a:rPr>
                        <a:t>The end of the input</a:t>
                      </a:r>
                    </a:p>
                  </a:txBody>
                  <a:tcPr anchor="ctr"/>
                </a:tc>
                <a:extLst>
                  <a:ext uri="{0D108BD9-81ED-4DB2-BD59-A6C34878D82A}">
                    <a16:rowId xmlns:a16="http://schemas.microsoft.com/office/drawing/2014/main" val="3533971369"/>
                  </a:ext>
                </a:extLst>
              </a:tr>
            </a:tbl>
          </a:graphicData>
        </a:graphic>
      </p:graphicFrame>
    </p:spTree>
    <p:extLst>
      <p:ext uri="{BB962C8B-B14F-4D97-AF65-F5344CB8AC3E}">
        <p14:creationId xmlns:p14="http://schemas.microsoft.com/office/powerpoint/2010/main" val="4123798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99B08FC-BBFD-4944-B909-04893C2D4051}"/>
              </a:ext>
            </a:extLst>
          </p:cNvPr>
          <p:cNvSpPr>
            <a:spLocks noGrp="1"/>
          </p:cNvSpPr>
          <p:nvPr>
            <p:ph type="title"/>
          </p:nvPr>
        </p:nvSpPr>
        <p:spPr>
          <a:xfrm>
            <a:off x="435634" y="293238"/>
            <a:ext cx="5393361" cy="1325563"/>
          </a:xfrm>
        </p:spPr>
        <p:txBody>
          <a:bodyPr>
            <a:normAutofit/>
          </a:bodyPr>
          <a:lstStyle/>
          <a:p>
            <a:r>
              <a:rPr lang="en-GB" b="1">
                <a:cs typeface="Calibri Light"/>
              </a:rPr>
              <a:t>Exception Handling in Java</a:t>
            </a:r>
            <a:endParaRPr lang="en-GB">
              <a:cs typeface="Calibri Light" panose="020F0302020204030204"/>
            </a:endParaRPr>
          </a:p>
        </p:txBody>
      </p:sp>
      <p:sp>
        <p:nvSpPr>
          <p:cNvPr id="7" name="Freeform: Shape 1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90A0927-9332-458D-A59D-621ACA18E1D8}"/>
              </a:ext>
            </a:extLst>
          </p:cNvPr>
          <p:cNvSpPr>
            <a:spLocks noGrp="1"/>
          </p:cNvSpPr>
          <p:nvPr>
            <p:ph idx="1"/>
          </p:nvPr>
        </p:nvSpPr>
        <p:spPr>
          <a:xfrm>
            <a:off x="148087" y="1624342"/>
            <a:ext cx="6083474" cy="5070205"/>
          </a:xfrm>
        </p:spPr>
        <p:txBody>
          <a:bodyPr vert="horz" lIns="91440" tIns="45720" rIns="91440" bIns="45720" rtlCol="0" anchor="t">
            <a:normAutofit/>
          </a:bodyPr>
          <a:lstStyle/>
          <a:p>
            <a:r>
              <a:rPr lang="en-GB" sz="1400" b="1">
                <a:ea typeface="+mn-lt"/>
                <a:cs typeface="+mn-lt"/>
              </a:rPr>
              <a:t>Exceptions</a:t>
            </a:r>
            <a:r>
              <a:rPr lang="en-GB" sz="1400">
                <a:ea typeface="+mn-lt"/>
                <a:cs typeface="+mn-lt"/>
              </a:rPr>
              <a:t> are the unwanted errors or bugs or events that restrict the normal execution of a program. Each time an exception occurs, program execution gets disrupted. An error message is displayed on the screen. The parent class of all the exception classes is the </a:t>
            </a:r>
            <a:r>
              <a:rPr lang="en-GB" sz="1400" b="1">
                <a:ea typeface="+mn-lt"/>
                <a:cs typeface="+mn-lt"/>
              </a:rPr>
              <a:t>java.lang.Exception</a:t>
            </a:r>
            <a:r>
              <a:rPr lang="en-GB" sz="1400">
                <a:ea typeface="+mn-lt"/>
                <a:cs typeface="+mn-lt"/>
              </a:rPr>
              <a:t> class. </a:t>
            </a:r>
          </a:p>
          <a:p>
            <a:pPr marL="0" indent="0">
              <a:buNone/>
            </a:pPr>
            <a:r>
              <a:rPr lang="en-GB" sz="1400">
                <a:ea typeface="+mn-lt"/>
                <a:cs typeface="+mn-lt"/>
              </a:rPr>
              <a:t>There are some important methods available in the </a:t>
            </a:r>
            <a:r>
              <a:rPr lang="en-GB" sz="1400" b="1">
                <a:ea typeface="+mn-lt"/>
                <a:cs typeface="+mn-lt"/>
              </a:rPr>
              <a:t>Throwable</a:t>
            </a:r>
            <a:r>
              <a:rPr lang="en-GB" sz="1400">
                <a:ea typeface="+mn-lt"/>
                <a:cs typeface="+mn-lt"/>
              </a:rPr>
              <a:t> class which are as follows:</a:t>
            </a:r>
            <a:endParaRPr lang="en-GB" sz="1400">
              <a:cs typeface="Calibri"/>
            </a:endParaRPr>
          </a:p>
          <a:p>
            <a:r>
              <a:rPr lang="en-GB" sz="1400" b="1">
                <a:ea typeface="+mn-lt"/>
                <a:cs typeface="+mn-lt"/>
              </a:rPr>
              <a:t>public String getMessage() </a:t>
            </a:r>
            <a:r>
              <a:rPr lang="en-GB" sz="1400">
                <a:ea typeface="+mn-lt"/>
                <a:cs typeface="+mn-lt"/>
              </a:rPr>
              <a:t>– Provides information about the exception that has occurred through a message, which is initialized in the </a:t>
            </a:r>
            <a:r>
              <a:rPr lang="en-GB" sz="1400" i="1">
                <a:ea typeface="+mn-lt"/>
                <a:cs typeface="+mn-lt"/>
              </a:rPr>
              <a:t>Throwable constructor</a:t>
            </a:r>
            <a:r>
              <a:rPr lang="en-GB" sz="1400">
                <a:ea typeface="+mn-lt"/>
                <a:cs typeface="+mn-lt"/>
              </a:rPr>
              <a:t>.</a:t>
            </a:r>
            <a:endParaRPr lang="en-GB" sz="1400">
              <a:cs typeface="Calibri"/>
            </a:endParaRPr>
          </a:p>
          <a:p>
            <a:r>
              <a:rPr lang="en-GB" sz="1400" b="1">
                <a:ea typeface="+mn-lt"/>
                <a:cs typeface="+mn-lt"/>
              </a:rPr>
              <a:t>public Throwable getCause() </a:t>
            </a:r>
            <a:r>
              <a:rPr lang="en-GB" sz="1400">
                <a:ea typeface="+mn-lt"/>
                <a:cs typeface="+mn-lt"/>
              </a:rPr>
              <a:t>– Provides root cause of the </a:t>
            </a:r>
          </a:p>
          <a:p>
            <a:pPr marL="0" indent="0">
              <a:buNone/>
            </a:pPr>
            <a:r>
              <a:rPr lang="en-GB" sz="1400">
                <a:ea typeface="+mn-lt"/>
                <a:cs typeface="+mn-lt"/>
              </a:rPr>
              <a:t>      exception as represented by a </a:t>
            </a:r>
            <a:r>
              <a:rPr lang="en-GB" sz="1400" i="1">
                <a:ea typeface="+mn-lt"/>
                <a:cs typeface="+mn-lt"/>
              </a:rPr>
              <a:t>Throwable object</a:t>
            </a:r>
            <a:r>
              <a:rPr lang="en-GB" sz="1400">
                <a:ea typeface="+mn-lt"/>
                <a:cs typeface="+mn-lt"/>
              </a:rPr>
              <a:t>.</a:t>
            </a:r>
            <a:endParaRPr lang="en-GB" sz="1400">
              <a:cs typeface="Calibri"/>
            </a:endParaRPr>
          </a:p>
          <a:p>
            <a:r>
              <a:rPr lang="en-GB" sz="1400" b="1">
                <a:ea typeface="+mn-lt"/>
                <a:cs typeface="+mn-lt"/>
              </a:rPr>
              <a:t>public void printStackTrace() </a:t>
            </a:r>
            <a:r>
              <a:rPr lang="en-GB" sz="1400">
                <a:ea typeface="+mn-lt"/>
                <a:cs typeface="+mn-lt"/>
              </a:rPr>
              <a:t>– Used to display the </a:t>
            </a:r>
          </a:p>
          <a:p>
            <a:pPr marL="0" indent="0">
              <a:buNone/>
            </a:pPr>
            <a:r>
              <a:rPr lang="en-GB" sz="1400">
                <a:ea typeface="+mn-lt"/>
                <a:cs typeface="+mn-lt"/>
              </a:rPr>
              <a:t>     output of </a:t>
            </a:r>
            <a:r>
              <a:rPr lang="en-GB" sz="1400" i="1">
                <a:ea typeface="+mn-lt"/>
                <a:cs typeface="+mn-lt"/>
              </a:rPr>
              <a:t>toString()</a:t>
            </a:r>
            <a:r>
              <a:rPr lang="en-GB" sz="1400">
                <a:ea typeface="+mn-lt"/>
                <a:cs typeface="+mn-lt"/>
              </a:rPr>
              <a:t> along with the stack trace</a:t>
            </a:r>
          </a:p>
          <a:p>
            <a:pPr marL="0" indent="0">
              <a:buNone/>
            </a:pPr>
            <a:r>
              <a:rPr lang="en-GB" sz="1400">
                <a:ea typeface="+mn-lt"/>
                <a:cs typeface="+mn-lt"/>
              </a:rPr>
              <a:t>      to </a:t>
            </a:r>
            <a:r>
              <a:rPr lang="en-GB" sz="1400" i="1">
                <a:ea typeface="+mn-lt"/>
                <a:cs typeface="+mn-lt"/>
              </a:rPr>
              <a:t>System.err</a:t>
            </a:r>
            <a:r>
              <a:rPr lang="en-GB" sz="1400">
                <a:ea typeface="+mn-lt"/>
                <a:cs typeface="+mn-lt"/>
              </a:rPr>
              <a:t> (error output stream).</a:t>
            </a:r>
            <a:endParaRPr lang="en-GB" sz="1400">
              <a:cs typeface="Calibri"/>
            </a:endParaRPr>
          </a:p>
          <a:p>
            <a:r>
              <a:rPr lang="en-GB" sz="1400" b="1">
                <a:ea typeface="+mn-lt"/>
                <a:cs typeface="+mn-lt"/>
              </a:rPr>
              <a:t>public StackTraceElement [] getStackTrace() </a:t>
            </a:r>
            <a:r>
              <a:rPr lang="en-GB" sz="1400">
                <a:ea typeface="+mn-lt"/>
                <a:cs typeface="+mn-lt"/>
              </a:rPr>
              <a:t>– Returns an array with </a:t>
            </a:r>
          </a:p>
          <a:p>
            <a:pPr marL="0" indent="0">
              <a:buNone/>
            </a:pPr>
            <a:r>
              <a:rPr lang="en-GB" sz="1400">
                <a:ea typeface="+mn-lt"/>
                <a:cs typeface="+mn-lt"/>
              </a:rPr>
              <a:t>    each element present on the stack trace. The index 0 element will symbolize the top </a:t>
            </a:r>
          </a:p>
          <a:p>
            <a:pPr marL="0" indent="0">
              <a:buNone/>
            </a:pPr>
            <a:r>
              <a:rPr lang="en-GB" sz="1400">
                <a:ea typeface="+mn-lt"/>
                <a:cs typeface="+mn-lt"/>
              </a:rPr>
              <a:t>    of the call stack, and the last element of array will identify the bottom of the call stack.</a:t>
            </a:r>
            <a:endParaRPr lang="en-GB" sz="1400">
              <a:cs typeface="Calibri"/>
            </a:endParaRPr>
          </a:p>
          <a:p>
            <a:endParaRPr lang="en-GB" sz="1100">
              <a:cs typeface="Calibri"/>
            </a:endParaRPr>
          </a:p>
        </p:txBody>
      </p:sp>
      <p:sp>
        <p:nvSpPr>
          <p:cNvPr id="8" name="Oval 12">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6A331223-58C3-4DE6-967E-B3BFAAD43C8E}"/>
              </a:ext>
            </a:extLst>
          </p:cNvPr>
          <p:cNvPicPr>
            <a:picLocks noChangeAspect="1"/>
          </p:cNvPicPr>
          <p:nvPr/>
        </p:nvPicPr>
        <p:blipFill>
          <a:blip r:embed="rId2"/>
          <a:stretch>
            <a:fillRect/>
          </a:stretch>
        </p:blipFill>
        <p:spPr>
          <a:xfrm>
            <a:off x="7887184" y="2081401"/>
            <a:ext cx="3781051" cy="205121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5" name="Freeform: Shape 1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953445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2E0E-7846-47ED-9554-994DD028CA8A}"/>
              </a:ext>
            </a:extLst>
          </p:cNvPr>
          <p:cNvSpPr>
            <a:spLocks noGrp="1"/>
          </p:cNvSpPr>
          <p:nvPr>
            <p:ph type="title"/>
          </p:nvPr>
        </p:nvSpPr>
        <p:spPr>
          <a:xfrm>
            <a:off x="1616054" y="686044"/>
            <a:ext cx="8959893" cy="600812"/>
          </a:xfrm>
        </p:spPr>
        <p:txBody>
          <a:bodyPr anchor="b">
            <a:normAutofit/>
          </a:bodyPr>
          <a:lstStyle/>
          <a:p>
            <a:pPr algn="ctr"/>
            <a:r>
              <a:rPr lang="en-GB" sz="3200" b="1">
                <a:solidFill>
                  <a:schemeClr val="tx1">
                    <a:lumMod val="65000"/>
                    <a:lumOff val="35000"/>
                  </a:schemeClr>
                </a:solidFill>
                <a:ea typeface="+mj-lt"/>
                <a:cs typeface="+mj-lt"/>
              </a:rPr>
              <a:t>Exception Handling in Java (cont...)</a:t>
            </a:r>
            <a:endParaRPr lang="en-US" sz="320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CCAB21E4-3D20-46C5-B88F-BA21CCECCD41}"/>
              </a:ext>
            </a:extLst>
          </p:cNvPr>
          <p:cNvSpPr>
            <a:spLocks noGrp="1"/>
          </p:cNvSpPr>
          <p:nvPr>
            <p:ph idx="1"/>
          </p:nvPr>
        </p:nvSpPr>
        <p:spPr>
          <a:xfrm>
            <a:off x="897187" y="1291573"/>
            <a:ext cx="10455136" cy="4779744"/>
          </a:xfrm>
        </p:spPr>
        <p:txBody>
          <a:bodyPr vert="horz" lIns="91440" tIns="45720" rIns="91440" bIns="45720" rtlCol="0" anchor="t">
            <a:normAutofit/>
          </a:bodyPr>
          <a:lstStyle/>
          <a:p>
            <a:pPr marL="0" indent="0">
              <a:buNone/>
            </a:pPr>
            <a:r>
              <a:rPr lang="en-GB" sz="1800">
                <a:solidFill>
                  <a:schemeClr val="tx1">
                    <a:lumMod val="65000"/>
                    <a:lumOff val="35000"/>
                  </a:schemeClr>
                </a:solidFill>
                <a:ea typeface="+mn-lt"/>
                <a:cs typeface="+mn-lt"/>
              </a:rPr>
              <a:t>There are mainly two types of exceptions in Java as follows:</a:t>
            </a:r>
            <a:endParaRPr lang="en-GB" sz="1800">
              <a:solidFill>
                <a:schemeClr val="tx1">
                  <a:lumMod val="65000"/>
                  <a:lumOff val="35000"/>
                </a:schemeClr>
              </a:solidFill>
              <a:cs typeface="Calibri" panose="020F0502020204030204"/>
            </a:endParaRPr>
          </a:p>
          <a:p>
            <a:r>
              <a:rPr lang="en-GB" sz="1800" b="1">
                <a:solidFill>
                  <a:schemeClr val="tx1">
                    <a:lumMod val="65000"/>
                    <a:lumOff val="35000"/>
                  </a:schemeClr>
                </a:solidFill>
                <a:ea typeface="+mn-lt"/>
                <a:cs typeface="+mn-lt"/>
              </a:rPr>
              <a:t>Checked exception : </a:t>
            </a:r>
            <a:r>
              <a:rPr lang="en-GB" sz="1800">
                <a:solidFill>
                  <a:schemeClr val="tx1">
                    <a:lumMod val="65000"/>
                    <a:lumOff val="35000"/>
                  </a:schemeClr>
                </a:solidFill>
                <a:ea typeface="+mn-lt"/>
                <a:cs typeface="+mn-lt"/>
              </a:rPr>
              <a:t>Checked exceptions are also known as compile-time exceptions as these exceptions are checked by the compiler during the compilation process to confirm whether the exception is handled by the programmer or not. If not, then the system displays a compilation error.  Ex: </a:t>
            </a:r>
            <a:r>
              <a:rPr lang="en-GB" sz="1800" b="1" i="1">
                <a:solidFill>
                  <a:schemeClr val="tx1">
                    <a:lumMod val="65000"/>
                    <a:lumOff val="35000"/>
                  </a:schemeClr>
                </a:solidFill>
                <a:ea typeface="+mn-lt"/>
                <a:cs typeface="+mn-lt"/>
              </a:rPr>
              <a:t>SQLException</a:t>
            </a:r>
            <a:r>
              <a:rPr lang="en-GB" sz="1800">
                <a:solidFill>
                  <a:schemeClr val="tx1">
                    <a:lumMod val="65000"/>
                    <a:lumOff val="35000"/>
                  </a:schemeClr>
                </a:solidFill>
                <a:ea typeface="+mn-lt"/>
                <a:cs typeface="+mn-lt"/>
              </a:rPr>
              <a:t>, </a:t>
            </a:r>
            <a:r>
              <a:rPr lang="en-GB" sz="1800" b="1" i="1">
                <a:solidFill>
                  <a:schemeClr val="tx1">
                    <a:lumMod val="65000"/>
                    <a:lumOff val="35000"/>
                  </a:schemeClr>
                </a:solidFill>
                <a:ea typeface="+mn-lt"/>
                <a:cs typeface="+mn-lt"/>
              </a:rPr>
              <a:t>IOException</a:t>
            </a:r>
            <a:r>
              <a:rPr lang="en-GB" sz="1800">
                <a:solidFill>
                  <a:schemeClr val="tx1">
                    <a:lumMod val="65000"/>
                    <a:lumOff val="35000"/>
                  </a:schemeClr>
                </a:solidFill>
                <a:ea typeface="+mn-lt"/>
                <a:cs typeface="+mn-lt"/>
              </a:rPr>
              <a:t>, </a:t>
            </a:r>
            <a:r>
              <a:rPr lang="en-GB" sz="1800" b="1" i="1">
                <a:solidFill>
                  <a:schemeClr val="tx1">
                    <a:lumMod val="65000"/>
                    <a:lumOff val="35000"/>
                  </a:schemeClr>
                </a:solidFill>
                <a:ea typeface="+mn-lt"/>
                <a:cs typeface="+mn-lt"/>
              </a:rPr>
              <a:t>InvocationTargetException,</a:t>
            </a:r>
            <a:r>
              <a:rPr lang="en-GB" sz="1800">
                <a:solidFill>
                  <a:schemeClr val="tx1">
                    <a:lumMod val="65000"/>
                    <a:lumOff val="35000"/>
                  </a:schemeClr>
                </a:solidFill>
                <a:ea typeface="+mn-lt"/>
                <a:cs typeface="+mn-lt"/>
              </a:rPr>
              <a:t> and </a:t>
            </a:r>
            <a:r>
              <a:rPr lang="en-GB" sz="1800" b="1" i="1">
                <a:solidFill>
                  <a:schemeClr val="tx1">
                    <a:lumMod val="65000"/>
                    <a:lumOff val="35000"/>
                  </a:schemeClr>
                </a:solidFill>
                <a:ea typeface="+mn-lt"/>
                <a:cs typeface="+mn-lt"/>
              </a:rPr>
              <a:t>ClassNotFoundException</a:t>
            </a:r>
            <a:r>
              <a:rPr lang="en-GB" sz="1800">
                <a:solidFill>
                  <a:schemeClr val="tx1">
                    <a:lumMod val="65000"/>
                    <a:lumOff val="35000"/>
                  </a:schemeClr>
                </a:solidFill>
                <a:ea typeface="+mn-lt"/>
                <a:cs typeface="+mn-lt"/>
              </a:rPr>
              <a:t>.</a:t>
            </a:r>
            <a:endParaRPr lang="en-GB" sz="1800" b="1">
              <a:solidFill>
                <a:schemeClr val="tx1">
                  <a:lumMod val="65000"/>
                  <a:lumOff val="35000"/>
                </a:schemeClr>
              </a:solidFill>
              <a:ea typeface="+mn-lt"/>
              <a:cs typeface="+mn-lt"/>
            </a:endParaRPr>
          </a:p>
          <a:p>
            <a:r>
              <a:rPr lang="en-GB" sz="1800" b="1">
                <a:solidFill>
                  <a:schemeClr val="tx1">
                    <a:lumMod val="65000"/>
                    <a:lumOff val="35000"/>
                  </a:schemeClr>
                </a:solidFill>
                <a:ea typeface="+mn-lt"/>
                <a:cs typeface="+mn-lt"/>
              </a:rPr>
              <a:t>Unchecked exception : </a:t>
            </a:r>
            <a:r>
              <a:rPr lang="en-GB" sz="1800">
                <a:solidFill>
                  <a:schemeClr val="tx1">
                    <a:lumMod val="65000"/>
                    <a:lumOff val="35000"/>
                  </a:schemeClr>
                </a:solidFill>
                <a:ea typeface="+mn-lt"/>
                <a:cs typeface="+mn-lt"/>
              </a:rPr>
              <a:t>The unchecked exceptions are those exceptions that occur during the execution of the program. Hence they are also referred to as </a:t>
            </a:r>
            <a:r>
              <a:rPr lang="en-GB" sz="1800" b="1">
                <a:solidFill>
                  <a:schemeClr val="tx1">
                    <a:lumMod val="65000"/>
                    <a:lumOff val="35000"/>
                  </a:schemeClr>
                </a:solidFill>
                <a:ea typeface="+mn-lt"/>
                <a:cs typeface="+mn-lt"/>
              </a:rPr>
              <a:t>Runtime exceptions</a:t>
            </a:r>
            <a:r>
              <a:rPr lang="en-GB" sz="1800">
                <a:solidFill>
                  <a:schemeClr val="tx1">
                    <a:lumMod val="65000"/>
                    <a:lumOff val="35000"/>
                  </a:schemeClr>
                </a:solidFill>
                <a:ea typeface="+mn-lt"/>
                <a:cs typeface="+mn-lt"/>
              </a:rPr>
              <a:t>. These exceptions are generally ignored during the compilation process. They are not checked while compiling the program. For example, programming bugs like logical errors, and using incorrect APIs.</a:t>
            </a:r>
            <a:endParaRPr lang="en-GB" sz="1800" b="1">
              <a:solidFill>
                <a:schemeClr val="tx1">
                  <a:lumMod val="65000"/>
                  <a:lumOff val="35000"/>
                </a:schemeClr>
              </a:solidFill>
              <a:cs typeface="Calibri"/>
            </a:endParaRPr>
          </a:p>
          <a:p>
            <a:r>
              <a:rPr lang="en-GB" sz="1800" b="1">
                <a:solidFill>
                  <a:schemeClr val="tx1">
                    <a:lumMod val="65000"/>
                    <a:lumOff val="35000"/>
                  </a:schemeClr>
                </a:solidFill>
              </a:rPr>
              <a:t>throw keyword : </a:t>
            </a:r>
            <a:r>
              <a:rPr lang="en-GB" sz="1800">
                <a:solidFill>
                  <a:schemeClr val="tx1">
                    <a:lumMod val="65000"/>
                    <a:lumOff val="35000"/>
                  </a:schemeClr>
                </a:solidFill>
              </a:rPr>
              <a:t>It</a:t>
            </a:r>
            <a:r>
              <a:rPr lang="en-GB" sz="1800">
                <a:solidFill>
                  <a:schemeClr val="tx1">
                    <a:lumMod val="65000"/>
                    <a:lumOff val="35000"/>
                  </a:schemeClr>
                </a:solidFill>
                <a:ea typeface="+mn-lt"/>
                <a:cs typeface="+mn-lt"/>
              </a:rPr>
              <a:t> is clearly displayed in the output that the program throws exceptions during the compilation process. There are two methods of resolving such issues. You can declare the exception with the help of the </a:t>
            </a:r>
            <a:r>
              <a:rPr lang="en-GB" sz="1800" i="1">
                <a:solidFill>
                  <a:schemeClr val="tx1">
                    <a:lumMod val="65000"/>
                    <a:lumOff val="35000"/>
                  </a:schemeClr>
                </a:solidFill>
                <a:ea typeface="+mn-lt"/>
                <a:cs typeface="+mn-lt"/>
              </a:rPr>
              <a:t>throw</a:t>
            </a:r>
            <a:r>
              <a:rPr lang="en-GB" sz="1800">
                <a:solidFill>
                  <a:schemeClr val="tx1">
                    <a:lumMod val="65000"/>
                    <a:lumOff val="35000"/>
                  </a:schemeClr>
                </a:solidFill>
                <a:ea typeface="+mn-lt"/>
                <a:cs typeface="+mn-lt"/>
              </a:rPr>
              <a:t> keyword.</a:t>
            </a:r>
            <a:endParaRPr lang="en-GB" sz="1800">
              <a:solidFill>
                <a:schemeClr val="tx1">
                  <a:lumMod val="65000"/>
                  <a:lumOff val="35000"/>
                </a:schemeClr>
              </a:solidFill>
              <a:cs typeface="Calibri"/>
            </a:endParaRPr>
          </a:p>
          <a:p>
            <a:r>
              <a:rPr lang="en-GB" sz="1800">
                <a:solidFill>
                  <a:schemeClr val="tx1">
                    <a:lumMod val="65000"/>
                    <a:lumOff val="35000"/>
                  </a:schemeClr>
                </a:solidFill>
                <a:ea typeface="+mn-lt"/>
                <a:cs typeface="+mn-lt"/>
              </a:rPr>
              <a:t>Apart from the above-mentioned method, there is another way to resolve exceptions. You can manage them with the help of </a:t>
            </a:r>
            <a:r>
              <a:rPr lang="en-GB" sz="1800" b="1">
                <a:solidFill>
                  <a:schemeClr val="tx1">
                    <a:lumMod val="65000"/>
                    <a:lumOff val="35000"/>
                  </a:schemeClr>
                </a:solidFill>
                <a:ea typeface="+mn-lt"/>
                <a:cs typeface="+mn-lt"/>
              </a:rPr>
              <a:t>try-catch blocks</a:t>
            </a:r>
            <a:r>
              <a:rPr lang="en-GB" sz="1800">
                <a:solidFill>
                  <a:schemeClr val="tx1">
                    <a:lumMod val="65000"/>
                    <a:lumOff val="35000"/>
                  </a:schemeClr>
                </a:solidFill>
                <a:ea typeface="+mn-lt"/>
                <a:cs typeface="+mn-lt"/>
              </a:rPr>
              <a:t>.</a:t>
            </a:r>
            <a:endParaRPr lang="en-GB" sz="1800">
              <a:solidFill>
                <a:schemeClr val="tx1">
                  <a:lumMod val="65000"/>
                  <a:lumOff val="35000"/>
                </a:schemeClr>
              </a:solidFill>
              <a:cs typeface="Calibri"/>
            </a:endParaRPr>
          </a:p>
          <a:p>
            <a:pPr marL="0" indent="0">
              <a:buNone/>
            </a:pPr>
            <a:endParaRPr lang="en-GB" sz="1300">
              <a:solidFill>
                <a:schemeClr val="tx1">
                  <a:lumMod val="65000"/>
                  <a:lumOff val="35000"/>
                </a:schemeClr>
              </a:solidFill>
              <a:cs typeface="Calibri"/>
            </a:endParaRPr>
          </a:p>
          <a:p>
            <a:pPr marL="0" indent="0">
              <a:buNone/>
            </a:pPr>
            <a:endParaRPr lang="en-GB" sz="1300">
              <a:solidFill>
                <a:schemeClr val="tx1">
                  <a:lumMod val="65000"/>
                  <a:lumOff val="35000"/>
                </a:schemeClr>
              </a:solidFill>
              <a:cs typeface="Calibri"/>
            </a:endParaRPr>
          </a:p>
          <a:p>
            <a:endParaRPr lang="en-GB" sz="1300">
              <a:solidFill>
                <a:schemeClr val="tx1">
                  <a:lumMod val="65000"/>
                  <a:lumOff val="35000"/>
                </a:schemeClr>
              </a:solidFill>
              <a:cs typeface="Calibri"/>
            </a:endParaRPr>
          </a:p>
        </p:txBody>
      </p:sp>
    </p:spTree>
    <p:extLst>
      <p:ext uri="{BB962C8B-B14F-4D97-AF65-F5344CB8AC3E}">
        <p14:creationId xmlns:p14="http://schemas.microsoft.com/office/powerpoint/2010/main" val="507375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C96A-3A1C-429F-8937-9C95024AFE6C}"/>
              </a:ext>
            </a:extLst>
          </p:cNvPr>
          <p:cNvSpPr>
            <a:spLocks noGrp="1"/>
          </p:cNvSpPr>
          <p:nvPr>
            <p:ph type="title"/>
          </p:nvPr>
        </p:nvSpPr>
        <p:spPr>
          <a:xfrm>
            <a:off x="1616054" y="686044"/>
            <a:ext cx="8959893" cy="500170"/>
          </a:xfrm>
        </p:spPr>
        <p:txBody>
          <a:bodyPr anchor="b">
            <a:normAutofit fontScale="90000"/>
          </a:bodyPr>
          <a:lstStyle/>
          <a:p>
            <a:pPr algn="ctr"/>
            <a:r>
              <a:rPr lang="en-GB" sz="3200" b="1">
                <a:solidFill>
                  <a:schemeClr val="tx1">
                    <a:lumMod val="65000"/>
                    <a:lumOff val="35000"/>
                  </a:schemeClr>
                </a:solidFill>
                <a:cs typeface="Calibri Light" panose="020F0302020204030204"/>
              </a:rPr>
              <a:t>Types Of Exceptions</a:t>
            </a:r>
          </a:p>
        </p:txBody>
      </p:sp>
      <p:sp>
        <p:nvSpPr>
          <p:cNvPr id="3" name="Content Placeholder 2">
            <a:extLst>
              <a:ext uri="{FF2B5EF4-FFF2-40B4-BE49-F238E27FC236}">
                <a16:creationId xmlns:a16="http://schemas.microsoft.com/office/drawing/2014/main" id="{84F6F386-0EF1-4352-8DD4-0BA203FCBA3E}"/>
              </a:ext>
            </a:extLst>
          </p:cNvPr>
          <p:cNvSpPr>
            <a:spLocks noGrp="1"/>
          </p:cNvSpPr>
          <p:nvPr>
            <p:ph idx="1"/>
          </p:nvPr>
        </p:nvSpPr>
        <p:spPr>
          <a:xfrm>
            <a:off x="1616054" y="1248440"/>
            <a:ext cx="8959892" cy="4837255"/>
          </a:xfrm>
        </p:spPr>
        <p:txBody>
          <a:bodyPr vert="horz" lIns="91440" tIns="45720" rIns="91440" bIns="45720" rtlCol="0" anchor="t">
            <a:normAutofit/>
          </a:bodyPr>
          <a:lstStyle/>
          <a:p>
            <a:r>
              <a:rPr lang="en-GB" sz="1600" b="1">
                <a:solidFill>
                  <a:schemeClr val="tx1">
                    <a:lumMod val="65000"/>
                    <a:lumOff val="35000"/>
                  </a:schemeClr>
                </a:solidFill>
              </a:rPr>
              <a:t>SQLException : </a:t>
            </a:r>
            <a:r>
              <a:rPr lang="en-GB" sz="1600" dirty="0">
                <a:solidFill>
                  <a:schemeClr val="tx1">
                    <a:lumMod val="65000"/>
                    <a:lumOff val="35000"/>
                  </a:schemeClr>
                </a:solidFill>
              </a:rPr>
              <a:t> </a:t>
            </a:r>
            <a:r>
              <a:rPr lang="en-GB" sz="1600">
                <a:solidFill>
                  <a:schemeClr val="tx1">
                    <a:lumMod val="65000"/>
                    <a:lumOff val="35000"/>
                  </a:schemeClr>
                </a:solidFill>
                <a:ea typeface="+mn-lt"/>
                <a:cs typeface="+mn-lt"/>
              </a:rPr>
              <a:t>occurs while executing queries on a database related to the SQL syntax</a:t>
            </a:r>
            <a:endParaRPr lang="en-GB" sz="1600">
              <a:solidFill>
                <a:schemeClr val="tx1">
                  <a:lumMod val="65000"/>
                  <a:lumOff val="35000"/>
                </a:schemeClr>
              </a:solidFill>
              <a:cs typeface="Calibri" panose="020F0502020204030204"/>
            </a:endParaRPr>
          </a:p>
          <a:p>
            <a:r>
              <a:rPr lang="en-GB" sz="1600" b="1">
                <a:solidFill>
                  <a:schemeClr val="tx1">
                    <a:lumMod val="65000"/>
                    <a:lumOff val="35000"/>
                  </a:schemeClr>
                </a:solidFill>
              </a:rPr>
              <a:t>IOException : </a:t>
            </a:r>
            <a:r>
              <a:rPr lang="en-GB" sz="1600">
                <a:solidFill>
                  <a:schemeClr val="tx1">
                    <a:lumMod val="65000"/>
                    <a:lumOff val="35000"/>
                  </a:schemeClr>
                </a:solidFill>
                <a:ea typeface="+mn-lt"/>
                <a:cs typeface="+mn-lt"/>
              </a:rPr>
              <a:t>This type of exception occurs while using file I/O stream operations.</a:t>
            </a:r>
            <a:endParaRPr lang="en-GB" sz="1600">
              <a:solidFill>
                <a:schemeClr val="tx1">
                  <a:lumMod val="65000"/>
                  <a:lumOff val="35000"/>
                </a:schemeClr>
              </a:solidFill>
              <a:cs typeface="Calibri"/>
            </a:endParaRPr>
          </a:p>
          <a:p>
            <a:r>
              <a:rPr lang="en-GB" sz="1600" b="1">
                <a:solidFill>
                  <a:schemeClr val="tx1">
                    <a:lumMod val="65000"/>
                    <a:lumOff val="35000"/>
                  </a:schemeClr>
                </a:solidFill>
              </a:rPr>
              <a:t>ClassNotFoundException :</a:t>
            </a:r>
            <a:r>
              <a:rPr lang="en-GB" sz="1600" dirty="0">
                <a:solidFill>
                  <a:schemeClr val="tx1">
                    <a:lumMod val="65000"/>
                    <a:lumOff val="35000"/>
                  </a:schemeClr>
                </a:solidFill>
              </a:rPr>
              <a:t> </a:t>
            </a:r>
            <a:r>
              <a:rPr lang="en-GB" sz="1600">
                <a:solidFill>
                  <a:schemeClr val="tx1">
                    <a:lumMod val="65000"/>
                    <a:lumOff val="35000"/>
                  </a:schemeClr>
                </a:solidFill>
                <a:ea typeface="+mn-lt"/>
                <a:cs typeface="+mn-lt"/>
              </a:rPr>
              <a:t>due to a </a:t>
            </a:r>
            <a:r>
              <a:rPr lang="en-GB" sz="1600" i="1">
                <a:solidFill>
                  <a:schemeClr val="tx1">
                    <a:lumMod val="65000"/>
                    <a:lumOff val="35000"/>
                  </a:schemeClr>
                </a:solidFill>
                <a:ea typeface="+mn-lt"/>
                <a:cs typeface="+mn-lt"/>
              </a:rPr>
              <a:t>command-line error</a:t>
            </a:r>
            <a:r>
              <a:rPr lang="en-GB" sz="1600">
                <a:solidFill>
                  <a:schemeClr val="tx1">
                    <a:lumMod val="65000"/>
                    <a:lumOff val="35000"/>
                  </a:schemeClr>
                </a:solidFill>
                <a:ea typeface="+mn-lt"/>
                <a:cs typeface="+mn-lt"/>
              </a:rPr>
              <a:t>, a </a:t>
            </a:r>
            <a:r>
              <a:rPr lang="en-GB" sz="1600" i="1">
                <a:solidFill>
                  <a:schemeClr val="tx1">
                    <a:lumMod val="65000"/>
                    <a:lumOff val="35000"/>
                  </a:schemeClr>
                </a:solidFill>
                <a:ea typeface="+mn-lt"/>
                <a:cs typeface="+mn-lt"/>
              </a:rPr>
              <a:t>classpath issue</a:t>
            </a:r>
            <a:r>
              <a:rPr lang="en-GB" sz="1600">
                <a:solidFill>
                  <a:schemeClr val="tx1">
                    <a:lumMod val="65000"/>
                    <a:lumOff val="35000"/>
                  </a:schemeClr>
                </a:solidFill>
                <a:ea typeface="+mn-lt"/>
                <a:cs typeface="+mn-lt"/>
              </a:rPr>
              <a:t>, or a </a:t>
            </a:r>
            <a:r>
              <a:rPr lang="en-GB" sz="1600" i="1">
                <a:solidFill>
                  <a:schemeClr val="tx1">
                    <a:lumMod val="65000"/>
                    <a:lumOff val="35000"/>
                  </a:schemeClr>
                </a:solidFill>
                <a:ea typeface="+mn-lt"/>
                <a:cs typeface="+mn-lt"/>
              </a:rPr>
              <a:t>missing .class file</a:t>
            </a:r>
            <a:r>
              <a:rPr lang="en-GB" sz="1600">
                <a:solidFill>
                  <a:schemeClr val="tx1">
                    <a:lumMod val="65000"/>
                    <a:lumOff val="35000"/>
                  </a:schemeClr>
                </a:solidFill>
                <a:ea typeface="+mn-lt"/>
                <a:cs typeface="+mn-lt"/>
              </a:rPr>
              <a:t>.</a:t>
            </a:r>
            <a:endParaRPr lang="en-GB" sz="1600">
              <a:solidFill>
                <a:schemeClr val="tx1">
                  <a:lumMod val="65000"/>
                  <a:lumOff val="35000"/>
                </a:schemeClr>
              </a:solidFill>
              <a:cs typeface="Calibri"/>
            </a:endParaRPr>
          </a:p>
          <a:p>
            <a:r>
              <a:rPr lang="en-GB" sz="1600" b="1">
                <a:solidFill>
                  <a:schemeClr val="tx1">
                    <a:lumMod val="65000"/>
                    <a:lumOff val="35000"/>
                  </a:schemeClr>
                </a:solidFill>
              </a:rPr>
              <a:t>InvocationTargetException : </a:t>
            </a:r>
            <a:r>
              <a:rPr lang="en-GB" sz="1600">
                <a:solidFill>
                  <a:schemeClr val="tx1">
                    <a:lumMod val="65000"/>
                    <a:lumOff val="35000"/>
                  </a:schemeClr>
                </a:solidFill>
                <a:ea typeface="+mn-lt"/>
                <a:cs typeface="+mn-lt"/>
              </a:rPr>
              <a:t>exception thrown by an invoked method or a constructor.</a:t>
            </a:r>
            <a:endParaRPr lang="en-GB" sz="1600">
              <a:solidFill>
                <a:schemeClr val="tx1">
                  <a:lumMod val="65000"/>
                  <a:lumOff val="35000"/>
                </a:schemeClr>
              </a:solidFill>
              <a:cs typeface="Calibri"/>
            </a:endParaRPr>
          </a:p>
          <a:p>
            <a:r>
              <a:rPr lang="en-GB" sz="1600" b="1">
                <a:solidFill>
                  <a:schemeClr val="tx1">
                    <a:lumMod val="65000"/>
                    <a:lumOff val="35000"/>
                  </a:schemeClr>
                </a:solidFill>
              </a:rPr>
              <a:t>NullPointerException :</a:t>
            </a:r>
            <a:r>
              <a:rPr lang="en-GB" sz="1600" dirty="0">
                <a:solidFill>
                  <a:schemeClr val="tx1">
                    <a:lumMod val="65000"/>
                    <a:lumOff val="35000"/>
                  </a:schemeClr>
                </a:solidFill>
              </a:rPr>
              <a:t> </a:t>
            </a:r>
            <a:r>
              <a:rPr lang="en-GB" sz="1600">
                <a:solidFill>
                  <a:schemeClr val="tx1">
                    <a:lumMod val="65000"/>
                    <a:lumOff val="35000"/>
                  </a:schemeClr>
                </a:solidFill>
                <a:ea typeface="+mn-lt"/>
                <a:cs typeface="+mn-lt"/>
              </a:rPr>
              <a:t>exception occurs when you try to access an object with the help of a reference variable whose current value is null or empty.</a:t>
            </a:r>
            <a:endParaRPr lang="en-GB" sz="1600">
              <a:solidFill>
                <a:schemeClr val="tx1">
                  <a:lumMod val="65000"/>
                  <a:lumOff val="35000"/>
                </a:schemeClr>
              </a:solidFill>
              <a:cs typeface="Calibri"/>
            </a:endParaRPr>
          </a:p>
          <a:p>
            <a:r>
              <a:rPr lang="en-GB" sz="1600" b="1">
                <a:solidFill>
                  <a:schemeClr val="tx1">
                    <a:lumMod val="65000"/>
                    <a:lumOff val="35000"/>
                  </a:schemeClr>
                </a:solidFill>
              </a:rPr>
              <a:t>ArrayIndexOutofBound :</a:t>
            </a:r>
            <a:r>
              <a:rPr lang="en-GB" sz="1600" dirty="0">
                <a:solidFill>
                  <a:schemeClr val="tx1">
                    <a:lumMod val="65000"/>
                    <a:lumOff val="35000"/>
                  </a:schemeClr>
                </a:solidFill>
              </a:rPr>
              <a:t> </a:t>
            </a:r>
            <a:r>
              <a:rPr lang="en-GB" sz="1600">
                <a:solidFill>
                  <a:schemeClr val="tx1">
                    <a:lumMod val="65000"/>
                    <a:lumOff val="35000"/>
                  </a:schemeClr>
                </a:solidFill>
                <a:ea typeface="+mn-lt"/>
                <a:cs typeface="+mn-lt"/>
              </a:rPr>
              <a:t>exception occurs when you try to access an array with an invalid index value. The value you are providing is either negative or beyond the length of the array.</a:t>
            </a:r>
            <a:endParaRPr lang="en-GB" sz="1600">
              <a:solidFill>
                <a:schemeClr val="tx1">
                  <a:lumMod val="65000"/>
                  <a:lumOff val="35000"/>
                </a:schemeClr>
              </a:solidFill>
              <a:cs typeface="Calibri"/>
            </a:endParaRPr>
          </a:p>
          <a:p>
            <a:r>
              <a:rPr lang="en-GB" sz="1600" b="1">
                <a:solidFill>
                  <a:schemeClr val="tx1">
                    <a:lumMod val="65000"/>
                    <a:lumOff val="35000"/>
                  </a:schemeClr>
                </a:solidFill>
              </a:rPr>
              <a:t>IllegalArgumentException :</a:t>
            </a:r>
            <a:r>
              <a:rPr lang="en-GB" sz="1600" dirty="0">
                <a:solidFill>
                  <a:schemeClr val="tx1">
                    <a:lumMod val="65000"/>
                    <a:lumOff val="35000"/>
                  </a:schemeClr>
                </a:solidFill>
              </a:rPr>
              <a:t> </a:t>
            </a:r>
            <a:r>
              <a:rPr lang="en-GB" sz="1600">
                <a:solidFill>
                  <a:schemeClr val="tx1">
                    <a:lumMod val="65000"/>
                    <a:lumOff val="35000"/>
                  </a:schemeClr>
                </a:solidFill>
                <a:ea typeface="+mn-lt"/>
                <a:cs typeface="+mn-lt"/>
              </a:rPr>
              <a:t>exception occurs whenever an inappropriate or incorrect argument is passed to a method.</a:t>
            </a:r>
            <a:endParaRPr lang="en-GB" sz="1600">
              <a:solidFill>
                <a:schemeClr val="tx1">
                  <a:lumMod val="65000"/>
                  <a:lumOff val="35000"/>
                </a:schemeClr>
              </a:solidFill>
              <a:cs typeface="Calibri"/>
            </a:endParaRPr>
          </a:p>
          <a:p>
            <a:r>
              <a:rPr lang="en-GB" sz="1600" b="1">
                <a:solidFill>
                  <a:schemeClr val="tx1">
                    <a:lumMod val="65000"/>
                    <a:lumOff val="35000"/>
                  </a:schemeClr>
                </a:solidFill>
              </a:rPr>
              <a:t>IllegalStateException : </a:t>
            </a:r>
            <a:r>
              <a:rPr lang="en-GB" sz="1600">
                <a:solidFill>
                  <a:schemeClr val="tx1">
                    <a:lumMod val="65000"/>
                    <a:lumOff val="35000"/>
                  </a:schemeClr>
                </a:solidFill>
                <a:ea typeface="+mn-lt"/>
                <a:cs typeface="+mn-lt"/>
              </a:rPr>
              <a:t>exception occurs when the state of the environment does not match the operation being executed.</a:t>
            </a:r>
            <a:endParaRPr lang="en-GB" sz="1600">
              <a:solidFill>
                <a:schemeClr val="tx1">
                  <a:lumMod val="65000"/>
                  <a:lumOff val="35000"/>
                </a:schemeClr>
              </a:solidFill>
              <a:cs typeface="Calibri"/>
            </a:endParaRPr>
          </a:p>
          <a:p>
            <a:r>
              <a:rPr lang="en-GB" sz="1600" b="1">
                <a:solidFill>
                  <a:schemeClr val="tx1">
                    <a:lumMod val="65000"/>
                    <a:lumOff val="35000"/>
                  </a:schemeClr>
                </a:solidFill>
              </a:rPr>
              <a:t>NumberFormatException :</a:t>
            </a:r>
            <a:r>
              <a:rPr lang="en-GB" sz="1600" dirty="0">
                <a:solidFill>
                  <a:schemeClr val="tx1">
                    <a:lumMod val="65000"/>
                    <a:lumOff val="35000"/>
                  </a:schemeClr>
                </a:solidFill>
              </a:rPr>
              <a:t> </a:t>
            </a:r>
            <a:r>
              <a:rPr lang="en-GB" sz="1600">
                <a:solidFill>
                  <a:schemeClr val="tx1">
                    <a:lumMod val="65000"/>
                    <a:lumOff val="35000"/>
                  </a:schemeClr>
                </a:solidFill>
                <a:ea typeface="+mn-lt"/>
                <a:cs typeface="+mn-lt"/>
              </a:rPr>
              <a:t>exception occurs when you pass a string to a method that cannot be converted to a number.</a:t>
            </a:r>
            <a:endParaRPr lang="en-GB" sz="1600">
              <a:solidFill>
                <a:schemeClr val="tx1">
                  <a:lumMod val="65000"/>
                  <a:lumOff val="35000"/>
                </a:schemeClr>
              </a:solidFill>
              <a:cs typeface="Calibri"/>
            </a:endParaRPr>
          </a:p>
          <a:p>
            <a:r>
              <a:rPr lang="en-GB" sz="1600" b="1">
                <a:solidFill>
                  <a:schemeClr val="tx1">
                    <a:lumMod val="65000"/>
                    <a:lumOff val="35000"/>
                  </a:schemeClr>
                </a:solidFill>
              </a:rPr>
              <a:t>ArithmeticException : </a:t>
            </a:r>
            <a:r>
              <a:rPr lang="en-GB" sz="1600">
                <a:solidFill>
                  <a:schemeClr val="tx1">
                    <a:lumMod val="65000"/>
                    <a:lumOff val="35000"/>
                  </a:schemeClr>
                </a:solidFill>
                <a:ea typeface="+mn-lt"/>
                <a:cs typeface="+mn-lt"/>
              </a:rPr>
              <a:t>exception occurs when you perform an incorrect arithmetic operation.</a:t>
            </a:r>
            <a:endParaRPr lang="en-GB" sz="1600">
              <a:solidFill>
                <a:schemeClr val="tx1">
                  <a:lumMod val="65000"/>
                  <a:lumOff val="35000"/>
                </a:schemeClr>
              </a:solidFill>
              <a:cs typeface="Calibri"/>
            </a:endParaRPr>
          </a:p>
          <a:p>
            <a:endParaRPr lang="en-GB" sz="1100">
              <a:solidFill>
                <a:schemeClr val="tx1">
                  <a:lumMod val="65000"/>
                  <a:lumOff val="35000"/>
                </a:schemeClr>
              </a:solidFill>
              <a:cs typeface="Calibri"/>
            </a:endParaRPr>
          </a:p>
          <a:p>
            <a:endParaRPr lang="en-GB" sz="1100">
              <a:solidFill>
                <a:schemeClr val="tx1">
                  <a:lumMod val="65000"/>
                  <a:lumOff val="35000"/>
                </a:schemeClr>
              </a:solidFill>
              <a:cs typeface="Calibri"/>
            </a:endParaRPr>
          </a:p>
          <a:p>
            <a:endParaRPr lang="en-GB" sz="1100">
              <a:solidFill>
                <a:schemeClr val="tx1">
                  <a:lumMod val="65000"/>
                  <a:lumOff val="35000"/>
                </a:schemeClr>
              </a:solidFill>
              <a:cs typeface="Calibri"/>
            </a:endParaRPr>
          </a:p>
          <a:p>
            <a:endParaRPr lang="en-GB" sz="1100">
              <a:solidFill>
                <a:schemeClr val="tx1">
                  <a:lumMod val="65000"/>
                  <a:lumOff val="35000"/>
                </a:schemeClr>
              </a:solidFill>
              <a:cs typeface="Calibri"/>
            </a:endParaRPr>
          </a:p>
          <a:p>
            <a:endParaRPr lang="en-GB" sz="1100">
              <a:solidFill>
                <a:schemeClr val="tx1">
                  <a:lumMod val="65000"/>
                  <a:lumOff val="35000"/>
                </a:schemeClr>
              </a:solidFill>
              <a:cs typeface="Calibri"/>
            </a:endParaRPr>
          </a:p>
          <a:p>
            <a:endParaRPr lang="en-GB" sz="1100">
              <a:solidFill>
                <a:schemeClr val="tx1">
                  <a:lumMod val="65000"/>
                  <a:lumOff val="35000"/>
                </a:schemeClr>
              </a:solidFill>
              <a:cs typeface="Calibri"/>
            </a:endParaRPr>
          </a:p>
        </p:txBody>
      </p:sp>
    </p:spTree>
    <p:extLst>
      <p:ext uri="{BB962C8B-B14F-4D97-AF65-F5344CB8AC3E}">
        <p14:creationId xmlns:p14="http://schemas.microsoft.com/office/powerpoint/2010/main" val="2161201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1502-D0E4-4017-98BA-BE8DA915086C}"/>
              </a:ext>
            </a:extLst>
          </p:cNvPr>
          <p:cNvSpPr>
            <a:spLocks noGrp="1"/>
          </p:cNvSpPr>
          <p:nvPr>
            <p:ph type="title"/>
          </p:nvPr>
        </p:nvSpPr>
        <p:spPr>
          <a:xfrm>
            <a:off x="838200" y="340801"/>
            <a:ext cx="10515600" cy="692960"/>
          </a:xfrm>
          <a:prstGeom prst="ellipse">
            <a:avLst/>
          </a:prstGeom>
        </p:spPr>
        <p:txBody>
          <a:bodyPr vert="horz" lIns="91440" tIns="45720" rIns="91440" bIns="45720" rtlCol="0">
            <a:normAutofit fontScale="90000"/>
          </a:bodyPr>
          <a:lstStyle/>
          <a:p>
            <a:r>
              <a:rPr lang="en-US" b="1" kern="1200">
                <a:solidFill>
                  <a:srgbClr val="FFFFFF"/>
                </a:solidFill>
                <a:latin typeface="+mj-lt"/>
                <a:ea typeface="+mj-ea"/>
                <a:cs typeface="+mj-cs"/>
              </a:rPr>
              <a:t>Exception Vs Error</a:t>
            </a:r>
            <a:endParaRPr lang="en-US" kern="1200">
              <a:solidFill>
                <a:srgbClr val="FFFFFF"/>
              </a:solidFill>
              <a:latin typeface="+mj-lt"/>
              <a:ea typeface="+mj-ea"/>
              <a:cs typeface="+mj-cs"/>
            </a:endParaRPr>
          </a:p>
        </p:txBody>
      </p:sp>
      <p:pic>
        <p:nvPicPr>
          <p:cNvPr id="4" name="Picture 4" descr="Table&#10;&#10;Description automatically generated">
            <a:extLst>
              <a:ext uri="{FF2B5EF4-FFF2-40B4-BE49-F238E27FC236}">
                <a16:creationId xmlns:a16="http://schemas.microsoft.com/office/drawing/2014/main" id="{72EC25F0-40AF-43AD-9E38-D225B5519EAA}"/>
              </a:ext>
            </a:extLst>
          </p:cNvPr>
          <p:cNvPicPr>
            <a:picLocks noChangeAspect="1"/>
          </p:cNvPicPr>
          <p:nvPr/>
        </p:nvPicPr>
        <p:blipFill rotWithShape="1">
          <a:blip r:embed="rId2"/>
          <a:srcRect l="3464" r="1123" b="-1"/>
          <a:stretch/>
        </p:blipFill>
        <p:spPr>
          <a:xfrm>
            <a:off x="553701" y="1122174"/>
            <a:ext cx="11110132" cy="5744900"/>
          </a:xfrm>
          <a:prstGeom prst="rect">
            <a:avLst/>
          </a:prstGeom>
        </p:spPr>
      </p:pic>
    </p:spTree>
    <p:extLst>
      <p:ext uri="{BB962C8B-B14F-4D97-AF65-F5344CB8AC3E}">
        <p14:creationId xmlns:p14="http://schemas.microsoft.com/office/powerpoint/2010/main" val="2097737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0C62-DDAB-4D83-A9C8-6E6804B61F53}"/>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b="1" kern="1200">
                <a:solidFill>
                  <a:schemeClr val="tx1"/>
                </a:solidFill>
                <a:latin typeface="+mj-lt"/>
                <a:ea typeface="+mj-ea"/>
                <a:cs typeface="+mj-cs"/>
              </a:rPr>
              <a:t>Throw Vs Throws</a:t>
            </a:r>
          </a:p>
        </p:txBody>
      </p:sp>
      <p:graphicFrame>
        <p:nvGraphicFramePr>
          <p:cNvPr id="5" name="Content Placeholder 4">
            <a:extLst>
              <a:ext uri="{FF2B5EF4-FFF2-40B4-BE49-F238E27FC236}">
                <a16:creationId xmlns:a16="http://schemas.microsoft.com/office/drawing/2014/main" id="{01EB0690-7DE8-4769-8BF4-0FD9CEAF518E}"/>
              </a:ext>
            </a:extLst>
          </p:cNvPr>
          <p:cNvGraphicFramePr>
            <a:graphicFrameLocks noGrp="1"/>
          </p:cNvGraphicFramePr>
          <p:nvPr>
            <p:ph idx="1"/>
            <p:extLst>
              <p:ext uri="{D42A27DB-BD31-4B8C-83A1-F6EECF244321}">
                <p14:modId xmlns:p14="http://schemas.microsoft.com/office/powerpoint/2010/main" val="3443727650"/>
              </p:ext>
            </p:extLst>
          </p:nvPr>
        </p:nvGraphicFramePr>
        <p:xfrm>
          <a:off x="5980981" y="1984075"/>
          <a:ext cx="5952279" cy="4649664"/>
        </p:xfrm>
        <a:graphic>
          <a:graphicData uri="http://schemas.openxmlformats.org/drawingml/2006/table">
            <a:tbl>
              <a:tblPr firstRow="1" bandRow="1">
                <a:tableStyleId>{5C22544A-7EE6-4342-B048-85BDC9FD1C3A}</a:tableStyleId>
              </a:tblPr>
              <a:tblGrid>
                <a:gridCol w="2998366">
                  <a:extLst>
                    <a:ext uri="{9D8B030D-6E8A-4147-A177-3AD203B41FA5}">
                      <a16:colId xmlns:a16="http://schemas.microsoft.com/office/drawing/2014/main" val="2026639114"/>
                    </a:ext>
                  </a:extLst>
                </a:gridCol>
                <a:gridCol w="2953913">
                  <a:extLst>
                    <a:ext uri="{9D8B030D-6E8A-4147-A177-3AD203B41FA5}">
                      <a16:colId xmlns:a16="http://schemas.microsoft.com/office/drawing/2014/main" val="4224273788"/>
                    </a:ext>
                  </a:extLst>
                </a:gridCol>
              </a:tblGrid>
              <a:tr h="420874">
                <a:tc>
                  <a:txBody>
                    <a:bodyPr/>
                    <a:lstStyle/>
                    <a:p>
                      <a:pPr algn="l"/>
                      <a:r>
                        <a:rPr lang="en-GB" sz="1400">
                          <a:effectLst/>
                        </a:rPr>
                        <a:t>throw</a:t>
                      </a:r>
                    </a:p>
                  </a:txBody>
                  <a:tcPr marL="69509" marR="69509" marT="34755" marB="34755" anchor="ctr"/>
                </a:tc>
                <a:tc>
                  <a:txBody>
                    <a:bodyPr/>
                    <a:lstStyle/>
                    <a:p>
                      <a:pPr algn="l"/>
                      <a:r>
                        <a:rPr lang="en-GB" sz="1400">
                          <a:effectLst/>
                        </a:rPr>
                        <a:t>throws</a:t>
                      </a:r>
                    </a:p>
                  </a:txBody>
                  <a:tcPr marL="69509" marR="69509" marT="34755" marB="34755" anchor="ctr"/>
                </a:tc>
                <a:extLst>
                  <a:ext uri="{0D108BD9-81ED-4DB2-BD59-A6C34878D82A}">
                    <a16:rowId xmlns:a16="http://schemas.microsoft.com/office/drawing/2014/main" val="509115737"/>
                  </a:ext>
                </a:extLst>
              </a:tr>
              <a:tr h="1002082">
                <a:tc>
                  <a:txBody>
                    <a:bodyPr/>
                    <a:lstStyle/>
                    <a:p>
                      <a:r>
                        <a:rPr lang="en-GB" sz="1400">
                          <a:effectLst/>
                        </a:rPr>
                        <a:t>throw keyword is used to throw an exception explicitly.</a:t>
                      </a:r>
                    </a:p>
                  </a:txBody>
                  <a:tcPr marL="69509" marR="69509" marT="34755" marB="34755" anchor="ctr"/>
                </a:tc>
                <a:tc>
                  <a:txBody>
                    <a:bodyPr/>
                    <a:lstStyle/>
                    <a:p>
                      <a:r>
                        <a:rPr lang="en-GB" sz="1400">
                          <a:effectLst/>
                        </a:rPr>
                        <a:t>throws keyword is used to declare an exception possible during its execution.</a:t>
                      </a:r>
                    </a:p>
                  </a:txBody>
                  <a:tcPr marL="69509" marR="69509" marT="34755" marB="34755" anchor="ctr"/>
                </a:tc>
                <a:extLst>
                  <a:ext uri="{0D108BD9-81ED-4DB2-BD59-A6C34878D82A}">
                    <a16:rowId xmlns:a16="http://schemas.microsoft.com/office/drawing/2014/main" val="3835659071"/>
                  </a:ext>
                </a:extLst>
              </a:tr>
              <a:tr h="982042">
                <a:tc>
                  <a:txBody>
                    <a:bodyPr/>
                    <a:lstStyle/>
                    <a:p>
                      <a:r>
                        <a:rPr lang="en-GB" sz="1400">
                          <a:effectLst/>
                        </a:rPr>
                        <a:t>throw keyword is followed by an instance of Throwable class or one of its sub-classes.</a:t>
                      </a:r>
                    </a:p>
                  </a:txBody>
                  <a:tcPr marL="69509" marR="69509" marT="34755" marB="34755" anchor="ctr"/>
                </a:tc>
                <a:tc>
                  <a:txBody>
                    <a:bodyPr/>
                    <a:lstStyle/>
                    <a:p>
                      <a:r>
                        <a:rPr lang="en-GB" sz="1400">
                          <a:effectLst/>
                        </a:rPr>
                        <a:t>throws keyword is followed by one or more Exception class names separated by commas.</a:t>
                      </a:r>
                    </a:p>
                  </a:txBody>
                  <a:tcPr marL="69509" marR="69509" marT="34755" marB="34755" anchor="ctr"/>
                </a:tc>
                <a:extLst>
                  <a:ext uri="{0D108BD9-81ED-4DB2-BD59-A6C34878D82A}">
                    <a16:rowId xmlns:a16="http://schemas.microsoft.com/office/drawing/2014/main" val="3158621948"/>
                  </a:ext>
                </a:extLst>
              </a:tr>
              <a:tr h="982042">
                <a:tc>
                  <a:txBody>
                    <a:bodyPr/>
                    <a:lstStyle/>
                    <a:p>
                      <a:r>
                        <a:rPr lang="en-GB" sz="1400">
                          <a:effectLst/>
                        </a:rPr>
                        <a:t>throw keyword is declared inside a method body.</a:t>
                      </a:r>
                    </a:p>
                  </a:txBody>
                  <a:tcPr marL="69509" marR="69509" marT="34755" marB="34755" anchor="ctr"/>
                </a:tc>
                <a:tc>
                  <a:txBody>
                    <a:bodyPr/>
                    <a:lstStyle/>
                    <a:p>
                      <a:r>
                        <a:rPr lang="en-GB" sz="1400">
                          <a:effectLst/>
                        </a:rPr>
                        <a:t>throws keyword is used with method signature (method declaration).</a:t>
                      </a:r>
                    </a:p>
                  </a:txBody>
                  <a:tcPr marL="69509" marR="69509" marT="34755" marB="34755" anchor="ctr"/>
                </a:tc>
                <a:extLst>
                  <a:ext uri="{0D108BD9-81ED-4DB2-BD59-A6C34878D82A}">
                    <a16:rowId xmlns:a16="http://schemas.microsoft.com/office/drawing/2014/main" val="2514991199"/>
                  </a:ext>
                </a:extLst>
              </a:tr>
              <a:tr h="1262624">
                <a:tc>
                  <a:txBody>
                    <a:bodyPr/>
                    <a:lstStyle/>
                    <a:p>
                      <a:r>
                        <a:rPr lang="en-GB" sz="1400">
                          <a:effectLst/>
                        </a:rPr>
                        <a:t>We cannot throw multiple exceptions using throw keyword.</a:t>
                      </a:r>
                    </a:p>
                  </a:txBody>
                  <a:tcPr marL="69509" marR="69509" marT="34755" marB="34755" anchor="ctr"/>
                </a:tc>
                <a:tc>
                  <a:txBody>
                    <a:bodyPr/>
                    <a:lstStyle/>
                    <a:p>
                      <a:r>
                        <a:rPr lang="en-GB" sz="1400">
                          <a:effectLst/>
                        </a:rPr>
                        <a:t>We can declare multiple exceptions (separated by commas) using throws keyword.</a:t>
                      </a:r>
                    </a:p>
                  </a:txBody>
                  <a:tcPr marL="69509" marR="69509" marT="34755" marB="34755" anchor="ctr"/>
                </a:tc>
                <a:extLst>
                  <a:ext uri="{0D108BD9-81ED-4DB2-BD59-A6C34878D82A}">
                    <a16:rowId xmlns:a16="http://schemas.microsoft.com/office/drawing/2014/main" val="349490398"/>
                  </a:ext>
                </a:extLst>
              </a:tr>
            </a:tbl>
          </a:graphicData>
        </a:graphic>
      </p:graphicFrame>
      <p:sp>
        <p:nvSpPr>
          <p:cNvPr id="7" name="TextBox 6">
            <a:extLst>
              <a:ext uri="{FF2B5EF4-FFF2-40B4-BE49-F238E27FC236}">
                <a16:creationId xmlns:a16="http://schemas.microsoft.com/office/drawing/2014/main" id="{87C1C864-159C-45EB-B99A-AC2AC45466E1}"/>
              </a:ext>
            </a:extLst>
          </p:cNvPr>
          <p:cNvSpPr txBox="1"/>
          <p:nvPr/>
        </p:nvSpPr>
        <p:spPr>
          <a:xfrm>
            <a:off x="838200" y="2173288"/>
            <a:ext cx="3603171" cy="363968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b="1">
                <a:solidFill>
                  <a:srgbClr val="FFFFFF"/>
                </a:solidFill>
              </a:rPr>
              <a:t>finally clause</a:t>
            </a:r>
          </a:p>
          <a:p>
            <a:pPr indent="-228600">
              <a:lnSpc>
                <a:spcPct val="90000"/>
              </a:lnSpc>
              <a:spcAft>
                <a:spcPts val="600"/>
              </a:spcAft>
              <a:buFont typeface="Arial" panose="020B0604020202020204" pitchFamily="34" charset="0"/>
              <a:buChar char="•"/>
            </a:pPr>
            <a:endParaRPr lang="en-US" sz="1900" b="1">
              <a:solidFill>
                <a:srgbClr val="FFFFFF"/>
              </a:solidFill>
            </a:endParaRPr>
          </a:p>
          <a:p>
            <a:pPr indent="-228600">
              <a:lnSpc>
                <a:spcPct val="90000"/>
              </a:lnSpc>
              <a:spcAft>
                <a:spcPts val="600"/>
              </a:spcAft>
              <a:buFont typeface="Arial" panose="020B0604020202020204" pitchFamily="34" charset="0"/>
              <a:buChar char="•"/>
            </a:pPr>
            <a:r>
              <a:rPr lang="en-US" sz="1900">
                <a:solidFill>
                  <a:srgbClr val="FFFFFF"/>
                </a:solidFill>
              </a:rPr>
              <a:t>A </a:t>
            </a:r>
            <a:r>
              <a:rPr lang="en-US" sz="1900" b="1">
                <a:solidFill>
                  <a:srgbClr val="FFFFFF"/>
                </a:solidFill>
              </a:rPr>
              <a:t>finally </a:t>
            </a:r>
            <a:r>
              <a:rPr lang="en-US" sz="1900">
                <a:solidFill>
                  <a:srgbClr val="FFFFFF"/>
                </a:solidFill>
              </a:rPr>
              <a:t>keyword is used to create a block of code that follows a try block. A finally block of code is always executed whether an exception has occurred or not. Using a finally block, it lets you run any cleanup type statements that you want to execute, no matter what happens in the protected code. A finally block appears at the end of catch block.</a:t>
            </a:r>
          </a:p>
        </p:txBody>
      </p:sp>
    </p:spTree>
    <p:extLst>
      <p:ext uri="{BB962C8B-B14F-4D97-AF65-F5344CB8AC3E}">
        <p14:creationId xmlns:p14="http://schemas.microsoft.com/office/powerpoint/2010/main" val="356322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509EF8-B259-4C7E-839D-C32BB5E913BB}"/>
              </a:ext>
            </a:extLst>
          </p:cNvPr>
          <p:cNvSpPr>
            <a:spLocks noGrp="1"/>
          </p:cNvSpPr>
          <p:nvPr>
            <p:ph type="title"/>
          </p:nvPr>
        </p:nvSpPr>
        <p:spPr>
          <a:xfrm>
            <a:off x="686834" y="1153572"/>
            <a:ext cx="3200400" cy="4461163"/>
          </a:xfrm>
        </p:spPr>
        <p:txBody>
          <a:bodyPr>
            <a:normAutofit/>
          </a:bodyPr>
          <a:lstStyle/>
          <a:p>
            <a:r>
              <a:rPr lang="en-GB" b="1">
                <a:solidFill>
                  <a:srgbClr val="FFFFFF"/>
                </a:solidFill>
                <a:cs typeface="Calibri Light"/>
              </a:rPr>
              <a:t>OOPS Concept</a:t>
            </a:r>
            <a:endParaRPr lang="en-GB" b="1">
              <a:solidFill>
                <a:srgbClr val="FFFFFF"/>
              </a:solidFill>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D3268C5-B7B9-4831-81AB-A382FF827E5D}"/>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GB" sz="2600" b="1">
                <a:ea typeface="+mn-lt"/>
                <a:cs typeface="+mn-lt"/>
              </a:rPr>
              <a:t>Object-oriented programming </a:t>
            </a:r>
            <a:r>
              <a:rPr lang="en-GB" sz="2600">
                <a:ea typeface="+mn-lt"/>
                <a:cs typeface="+mn-lt"/>
              </a:rPr>
              <a:t>has four basic concepts: encapsulation, abstraction, inheritance, and polymorphism. Even if these concepts seem incredibly complex, understanding the general framework of how they work will help you understand the basics of an OOP computer program. Below, we outline these four basic principles and what they entail:</a:t>
            </a:r>
            <a:endParaRPr lang="en-GB" sz="2600">
              <a:cs typeface="Calibri" panose="020F0502020204030204"/>
            </a:endParaRPr>
          </a:p>
          <a:p>
            <a:r>
              <a:rPr lang="en-GB" sz="2600" b="1">
                <a:ea typeface="+mn-lt"/>
                <a:cs typeface="+mn-lt"/>
              </a:rPr>
              <a:t>Encapsulation</a:t>
            </a:r>
            <a:endParaRPr lang="en-GB" sz="2600" b="1">
              <a:cs typeface="Calibri"/>
            </a:endParaRPr>
          </a:p>
          <a:p>
            <a:r>
              <a:rPr lang="en-GB" sz="2600" b="1">
                <a:ea typeface="+mn-lt"/>
                <a:cs typeface="+mn-lt"/>
              </a:rPr>
              <a:t>Abstraction</a:t>
            </a:r>
            <a:endParaRPr lang="en-GB" sz="2600" b="1">
              <a:cs typeface="Calibri"/>
            </a:endParaRPr>
          </a:p>
          <a:p>
            <a:r>
              <a:rPr lang="en-GB" sz="2600" b="1">
                <a:ea typeface="+mn-lt"/>
                <a:cs typeface="+mn-lt"/>
              </a:rPr>
              <a:t>Inheritance</a:t>
            </a:r>
            <a:endParaRPr lang="en-GB" sz="2600" b="1">
              <a:cs typeface="Calibri"/>
            </a:endParaRPr>
          </a:p>
          <a:p>
            <a:r>
              <a:rPr lang="en-GB" sz="2600" b="1">
                <a:ea typeface="+mn-lt"/>
                <a:cs typeface="+mn-lt"/>
              </a:rPr>
              <a:t>Polymorphism</a:t>
            </a:r>
            <a:endParaRPr lang="en-GB" sz="2600" b="1"/>
          </a:p>
          <a:p>
            <a:endParaRPr lang="en-GB" sz="2600">
              <a:cs typeface="Calibri"/>
            </a:endParaRPr>
          </a:p>
          <a:p>
            <a:endParaRPr lang="en-GB" sz="2600">
              <a:cs typeface="Calibri"/>
            </a:endParaRPr>
          </a:p>
        </p:txBody>
      </p:sp>
    </p:spTree>
    <p:extLst>
      <p:ext uri="{BB962C8B-B14F-4D97-AF65-F5344CB8AC3E}">
        <p14:creationId xmlns:p14="http://schemas.microsoft.com/office/powerpoint/2010/main" val="1060605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9992A-0931-4CAC-980D-935D43CEB861}"/>
              </a:ext>
            </a:extLst>
          </p:cNvPr>
          <p:cNvSpPr>
            <a:spLocks noGrp="1"/>
          </p:cNvSpPr>
          <p:nvPr>
            <p:ph type="title"/>
          </p:nvPr>
        </p:nvSpPr>
        <p:spPr>
          <a:xfrm>
            <a:off x="686834" y="1153572"/>
            <a:ext cx="3200400" cy="4461163"/>
          </a:xfrm>
        </p:spPr>
        <p:txBody>
          <a:bodyPr>
            <a:normAutofit/>
          </a:bodyPr>
          <a:lstStyle/>
          <a:p>
            <a:r>
              <a:rPr lang="en-GB" b="1">
                <a:solidFill>
                  <a:srgbClr val="FFFFFF"/>
                </a:solidFill>
                <a:cs typeface="Calibri Light"/>
              </a:rPr>
              <a:t>Garbage Collection</a:t>
            </a: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F85E058-1D89-4C9A-9A9D-053A3FF9F171}"/>
              </a:ext>
            </a:extLst>
          </p:cNvPr>
          <p:cNvSpPr>
            <a:spLocks noGrp="1"/>
          </p:cNvSpPr>
          <p:nvPr>
            <p:ph idx="1"/>
          </p:nvPr>
        </p:nvSpPr>
        <p:spPr>
          <a:xfrm>
            <a:off x="4418553" y="490703"/>
            <a:ext cx="6906491" cy="5858788"/>
          </a:xfrm>
        </p:spPr>
        <p:txBody>
          <a:bodyPr vert="horz" lIns="91440" tIns="45720" rIns="91440" bIns="45720" rtlCol="0" anchor="ctr">
            <a:normAutofit/>
          </a:bodyPr>
          <a:lstStyle/>
          <a:p>
            <a:r>
              <a:rPr lang="en-GB" sz="1600">
                <a:ea typeface="+mn-lt"/>
                <a:cs typeface="+mn-lt"/>
              </a:rPr>
              <a:t>In java, garbage means unreferenced objects. Garbage Collection is process of reclaiming the runtime unused memory automatically. In other words, it is a way to destroy the unused objects. To do so, we were using free() function in C language and delete() in C++. But, in java it is performed automatically. So, java provides better memory management.</a:t>
            </a:r>
            <a:endParaRPr lang="en-GB" sz="1600">
              <a:cs typeface="Calibri" panose="020F0502020204030204"/>
            </a:endParaRPr>
          </a:p>
          <a:p>
            <a:pPr marL="0" indent="0">
              <a:buNone/>
            </a:pPr>
            <a:r>
              <a:rPr lang="en-GB" sz="1600" b="1" u="sng"/>
              <a:t>Advantage of Garbage Collection</a:t>
            </a:r>
            <a:endParaRPr lang="en-GB" sz="1600" b="1" u="sng">
              <a:cs typeface="Calibri"/>
            </a:endParaRPr>
          </a:p>
          <a:p>
            <a:r>
              <a:rPr lang="en-GB" sz="1600">
                <a:ea typeface="+mn-lt"/>
                <a:cs typeface="+mn-lt"/>
              </a:rPr>
              <a:t>It makes java </a:t>
            </a:r>
            <a:r>
              <a:rPr lang="en-GB" sz="1600" b="1">
                <a:ea typeface="+mn-lt"/>
                <a:cs typeface="+mn-lt"/>
              </a:rPr>
              <a:t>memory efficient</a:t>
            </a:r>
            <a:r>
              <a:rPr lang="en-GB" sz="1600">
                <a:ea typeface="+mn-lt"/>
                <a:cs typeface="+mn-lt"/>
              </a:rPr>
              <a:t> because garbage collector removes the unreferenced objects from heap memory.</a:t>
            </a:r>
            <a:endParaRPr lang="en-GB" sz="1600">
              <a:cs typeface="Calibri"/>
            </a:endParaRPr>
          </a:p>
          <a:p>
            <a:r>
              <a:rPr lang="en-GB" sz="1600">
                <a:ea typeface="+mn-lt"/>
                <a:cs typeface="+mn-lt"/>
              </a:rPr>
              <a:t>It is </a:t>
            </a:r>
            <a:r>
              <a:rPr lang="en-GB" sz="1600" b="1">
                <a:ea typeface="+mn-lt"/>
                <a:cs typeface="+mn-lt"/>
              </a:rPr>
              <a:t>automatically done</a:t>
            </a:r>
            <a:r>
              <a:rPr lang="en-GB" sz="1600">
                <a:ea typeface="+mn-lt"/>
                <a:cs typeface="+mn-lt"/>
              </a:rPr>
              <a:t> by the garbage collector(a part of JVM) so we don't need to make extra efforts.</a:t>
            </a:r>
            <a:endParaRPr lang="en-GB" sz="1600">
              <a:cs typeface="Calibri"/>
            </a:endParaRPr>
          </a:p>
          <a:p>
            <a:pPr marL="0" indent="0">
              <a:buNone/>
            </a:pPr>
            <a:r>
              <a:rPr lang="en-GB" sz="1600" b="1" u="sng"/>
              <a:t>finalize() method</a:t>
            </a:r>
            <a:endParaRPr lang="en-GB" sz="1600" b="1" u="sng">
              <a:cs typeface="Calibri"/>
            </a:endParaRPr>
          </a:p>
          <a:p>
            <a:pPr marL="0" indent="0">
              <a:buNone/>
            </a:pPr>
            <a:r>
              <a:rPr lang="en-GB" sz="1600">
                <a:ea typeface="+mn-lt"/>
                <a:cs typeface="+mn-lt"/>
              </a:rPr>
              <a:t>The finalize() method is invoked each time before the object is garbage collected. This method can be used to perform cleanup processing. This method is defined in Object class as:</a:t>
            </a:r>
            <a:endParaRPr lang="en-GB" sz="1600">
              <a:cs typeface="Calibri" panose="020F0502020204030204"/>
            </a:endParaRPr>
          </a:p>
          <a:p>
            <a:pPr marL="0" indent="0">
              <a:buNone/>
            </a:pPr>
            <a:r>
              <a:rPr lang="en-GB" sz="1600" b="1">
                <a:ea typeface="+mn-lt"/>
                <a:cs typeface="+mn-lt"/>
              </a:rPr>
              <a:t>             protected</a:t>
            </a:r>
            <a:r>
              <a:rPr lang="en-GB" sz="1600" dirty="0">
                <a:ea typeface="+mn-lt"/>
                <a:cs typeface="+mn-lt"/>
              </a:rPr>
              <a:t> </a:t>
            </a:r>
            <a:r>
              <a:rPr lang="en-GB" sz="1600" b="1">
                <a:ea typeface="+mn-lt"/>
                <a:cs typeface="+mn-lt"/>
              </a:rPr>
              <a:t>void</a:t>
            </a:r>
            <a:r>
              <a:rPr lang="en-GB" sz="1600">
                <a:ea typeface="+mn-lt"/>
                <a:cs typeface="+mn-lt"/>
              </a:rPr>
              <a:t> finalize(){}  </a:t>
            </a:r>
            <a:endParaRPr lang="en-GB" sz="1600">
              <a:cs typeface="Calibri" panose="020F0502020204030204"/>
            </a:endParaRPr>
          </a:p>
          <a:p>
            <a:pPr>
              <a:buNone/>
            </a:pPr>
            <a:r>
              <a:rPr lang="en-GB" sz="1600" b="1"/>
              <a:t>Note:</a:t>
            </a:r>
            <a:r>
              <a:rPr lang="en-GB" sz="1600"/>
              <a:t> The Garbage collector of JVM collects only those objects that are created by new keyword. So if you have created any object without new, you can use finalize method to perform cleanup processing (destroying remaining objects).</a:t>
            </a:r>
            <a:endParaRPr lang="en-GB" sz="1600">
              <a:cs typeface="Calibri"/>
            </a:endParaRPr>
          </a:p>
          <a:p>
            <a:pPr marL="0" indent="0">
              <a:buNone/>
            </a:pPr>
            <a:endParaRPr lang="en-GB" sz="1500">
              <a:cs typeface="Calibri"/>
            </a:endParaRPr>
          </a:p>
          <a:p>
            <a:endParaRPr lang="en-GB" sz="1500">
              <a:cs typeface="Calibri"/>
            </a:endParaRPr>
          </a:p>
          <a:p>
            <a:endParaRPr lang="en-GB" sz="1500">
              <a:cs typeface="Calibri"/>
            </a:endParaRPr>
          </a:p>
          <a:p>
            <a:endParaRPr lang="en-GB" sz="1500">
              <a:cs typeface="Calibri"/>
            </a:endParaRPr>
          </a:p>
          <a:p>
            <a:endParaRPr lang="en-GB" sz="1500">
              <a:cs typeface="Calibri"/>
            </a:endParaRPr>
          </a:p>
        </p:txBody>
      </p:sp>
    </p:spTree>
    <p:extLst>
      <p:ext uri="{BB962C8B-B14F-4D97-AF65-F5344CB8AC3E}">
        <p14:creationId xmlns:p14="http://schemas.microsoft.com/office/powerpoint/2010/main" val="1872787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4B24B-BCEE-4AAC-A0CF-E6E9DD5C3DF4}"/>
              </a:ext>
            </a:extLst>
          </p:cNvPr>
          <p:cNvSpPr>
            <a:spLocks noGrp="1"/>
          </p:cNvSpPr>
          <p:nvPr>
            <p:ph type="title"/>
          </p:nvPr>
        </p:nvSpPr>
        <p:spPr>
          <a:xfrm>
            <a:off x="686834" y="1153572"/>
            <a:ext cx="3200400" cy="4461163"/>
          </a:xfrm>
        </p:spPr>
        <p:txBody>
          <a:bodyPr>
            <a:normAutofit/>
          </a:bodyPr>
          <a:lstStyle/>
          <a:p>
            <a:r>
              <a:rPr lang="en-GB" b="1">
                <a:solidFill>
                  <a:srgbClr val="FFFFFF"/>
                </a:solidFill>
                <a:latin typeface="Calibri"/>
                <a:ea typeface="+mj-lt"/>
                <a:cs typeface="+mj-lt"/>
              </a:rPr>
              <a:t>Garbage Collection ( Cont...)</a:t>
            </a:r>
            <a:endParaRPr lang="en-US">
              <a:solidFill>
                <a:srgbClr val="FFFFFF"/>
              </a:solidFill>
              <a:latin typeface="Calibri"/>
            </a:endParaRPr>
          </a:p>
        </p:txBody>
      </p:sp>
      <p:sp>
        <p:nvSpPr>
          <p:cNvPr id="32"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CAAA107-255A-4D8D-8A20-0E796B6C27FB}"/>
              </a:ext>
            </a:extLst>
          </p:cNvPr>
          <p:cNvSpPr>
            <a:spLocks noGrp="1"/>
          </p:cNvSpPr>
          <p:nvPr>
            <p:ph idx="1"/>
          </p:nvPr>
        </p:nvSpPr>
        <p:spPr>
          <a:xfrm>
            <a:off x="4260403" y="59382"/>
            <a:ext cx="7093396" cy="6635165"/>
          </a:xfrm>
        </p:spPr>
        <p:txBody>
          <a:bodyPr vert="horz" lIns="91440" tIns="45720" rIns="91440" bIns="45720" rtlCol="0" anchor="ctr">
            <a:normAutofit/>
          </a:bodyPr>
          <a:lstStyle/>
          <a:p>
            <a:pPr marL="0" indent="0">
              <a:buNone/>
            </a:pPr>
            <a:r>
              <a:rPr lang="en-GB" sz="1400" b="1" u="sng"/>
              <a:t>gc() method</a:t>
            </a:r>
            <a:endParaRPr lang="en-GB" sz="1400" b="1" u="sng">
              <a:cs typeface="Calibri" panose="020F0502020204030204"/>
            </a:endParaRPr>
          </a:p>
          <a:p>
            <a:pPr marL="0" indent="0">
              <a:buNone/>
            </a:pPr>
            <a:r>
              <a:rPr lang="en-GB" sz="1400">
                <a:ea typeface="+mn-lt"/>
                <a:cs typeface="+mn-lt"/>
              </a:rPr>
              <a:t>The gc() method is used to invoke the garbage collector to perform cleanup processing. The gc() is found in System and Runtime classes.</a:t>
            </a:r>
            <a:endParaRPr lang="en-GB" sz="1400">
              <a:cs typeface="Calibri"/>
            </a:endParaRPr>
          </a:p>
          <a:p>
            <a:pPr marL="0" indent="0">
              <a:buNone/>
            </a:pPr>
            <a:r>
              <a:rPr lang="en-GB" sz="1400" b="1">
                <a:ea typeface="+mn-lt"/>
                <a:cs typeface="+mn-lt"/>
              </a:rPr>
              <a:t>                  public</a:t>
            </a:r>
            <a:r>
              <a:rPr lang="en-GB" sz="1400" dirty="0">
                <a:ea typeface="+mn-lt"/>
                <a:cs typeface="+mn-lt"/>
              </a:rPr>
              <a:t> </a:t>
            </a:r>
            <a:r>
              <a:rPr lang="en-GB" sz="1400" b="1">
                <a:ea typeface="+mn-lt"/>
                <a:cs typeface="+mn-lt"/>
              </a:rPr>
              <a:t>static</a:t>
            </a:r>
            <a:r>
              <a:rPr lang="en-GB" sz="1400" dirty="0">
                <a:ea typeface="+mn-lt"/>
                <a:cs typeface="+mn-lt"/>
              </a:rPr>
              <a:t> </a:t>
            </a:r>
            <a:r>
              <a:rPr lang="en-GB" sz="1400" b="1">
                <a:ea typeface="+mn-lt"/>
                <a:cs typeface="+mn-lt"/>
              </a:rPr>
              <a:t>void</a:t>
            </a:r>
            <a:r>
              <a:rPr lang="en-GB" sz="1400">
                <a:ea typeface="+mn-lt"/>
                <a:cs typeface="+mn-lt"/>
              </a:rPr>
              <a:t> gc(){}  </a:t>
            </a:r>
            <a:endParaRPr lang="en-GB" sz="1400">
              <a:cs typeface="Calibri"/>
            </a:endParaRPr>
          </a:p>
          <a:p>
            <a:pPr marL="0" indent="0">
              <a:buNone/>
            </a:pPr>
            <a:r>
              <a:rPr lang="en-GB" sz="1400" b="1"/>
              <a:t>Note:</a:t>
            </a:r>
            <a:r>
              <a:rPr lang="en-GB" sz="1400"/>
              <a:t> Garbage collection is performed by a daemon thread called Garbage Collector(GC). This thread calls the finalize() method before object is garbage collected.</a:t>
            </a:r>
            <a:endParaRPr lang="en-GB" sz="1400">
              <a:cs typeface="Calibri"/>
            </a:endParaRPr>
          </a:p>
          <a:p>
            <a:pPr marL="0" indent="0">
              <a:buNone/>
            </a:pPr>
            <a:endParaRPr lang="en-GB" sz="1400" dirty="0">
              <a:ea typeface="+mn-lt"/>
              <a:cs typeface="+mn-lt"/>
            </a:endParaRPr>
          </a:p>
          <a:p>
            <a:pPr marL="0" indent="0">
              <a:buNone/>
            </a:pPr>
            <a:r>
              <a:rPr lang="en-GB" sz="1400" b="1">
                <a:ea typeface="+mn-lt"/>
                <a:cs typeface="+mn-lt"/>
              </a:rPr>
              <a:t>Example program :</a:t>
            </a:r>
          </a:p>
          <a:p>
            <a:pPr marL="0" indent="0">
              <a:buNone/>
            </a:pPr>
            <a:r>
              <a:rPr lang="en-GB" sz="1400" b="1">
                <a:ea typeface="+mn-lt"/>
                <a:cs typeface="+mn-lt"/>
              </a:rPr>
              <a:t>public</a:t>
            </a:r>
            <a:r>
              <a:rPr lang="en-GB" sz="1400" dirty="0">
                <a:ea typeface="+mn-lt"/>
                <a:cs typeface="+mn-lt"/>
              </a:rPr>
              <a:t> </a:t>
            </a:r>
            <a:r>
              <a:rPr lang="en-GB" sz="1400" b="1">
                <a:ea typeface="+mn-lt"/>
                <a:cs typeface="+mn-lt"/>
              </a:rPr>
              <a:t>class</a:t>
            </a:r>
            <a:r>
              <a:rPr lang="en-GB" sz="1400">
                <a:ea typeface="+mn-lt"/>
                <a:cs typeface="+mn-lt"/>
              </a:rPr>
              <a:t> TestGarbage1</a:t>
            </a:r>
            <a:endParaRPr lang="en-GB" sz="1400" dirty="0">
              <a:ea typeface="+mn-lt"/>
              <a:cs typeface="+mn-lt"/>
            </a:endParaRPr>
          </a:p>
          <a:p>
            <a:pPr marL="0" indent="0">
              <a:buNone/>
            </a:pPr>
            <a:r>
              <a:rPr lang="en-GB" sz="1400">
                <a:ea typeface="+mn-lt"/>
                <a:cs typeface="+mn-lt"/>
              </a:rPr>
              <a:t>{  </a:t>
            </a:r>
            <a:endParaRPr lang="en-GB" sz="1400">
              <a:cs typeface="Calibri"/>
            </a:endParaRPr>
          </a:p>
          <a:p>
            <a:pPr marL="0" indent="0">
              <a:buNone/>
            </a:pPr>
            <a:r>
              <a:rPr lang="en-GB" sz="1400" b="1">
                <a:ea typeface="+mn-lt"/>
                <a:cs typeface="+mn-lt"/>
              </a:rPr>
              <a:t>     public</a:t>
            </a:r>
            <a:r>
              <a:rPr lang="en-GB" sz="1400" dirty="0">
                <a:ea typeface="+mn-lt"/>
                <a:cs typeface="+mn-lt"/>
              </a:rPr>
              <a:t> </a:t>
            </a:r>
            <a:r>
              <a:rPr lang="en-GB" sz="1400" b="1">
                <a:ea typeface="+mn-lt"/>
                <a:cs typeface="+mn-lt"/>
              </a:rPr>
              <a:t>void</a:t>
            </a:r>
            <a:r>
              <a:rPr lang="en-GB" sz="1400">
                <a:ea typeface="+mn-lt"/>
                <a:cs typeface="+mn-lt"/>
              </a:rPr>
              <a:t> finalize()  {   System.out.println("object is garbage collected");     }  </a:t>
            </a:r>
            <a:endParaRPr lang="en-GB" sz="1400">
              <a:cs typeface="Calibri" panose="020F0502020204030204"/>
            </a:endParaRPr>
          </a:p>
          <a:p>
            <a:pPr marL="0" indent="0">
              <a:buNone/>
            </a:pPr>
            <a:r>
              <a:rPr lang="en-GB" sz="1400" b="1">
                <a:ea typeface="+mn-lt"/>
                <a:cs typeface="+mn-lt"/>
              </a:rPr>
              <a:t>     public</a:t>
            </a:r>
            <a:r>
              <a:rPr lang="en-GB" sz="1400" dirty="0">
                <a:ea typeface="+mn-lt"/>
                <a:cs typeface="+mn-lt"/>
              </a:rPr>
              <a:t> </a:t>
            </a:r>
            <a:r>
              <a:rPr lang="en-GB" sz="1400" b="1">
                <a:ea typeface="+mn-lt"/>
                <a:cs typeface="+mn-lt"/>
              </a:rPr>
              <a:t>static</a:t>
            </a:r>
            <a:r>
              <a:rPr lang="en-GB" sz="1400" dirty="0">
                <a:ea typeface="+mn-lt"/>
                <a:cs typeface="+mn-lt"/>
              </a:rPr>
              <a:t> </a:t>
            </a:r>
            <a:r>
              <a:rPr lang="en-GB" sz="1400" b="1">
                <a:ea typeface="+mn-lt"/>
                <a:cs typeface="+mn-lt"/>
              </a:rPr>
              <a:t>void</a:t>
            </a:r>
            <a:r>
              <a:rPr lang="en-GB" sz="1400">
                <a:ea typeface="+mn-lt"/>
                <a:cs typeface="+mn-lt"/>
              </a:rPr>
              <a:t> main(String args[])</a:t>
            </a:r>
            <a:endParaRPr lang="en-GB" sz="1400" dirty="0">
              <a:ea typeface="+mn-lt"/>
              <a:cs typeface="+mn-lt"/>
            </a:endParaRPr>
          </a:p>
          <a:p>
            <a:pPr marL="0" indent="0">
              <a:buNone/>
            </a:pPr>
            <a:r>
              <a:rPr lang="en-GB" sz="1400">
                <a:ea typeface="+mn-lt"/>
                <a:cs typeface="+mn-lt"/>
              </a:rPr>
              <a:t>     {  </a:t>
            </a:r>
            <a:endParaRPr lang="en-GB" sz="1400">
              <a:cs typeface="Calibri" panose="020F0502020204030204"/>
            </a:endParaRPr>
          </a:p>
          <a:p>
            <a:pPr marL="0" indent="0">
              <a:buNone/>
            </a:pPr>
            <a:r>
              <a:rPr lang="en-GB" sz="1400">
                <a:ea typeface="+mn-lt"/>
                <a:cs typeface="+mn-lt"/>
              </a:rPr>
              <a:t>           TestGarbage1 s1=</a:t>
            </a:r>
            <a:r>
              <a:rPr lang="en-GB" sz="1400" b="1">
                <a:ea typeface="+mn-lt"/>
                <a:cs typeface="+mn-lt"/>
              </a:rPr>
              <a:t>new</a:t>
            </a:r>
            <a:r>
              <a:rPr lang="en-GB" sz="1400">
                <a:ea typeface="+mn-lt"/>
                <a:cs typeface="+mn-lt"/>
              </a:rPr>
              <a:t> TestGarbage1();  </a:t>
            </a:r>
            <a:endParaRPr lang="en-GB" sz="1400" dirty="0">
              <a:ea typeface="+mn-lt"/>
              <a:cs typeface="+mn-lt"/>
            </a:endParaRPr>
          </a:p>
          <a:p>
            <a:pPr marL="0" indent="0">
              <a:buNone/>
            </a:pPr>
            <a:r>
              <a:rPr lang="en-GB" sz="1400">
                <a:ea typeface="+mn-lt"/>
                <a:cs typeface="+mn-lt"/>
              </a:rPr>
              <a:t>           TestGarbage1 s2=</a:t>
            </a:r>
            <a:r>
              <a:rPr lang="en-GB" sz="1400" b="1">
                <a:ea typeface="+mn-lt"/>
                <a:cs typeface="+mn-lt"/>
              </a:rPr>
              <a:t>new</a:t>
            </a:r>
            <a:r>
              <a:rPr lang="en-GB" sz="1400">
                <a:ea typeface="+mn-lt"/>
                <a:cs typeface="+mn-lt"/>
              </a:rPr>
              <a:t> TestGarbage1();  </a:t>
            </a:r>
            <a:endParaRPr lang="en-GB" sz="1400">
              <a:cs typeface="Calibri"/>
            </a:endParaRPr>
          </a:p>
          <a:p>
            <a:pPr marL="0" indent="0">
              <a:buNone/>
            </a:pPr>
            <a:r>
              <a:rPr lang="en-GB" sz="1400">
                <a:ea typeface="+mn-lt"/>
                <a:cs typeface="+mn-lt"/>
              </a:rPr>
              <a:t>           s1=</a:t>
            </a:r>
            <a:r>
              <a:rPr lang="en-GB" sz="1400" b="1">
                <a:ea typeface="+mn-lt"/>
                <a:cs typeface="+mn-lt"/>
              </a:rPr>
              <a:t>null</a:t>
            </a:r>
            <a:r>
              <a:rPr lang="en-GB" sz="1400">
                <a:ea typeface="+mn-lt"/>
                <a:cs typeface="+mn-lt"/>
              </a:rPr>
              <a:t>;  s2=</a:t>
            </a:r>
            <a:r>
              <a:rPr lang="en-GB" sz="1400" b="1">
                <a:ea typeface="+mn-lt"/>
                <a:cs typeface="+mn-lt"/>
              </a:rPr>
              <a:t>null</a:t>
            </a:r>
            <a:r>
              <a:rPr lang="en-GB" sz="1400">
                <a:ea typeface="+mn-lt"/>
                <a:cs typeface="+mn-lt"/>
              </a:rPr>
              <a:t>;  </a:t>
            </a:r>
            <a:endParaRPr lang="en-GB" sz="1400">
              <a:cs typeface="Calibri"/>
            </a:endParaRPr>
          </a:p>
          <a:p>
            <a:pPr marL="0" indent="0">
              <a:buNone/>
            </a:pPr>
            <a:r>
              <a:rPr lang="en-GB" sz="1400">
                <a:ea typeface="+mn-lt"/>
                <a:cs typeface="+mn-lt"/>
              </a:rPr>
              <a:t>           System.gc();  </a:t>
            </a:r>
            <a:endParaRPr lang="en-GB" sz="1400" dirty="0">
              <a:ea typeface="+mn-lt"/>
              <a:cs typeface="+mn-lt"/>
            </a:endParaRPr>
          </a:p>
          <a:p>
            <a:pPr marL="0" indent="0">
              <a:buNone/>
            </a:pPr>
            <a:r>
              <a:rPr lang="en-GB" sz="1400">
                <a:ea typeface="+mn-lt"/>
                <a:cs typeface="+mn-lt"/>
              </a:rPr>
              <a:t>    }  </a:t>
            </a:r>
            <a:endParaRPr lang="en-GB" sz="1400">
              <a:cs typeface="Calibri" panose="020F0502020204030204"/>
            </a:endParaRPr>
          </a:p>
          <a:p>
            <a:pPr marL="0" indent="0">
              <a:buNone/>
            </a:pPr>
            <a:r>
              <a:rPr lang="en-GB" sz="1400">
                <a:ea typeface="+mn-lt"/>
                <a:cs typeface="+mn-lt"/>
              </a:rPr>
              <a:t>}  </a:t>
            </a:r>
            <a:endParaRPr lang="en-GB" sz="1300">
              <a:cs typeface="Calibri"/>
            </a:endParaRPr>
          </a:p>
          <a:p>
            <a:endParaRPr lang="en-GB" sz="1300">
              <a:cs typeface="Calibri"/>
            </a:endParaRPr>
          </a:p>
        </p:txBody>
      </p:sp>
    </p:spTree>
    <p:extLst>
      <p:ext uri="{BB962C8B-B14F-4D97-AF65-F5344CB8AC3E}">
        <p14:creationId xmlns:p14="http://schemas.microsoft.com/office/powerpoint/2010/main" val="3248660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88A7-E1F3-451D-B9A6-02953E65AF97}"/>
              </a:ext>
            </a:extLst>
          </p:cNvPr>
          <p:cNvSpPr>
            <a:spLocks noGrp="1"/>
          </p:cNvSpPr>
          <p:nvPr>
            <p:ph type="title"/>
          </p:nvPr>
        </p:nvSpPr>
        <p:spPr>
          <a:xfrm>
            <a:off x="1616054" y="916081"/>
            <a:ext cx="8959893" cy="528926"/>
          </a:xfrm>
        </p:spPr>
        <p:txBody>
          <a:bodyPr anchor="b">
            <a:normAutofit fontScale="90000"/>
          </a:bodyPr>
          <a:lstStyle/>
          <a:p>
            <a:pPr algn="ctr"/>
            <a:r>
              <a:rPr lang="en-GB" sz="3200" b="1">
                <a:solidFill>
                  <a:schemeClr val="tx1">
                    <a:lumMod val="65000"/>
                    <a:lumOff val="35000"/>
                  </a:schemeClr>
                </a:solidFill>
                <a:cs typeface="Calibri Light"/>
              </a:rPr>
              <a:t>FILE CONCEPT IN JAVA</a:t>
            </a:r>
            <a:endParaRPr lang="en-GB" sz="3200" b="1">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37F60D67-CBF4-428F-BF28-72A28B0A7BC3}"/>
              </a:ext>
            </a:extLst>
          </p:cNvPr>
          <p:cNvSpPr>
            <a:spLocks noGrp="1"/>
          </p:cNvSpPr>
          <p:nvPr>
            <p:ph idx="1"/>
          </p:nvPr>
        </p:nvSpPr>
        <p:spPr>
          <a:xfrm>
            <a:off x="1616054" y="1535988"/>
            <a:ext cx="8959892" cy="4420310"/>
          </a:xfrm>
        </p:spPr>
        <p:txBody>
          <a:bodyPr vert="horz" lIns="91440" tIns="45720" rIns="91440" bIns="45720" rtlCol="0" anchor="t">
            <a:normAutofit/>
          </a:bodyPr>
          <a:lstStyle/>
          <a:p>
            <a:r>
              <a:rPr lang="en-GB" sz="1800">
                <a:solidFill>
                  <a:schemeClr val="tx1">
                    <a:lumMod val="65000"/>
                    <a:lumOff val="35000"/>
                  </a:schemeClr>
                </a:solidFill>
                <a:ea typeface="+mn-lt"/>
                <a:cs typeface="+mn-lt"/>
              </a:rPr>
              <a:t>Java provides several API (also known as </a:t>
            </a:r>
            <a:r>
              <a:rPr lang="en-GB" sz="1800" dirty="0">
                <a:solidFill>
                  <a:schemeClr val="tx1">
                    <a:lumMod val="65000"/>
                    <a:lumOff val="35000"/>
                  </a:schemeClr>
                </a:solidFill>
                <a:ea typeface="+mn-lt"/>
                <a:cs typeface="+mn-lt"/>
                <a:hlinkClick r:id="rId2">
                  <a:extLst>
                    <a:ext uri="{A12FA001-AC4F-418D-AE19-62706E023703}">
                      <ahyp:hlinkClr xmlns:ahyp="http://schemas.microsoft.com/office/drawing/2018/hyperlinkcolor" val="tx"/>
                    </a:ext>
                  </a:extLst>
                </a:hlinkClick>
              </a:rPr>
              <a:t>Java I/O</a:t>
            </a:r>
            <a:r>
              <a:rPr lang="en-GB" sz="1800">
                <a:solidFill>
                  <a:schemeClr val="tx1">
                    <a:lumMod val="65000"/>
                    <a:lumOff val="35000"/>
                  </a:schemeClr>
                </a:solidFill>
                <a:ea typeface="+mn-lt"/>
                <a:cs typeface="+mn-lt"/>
              </a:rPr>
              <a:t>) to read and write files. There are two types of Streams you can use to interact with files: </a:t>
            </a:r>
            <a:r>
              <a:rPr lang="en-GB" sz="1800" b="1">
                <a:solidFill>
                  <a:schemeClr val="tx1">
                    <a:lumMod val="65000"/>
                    <a:lumOff val="35000"/>
                  </a:schemeClr>
                </a:solidFill>
                <a:ea typeface="+mn-lt"/>
                <a:cs typeface="+mn-lt"/>
              </a:rPr>
              <a:t>Character Streams</a:t>
            </a:r>
            <a:r>
              <a:rPr lang="en-GB" sz="1800">
                <a:solidFill>
                  <a:schemeClr val="tx1">
                    <a:lumMod val="65000"/>
                    <a:lumOff val="35000"/>
                  </a:schemeClr>
                </a:solidFill>
                <a:ea typeface="+mn-lt"/>
                <a:cs typeface="+mn-lt"/>
              </a:rPr>
              <a:t> , and </a:t>
            </a:r>
            <a:r>
              <a:rPr lang="en-GB" sz="1800" b="1">
                <a:solidFill>
                  <a:schemeClr val="tx1">
                    <a:lumMod val="65000"/>
                    <a:lumOff val="35000"/>
                  </a:schemeClr>
                </a:solidFill>
                <a:ea typeface="+mn-lt"/>
                <a:cs typeface="+mn-lt"/>
              </a:rPr>
              <a:t>Byte Streams.</a:t>
            </a:r>
            <a:endParaRPr lang="en-GB" sz="1800" b="1">
              <a:solidFill>
                <a:schemeClr val="tx1">
                  <a:lumMod val="65000"/>
                  <a:lumOff val="35000"/>
                </a:schemeClr>
              </a:solidFill>
              <a:cs typeface="Calibri" panose="020F0502020204030204"/>
            </a:endParaRPr>
          </a:p>
          <a:p>
            <a:pPr marL="0" indent="0">
              <a:buNone/>
            </a:pPr>
            <a:r>
              <a:rPr lang="en-GB" sz="1800" b="1" u="sng">
                <a:solidFill>
                  <a:schemeClr val="tx1">
                    <a:lumMod val="65000"/>
                    <a:lumOff val="35000"/>
                  </a:schemeClr>
                </a:solidFill>
              </a:rPr>
              <a:t>Character Streams</a:t>
            </a:r>
            <a:endParaRPr lang="en-GB" sz="1800" b="1" u="sng">
              <a:solidFill>
                <a:schemeClr val="tx1">
                  <a:lumMod val="65000"/>
                  <a:lumOff val="35000"/>
                </a:schemeClr>
              </a:solidFill>
              <a:ea typeface="+mn-lt"/>
              <a:cs typeface="+mn-lt"/>
            </a:endParaRPr>
          </a:p>
          <a:p>
            <a:pPr marL="0" indent="0">
              <a:buNone/>
            </a:pPr>
            <a:r>
              <a:rPr lang="en-GB" sz="1800">
                <a:solidFill>
                  <a:schemeClr val="tx1">
                    <a:lumMod val="65000"/>
                    <a:lumOff val="35000"/>
                  </a:schemeClr>
                </a:solidFill>
                <a:ea typeface="+mn-lt"/>
                <a:cs typeface="+mn-lt"/>
              </a:rPr>
              <a:t>Character Streams are used to read or write the characters data type. All of these classes are defined under </a:t>
            </a:r>
            <a:r>
              <a:rPr lang="en-GB" sz="1800">
                <a:solidFill>
                  <a:schemeClr val="tx1">
                    <a:lumMod val="65000"/>
                    <a:lumOff val="35000"/>
                  </a:schemeClr>
                </a:solidFill>
                <a:latin typeface="Consolas"/>
                <a:ea typeface="+mn-lt"/>
                <a:cs typeface="+mn-lt"/>
              </a:rPr>
              <a:t>java.io</a:t>
            </a:r>
            <a:r>
              <a:rPr lang="en-GB" sz="1800">
                <a:solidFill>
                  <a:schemeClr val="tx1">
                    <a:lumMod val="65000"/>
                    <a:lumOff val="35000"/>
                  </a:schemeClr>
                </a:solidFill>
                <a:ea typeface="+mn-lt"/>
                <a:cs typeface="+mn-lt"/>
              </a:rPr>
              <a:t> package. Here are some classes you should know that can be used to </a:t>
            </a:r>
            <a:r>
              <a:rPr lang="en-GB" sz="1800" b="1">
                <a:solidFill>
                  <a:schemeClr val="tx1">
                    <a:lumMod val="65000"/>
                    <a:lumOff val="35000"/>
                  </a:schemeClr>
                </a:solidFill>
                <a:ea typeface="+mn-lt"/>
                <a:cs typeface="+mn-lt"/>
              </a:rPr>
              <a:t>read</a:t>
            </a:r>
            <a:r>
              <a:rPr lang="en-GB" sz="1800">
                <a:solidFill>
                  <a:schemeClr val="tx1">
                    <a:lumMod val="65000"/>
                    <a:lumOff val="35000"/>
                  </a:schemeClr>
                </a:solidFill>
                <a:ea typeface="+mn-lt"/>
                <a:cs typeface="+mn-lt"/>
              </a:rPr>
              <a:t> character data:</a:t>
            </a:r>
            <a:endParaRPr lang="en-GB" sz="1800">
              <a:solidFill>
                <a:schemeClr val="tx1">
                  <a:lumMod val="65000"/>
                  <a:lumOff val="35000"/>
                </a:schemeClr>
              </a:solidFill>
              <a:cs typeface="Calibri"/>
            </a:endParaRPr>
          </a:p>
          <a:p>
            <a:pPr>
              <a:buFont typeface="Arial"/>
              <a:buChar char="•"/>
            </a:pPr>
            <a:r>
              <a:rPr lang="en-GB" sz="1800" dirty="0">
                <a:solidFill>
                  <a:schemeClr val="tx1">
                    <a:lumMod val="65000"/>
                    <a:lumOff val="35000"/>
                  </a:schemeClr>
                </a:solidFill>
                <a:ea typeface="+mn-lt"/>
                <a:cs typeface="+mn-lt"/>
                <a:hlinkClick r:id="rId3">
                  <a:extLst>
                    <a:ext uri="{A12FA001-AC4F-418D-AE19-62706E023703}">
                      <ahyp:hlinkClr xmlns:ahyp="http://schemas.microsoft.com/office/drawing/2018/hyperlinkcolor" val="tx"/>
                    </a:ext>
                  </a:extLst>
                </a:hlinkClick>
              </a:rPr>
              <a:t>Reader</a:t>
            </a:r>
            <a:r>
              <a:rPr lang="en-GB" sz="1800">
                <a:solidFill>
                  <a:schemeClr val="tx1">
                    <a:lumMod val="65000"/>
                    <a:lumOff val="35000"/>
                  </a:schemeClr>
                </a:solidFill>
                <a:ea typeface="+mn-lt"/>
                <a:cs typeface="+mn-lt"/>
              </a:rPr>
              <a:t>: An abstract class to read a character stream.</a:t>
            </a:r>
            <a:endParaRPr lang="en-GB" sz="1800">
              <a:solidFill>
                <a:schemeClr val="tx1">
                  <a:lumMod val="65000"/>
                  <a:lumOff val="35000"/>
                </a:schemeClr>
              </a:solidFill>
              <a:cs typeface="Calibri"/>
            </a:endParaRPr>
          </a:p>
          <a:p>
            <a:pPr>
              <a:buFont typeface="Arial"/>
              <a:buChar char="•"/>
            </a:pPr>
            <a:r>
              <a:rPr lang="en-GB" sz="1800" dirty="0">
                <a:solidFill>
                  <a:schemeClr val="tx1">
                    <a:lumMod val="65000"/>
                    <a:lumOff val="35000"/>
                  </a:schemeClr>
                </a:solidFill>
                <a:ea typeface="+mn-lt"/>
                <a:cs typeface="+mn-lt"/>
                <a:hlinkClick r:id="rId4">
                  <a:extLst>
                    <a:ext uri="{A12FA001-AC4F-418D-AE19-62706E023703}">
                      <ahyp:hlinkClr xmlns:ahyp="http://schemas.microsoft.com/office/drawing/2018/hyperlinkcolor" val="tx"/>
                    </a:ext>
                  </a:extLst>
                </a:hlinkClick>
              </a:rPr>
              <a:t>InputStreamReader</a:t>
            </a:r>
            <a:r>
              <a:rPr lang="en-GB" sz="1800">
                <a:solidFill>
                  <a:schemeClr val="tx1">
                    <a:lumMod val="65000"/>
                    <a:lumOff val="35000"/>
                  </a:schemeClr>
                </a:solidFill>
                <a:ea typeface="+mn-lt"/>
                <a:cs typeface="+mn-lt"/>
              </a:rPr>
              <a:t>: Class used to read the byte stream and converts to character stream.</a:t>
            </a:r>
            <a:endParaRPr lang="en-GB" sz="1800">
              <a:solidFill>
                <a:schemeClr val="tx1">
                  <a:lumMod val="65000"/>
                  <a:lumOff val="35000"/>
                </a:schemeClr>
              </a:solidFill>
              <a:cs typeface="Calibri"/>
            </a:endParaRPr>
          </a:p>
          <a:p>
            <a:pPr>
              <a:buFont typeface="Arial"/>
              <a:buChar char="•"/>
            </a:pPr>
            <a:r>
              <a:rPr lang="en-GB" sz="1800" dirty="0">
                <a:solidFill>
                  <a:schemeClr val="tx1">
                    <a:lumMod val="65000"/>
                    <a:lumOff val="35000"/>
                  </a:schemeClr>
                </a:solidFill>
                <a:ea typeface="+mn-lt"/>
                <a:cs typeface="+mn-lt"/>
                <a:hlinkClick r:id="rId5">
                  <a:extLst>
                    <a:ext uri="{A12FA001-AC4F-418D-AE19-62706E023703}">
                      <ahyp:hlinkClr xmlns:ahyp="http://schemas.microsoft.com/office/drawing/2018/hyperlinkcolor" val="tx"/>
                    </a:ext>
                  </a:extLst>
                </a:hlinkClick>
              </a:rPr>
              <a:t>FileReader</a:t>
            </a:r>
            <a:r>
              <a:rPr lang="en-GB" sz="1800">
                <a:solidFill>
                  <a:schemeClr val="tx1">
                    <a:lumMod val="65000"/>
                    <a:lumOff val="35000"/>
                  </a:schemeClr>
                </a:solidFill>
                <a:ea typeface="+mn-lt"/>
                <a:cs typeface="+mn-lt"/>
              </a:rPr>
              <a:t>: A class to read the characters from a file.</a:t>
            </a:r>
            <a:endParaRPr lang="en-GB" sz="1800">
              <a:solidFill>
                <a:schemeClr val="tx1">
                  <a:lumMod val="65000"/>
                  <a:lumOff val="35000"/>
                </a:schemeClr>
              </a:solidFill>
              <a:cs typeface="Calibri"/>
            </a:endParaRPr>
          </a:p>
          <a:p>
            <a:pPr>
              <a:buFont typeface="Arial"/>
              <a:buChar char="•"/>
            </a:pPr>
            <a:r>
              <a:rPr lang="en-GB" sz="1800" dirty="0">
                <a:solidFill>
                  <a:schemeClr val="tx1">
                    <a:lumMod val="65000"/>
                    <a:lumOff val="35000"/>
                  </a:schemeClr>
                </a:solidFill>
                <a:ea typeface="+mn-lt"/>
                <a:cs typeface="+mn-lt"/>
                <a:hlinkClick r:id="rId6">
                  <a:extLst>
                    <a:ext uri="{A12FA001-AC4F-418D-AE19-62706E023703}">
                      <ahyp:hlinkClr xmlns:ahyp="http://schemas.microsoft.com/office/drawing/2018/hyperlinkcolor" val="tx"/>
                    </a:ext>
                  </a:extLst>
                </a:hlinkClick>
              </a:rPr>
              <a:t>BufferedReader</a:t>
            </a:r>
            <a:r>
              <a:rPr lang="en-GB" sz="1800">
                <a:solidFill>
                  <a:schemeClr val="tx1">
                    <a:lumMod val="65000"/>
                    <a:lumOff val="35000"/>
                  </a:schemeClr>
                </a:solidFill>
                <a:ea typeface="+mn-lt"/>
                <a:cs typeface="+mn-lt"/>
              </a:rPr>
              <a:t>: This is a wrapper over the </a:t>
            </a:r>
            <a:r>
              <a:rPr lang="en-GB" sz="1800">
                <a:solidFill>
                  <a:schemeClr val="tx1">
                    <a:lumMod val="65000"/>
                    <a:lumOff val="35000"/>
                  </a:schemeClr>
                </a:solidFill>
                <a:latin typeface="Consolas"/>
                <a:ea typeface="+mn-lt"/>
                <a:cs typeface="+mn-lt"/>
              </a:rPr>
              <a:t>Reader</a:t>
            </a:r>
            <a:r>
              <a:rPr lang="en-GB" sz="1800">
                <a:solidFill>
                  <a:schemeClr val="tx1">
                    <a:lumMod val="65000"/>
                    <a:lumOff val="35000"/>
                  </a:schemeClr>
                </a:solidFill>
                <a:ea typeface="+mn-lt"/>
                <a:cs typeface="+mn-lt"/>
              </a:rPr>
              <a:t> class that supports buffering capabilities. In many cases this is most preferable class to read data because more data can been read from the file in one </a:t>
            </a:r>
            <a:r>
              <a:rPr lang="en-GB" sz="1800">
                <a:solidFill>
                  <a:schemeClr val="tx1">
                    <a:lumMod val="65000"/>
                    <a:lumOff val="35000"/>
                  </a:schemeClr>
                </a:solidFill>
                <a:latin typeface="Consolas"/>
                <a:ea typeface="+mn-lt"/>
                <a:cs typeface="+mn-lt"/>
              </a:rPr>
              <a:t>read()</a:t>
            </a:r>
            <a:r>
              <a:rPr lang="en-GB" sz="1800">
                <a:solidFill>
                  <a:schemeClr val="tx1">
                    <a:lumMod val="65000"/>
                    <a:lumOff val="35000"/>
                  </a:schemeClr>
                </a:solidFill>
                <a:ea typeface="+mn-lt"/>
                <a:cs typeface="+mn-lt"/>
              </a:rPr>
              <a:t> call, reducing the number of actual I/O operations with file system.</a:t>
            </a:r>
            <a:endParaRPr lang="en-GB" sz="1800">
              <a:solidFill>
                <a:schemeClr val="tx1">
                  <a:lumMod val="65000"/>
                  <a:lumOff val="35000"/>
                </a:schemeClr>
              </a:solidFill>
              <a:cs typeface="Calibri"/>
            </a:endParaRPr>
          </a:p>
          <a:p>
            <a:pPr marL="0" indent="0">
              <a:buNone/>
            </a:pPr>
            <a:endParaRPr lang="en-GB" sz="1400">
              <a:solidFill>
                <a:schemeClr val="tx1">
                  <a:lumMod val="65000"/>
                  <a:lumOff val="35000"/>
                </a:schemeClr>
              </a:solidFill>
              <a:ea typeface="+mn-lt"/>
              <a:cs typeface="+mn-lt"/>
            </a:endParaRPr>
          </a:p>
          <a:p>
            <a:endParaRPr lang="en-GB" sz="1400" b="1">
              <a:solidFill>
                <a:schemeClr val="tx1">
                  <a:lumMod val="65000"/>
                  <a:lumOff val="35000"/>
                </a:schemeClr>
              </a:solidFill>
              <a:ea typeface="+mn-lt"/>
              <a:cs typeface="+mn-lt"/>
            </a:endParaRPr>
          </a:p>
          <a:p>
            <a:endParaRPr lang="en-GB" sz="1400">
              <a:solidFill>
                <a:schemeClr val="tx1">
                  <a:lumMod val="65000"/>
                  <a:lumOff val="35000"/>
                </a:schemeClr>
              </a:solidFill>
              <a:ea typeface="+mn-lt"/>
              <a:cs typeface="+mn-lt"/>
            </a:endParaRPr>
          </a:p>
        </p:txBody>
      </p:sp>
    </p:spTree>
    <p:extLst>
      <p:ext uri="{BB962C8B-B14F-4D97-AF65-F5344CB8AC3E}">
        <p14:creationId xmlns:p14="http://schemas.microsoft.com/office/powerpoint/2010/main" val="1883171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359C4A-3112-469A-B004-F30AD449938D}"/>
              </a:ext>
            </a:extLst>
          </p:cNvPr>
          <p:cNvSpPr>
            <a:spLocks noGrp="1"/>
          </p:cNvSpPr>
          <p:nvPr>
            <p:ph idx="1"/>
          </p:nvPr>
        </p:nvSpPr>
        <p:spPr>
          <a:xfrm>
            <a:off x="854054" y="687723"/>
            <a:ext cx="9721892" cy="5484236"/>
          </a:xfrm>
        </p:spPr>
        <p:txBody>
          <a:bodyPr vert="horz" lIns="91440" tIns="45720" rIns="91440" bIns="45720" rtlCol="0" anchor="t">
            <a:noAutofit/>
          </a:bodyPr>
          <a:lstStyle/>
          <a:p>
            <a:pPr marL="0" indent="0">
              <a:buNone/>
            </a:pPr>
            <a:r>
              <a:rPr lang="en-GB" sz="1600">
                <a:solidFill>
                  <a:schemeClr val="tx1">
                    <a:lumMod val="65000"/>
                    <a:lumOff val="35000"/>
                  </a:schemeClr>
                </a:solidFill>
                <a:ea typeface="+mn-lt"/>
                <a:cs typeface="+mn-lt"/>
              </a:rPr>
              <a:t>And here are some classes you can use to </a:t>
            </a:r>
            <a:r>
              <a:rPr lang="en-GB" sz="1600" b="1">
                <a:solidFill>
                  <a:schemeClr val="tx1">
                    <a:lumMod val="65000"/>
                    <a:lumOff val="35000"/>
                  </a:schemeClr>
                </a:solidFill>
                <a:ea typeface="+mn-lt"/>
                <a:cs typeface="+mn-lt"/>
              </a:rPr>
              <a:t>write</a:t>
            </a:r>
            <a:r>
              <a:rPr lang="en-GB" sz="1600">
                <a:solidFill>
                  <a:schemeClr val="tx1">
                    <a:lumMod val="65000"/>
                    <a:lumOff val="35000"/>
                  </a:schemeClr>
                </a:solidFill>
                <a:ea typeface="+mn-lt"/>
                <a:cs typeface="+mn-lt"/>
              </a:rPr>
              <a:t> character data to a file:</a:t>
            </a:r>
            <a:endParaRPr lang="en-GB" sz="1600">
              <a:solidFill>
                <a:schemeClr val="tx1">
                  <a:lumMod val="65000"/>
                  <a:lumOff val="35000"/>
                </a:schemeClr>
              </a:solidFill>
              <a:cs typeface="Calibri" panose="020F0502020204030204"/>
            </a:endParaRPr>
          </a:p>
          <a:p>
            <a:r>
              <a:rPr lang="en-GB" sz="1600" dirty="0">
                <a:solidFill>
                  <a:schemeClr val="tx1">
                    <a:lumMod val="65000"/>
                    <a:lumOff val="35000"/>
                  </a:schemeClr>
                </a:solidFill>
                <a:ea typeface="+mn-lt"/>
                <a:cs typeface="+mn-lt"/>
                <a:hlinkClick r:id="rId2">
                  <a:extLst>
                    <a:ext uri="{A12FA001-AC4F-418D-AE19-62706E023703}">
                      <ahyp:hlinkClr xmlns:ahyp="http://schemas.microsoft.com/office/drawing/2018/hyperlinkcolor" val="tx"/>
                    </a:ext>
                  </a:extLst>
                </a:hlinkClick>
              </a:rPr>
              <a:t>Writer</a:t>
            </a:r>
            <a:r>
              <a:rPr lang="en-GB" sz="1600">
                <a:solidFill>
                  <a:schemeClr val="tx1">
                    <a:lumMod val="65000"/>
                    <a:lumOff val="35000"/>
                  </a:schemeClr>
                </a:solidFill>
                <a:ea typeface="+mn-lt"/>
                <a:cs typeface="+mn-lt"/>
              </a:rPr>
              <a:t>: This is an abstract class to write the character streams.</a:t>
            </a:r>
            <a:endParaRPr lang="en-GB" sz="1600">
              <a:solidFill>
                <a:schemeClr val="tx1">
                  <a:lumMod val="65000"/>
                  <a:lumOff val="35000"/>
                </a:schemeClr>
              </a:solidFill>
              <a:cs typeface="Calibri"/>
            </a:endParaRPr>
          </a:p>
          <a:p>
            <a:r>
              <a:rPr lang="en-GB" sz="1600" dirty="0">
                <a:solidFill>
                  <a:schemeClr val="tx1">
                    <a:lumMod val="65000"/>
                    <a:lumOff val="35000"/>
                  </a:schemeClr>
                </a:solidFill>
                <a:ea typeface="+mn-lt"/>
                <a:cs typeface="+mn-lt"/>
                <a:hlinkClick r:id="rId3">
                  <a:extLst>
                    <a:ext uri="{A12FA001-AC4F-418D-AE19-62706E023703}">
                      <ahyp:hlinkClr xmlns:ahyp="http://schemas.microsoft.com/office/drawing/2018/hyperlinkcolor" val="tx"/>
                    </a:ext>
                  </a:extLst>
                </a:hlinkClick>
              </a:rPr>
              <a:t>OutputStreamWriter</a:t>
            </a:r>
            <a:r>
              <a:rPr lang="en-GB" sz="1600">
                <a:solidFill>
                  <a:schemeClr val="tx1">
                    <a:lumMod val="65000"/>
                    <a:lumOff val="35000"/>
                  </a:schemeClr>
                </a:solidFill>
                <a:ea typeface="+mn-lt"/>
                <a:cs typeface="+mn-lt"/>
              </a:rPr>
              <a:t>: This class is used to write character streams and also convert them to byte streams.</a:t>
            </a:r>
            <a:endParaRPr lang="en-GB" sz="1600">
              <a:solidFill>
                <a:schemeClr val="tx1">
                  <a:lumMod val="65000"/>
                  <a:lumOff val="35000"/>
                </a:schemeClr>
              </a:solidFill>
              <a:cs typeface="Calibri"/>
            </a:endParaRPr>
          </a:p>
          <a:p>
            <a:r>
              <a:rPr lang="en-GB" sz="1600" dirty="0">
                <a:solidFill>
                  <a:schemeClr val="tx1">
                    <a:lumMod val="65000"/>
                    <a:lumOff val="35000"/>
                  </a:schemeClr>
                </a:solidFill>
                <a:ea typeface="+mn-lt"/>
                <a:cs typeface="+mn-lt"/>
                <a:hlinkClick r:id="rId4">
                  <a:extLst>
                    <a:ext uri="{A12FA001-AC4F-418D-AE19-62706E023703}">
                      <ahyp:hlinkClr xmlns:ahyp="http://schemas.microsoft.com/office/drawing/2018/hyperlinkcolor" val="tx"/>
                    </a:ext>
                  </a:extLst>
                </a:hlinkClick>
              </a:rPr>
              <a:t>FileWriter</a:t>
            </a:r>
            <a:r>
              <a:rPr lang="en-GB" sz="1600">
                <a:solidFill>
                  <a:schemeClr val="tx1">
                    <a:lumMod val="65000"/>
                    <a:lumOff val="35000"/>
                  </a:schemeClr>
                </a:solidFill>
                <a:ea typeface="+mn-lt"/>
                <a:cs typeface="+mn-lt"/>
              </a:rPr>
              <a:t>: A class to actually write characters to the file.</a:t>
            </a:r>
            <a:endParaRPr lang="en-GB" sz="1600">
              <a:solidFill>
                <a:schemeClr val="tx1">
                  <a:lumMod val="65000"/>
                  <a:lumOff val="35000"/>
                </a:schemeClr>
              </a:solidFill>
              <a:cs typeface="Calibri"/>
            </a:endParaRPr>
          </a:p>
          <a:p>
            <a:r>
              <a:rPr lang="en-GB" sz="1600" dirty="0">
                <a:solidFill>
                  <a:schemeClr val="tx1">
                    <a:lumMod val="65000"/>
                    <a:lumOff val="35000"/>
                  </a:schemeClr>
                </a:solidFill>
                <a:ea typeface="+mn-lt"/>
                <a:cs typeface="+mn-lt"/>
                <a:hlinkClick r:id="rId5">
                  <a:extLst>
                    <a:ext uri="{A12FA001-AC4F-418D-AE19-62706E023703}">
                      <ahyp:hlinkClr xmlns:ahyp="http://schemas.microsoft.com/office/drawing/2018/hyperlinkcolor" val="tx"/>
                    </a:ext>
                  </a:extLst>
                </a:hlinkClick>
              </a:rPr>
              <a:t>BufferedWriter</a:t>
            </a:r>
            <a:r>
              <a:rPr lang="en-GB" sz="1600">
                <a:solidFill>
                  <a:schemeClr val="tx1">
                    <a:lumMod val="65000"/>
                    <a:lumOff val="35000"/>
                  </a:schemeClr>
                </a:solidFill>
                <a:ea typeface="+mn-lt"/>
                <a:cs typeface="+mn-lt"/>
              </a:rPr>
              <a:t>: This is a wrapper over the </a:t>
            </a:r>
            <a:r>
              <a:rPr lang="en-GB" sz="1600">
                <a:solidFill>
                  <a:schemeClr val="tx1">
                    <a:lumMod val="65000"/>
                    <a:lumOff val="35000"/>
                  </a:schemeClr>
                </a:solidFill>
                <a:latin typeface="Consolas"/>
              </a:rPr>
              <a:t>Writer</a:t>
            </a:r>
            <a:r>
              <a:rPr lang="en-GB" sz="1600">
                <a:solidFill>
                  <a:schemeClr val="tx1">
                    <a:lumMod val="65000"/>
                    <a:lumOff val="35000"/>
                  </a:schemeClr>
                </a:solidFill>
                <a:ea typeface="+mn-lt"/>
                <a:cs typeface="+mn-lt"/>
              </a:rPr>
              <a:t> class, which also supports buffering capabilities. This is most preferable class to write data to a file since more data can be written to the file in one </a:t>
            </a:r>
            <a:r>
              <a:rPr lang="en-GB" sz="1600">
                <a:solidFill>
                  <a:schemeClr val="tx1">
                    <a:lumMod val="65000"/>
                    <a:lumOff val="35000"/>
                  </a:schemeClr>
                </a:solidFill>
                <a:latin typeface="Consolas"/>
              </a:rPr>
              <a:t>write()</a:t>
            </a:r>
            <a:r>
              <a:rPr lang="en-GB" sz="1600">
                <a:solidFill>
                  <a:schemeClr val="tx1">
                    <a:lumMod val="65000"/>
                    <a:lumOff val="35000"/>
                  </a:schemeClr>
                </a:solidFill>
                <a:ea typeface="+mn-lt"/>
                <a:cs typeface="+mn-lt"/>
              </a:rPr>
              <a:t> call. And like the </a:t>
            </a:r>
            <a:r>
              <a:rPr lang="en-GB" sz="1600">
                <a:solidFill>
                  <a:schemeClr val="tx1">
                    <a:lumMod val="65000"/>
                    <a:lumOff val="35000"/>
                  </a:schemeClr>
                </a:solidFill>
                <a:latin typeface="Consolas"/>
              </a:rPr>
              <a:t>BufferedReader</a:t>
            </a:r>
            <a:r>
              <a:rPr lang="en-GB" sz="1600">
                <a:solidFill>
                  <a:schemeClr val="tx1">
                    <a:lumMod val="65000"/>
                    <a:lumOff val="35000"/>
                  </a:schemeClr>
                </a:solidFill>
                <a:ea typeface="+mn-lt"/>
                <a:cs typeface="+mn-lt"/>
              </a:rPr>
              <a:t>, this reduces the number of total I/O operations with file system.</a:t>
            </a:r>
            <a:endParaRPr lang="en-GB" sz="1600">
              <a:solidFill>
                <a:schemeClr val="tx1">
                  <a:lumMod val="65000"/>
                  <a:lumOff val="35000"/>
                </a:schemeClr>
              </a:solidFill>
              <a:cs typeface="Calibri"/>
            </a:endParaRPr>
          </a:p>
          <a:p>
            <a:pPr marL="0" indent="0">
              <a:buNone/>
            </a:pPr>
            <a:r>
              <a:rPr lang="en-GB" sz="1600" b="1" u="sng">
                <a:solidFill>
                  <a:schemeClr val="tx1">
                    <a:lumMod val="65000"/>
                    <a:lumOff val="35000"/>
                  </a:schemeClr>
                </a:solidFill>
              </a:rPr>
              <a:t>Byte Streams</a:t>
            </a:r>
            <a:endParaRPr lang="en-GB" sz="1600" u="sng">
              <a:solidFill>
                <a:schemeClr val="tx1">
                  <a:lumMod val="65000"/>
                  <a:lumOff val="35000"/>
                </a:schemeClr>
              </a:solidFill>
              <a:cs typeface="Calibri"/>
            </a:endParaRPr>
          </a:p>
          <a:p>
            <a:pPr marL="0" indent="0">
              <a:buNone/>
            </a:pPr>
            <a:r>
              <a:rPr lang="en-GB" sz="1600">
                <a:solidFill>
                  <a:schemeClr val="tx1">
                    <a:lumMod val="65000"/>
                    <a:lumOff val="35000"/>
                  </a:schemeClr>
                </a:solidFill>
                <a:ea typeface="+mn-lt"/>
                <a:cs typeface="+mn-lt"/>
              </a:rPr>
              <a:t>Byte Streams are used to read or write byte data with files. This is different from before in the way they treat the data. Here you work with raw bytes, which could be characters, image data, unicode data (which takes 2 bytes to represent a character), etc.</a:t>
            </a:r>
            <a:endParaRPr lang="en-GB" sz="1600">
              <a:solidFill>
                <a:schemeClr val="tx1">
                  <a:lumMod val="65000"/>
                  <a:lumOff val="35000"/>
                </a:schemeClr>
              </a:solidFill>
              <a:cs typeface="Calibri" panose="020F0502020204030204"/>
            </a:endParaRPr>
          </a:p>
          <a:p>
            <a:pPr marL="0" indent="0">
              <a:buNone/>
            </a:pPr>
            <a:r>
              <a:rPr lang="en-GB" sz="1600">
                <a:solidFill>
                  <a:schemeClr val="tx1">
                    <a:lumMod val="65000"/>
                    <a:lumOff val="35000"/>
                  </a:schemeClr>
                </a:solidFill>
                <a:ea typeface="+mn-lt"/>
                <a:cs typeface="+mn-lt"/>
              </a:rPr>
              <a:t>Here are the classes used to </a:t>
            </a:r>
            <a:r>
              <a:rPr lang="en-GB" sz="1600" b="1">
                <a:solidFill>
                  <a:schemeClr val="tx1">
                    <a:lumMod val="65000"/>
                    <a:lumOff val="35000"/>
                  </a:schemeClr>
                </a:solidFill>
                <a:ea typeface="+mn-lt"/>
                <a:cs typeface="+mn-lt"/>
              </a:rPr>
              <a:t>read</a:t>
            </a:r>
            <a:r>
              <a:rPr lang="en-GB" sz="1600">
                <a:solidFill>
                  <a:schemeClr val="tx1">
                    <a:lumMod val="65000"/>
                    <a:lumOff val="35000"/>
                  </a:schemeClr>
                </a:solidFill>
                <a:ea typeface="+mn-lt"/>
                <a:cs typeface="+mn-lt"/>
              </a:rPr>
              <a:t> the byte data:</a:t>
            </a:r>
            <a:endParaRPr lang="en-GB" sz="1600">
              <a:solidFill>
                <a:schemeClr val="tx1">
                  <a:lumMod val="65000"/>
                  <a:lumOff val="35000"/>
                </a:schemeClr>
              </a:solidFill>
              <a:cs typeface="Calibri"/>
            </a:endParaRPr>
          </a:p>
          <a:p>
            <a:r>
              <a:rPr lang="en-GB" sz="1600" dirty="0">
                <a:solidFill>
                  <a:schemeClr val="tx1">
                    <a:lumMod val="65000"/>
                    <a:lumOff val="35000"/>
                  </a:schemeClr>
                </a:solidFill>
                <a:ea typeface="+mn-lt"/>
                <a:cs typeface="+mn-lt"/>
                <a:hlinkClick r:id="rId6">
                  <a:extLst>
                    <a:ext uri="{A12FA001-AC4F-418D-AE19-62706E023703}">
                      <ahyp:hlinkClr xmlns:ahyp="http://schemas.microsoft.com/office/drawing/2018/hyperlinkcolor" val="tx"/>
                    </a:ext>
                  </a:extLst>
                </a:hlinkClick>
              </a:rPr>
              <a:t>InputStream</a:t>
            </a:r>
            <a:r>
              <a:rPr lang="en-GB" sz="1600">
                <a:solidFill>
                  <a:schemeClr val="tx1">
                    <a:lumMod val="65000"/>
                    <a:lumOff val="35000"/>
                  </a:schemeClr>
                </a:solidFill>
                <a:ea typeface="+mn-lt"/>
                <a:cs typeface="+mn-lt"/>
              </a:rPr>
              <a:t>: An abstract class to read the byte streams.</a:t>
            </a:r>
            <a:endParaRPr lang="en-GB" sz="1600">
              <a:solidFill>
                <a:schemeClr val="tx1">
                  <a:lumMod val="65000"/>
                  <a:lumOff val="35000"/>
                </a:schemeClr>
              </a:solidFill>
              <a:cs typeface="Calibri"/>
            </a:endParaRPr>
          </a:p>
          <a:p>
            <a:r>
              <a:rPr lang="en-GB" sz="1600" dirty="0">
                <a:solidFill>
                  <a:schemeClr val="tx1">
                    <a:lumMod val="65000"/>
                    <a:lumOff val="35000"/>
                  </a:schemeClr>
                </a:solidFill>
                <a:ea typeface="+mn-lt"/>
                <a:cs typeface="+mn-lt"/>
                <a:hlinkClick r:id="rId7">
                  <a:extLst>
                    <a:ext uri="{A12FA001-AC4F-418D-AE19-62706E023703}">
                      <ahyp:hlinkClr xmlns:ahyp="http://schemas.microsoft.com/office/drawing/2018/hyperlinkcolor" val="tx"/>
                    </a:ext>
                  </a:extLst>
                </a:hlinkClick>
              </a:rPr>
              <a:t>FileInputStream</a:t>
            </a:r>
            <a:r>
              <a:rPr lang="en-GB" sz="1600">
                <a:solidFill>
                  <a:schemeClr val="tx1">
                    <a:lumMod val="65000"/>
                    <a:lumOff val="35000"/>
                  </a:schemeClr>
                </a:solidFill>
                <a:ea typeface="+mn-lt"/>
                <a:cs typeface="+mn-lt"/>
              </a:rPr>
              <a:t>: A class to simply read bytes from a file.</a:t>
            </a:r>
            <a:endParaRPr lang="en-GB" sz="1600">
              <a:solidFill>
                <a:schemeClr val="tx1">
                  <a:lumMod val="65000"/>
                  <a:lumOff val="35000"/>
                </a:schemeClr>
              </a:solidFill>
              <a:cs typeface="Calibri"/>
            </a:endParaRPr>
          </a:p>
          <a:p>
            <a:r>
              <a:rPr lang="en-GB" sz="1600" dirty="0">
                <a:solidFill>
                  <a:schemeClr val="tx1">
                    <a:lumMod val="65000"/>
                    <a:lumOff val="35000"/>
                  </a:schemeClr>
                </a:solidFill>
                <a:ea typeface="+mn-lt"/>
                <a:cs typeface="+mn-lt"/>
                <a:hlinkClick r:id="rId8">
                  <a:extLst>
                    <a:ext uri="{A12FA001-AC4F-418D-AE19-62706E023703}">
                      <ahyp:hlinkClr xmlns:ahyp="http://schemas.microsoft.com/office/drawing/2018/hyperlinkcolor" val="tx"/>
                    </a:ext>
                  </a:extLst>
                </a:hlinkClick>
              </a:rPr>
              <a:t>BufferedInputStream</a:t>
            </a:r>
            <a:r>
              <a:rPr lang="en-GB" sz="1600">
                <a:solidFill>
                  <a:schemeClr val="tx1">
                    <a:lumMod val="65000"/>
                    <a:lumOff val="35000"/>
                  </a:schemeClr>
                </a:solidFill>
                <a:ea typeface="+mn-lt"/>
                <a:cs typeface="+mn-lt"/>
              </a:rPr>
              <a:t>: This is a wrapper over </a:t>
            </a:r>
            <a:r>
              <a:rPr lang="en-GB" sz="1600">
                <a:solidFill>
                  <a:schemeClr val="tx1">
                    <a:lumMod val="65000"/>
                    <a:lumOff val="35000"/>
                  </a:schemeClr>
                </a:solidFill>
                <a:latin typeface="Consolas"/>
                <a:cs typeface="Calibri"/>
              </a:rPr>
              <a:t>InputStream</a:t>
            </a:r>
            <a:r>
              <a:rPr lang="en-GB" sz="1600">
                <a:solidFill>
                  <a:schemeClr val="tx1">
                    <a:lumMod val="65000"/>
                    <a:lumOff val="35000"/>
                  </a:schemeClr>
                </a:solidFill>
                <a:ea typeface="+mn-lt"/>
                <a:cs typeface="+mn-lt"/>
              </a:rPr>
              <a:t> that supports buffering capabilities. As we saw in the character streams, this is a more efficient method than </a:t>
            </a:r>
            <a:r>
              <a:rPr lang="en-GB" sz="1600">
                <a:solidFill>
                  <a:schemeClr val="tx1">
                    <a:lumMod val="65000"/>
                    <a:lumOff val="35000"/>
                  </a:schemeClr>
                </a:solidFill>
                <a:latin typeface="Consolas"/>
                <a:cs typeface="Calibri"/>
              </a:rPr>
              <a:t>FileInputStream</a:t>
            </a:r>
            <a:r>
              <a:rPr lang="en-GB" sz="1600">
                <a:solidFill>
                  <a:schemeClr val="tx1">
                    <a:lumMod val="65000"/>
                    <a:lumOff val="35000"/>
                  </a:schemeClr>
                </a:solidFill>
                <a:ea typeface="+mn-lt"/>
                <a:cs typeface="+mn-lt"/>
              </a:rPr>
              <a:t>.</a:t>
            </a:r>
            <a:endParaRPr lang="en-GB" sz="1600">
              <a:solidFill>
                <a:schemeClr val="tx1">
                  <a:lumMod val="65000"/>
                  <a:lumOff val="35000"/>
                </a:schemeClr>
              </a:solidFill>
            </a:endParaRPr>
          </a:p>
          <a:p>
            <a:endParaRPr lang="en-GB" sz="800">
              <a:solidFill>
                <a:schemeClr val="tx1">
                  <a:lumMod val="65000"/>
                  <a:lumOff val="35000"/>
                </a:schemeClr>
              </a:solidFill>
              <a:cs typeface="Calibri"/>
            </a:endParaRPr>
          </a:p>
          <a:p>
            <a:endParaRPr lang="en-GB" sz="800">
              <a:solidFill>
                <a:schemeClr val="tx1">
                  <a:lumMod val="65000"/>
                  <a:lumOff val="35000"/>
                </a:schemeClr>
              </a:solidFill>
              <a:cs typeface="Calibri"/>
            </a:endParaRPr>
          </a:p>
        </p:txBody>
      </p:sp>
    </p:spTree>
    <p:extLst>
      <p:ext uri="{BB962C8B-B14F-4D97-AF65-F5344CB8AC3E}">
        <p14:creationId xmlns:p14="http://schemas.microsoft.com/office/powerpoint/2010/main" val="1831769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050CEE-C815-4F59-B062-0541EEE53BFF}"/>
              </a:ext>
            </a:extLst>
          </p:cNvPr>
          <p:cNvSpPr>
            <a:spLocks noGrp="1"/>
          </p:cNvSpPr>
          <p:nvPr>
            <p:ph idx="1"/>
          </p:nvPr>
        </p:nvSpPr>
        <p:spPr>
          <a:xfrm>
            <a:off x="4246025" y="45005"/>
            <a:ext cx="7107774" cy="6592033"/>
          </a:xfrm>
        </p:spPr>
        <p:txBody>
          <a:bodyPr vert="horz" lIns="91440" tIns="45720" rIns="91440" bIns="45720" rtlCol="0" anchor="ctr">
            <a:normAutofit/>
          </a:bodyPr>
          <a:lstStyle/>
          <a:p>
            <a:pPr marL="0" indent="0">
              <a:buNone/>
            </a:pPr>
            <a:r>
              <a:rPr lang="en-US" sz="1300">
                <a:ea typeface="+mn-lt"/>
                <a:cs typeface="+mn-lt"/>
              </a:rPr>
              <a:t>And here are  the classes used to </a:t>
            </a:r>
            <a:r>
              <a:rPr lang="en-US" sz="1300" b="1">
                <a:ea typeface="+mn-lt"/>
                <a:cs typeface="+mn-lt"/>
              </a:rPr>
              <a:t>write</a:t>
            </a:r>
            <a:r>
              <a:rPr lang="en-US" sz="1300">
                <a:ea typeface="+mn-lt"/>
                <a:cs typeface="+mn-lt"/>
              </a:rPr>
              <a:t> the byte data:</a:t>
            </a:r>
            <a:endParaRPr lang="en-GB" sz="1300">
              <a:ea typeface="+mn-lt"/>
              <a:cs typeface="+mn-lt"/>
            </a:endParaRPr>
          </a:p>
          <a:p>
            <a:r>
              <a:rPr lang="en-US" sz="1300">
                <a:ea typeface="+mn-lt"/>
                <a:cs typeface="+mn-lt"/>
                <a:hlinkClick r:id="rId2">
                  <a:extLst>
                    <a:ext uri="{A12FA001-AC4F-418D-AE19-62706E023703}">
                      <ahyp:hlinkClr xmlns:ahyp="http://schemas.microsoft.com/office/drawing/2018/hyperlinkcolor" val="tx"/>
                    </a:ext>
                  </a:extLst>
                </a:hlinkClick>
              </a:rPr>
              <a:t>OutputStream</a:t>
            </a:r>
            <a:r>
              <a:rPr lang="en-US" sz="1300">
                <a:ea typeface="+mn-lt"/>
                <a:cs typeface="+mn-lt"/>
              </a:rPr>
              <a:t>: An abstract class to write byte streams.</a:t>
            </a:r>
            <a:endParaRPr lang="en-GB" sz="1300">
              <a:ea typeface="+mn-lt"/>
              <a:cs typeface="+mn-lt"/>
            </a:endParaRPr>
          </a:p>
          <a:p>
            <a:r>
              <a:rPr lang="en-US" sz="1300">
                <a:ea typeface="+mn-lt"/>
                <a:cs typeface="+mn-lt"/>
                <a:hlinkClick r:id="rId3">
                  <a:extLst>
                    <a:ext uri="{A12FA001-AC4F-418D-AE19-62706E023703}">
                      <ahyp:hlinkClr xmlns:ahyp="http://schemas.microsoft.com/office/drawing/2018/hyperlinkcolor" val="tx"/>
                    </a:ext>
                  </a:extLst>
                </a:hlinkClick>
              </a:rPr>
              <a:t>FileOutputStream</a:t>
            </a:r>
            <a:r>
              <a:rPr lang="en-US" sz="1300">
                <a:ea typeface="+mn-lt"/>
                <a:cs typeface="+mn-lt"/>
              </a:rPr>
              <a:t>: A class to write raw bytes to the file.</a:t>
            </a:r>
            <a:endParaRPr lang="en-US" sz="1300">
              <a:cs typeface="Calibri"/>
            </a:endParaRPr>
          </a:p>
          <a:p>
            <a:r>
              <a:rPr lang="en-US" sz="1300">
                <a:ea typeface="+mn-lt"/>
                <a:cs typeface="+mn-lt"/>
                <a:hlinkClick r:id="rId4">
                  <a:extLst>
                    <a:ext uri="{A12FA001-AC4F-418D-AE19-62706E023703}">
                      <ahyp:hlinkClr xmlns:ahyp="http://schemas.microsoft.com/office/drawing/2018/hyperlinkcolor" val="tx"/>
                    </a:ext>
                  </a:extLst>
                </a:hlinkClick>
              </a:rPr>
              <a:t>ByteOutputStream</a:t>
            </a:r>
            <a:r>
              <a:rPr lang="en-US" sz="1300">
                <a:ea typeface="+mn-lt"/>
                <a:cs typeface="+mn-lt"/>
              </a:rPr>
              <a:t>: This class is a wrapper over </a:t>
            </a:r>
            <a:r>
              <a:rPr lang="en-US" sz="1300">
                <a:latin typeface="Consolas"/>
                <a:ea typeface="+mn-lt"/>
                <a:cs typeface="+mn-lt"/>
              </a:rPr>
              <a:t>OutputStream</a:t>
            </a:r>
            <a:r>
              <a:rPr lang="en-US" sz="1300">
                <a:ea typeface="+mn-lt"/>
                <a:cs typeface="+mn-lt"/>
              </a:rPr>
              <a:t> to support buffering capabilities. And again, as we saw in the character streams, this is a more efficient method than </a:t>
            </a:r>
            <a:r>
              <a:rPr lang="en-US" sz="1300">
                <a:latin typeface="Consolas"/>
                <a:ea typeface="+mn-lt"/>
                <a:cs typeface="+mn-lt"/>
              </a:rPr>
              <a:t>FileOutputStream</a:t>
            </a:r>
            <a:r>
              <a:rPr lang="en-US" sz="1300">
                <a:ea typeface="+mn-lt"/>
                <a:cs typeface="+mn-lt"/>
              </a:rPr>
              <a:t> thanks to the buffering.</a:t>
            </a:r>
            <a:endParaRPr lang="en-US" sz="1300">
              <a:cs typeface="Calibri"/>
            </a:endParaRPr>
          </a:p>
          <a:p>
            <a:pPr marL="0" indent="0">
              <a:buNone/>
            </a:pPr>
            <a:r>
              <a:rPr lang="en-US" sz="1300" b="1" u="sng"/>
              <a:t>Java NIO Streams</a:t>
            </a:r>
            <a:endParaRPr lang="en-US" sz="1300" u="sng">
              <a:cs typeface="Calibri"/>
            </a:endParaRPr>
          </a:p>
          <a:p>
            <a:pPr>
              <a:buNone/>
            </a:pPr>
            <a:r>
              <a:rPr lang="en-US" sz="1300">
                <a:ea typeface="+mn-lt"/>
                <a:cs typeface="+mn-lt"/>
                <a:hlinkClick r:id="rId5">
                  <a:extLst>
                    <a:ext uri="{A12FA001-AC4F-418D-AE19-62706E023703}">
                      <ahyp:hlinkClr xmlns:ahyp="http://schemas.microsoft.com/office/drawing/2018/hyperlinkcolor" val="tx"/>
                    </a:ext>
                  </a:extLst>
                </a:hlinkClick>
              </a:rPr>
              <a:t>Java NIO</a:t>
            </a:r>
            <a:r>
              <a:rPr lang="en-US" sz="1300">
                <a:ea typeface="+mn-lt"/>
                <a:cs typeface="+mn-lt"/>
              </a:rPr>
              <a:t> is a non-blocking I/O API which was introduced back in Java 4 and can be found in the </a:t>
            </a:r>
            <a:r>
              <a:rPr lang="en-US" sz="1300">
                <a:latin typeface="Consolas"/>
                <a:cs typeface="Calibri"/>
              </a:rPr>
              <a:t>java.nio</a:t>
            </a:r>
            <a:r>
              <a:rPr lang="en-US" sz="1300">
                <a:ea typeface="+mn-lt"/>
                <a:cs typeface="+mn-lt"/>
              </a:rPr>
              <a:t> package. In terms of performance, this is a big improvement in the API for I/O operations.</a:t>
            </a:r>
            <a:endParaRPr lang="en-US" sz="1300">
              <a:cs typeface="Calibri"/>
            </a:endParaRPr>
          </a:p>
          <a:p>
            <a:pPr>
              <a:buNone/>
            </a:pPr>
            <a:r>
              <a:rPr lang="en-US" sz="1300">
                <a:ea typeface="+mn-lt"/>
                <a:cs typeface="+mn-lt"/>
              </a:rPr>
              <a:t>Buffers, Selectors, and Channels are the three primary components of Java NIO, although in this article we'll focus strictly on using the NIO classes for interacting with files, and not necessarily the concepts behind the API.</a:t>
            </a:r>
            <a:endParaRPr lang="en-US" sz="1300">
              <a:cs typeface="Calibri"/>
            </a:endParaRPr>
          </a:p>
          <a:p>
            <a:pPr>
              <a:buNone/>
            </a:pPr>
            <a:r>
              <a:rPr lang="en-US" sz="1300">
                <a:ea typeface="+mn-lt"/>
                <a:cs typeface="+mn-lt"/>
              </a:rPr>
              <a:t>As this tutorial is about reading and writing files, we will discuss only the related classes in this short section:</a:t>
            </a:r>
            <a:endParaRPr lang="en-US" sz="1300">
              <a:cs typeface="Calibri"/>
            </a:endParaRPr>
          </a:p>
          <a:p>
            <a:pPr>
              <a:buFont typeface="Arial"/>
              <a:buChar char="•"/>
            </a:pPr>
            <a:r>
              <a:rPr lang="en-US" sz="1300">
                <a:ea typeface="+mn-lt"/>
                <a:cs typeface="+mn-lt"/>
                <a:hlinkClick r:id="rId6">
                  <a:extLst>
                    <a:ext uri="{A12FA001-AC4F-418D-AE19-62706E023703}">
                      <ahyp:hlinkClr xmlns:ahyp="http://schemas.microsoft.com/office/drawing/2018/hyperlinkcolor" val="tx"/>
                    </a:ext>
                  </a:extLst>
                </a:hlinkClick>
              </a:rPr>
              <a:t>Path</a:t>
            </a:r>
            <a:r>
              <a:rPr lang="en-US" sz="1300">
                <a:ea typeface="+mn-lt"/>
                <a:cs typeface="+mn-lt"/>
              </a:rPr>
              <a:t>: This is a hierarchical structure of an actual file location and is typically used to locate the file you want to interact with.</a:t>
            </a:r>
            <a:endParaRPr lang="en-US" sz="1300">
              <a:cs typeface="Calibri"/>
            </a:endParaRPr>
          </a:p>
          <a:p>
            <a:pPr>
              <a:buFont typeface="Arial"/>
              <a:buChar char="•"/>
            </a:pPr>
            <a:r>
              <a:rPr lang="en-US" sz="1300">
                <a:ea typeface="+mn-lt"/>
                <a:cs typeface="+mn-lt"/>
                <a:hlinkClick r:id="rId7">
                  <a:extLst>
                    <a:ext uri="{A12FA001-AC4F-418D-AE19-62706E023703}">
                      <ahyp:hlinkClr xmlns:ahyp="http://schemas.microsoft.com/office/drawing/2018/hyperlinkcolor" val="tx"/>
                    </a:ext>
                  </a:extLst>
                </a:hlinkClick>
              </a:rPr>
              <a:t>Paths</a:t>
            </a:r>
            <a:r>
              <a:rPr lang="en-US" sz="1300">
                <a:ea typeface="+mn-lt"/>
                <a:cs typeface="+mn-lt"/>
              </a:rPr>
              <a:t>: This is a class that provides several utility methods to create a </a:t>
            </a:r>
            <a:r>
              <a:rPr lang="en-US" sz="1300">
                <a:latin typeface="Consolas"/>
                <a:cs typeface="Calibri"/>
              </a:rPr>
              <a:t>Path</a:t>
            </a:r>
            <a:r>
              <a:rPr lang="en-US" sz="1300">
                <a:ea typeface="+mn-lt"/>
                <a:cs typeface="+mn-lt"/>
              </a:rPr>
              <a:t> from a given string URI.</a:t>
            </a:r>
            <a:endParaRPr lang="en-US" sz="1300">
              <a:cs typeface="Calibri"/>
            </a:endParaRPr>
          </a:p>
          <a:p>
            <a:pPr>
              <a:buFont typeface="Arial"/>
              <a:buChar char="•"/>
            </a:pPr>
            <a:r>
              <a:rPr lang="en-US" sz="1300">
                <a:ea typeface="+mn-lt"/>
                <a:cs typeface="+mn-lt"/>
                <a:hlinkClick r:id="rId8">
                  <a:extLst>
                    <a:ext uri="{A12FA001-AC4F-418D-AE19-62706E023703}">
                      <ahyp:hlinkClr xmlns:ahyp="http://schemas.microsoft.com/office/drawing/2018/hyperlinkcolor" val="tx"/>
                    </a:ext>
                  </a:extLst>
                </a:hlinkClick>
              </a:rPr>
              <a:t>Files</a:t>
            </a:r>
            <a:r>
              <a:rPr lang="en-US" sz="1300">
                <a:ea typeface="+mn-lt"/>
                <a:cs typeface="+mn-lt"/>
              </a:rPr>
              <a:t>: This is another utility class which has several methods to read and write files without blocking the execution on threads.</a:t>
            </a:r>
            <a:endParaRPr lang="en-US" sz="1300"/>
          </a:p>
          <a:p>
            <a:pPr marL="0" indent="0">
              <a:buNone/>
            </a:pPr>
            <a:endParaRPr lang="en-US" sz="1300" b="1" u="sng">
              <a:cs typeface="Calibri"/>
            </a:endParaRPr>
          </a:p>
        </p:txBody>
      </p:sp>
    </p:spTree>
    <p:extLst>
      <p:ext uri="{BB962C8B-B14F-4D97-AF65-F5344CB8AC3E}">
        <p14:creationId xmlns:p14="http://schemas.microsoft.com/office/powerpoint/2010/main" val="3251144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BA2524-6891-4FFD-8D4F-74CA82517197}"/>
              </a:ext>
            </a:extLst>
          </p:cNvPr>
          <p:cNvSpPr>
            <a:spLocks noGrp="1"/>
          </p:cNvSpPr>
          <p:nvPr>
            <p:ph type="title"/>
          </p:nvPr>
        </p:nvSpPr>
        <p:spPr>
          <a:xfrm>
            <a:off x="401682" y="448253"/>
            <a:ext cx="10952022" cy="1325563"/>
          </a:xfrm>
        </p:spPr>
        <p:txBody>
          <a:bodyPr vert="horz" lIns="91440" tIns="45720" rIns="91440" bIns="45720" rtlCol="0">
            <a:normAutofit/>
          </a:bodyPr>
          <a:lstStyle/>
          <a:p>
            <a:endParaRPr lang="en-GB" b="1">
              <a:latin typeface="Calibri"/>
              <a:ea typeface="+mj-lt"/>
              <a:cs typeface="Calibri"/>
            </a:endParaRPr>
          </a:p>
          <a:p>
            <a:r>
              <a:rPr lang="en-GB" b="1">
                <a:cs typeface="Calibri Light"/>
              </a:rPr>
              <a:t>WRAPPER CLASSES IN JAVA</a:t>
            </a:r>
          </a:p>
        </p:txBody>
      </p:sp>
      <p:sp>
        <p:nvSpPr>
          <p:cNvPr id="3" name="Content Placeholder 2">
            <a:extLst>
              <a:ext uri="{FF2B5EF4-FFF2-40B4-BE49-F238E27FC236}">
                <a16:creationId xmlns:a16="http://schemas.microsoft.com/office/drawing/2014/main" id="{2CCA1EA7-3152-433B-89C3-46C2E150BE8D}"/>
              </a:ext>
            </a:extLst>
          </p:cNvPr>
          <p:cNvSpPr>
            <a:spLocks noGrp="1"/>
          </p:cNvSpPr>
          <p:nvPr>
            <p:ph idx="1"/>
          </p:nvPr>
        </p:nvSpPr>
        <p:spPr>
          <a:xfrm>
            <a:off x="406880" y="1774864"/>
            <a:ext cx="5367387" cy="4876550"/>
          </a:xfrm>
        </p:spPr>
        <p:txBody>
          <a:bodyPr vert="horz" lIns="91440" tIns="45720" rIns="91440" bIns="45720" rtlCol="0" anchor="t">
            <a:normAutofit/>
          </a:bodyPr>
          <a:lstStyle/>
          <a:p>
            <a:r>
              <a:rPr lang="en-GB" sz="1400">
                <a:ea typeface="+mn-lt"/>
                <a:cs typeface="+mn-lt"/>
              </a:rPr>
              <a:t>The </a:t>
            </a:r>
            <a:r>
              <a:rPr lang="en-GB" sz="1400" b="1">
                <a:ea typeface="+mn-lt"/>
                <a:cs typeface="+mn-lt"/>
              </a:rPr>
              <a:t>wrapper class in Java</a:t>
            </a:r>
            <a:r>
              <a:rPr lang="en-GB" sz="1400">
                <a:ea typeface="+mn-lt"/>
                <a:cs typeface="+mn-lt"/>
              </a:rPr>
              <a:t> provides the mechanism </a:t>
            </a:r>
            <a:r>
              <a:rPr lang="en-GB" sz="1400" i="1">
                <a:ea typeface="+mn-lt"/>
                <a:cs typeface="+mn-lt"/>
              </a:rPr>
              <a:t>to convert primitive into object and object into primitive</a:t>
            </a:r>
            <a:r>
              <a:rPr lang="en-GB" sz="1400">
                <a:ea typeface="+mn-lt"/>
                <a:cs typeface="+mn-lt"/>
              </a:rPr>
              <a:t>.  </a:t>
            </a:r>
          </a:p>
          <a:p>
            <a:r>
              <a:rPr lang="en-GB" sz="1400" b="1">
                <a:ea typeface="+mn-lt"/>
                <a:cs typeface="+mn-lt"/>
              </a:rPr>
              <a:t>Autoboxing</a:t>
            </a:r>
            <a:r>
              <a:rPr lang="en-GB" sz="1400">
                <a:ea typeface="+mn-lt"/>
                <a:cs typeface="+mn-lt"/>
              </a:rPr>
              <a:t> and </a:t>
            </a:r>
            <a:r>
              <a:rPr lang="en-GB" sz="1400" b="1">
                <a:ea typeface="+mn-lt"/>
                <a:cs typeface="+mn-lt"/>
              </a:rPr>
              <a:t>unboxing</a:t>
            </a:r>
            <a:r>
              <a:rPr lang="en-GB" sz="1400">
                <a:ea typeface="+mn-lt"/>
                <a:cs typeface="+mn-lt"/>
              </a:rPr>
              <a:t> feature convert primitives into objects and objects into primitives automatically. The automatic conversion of primitive into an object is known as autoboxing and vice-versa unboxing.</a:t>
            </a:r>
          </a:p>
          <a:p>
            <a:pPr marL="0" indent="0">
              <a:buNone/>
            </a:pPr>
            <a:r>
              <a:rPr lang="en-GB" sz="1400" u="sng"/>
              <a:t>Use of Wrapper classes in Java</a:t>
            </a:r>
            <a:endParaRPr lang="en-GB" sz="1400" u="sng">
              <a:cs typeface="Calibri"/>
            </a:endParaRPr>
          </a:p>
          <a:p>
            <a:pPr marL="342900" indent="-342900">
              <a:buFont typeface="Wingdings" panose="020B0604020202020204" pitchFamily="34" charset="0"/>
              <a:buChar char="§"/>
            </a:pPr>
            <a:r>
              <a:rPr lang="en-GB" sz="1400">
                <a:ea typeface="+mn-lt"/>
                <a:cs typeface="+mn-lt"/>
              </a:rPr>
              <a:t>To Change the value in Method.</a:t>
            </a:r>
          </a:p>
          <a:p>
            <a:pPr marL="342900" indent="-342900">
              <a:buFont typeface="Wingdings" panose="020B0604020202020204" pitchFamily="34" charset="0"/>
              <a:buChar char="§"/>
            </a:pPr>
            <a:r>
              <a:rPr lang="en-GB" sz="1400">
                <a:ea typeface="+mn-lt"/>
                <a:cs typeface="+mn-lt"/>
              </a:rPr>
              <a:t>To convert the objects into streams to perform the serialization.</a:t>
            </a:r>
          </a:p>
          <a:p>
            <a:pPr marL="342900" indent="-342900">
              <a:buFont typeface="Wingdings" panose="020B0604020202020204" pitchFamily="34" charset="0"/>
              <a:buChar char="§"/>
            </a:pPr>
            <a:r>
              <a:rPr lang="en-GB" sz="1400">
                <a:ea typeface="+mn-lt"/>
                <a:cs typeface="+mn-lt"/>
              </a:rPr>
              <a:t>Java synchronization works with objects in Multithreading.</a:t>
            </a:r>
          </a:p>
          <a:p>
            <a:pPr marL="342900" indent="-342900">
              <a:buFont typeface="Wingdings" panose="020B0604020202020204" pitchFamily="34" charset="0"/>
              <a:buChar char="§"/>
            </a:pPr>
            <a:r>
              <a:rPr lang="en-GB" sz="1400">
                <a:ea typeface="+mn-lt"/>
                <a:cs typeface="+mn-lt"/>
              </a:rPr>
              <a:t>java.util package provides the utility classes to deal with objects.</a:t>
            </a:r>
          </a:p>
          <a:p>
            <a:pPr marL="342900" indent="-342900">
              <a:buFont typeface="Wingdings" panose="020B0604020202020204" pitchFamily="34" charset="0"/>
              <a:buChar char="§"/>
            </a:pPr>
            <a:r>
              <a:rPr lang="en-GB" sz="1400">
                <a:ea typeface="+mn-lt"/>
                <a:cs typeface="+mn-lt"/>
              </a:rPr>
              <a:t>Java collection framework( ArrayList, LinkedList, Vector, HashSet, </a:t>
            </a:r>
          </a:p>
          <a:p>
            <a:pPr marL="0" indent="0">
              <a:buNone/>
            </a:pPr>
            <a:r>
              <a:rPr lang="en-GB" sz="1400">
                <a:ea typeface="+mn-lt"/>
                <a:cs typeface="+mn-lt"/>
              </a:rPr>
              <a:t>LinkedHashSet, TreeSet, PriorityQueue, ArrayDeque, etc.) works </a:t>
            </a:r>
          </a:p>
          <a:p>
            <a:pPr marL="0" indent="0">
              <a:buNone/>
            </a:pPr>
            <a:r>
              <a:rPr lang="en-GB" sz="1400">
                <a:ea typeface="+mn-lt"/>
                <a:cs typeface="+mn-lt"/>
              </a:rPr>
              <a:t>with objects only .</a:t>
            </a:r>
            <a:endParaRPr lang="en-GB" sz="1400">
              <a:cs typeface="Calibri" panose="020F0502020204030204"/>
            </a:endParaRPr>
          </a:p>
        </p:txBody>
      </p:sp>
      <p:graphicFrame>
        <p:nvGraphicFramePr>
          <p:cNvPr id="5" name="Table 4">
            <a:extLst>
              <a:ext uri="{FF2B5EF4-FFF2-40B4-BE49-F238E27FC236}">
                <a16:creationId xmlns:a16="http://schemas.microsoft.com/office/drawing/2014/main" id="{2361E200-BCE4-4DED-91CF-E75F54CE9DE6}"/>
              </a:ext>
            </a:extLst>
          </p:cNvPr>
          <p:cNvGraphicFramePr>
            <a:graphicFrameLocks noGrp="1"/>
          </p:cNvGraphicFramePr>
          <p:nvPr>
            <p:extLst>
              <p:ext uri="{D42A27DB-BD31-4B8C-83A1-F6EECF244321}">
                <p14:modId xmlns:p14="http://schemas.microsoft.com/office/powerpoint/2010/main" val="1492069442"/>
              </p:ext>
            </p:extLst>
          </p:nvPr>
        </p:nvGraphicFramePr>
        <p:xfrm>
          <a:off x="6417734" y="2211245"/>
          <a:ext cx="4935971" cy="3946286"/>
        </p:xfrm>
        <a:graphic>
          <a:graphicData uri="http://schemas.openxmlformats.org/drawingml/2006/table">
            <a:tbl>
              <a:tblPr firstRow="1" bandRow="1">
                <a:solidFill>
                  <a:schemeClr val="bg1">
                    <a:lumMod val="95000"/>
                  </a:schemeClr>
                </a:solidFill>
                <a:tableStyleId>{5C22544A-7EE6-4342-B048-85BDC9FD1C3A}</a:tableStyleId>
              </a:tblPr>
              <a:tblGrid>
                <a:gridCol w="2480058">
                  <a:extLst>
                    <a:ext uri="{9D8B030D-6E8A-4147-A177-3AD203B41FA5}">
                      <a16:colId xmlns:a16="http://schemas.microsoft.com/office/drawing/2014/main" val="3912504246"/>
                    </a:ext>
                  </a:extLst>
                </a:gridCol>
                <a:gridCol w="2455913">
                  <a:extLst>
                    <a:ext uri="{9D8B030D-6E8A-4147-A177-3AD203B41FA5}">
                      <a16:colId xmlns:a16="http://schemas.microsoft.com/office/drawing/2014/main" val="866900684"/>
                    </a:ext>
                  </a:extLst>
                </a:gridCol>
              </a:tblGrid>
              <a:tr h="500726">
                <a:tc>
                  <a:txBody>
                    <a:bodyPr/>
                    <a:lstStyle/>
                    <a:p>
                      <a:pPr algn="l" fontAlgn="t"/>
                      <a:r>
                        <a:rPr lang="en-GB" sz="1800" b="1" cap="none" spc="0">
                          <a:solidFill>
                            <a:schemeClr val="tx1"/>
                          </a:solidFill>
                          <a:effectLst/>
                        </a:rPr>
                        <a:t>Primitive Type</a:t>
                      </a:r>
                      <a:endParaRPr lang="en-GB" sz="1800" b="1" cap="none" spc="0">
                        <a:solidFill>
                          <a:schemeClr val="tx1"/>
                        </a:solidFill>
                        <a:effectLst/>
                        <a:latin typeface="times new roman" panose="02020603050405020304" pitchFamily="18" charset="0"/>
                      </a:endParaRPr>
                    </a:p>
                  </a:txBody>
                  <a:tcPr marL="73533" marR="120612" marT="21009" marB="157571" anchor="b">
                    <a:lnL w="12700" cmpd="sng">
                      <a:noFill/>
                    </a:lnL>
                    <a:lnR w="12700" cmpd="sng">
                      <a:noFill/>
                    </a:lnR>
                    <a:lnT w="9525" cap="flat" cmpd="sng" algn="ctr">
                      <a:noFill/>
                      <a:prstDash val="solid"/>
                    </a:lnT>
                    <a:lnB w="12700" cmpd="sng">
                      <a:noFill/>
                      <a:prstDash val="solid"/>
                    </a:lnB>
                    <a:solidFill>
                      <a:schemeClr val="bg1">
                        <a:lumMod val="95000"/>
                      </a:schemeClr>
                    </a:solidFill>
                  </a:tcPr>
                </a:tc>
                <a:tc>
                  <a:txBody>
                    <a:bodyPr/>
                    <a:lstStyle/>
                    <a:p>
                      <a:pPr algn="l" fontAlgn="t"/>
                      <a:r>
                        <a:rPr lang="en-GB" sz="1800" b="1" cap="none" spc="0">
                          <a:solidFill>
                            <a:schemeClr val="tx1"/>
                          </a:solidFill>
                          <a:effectLst/>
                        </a:rPr>
                        <a:t>Wrapper class</a:t>
                      </a:r>
                      <a:endParaRPr lang="en-GB" sz="1800" b="1" cap="none" spc="0">
                        <a:solidFill>
                          <a:schemeClr val="tx1"/>
                        </a:solidFill>
                        <a:effectLst/>
                        <a:latin typeface="times new roman" panose="02020603050405020304" pitchFamily="18" charset="0"/>
                      </a:endParaRPr>
                    </a:p>
                  </a:txBody>
                  <a:tcPr marL="73533" marR="120612" marT="21009" marB="157571" anchor="b">
                    <a:lnL w="12700" cmpd="sng">
                      <a:noFill/>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75154447"/>
                  </a:ext>
                </a:extLst>
              </a:tr>
              <a:tr h="430695">
                <a:tc>
                  <a:txBody>
                    <a:bodyPr/>
                    <a:lstStyle/>
                    <a:p>
                      <a:pPr algn="just" fontAlgn="t"/>
                      <a:r>
                        <a:rPr lang="en-GB" sz="1400" cap="none" spc="0">
                          <a:solidFill>
                            <a:schemeClr val="tx1"/>
                          </a:solidFill>
                          <a:effectLst/>
                        </a:rPr>
                        <a:t>boolean</a:t>
                      </a:r>
                    </a:p>
                  </a:txBody>
                  <a:tcPr marL="73533" marR="80408" marT="21009" marB="157571">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just" fontAlgn="t"/>
                      <a:r>
                        <a:rPr lang="en-GB" sz="1400" cap="none" spc="0">
                          <a:solidFill>
                            <a:schemeClr val="tx1"/>
                          </a:solidFill>
                          <a:effectLst/>
                          <a:hlinkClick r:id="rId2">
                            <a:extLst>
                              <a:ext uri="{A12FA001-AC4F-418D-AE19-62706E023703}">
                                <ahyp:hlinkClr xmlns:ahyp="http://schemas.microsoft.com/office/drawing/2018/hyperlinkcolor" val="tx"/>
                              </a:ext>
                            </a:extLst>
                          </a:hlinkClick>
                        </a:rPr>
                        <a:t>Boolean</a:t>
                      </a:r>
                      <a:endParaRPr lang="en-GB" sz="1400" cap="none" spc="0">
                        <a:solidFill>
                          <a:schemeClr val="tx1"/>
                        </a:solidFill>
                        <a:effectLst/>
                      </a:endParaRPr>
                    </a:p>
                  </a:txBody>
                  <a:tcPr marL="73533" marR="80408" marT="21009" marB="15757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629390099"/>
                  </a:ext>
                </a:extLst>
              </a:tr>
              <a:tr h="430695">
                <a:tc>
                  <a:txBody>
                    <a:bodyPr/>
                    <a:lstStyle/>
                    <a:p>
                      <a:pPr algn="just" fontAlgn="t"/>
                      <a:r>
                        <a:rPr lang="en-GB" sz="1400" cap="none" spc="0">
                          <a:solidFill>
                            <a:schemeClr val="tx1"/>
                          </a:solidFill>
                          <a:effectLst/>
                        </a:rPr>
                        <a:t>char</a:t>
                      </a:r>
                    </a:p>
                  </a:txBody>
                  <a:tcPr marL="73533" marR="80408" marT="21009" marB="157571">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just" fontAlgn="t"/>
                      <a:r>
                        <a:rPr lang="en-GB" sz="1400" cap="none" spc="0">
                          <a:solidFill>
                            <a:schemeClr val="tx1"/>
                          </a:solidFill>
                          <a:effectLst/>
                          <a:hlinkClick r:id="rId3">
                            <a:extLst>
                              <a:ext uri="{A12FA001-AC4F-418D-AE19-62706E023703}">
                                <ahyp:hlinkClr xmlns:ahyp="http://schemas.microsoft.com/office/drawing/2018/hyperlinkcolor" val="tx"/>
                              </a:ext>
                            </a:extLst>
                          </a:hlinkClick>
                        </a:rPr>
                        <a:t>Character</a:t>
                      </a:r>
                      <a:endParaRPr lang="en-GB" sz="1400" cap="none" spc="0">
                        <a:solidFill>
                          <a:schemeClr val="tx1"/>
                        </a:solidFill>
                        <a:effectLst/>
                      </a:endParaRPr>
                    </a:p>
                  </a:txBody>
                  <a:tcPr marL="73533" marR="80408" marT="21009" marB="15757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311424296"/>
                  </a:ext>
                </a:extLst>
              </a:tr>
              <a:tr h="430695">
                <a:tc>
                  <a:txBody>
                    <a:bodyPr/>
                    <a:lstStyle/>
                    <a:p>
                      <a:pPr algn="just" fontAlgn="t"/>
                      <a:r>
                        <a:rPr lang="en-GB" sz="1400" cap="none" spc="0">
                          <a:solidFill>
                            <a:schemeClr val="tx1"/>
                          </a:solidFill>
                          <a:effectLst/>
                        </a:rPr>
                        <a:t>byte</a:t>
                      </a:r>
                    </a:p>
                  </a:txBody>
                  <a:tcPr marL="73533" marR="80408" marT="21009" marB="157571">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just" fontAlgn="t"/>
                      <a:r>
                        <a:rPr lang="en-GB" sz="1400" cap="none" spc="0">
                          <a:solidFill>
                            <a:schemeClr val="tx1"/>
                          </a:solidFill>
                          <a:effectLst/>
                          <a:hlinkClick r:id="rId4">
                            <a:extLst>
                              <a:ext uri="{A12FA001-AC4F-418D-AE19-62706E023703}">
                                <ahyp:hlinkClr xmlns:ahyp="http://schemas.microsoft.com/office/drawing/2018/hyperlinkcolor" val="tx"/>
                              </a:ext>
                            </a:extLst>
                          </a:hlinkClick>
                        </a:rPr>
                        <a:t>Byte</a:t>
                      </a:r>
                      <a:endParaRPr lang="en-GB" sz="1400" cap="none" spc="0">
                        <a:solidFill>
                          <a:schemeClr val="tx1"/>
                        </a:solidFill>
                        <a:effectLst/>
                      </a:endParaRPr>
                    </a:p>
                  </a:txBody>
                  <a:tcPr marL="73533" marR="80408" marT="21009" marB="15757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203283333"/>
                  </a:ext>
                </a:extLst>
              </a:tr>
              <a:tr h="430695">
                <a:tc>
                  <a:txBody>
                    <a:bodyPr/>
                    <a:lstStyle/>
                    <a:p>
                      <a:pPr algn="just" fontAlgn="t"/>
                      <a:r>
                        <a:rPr lang="en-GB" sz="1400" cap="none" spc="0">
                          <a:solidFill>
                            <a:schemeClr val="tx1"/>
                          </a:solidFill>
                          <a:effectLst/>
                        </a:rPr>
                        <a:t>short</a:t>
                      </a:r>
                    </a:p>
                  </a:txBody>
                  <a:tcPr marL="73533" marR="80408" marT="21009" marB="157571">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just" fontAlgn="t"/>
                      <a:r>
                        <a:rPr lang="en-GB" sz="1400" cap="none" spc="0">
                          <a:solidFill>
                            <a:schemeClr val="tx1"/>
                          </a:solidFill>
                          <a:effectLst/>
                          <a:hlinkClick r:id="rId5">
                            <a:extLst>
                              <a:ext uri="{A12FA001-AC4F-418D-AE19-62706E023703}">
                                <ahyp:hlinkClr xmlns:ahyp="http://schemas.microsoft.com/office/drawing/2018/hyperlinkcolor" val="tx"/>
                              </a:ext>
                            </a:extLst>
                          </a:hlinkClick>
                        </a:rPr>
                        <a:t>Short</a:t>
                      </a:r>
                      <a:endParaRPr lang="en-GB" sz="1400" cap="none" spc="0">
                        <a:solidFill>
                          <a:schemeClr val="tx1"/>
                        </a:solidFill>
                        <a:effectLst/>
                      </a:endParaRPr>
                    </a:p>
                  </a:txBody>
                  <a:tcPr marL="73533" marR="80408" marT="21009" marB="15757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356884723"/>
                  </a:ext>
                </a:extLst>
              </a:tr>
              <a:tr h="430695">
                <a:tc>
                  <a:txBody>
                    <a:bodyPr/>
                    <a:lstStyle/>
                    <a:p>
                      <a:pPr algn="just" fontAlgn="t"/>
                      <a:r>
                        <a:rPr lang="en-GB" sz="1400" cap="none" spc="0">
                          <a:solidFill>
                            <a:schemeClr val="tx1"/>
                          </a:solidFill>
                          <a:effectLst/>
                        </a:rPr>
                        <a:t>int</a:t>
                      </a:r>
                    </a:p>
                  </a:txBody>
                  <a:tcPr marL="73533" marR="80408" marT="21009" marB="157571">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just" fontAlgn="t"/>
                      <a:r>
                        <a:rPr lang="en-GB" sz="1400" cap="none" spc="0">
                          <a:solidFill>
                            <a:schemeClr val="tx1"/>
                          </a:solidFill>
                          <a:effectLst/>
                          <a:hlinkClick r:id="rId6">
                            <a:extLst>
                              <a:ext uri="{A12FA001-AC4F-418D-AE19-62706E023703}">
                                <ahyp:hlinkClr xmlns:ahyp="http://schemas.microsoft.com/office/drawing/2018/hyperlinkcolor" val="tx"/>
                              </a:ext>
                            </a:extLst>
                          </a:hlinkClick>
                        </a:rPr>
                        <a:t>Integer</a:t>
                      </a:r>
                      <a:endParaRPr lang="en-GB" sz="1400" cap="none" spc="0">
                        <a:solidFill>
                          <a:schemeClr val="tx1"/>
                        </a:solidFill>
                        <a:effectLst/>
                      </a:endParaRPr>
                    </a:p>
                  </a:txBody>
                  <a:tcPr marL="73533" marR="80408" marT="21009" marB="15757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804136782"/>
                  </a:ext>
                </a:extLst>
              </a:tr>
              <a:tr h="430695">
                <a:tc>
                  <a:txBody>
                    <a:bodyPr/>
                    <a:lstStyle/>
                    <a:p>
                      <a:pPr algn="just" fontAlgn="t"/>
                      <a:r>
                        <a:rPr lang="en-GB" sz="1400" cap="none" spc="0">
                          <a:solidFill>
                            <a:schemeClr val="tx1"/>
                          </a:solidFill>
                          <a:effectLst/>
                        </a:rPr>
                        <a:t>long</a:t>
                      </a:r>
                    </a:p>
                  </a:txBody>
                  <a:tcPr marL="73533" marR="80408" marT="21009" marB="157571">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just" fontAlgn="t"/>
                      <a:r>
                        <a:rPr lang="en-GB" sz="1400" cap="none" spc="0">
                          <a:solidFill>
                            <a:schemeClr val="tx1"/>
                          </a:solidFill>
                          <a:effectLst/>
                          <a:hlinkClick r:id="rId7">
                            <a:extLst>
                              <a:ext uri="{A12FA001-AC4F-418D-AE19-62706E023703}">
                                <ahyp:hlinkClr xmlns:ahyp="http://schemas.microsoft.com/office/drawing/2018/hyperlinkcolor" val="tx"/>
                              </a:ext>
                            </a:extLst>
                          </a:hlinkClick>
                        </a:rPr>
                        <a:t>Long</a:t>
                      </a:r>
                      <a:endParaRPr lang="en-GB" sz="1400" cap="none" spc="0">
                        <a:solidFill>
                          <a:schemeClr val="tx1"/>
                        </a:solidFill>
                        <a:effectLst/>
                      </a:endParaRPr>
                    </a:p>
                  </a:txBody>
                  <a:tcPr marL="73533" marR="80408" marT="21009" marB="15757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076130859"/>
                  </a:ext>
                </a:extLst>
              </a:tr>
              <a:tr h="430695">
                <a:tc>
                  <a:txBody>
                    <a:bodyPr/>
                    <a:lstStyle/>
                    <a:p>
                      <a:pPr algn="just" fontAlgn="t"/>
                      <a:r>
                        <a:rPr lang="en-GB" sz="1400" cap="none" spc="0">
                          <a:solidFill>
                            <a:schemeClr val="tx1"/>
                          </a:solidFill>
                          <a:effectLst/>
                        </a:rPr>
                        <a:t>float</a:t>
                      </a:r>
                    </a:p>
                  </a:txBody>
                  <a:tcPr marL="73533" marR="80408" marT="21009" marB="157571">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just" fontAlgn="t"/>
                      <a:r>
                        <a:rPr lang="en-GB" sz="1400" cap="none" spc="0">
                          <a:solidFill>
                            <a:schemeClr val="tx1"/>
                          </a:solidFill>
                          <a:effectLst/>
                          <a:hlinkClick r:id="rId8">
                            <a:extLst>
                              <a:ext uri="{A12FA001-AC4F-418D-AE19-62706E023703}">
                                <ahyp:hlinkClr xmlns:ahyp="http://schemas.microsoft.com/office/drawing/2018/hyperlinkcolor" val="tx"/>
                              </a:ext>
                            </a:extLst>
                          </a:hlinkClick>
                        </a:rPr>
                        <a:t>Float</a:t>
                      </a:r>
                      <a:endParaRPr lang="en-GB" sz="1400" cap="none" spc="0">
                        <a:solidFill>
                          <a:schemeClr val="tx1"/>
                        </a:solidFill>
                        <a:effectLst/>
                      </a:endParaRPr>
                    </a:p>
                  </a:txBody>
                  <a:tcPr marL="73533" marR="80408" marT="21009" marB="157571">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214341455"/>
                  </a:ext>
                </a:extLst>
              </a:tr>
              <a:tr h="430695">
                <a:tc>
                  <a:txBody>
                    <a:bodyPr/>
                    <a:lstStyle/>
                    <a:p>
                      <a:pPr algn="just" fontAlgn="t"/>
                      <a:r>
                        <a:rPr lang="en-GB" sz="1400" cap="none" spc="0">
                          <a:solidFill>
                            <a:schemeClr val="tx1"/>
                          </a:solidFill>
                          <a:effectLst/>
                        </a:rPr>
                        <a:t>double</a:t>
                      </a:r>
                    </a:p>
                  </a:txBody>
                  <a:tcPr marL="73533" marR="80408" marT="21009" marB="157571">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just" fontAlgn="t"/>
                      <a:r>
                        <a:rPr lang="en-GB" sz="1400" cap="none" spc="0">
                          <a:solidFill>
                            <a:schemeClr val="tx1"/>
                          </a:solidFill>
                          <a:effectLst/>
                          <a:hlinkClick r:id="rId9">
                            <a:extLst>
                              <a:ext uri="{A12FA001-AC4F-418D-AE19-62706E023703}">
                                <ahyp:hlinkClr xmlns:ahyp="http://schemas.microsoft.com/office/drawing/2018/hyperlinkcolor" val="tx"/>
                              </a:ext>
                            </a:extLst>
                          </a:hlinkClick>
                        </a:rPr>
                        <a:t>Double</a:t>
                      </a:r>
                      <a:endParaRPr lang="en-GB" sz="1400" cap="none" spc="0">
                        <a:solidFill>
                          <a:schemeClr val="tx1"/>
                        </a:solidFill>
                        <a:effectLst/>
                      </a:endParaRPr>
                    </a:p>
                  </a:txBody>
                  <a:tcPr marL="73533" marR="80408" marT="21009" marB="157571">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08419066"/>
                  </a:ext>
                </a:extLst>
              </a:tr>
            </a:tbl>
          </a:graphicData>
        </a:graphic>
      </p:graphicFrame>
    </p:spTree>
    <p:extLst>
      <p:ext uri="{BB962C8B-B14F-4D97-AF65-F5344CB8AC3E}">
        <p14:creationId xmlns:p14="http://schemas.microsoft.com/office/powerpoint/2010/main" val="857454340"/>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44C7BF-58E0-4DB5-9CD4-DB79482CD68E}"/>
              </a:ext>
            </a:extLst>
          </p:cNvPr>
          <p:cNvSpPr>
            <a:spLocks noGrp="1"/>
          </p:cNvSpPr>
          <p:nvPr>
            <p:ph type="title"/>
          </p:nvPr>
        </p:nvSpPr>
        <p:spPr>
          <a:xfrm>
            <a:off x="686834" y="1153572"/>
            <a:ext cx="3200400" cy="4461163"/>
          </a:xfrm>
        </p:spPr>
        <p:txBody>
          <a:bodyPr>
            <a:normAutofit/>
          </a:bodyPr>
          <a:lstStyle/>
          <a:p>
            <a:r>
              <a:rPr lang="en-GB" b="1">
                <a:solidFill>
                  <a:srgbClr val="FFFFFF"/>
                </a:solidFill>
                <a:cs typeface="Calibri Light"/>
              </a:rPr>
              <a:t>Autoboxing And Unboxing ( Wrapper Classes – cont...)</a:t>
            </a:r>
            <a:endParaRPr lang="en-GB" b="1">
              <a:solidFill>
                <a:srgbClr val="FFFFFF"/>
              </a:solidFill>
            </a:endParaRPr>
          </a:p>
        </p:txBody>
      </p:sp>
      <p:sp>
        <p:nvSpPr>
          <p:cNvPr id="2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EA4A639-1E38-435B-ACD1-B1212180028F}"/>
              </a:ext>
            </a:extLst>
          </p:cNvPr>
          <p:cNvSpPr>
            <a:spLocks noGrp="1"/>
          </p:cNvSpPr>
          <p:nvPr>
            <p:ph idx="1"/>
          </p:nvPr>
        </p:nvSpPr>
        <p:spPr>
          <a:xfrm>
            <a:off x="4274780" y="591344"/>
            <a:ext cx="7079019" cy="6060071"/>
          </a:xfrm>
        </p:spPr>
        <p:txBody>
          <a:bodyPr vert="horz" lIns="91440" tIns="45720" rIns="91440" bIns="45720" rtlCol="0" anchor="ctr">
            <a:normAutofit/>
          </a:bodyPr>
          <a:lstStyle/>
          <a:p>
            <a:r>
              <a:rPr lang="en-GB" sz="1500" b="1">
                <a:ea typeface="+mn-lt"/>
                <a:cs typeface="+mn-lt"/>
              </a:rPr>
              <a:t>The automatic conversion of primitive data type into its corresponding wrapper class is known as</a:t>
            </a:r>
            <a:r>
              <a:rPr lang="en-GB" sz="1500">
                <a:ea typeface="+mn-lt"/>
                <a:cs typeface="+mn-lt"/>
              </a:rPr>
              <a:t> </a:t>
            </a:r>
            <a:r>
              <a:rPr lang="en-GB" sz="1500" b="1">
                <a:ea typeface="+mn-lt"/>
                <a:cs typeface="+mn-lt"/>
              </a:rPr>
              <a:t>autoboxing</a:t>
            </a:r>
            <a:r>
              <a:rPr lang="en-GB" sz="1500">
                <a:ea typeface="+mn-lt"/>
                <a:cs typeface="+mn-lt"/>
              </a:rPr>
              <a:t>, for example, byte to Byte, char to Character, int to Integer, long to Long, float to Float, boolean to Boolean, double to Double, and short to Short.</a:t>
            </a:r>
          </a:p>
          <a:p>
            <a:r>
              <a:rPr lang="en-GB" sz="1500">
                <a:cs typeface="Calibri"/>
              </a:rPr>
              <a:t>Ex : </a:t>
            </a:r>
            <a:r>
              <a:rPr lang="en-GB" sz="1500">
                <a:ea typeface="+mn-lt"/>
                <a:cs typeface="+mn-lt"/>
              </a:rPr>
              <a:t>//Converting int into Integer  </a:t>
            </a:r>
            <a:endParaRPr lang="en-GB" sz="1500">
              <a:cs typeface="Calibri"/>
            </a:endParaRPr>
          </a:p>
          <a:p>
            <a:pPr marL="0" indent="0">
              <a:buNone/>
            </a:pPr>
            <a:r>
              <a:rPr lang="en-GB" sz="1500" b="1">
                <a:ea typeface="+mn-lt"/>
                <a:cs typeface="+mn-lt"/>
              </a:rPr>
              <a:t>           int</a:t>
            </a:r>
            <a:r>
              <a:rPr lang="en-GB" sz="1500">
                <a:ea typeface="+mn-lt"/>
                <a:cs typeface="+mn-lt"/>
              </a:rPr>
              <a:t> a=20;  </a:t>
            </a:r>
            <a:endParaRPr lang="en-GB" sz="1500">
              <a:cs typeface="Calibri"/>
            </a:endParaRPr>
          </a:p>
          <a:p>
            <a:pPr marL="0" indent="0">
              <a:buNone/>
            </a:pPr>
            <a:r>
              <a:rPr lang="en-GB" sz="1500">
                <a:ea typeface="+mn-lt"/>
                <a:cs typeface="+mn-lt"/>
              </a:rPr>
              <a:t>           Integer i=Integer.valueOf(a);//converting int into Integer explicitly  </a:t>
            </a:r>
            <a:endParaRPr lang="en-GB" sz="1500">
              <a:cs typeface="Calibri"/>
            </a:endParaRPr>
          </a:p>
          <a:p>
            <a:pPr marL="0" indent="0">
              <a:buNone/>
            </a:pPr>
            <a:r>
              <a:rPr lang="en-GB" sz="1500">
                <a:ea typeface="+mn-lt"/>
                <a:cs typeface="+mn-lt"/>
              </a:rPr>
              <a:t>           Integer j=a;//autoboxing, now compiler will write Integer.valueOf(a) internally .</a:t>
            </a:r>
            <a:endParaRPr lang="en-GB" sz="1500">
              <a:cs typeface="Calibri" panose="020F0502020204030204"/>
            </a:endParaRPr>
          </a:p>
          <a:p>
            <a:r>
              <a:rPr lang="en-GB" sz="1500" b="1">
                <a:ea typeface="+mn-lt"/>
                <a:cs typeface="+mn-lt"/>
              </a:rPr>
              <a:t>The automatic conversion of wrapper type into its corresponding primitive type is known as</a:t>
            </a:r>
            <a:r>
              <a:rPr lang="en-GB" sz="1500">
                <a:ea typeface="+mn-lt"/>
                <a:cs typeface="+mn-lt"/>
              </a:rPr>
              <a:t> </a:t>
            </a:r>
            <a:r>
              <a:rPr lang="en-GB" sz="1500" b="1">
                <a:ea typeface="+mn-lt"/>
                <a:cs typeface="+mn-lt"/>
              </a:rPr>
              <a:t>unboxing</a:t>
            </a:r>
            <a:r>
              <a:rPr lang="en-GB" sz="1500">
                <a:ea typeface="+mn-lt"/>
                <a:cs typeface="+mn-lt"/>
              </a:rPr>
              <a:t>. It is the reverse process of autoboxing. Since Java 5, we do not need to use the intValue() method of wrapper classes to convert the wrapper type into primitives.</a:t>
            </a:r>
          </a:p>
          <a:p>
            <a:r>
              <a:rPr lang="en-GB" sz="1500">
                <a:ea typeface="+mn-lt"/>
                <a:cs typeface="+mn-lt"/>
              </a:rPr>
              <a:t>Ex :  //Converting Integer to int</a:t>
            </a:r>
          </a:p>
          <a:p>
            <a:pPr marL="0" indent="0">
              <a:buNone/>
            </a:pPr>
            <a:r>
              <a:rPr lang="en-GB" sz="1500">
                <a:ea typeface="+mn-lt"/>
                <a:cs typeface="+mn-lt"/>
              </a:rPr>
              <a:t>           Integer a=</a:t>
            </a:r>
            <a:r>
              <a:rPr lang="en-GB" sz="1500" b="1">
                <a:ea typeface="+mn-lt"/>
                <a:cs typeface="+mn-lt"/>
              </a:rPr>
              <a:t>new</a:t>
            </a:r>
            <a:r>
              <a:rPr lang="en-GB" sz="1500">
                <a:ea typeface="+mn-lt"/>
                <a:cs typeface="+mn-lt"/>
              </a:rPr>
              <a:t> Integer(3);    </a:t>
            </a:r>
            <a:endParaRPr lang="en-GB" sz="1500">
              <a:cs typeface="Calibri" panose="020F0502020204030204"/>
            </a:endParaRPr>
          </a:p>
          <a:p>
            <a:pPr marL="0" indent="0">
              <a:buNone/>
            </a:pPr>
            <a:r>
              <a:rPr lang="en-GB" sz="1500" b="1">
                <a:ea typeface="+mn-lt"/>
                <a:cs typeface="+mn-lt"/>
              </a:rPr>
              <a:t>           int</a:t>
            </a:r>
            <a:r>
              <a:rPr lang="en-GB" sz="1500">
                <a:ea typeface="+mn-lt"/>
                <a:cs typeface="+mn-lt"/>
              </a:rPr>
              <a:t> i=a.intValue();//converting Integer to int explicitly  </a:t>
            </a:r>
          </a:p>
          <a:p>
            <a:pPr marL="0" indent="0">
              <a:buNone/>
            </a:pPr>
            <a:r>
              <a:rPr lang="en-GB" sz="1500" b="1">
                <a:ea typeface="+mn-lt"/>
                <a:cs typeface="+mn-lt"/>
              </a:rPr>
              <a:t>           int</a:t>
            </a:r>
            <a:r>
              <a:rPr lang="en-GB" sz="1500">
                <a:ea typeface="+mn-lt"/>
                <a:cs typeface="+mn-lt"/>
              </a:rPr>
              <a:t> j=a;//unboxing, now compiler will write a.intValue() internally    </a:t>
            </a:r>
            <a:endParaRPr lang="en-GB" sz="1500">
              <a:cs typeface="Calibri" panose="020F0502020204030204"/>
            </a:endParaRPr>
          </a:p>
          <a:p>
            <a:endParaRPr lang="en-GB" sz="1500">
              <a:ea typeface="+mn-lt"/>
              <a:cs typeface="+mn-lt"/>
            </a:endParaRPr>
          </a:p>
        </p:txBody>
      </p:sp>
    </p:spTree>
    <p:extLst>
      <p:ext uri="{BB962C8B-B14F-4D97-AF65-F5344CB8AC3E}">
        <p14:creationId xmlns:p14="http://schemas.microsoft.com/office/powerpoint/2010/main" val="15017918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9423-507F-495E-A662-F2C81ACF7192}"/>
              </a:ext>
            </a:extLst>
          </p:cNvPr>
          <p:cNvSpPr>
            <a:spLocks noGrp="1"/>
          </p:cNvSpPr>
          <p:nvPr>
            <p:ph type="title"/>
          </p:nvPr>
        </p:nvSpPr>
        <p:spPr>
          <a:xfrm>
            <a:off x="1653363" y="365760"/>
            <a:ext cx="9367203" cy="1188720"/>
          </a:xfrm>
        </p:spPr>
        <p:txBody>
          <a:bodyPr>
            <a:normAutofit/>
          </a:bodyPr>
          <a:lstStyle/>
          <a:p>
            <a:r>
              <a:rPr lang="en-GB" b="1">
                <a:latin typeface="Calibri"/>
                <a:cs typeface="Calibri Light"/>
              </a:rPr>
              <a:t>INTERFACE</a:t>
            </a:r>
            <a:endParaRPr lang="en-GB" b="1">
              <a:latin typeface="Calibri"/>
            </a:endParaRPr>
          </a:p>
        </p:txBody>
      </p:sp>
      <p:sp>
        <p:nvSpPr>
          <p:cNvPr id="3" name="Content Placeholder 2">
            <a:extLst>
              <a:ext uri="{FF2B5EF4-FFF2-40B4-BE49-F238E27FC236}">
                <a16:creationId xmlns:a16="http://schemas.microsoft.com/office/drawing/2014/main" id="{A6D58D15-BF22-41F0-B8FE-4B4D921E2C3C}"/>
              </a:ext>
            </a:extLst>
          </p:cNvPr>
          <p:cNvSpPr>
            <a:spLocks noGrp="1"/>
          </p:cNvSpPr>
          <p:nvPr>
            <p:ph idx="1"/>
          </p:nvPr>
        </p:nvSpPr>
        <p:spPr>
          <a:xfrm>
            <a:off x="1653363" y="1644310"/>
            <a:ext cx="9367204" cy="4573610"/>
          </a:xfrm>
        </p:spPr>
        <p:txBody>
          <a:bodyPr vert="horz" lIns="91440" tIns="45720" rIns="91440" bIns="45720" rtlCol="0" anchor="t">
            <a:normAutofit/>
          </a:bodyPr>
          <a:lstStyle/>
          <a:p>
            <a:r>
              <a:rPr lang="en-GB" sz="1500">
                <a:ea typeface="+mn-lt"/>
                <a:cs typeface="+mn-lt"/>
              </a:rPr>
              <a:t>Another way to achieve </a:t>
            </a:r>
            <a:r>
              <a:rPr lang="en-GB" sz="1500">
                <a:ea typeface="+mn-lt"/>
                <a:cs typeface="+mn-lt"/>
                <a:hlinkClick r:id="rId2"/>
              </a:rPr>
              <a:t>abstraction</a:t>
            </a:r>
            <a:r>
              <a:rPr lang="en-GB" sz="1500">
                <a:ea typeface="+mn-lt"/>
                <a:cs typeface="+mn-lt"/>
              </a:rPr>
              <a:t> in Java, is with interfaces. An </a:t>
            </a:r>
            <a:r>
              <a:rPr lang="en-GB" sz="1500">
                <a:latin typeface="Consolas"/>
                <a:ea typeface="+mn-lt"/>
                <a:cs typeface="+mn-lt"/>
              </a:rPr>
              <a:t>interface</a:t>
            </a:r>
            <a:r>
              <a:rPr lang="en-GB" sz="1500">
                <a:ea typeface="+mn-lt"/>
                <a:cs typeface="+mn-lt"/>
              </a:rPr>
              <a:t> is a completely "</a:t>
            </a:r>
            <a:r>
              <a:rPr lang="en-GB" sz="1500" b="1">
                <a:ea typeface="+mn-lt"/>
                <a:cs typeface="+mn-lt"/>
              </a:rPr>
              <a:t>abstract class</a:t>
            </a:r>
            <a:r>
              <a:rPr lang="en-GB" sz="1500">
                <a:ea typeface="+mn-lt"/>
                <a:cs typeface="+mn-lt"/>
              </a:rPr>
              <a:t>" that is used to group related methods with empty bodies. To access the interface methods, the interface must be "implemented" (kinda like inherited) by another class with the </a:t>
            </a:r>
            <a:r>
              <a:rPr lang="en-GB" sz="1500">
                <a:latin typeface="Consolas"/>
                <a:ea typeface="+mn-lt"/>
                <a:cs typeface="+mn-lt"/>
              </a:rPr>
              <a:t>implements</a:t>
            </a:r>
            <a:r>
              <a:rPr lang="en-GB" sz="1500">
                <a:ea typeface="+mn-lt"/>
                <a:cs typeface="+mn-lt"/>
              </a:rPr>
              <a:t> keyword (instead of </a:t>
            </a:r>
            <a:r>
              <a:rPr lang="en-GB" sz="1500">
                <a:latin typeface="Consolas"/>
                <a:ea typeface="+mn-lt"/>
                <a:cs typeface="+mn-lt"/>
              </a:rPr>
              <a:t>extends</a:t>
            </a:r>
            <a:r>
              <a:rPr lang="en-GB" sz="1500">
                <a:ea typeface="+mn-lt"/>
                <a:cs typeface="+mn-lt"/>
              </a:rPr>
              <a:t>). The body of the interface method is provided by the "implement" class. </a:t>
            </a:r>
          </a:p>
          <a:p>
            <a:pPr marL="0" indent="0">
              <a:buNone/>
            </a:pPr>
            <a:r>
              <a:rPr lang="en-GB" sz="1500"/>
              <a:t>Notes on Interfaces:</a:t>
            </a:r>
            <a:endParaRPr lang="en-GB" sz="1500">
              <a:latin typeface="Calibri"/>
              <a:ea typeface="+mn-lt"/>
              <a:cs typeface="+mn-lt"/>
            </a:endParaRPr>
          </a:p>
          <a:p>
            <a:r>
              <a:rPr lang="en-GB" sz="1500">
                <a:ea typeface="+mn-lt"/>
                <a:cs typeface="+mn-lt"/>
              </a:rPr>
              <a:t>Like </a:t>
            </a:r>
            <a:r>
              <a:rPr lang="en-GB" sz="1500" b="1">
                <a:ea typeface="+mn-lt"/>
                <a:cs typeface="+mn-lt"/>
              </a:rPr>
              <a:t>abstract classes</a:t>
            </a:r>
            <a:r>
              <a:rPr lang="en-GB" sz="1500">
                <a:ea typeface="+mn-lt"/>
                <a:cs typeface="+mn-lt"/>
              </a:rPr>
              <a:t>, interfaces </a:t>
            </a:r>
            <a:r>
              <a:rPr lang="en-GB" sz="1500" b="1">
                <a:ea typeface="+mn-lt"/>
                <a:cs typeface="+mn-lt"/>
              </a:rPr>
              <a:t>cannot</a:t>
            </a:r>
            <a:r>
              <a:rPr lang="en-GB" sz="1500">
                <a:ea typeface="+mn-lt"/>
                <a:cs typeface="+mn-lt"/>
              </a:rPr>
              <a:t> be used to create objects (in the example above, it is not possible to create an "Animal" object in the MyMainClass), Interface methods do not have a body - the body is provided by the "implement" class, On implementation of an interface, you must override all of its methods, Interface methods are by default </a:t>
            </a:r>
            <a:r>
              <a:rPr lang="en-GB" sz="1500">
                <a:latin typeface="Consolas"/>
                <a:ea typeface="+mn-lt"/>
                <a:cs typeface="+mn-lt"/>
              </a:rPr>
              <a:t>abstract</a:t>
            </a:r>
            <a:r>
              <a:rPr lang="en-GB" sz="1500">
                <a:ea typeface="+mn-lt"/>
                <a:cs typeface="+mn-lt"/>
              </a:rPr>
              <a:t> and </a:t>
            </a:r>
            <a:r>
              <a:rPr lang="en-GB" sz="1500">
                <a:latin typeface="Consolas"/>
                <a:ea typeface="+mn-lt"/>
                <a:cs typeface="+mn-lt"/>
              </a:rPr>
              <a:t>public, </a:t>
            </a:r>
            <a:r>
              <a:rPr lang="en-GB" sz="1500">
                <a:latin typeface="Calibri"/>
                <a:ea typeface="+mn-lt"/>
                <a:cs typeface="+mn-lt"/>
              </a:rPr>
              <a:t>Interface</a:t>
            </a:r>
            <a:r>
              <a:rPr lang="en-GB" sz="1500">
                <a:ea typeface="+mn-lt"/>
                <a:cs typeface="+mn-lt"/>
              </a:rPr>
              <a:t> attributes are by default </a:t>
            </a:r>
            <a:r>
              <a:rPr lang="en-GB" sz="1500">
                <a:latin typeface="Consolas"/>
                <a:ea typeface="+mn-lt"/>
                <a:cs typeface="+mn-lt"/>
              </a:rPr>
              <a:t>public</a:t>
            </a:r>
            <a:r>
              <a:rPr lang="en-GB" sz="1500">
                <a:ea typeface="+mn-lt"/>
                <a:cs typeface="+mn-lt"/>
              </a:rPr>
              <a:t>, </a:t>
            </a:r>
            <a:r>
              <a:rPr lang="en-GB" sz="1500">
                <a:latin typeface="Consolas"/>
                <a:ea typeface="+mn-lt"/>
                <a:cs typeface="+mn-lt"/>
              </a:rPr>
              <a:t>static</a:t>
            </a:r>
            <a:r>
              <a:rPr lang="en-GB" sz="1500">
                <a:ea typeface="+mn-lt"/>
                <a:cs typeface="+mn-lt"/>
              </a:rPr>
              <a:t> and </a:t>
            </a:r>
            <a:r>
              <a:rPr lang="en-GB" sz="1500">
                <a:latin typeface="Consolas"/>
                <a:ea typeface="+mn-lt"/>
                <a:cs typeface="+mn-lt"/>
              </a:rPr>
              <a:t>final, </a:t>
            </a:r>
            <a:r>
              <a:rPr lang="en-GB" sz="1500">
                <a:latin typeface="Calibri"/>
                <a:ea typeface="+mn-lt"/>
                <a:cs typeface="+mn-lt"/>
              </a:rPr>
              <a:t>An</a:t>
            </a:r>
            <a:r>
              <a:rPr lang="en-GB" sz="1500">
                <a:ea typeface="+mn-lt"/>
                <a:cs typeface="+mn-lt"/>
              </a:rPr>
              <a:t> interface cannot contain a constructor (as it cannot be used to create objects)</a:t>
            </a:r>
            <a:endParaRPr lang="en-GB" sz="1500">
              <a:cs typeface="Calibri" panose="020F0502020204030204"/>
            </a:endParaRPr>
          </a:p>
          <a:p>
            <a:pPr marL="0" indent="0">
              <a:buNone/>
            </a:pPr>
            <a:endParaRPr lang="en-GB" sz="1500">
              <a:latin typeface="Calibri"/>
              <a:ea typeface="+mn-lt"/>
              <a:cs typeface="+mn-lt"/>
            </a:endParaRPr>
          </a:p>
          <a:p>
            <a:pPr marL="0" indent="0">
              <a:buNone/>
            </a:pPr>
            <a:r>
              <a:rPr lang="en-GB" sz="1500">
                <a:latin typeface="Calibri"/>
                <a:ea typeface="+mn-lt"/>
                <a:cs typeface="+mn-lt"/>
              </a:rPr>
              <a:t>      Example for Interface ( in next page...)
</a:t>
            </a:r>
            <a:endParaRPr lang="en-GB" sz="1500">
              <a:ea typeface="+mn-lt"/>
              <a:cs typeface="+mn-lt"/>
            </a:endParaRPr>
          </a:p>
        </p:txBody>
      </p:sp>
    </p:spTree>
    <p:extLst>
      <p:ext uri="{BB962C8B-B14F-4D97-AF65-F5344CB8AC3E}">
        <p14:creationId xmlns:p14="http://schemas.microsoft.com/office/powerpoint/2010/main" val="1234309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71E6727-344D-472F-B1CC-918EF184B0F6}"/>
              </a:ext>
            </a:extLst>
          </p:cNvPr>
          <p:cNvSpPr>
            <a:spLocks noGrp="1"/>
          </p:cNvSpPr>
          <p:nvPr>
            <p:ph idx="1"/>
          </p:nvPr>
        </p:nvSpPr>
        <p:spPr>
          <a:xfrm>
            <a:off x="838200" y="776078"/>
            <a:ext cx="5558489" cy="5400885"/>
          </a:xfrm>
        </p:spPr>
        <p:txBody>
          <a:bodyPr vert="horz" lIns="91440" tIns="45720" rIns="91440" bIns="45720" rtlCol="0" anchor="t">
            <a:normAutofit/>
          </a:bodyPr>
          <a:lstStyle/>
          <a:p>
            <a:pPr marL="0" indent="0">
              <a:buNone/>
            </a:pPr>
            <a:r>
              <a:rPr lang="en-GB" sz="1800">
                <a:cs typeface="Calibri"/>
              </a:rPr>
              <a:t>interface Animal </a:t>
            </a:r>
            <a:endParaRPr lang="en-GB" sz="1800">
              <a:ea typeface="+mn-lt"/>
              <a:cs typeface="+mn-lt"/>
            </a:endParaRPr>
          </a:p>
          <a:p>
            <a:pPr marL="0" indent="0">
              <a:buNone/>
            </a:pPr>
            <a:r>
              <a:rPr lang="en-GB" sz="1800">
                <a:cs typeface="Calibri"/>
              </a:rPr>
              <a:t>{</a:t>
            </a:r>
            <a:br>
              <a:rPr lang="en-GB" sz="1800" dirty="0">
                <a:cs typeface="Calibri"/>
              </a:rPr>
            </a:br>
            <a:r>
              <a:rPr lang="en-GB" sz="1800">
                <a:cs typeface="Calibri"/>
              </a:rPr>
              <a:t>  public void </a:t>
            </a:r>
            <a:r>
              <a:rPr lang="en-GB" sz="1800" err="1">
                <a:cs typeface="Calibri"/>
              </a:rPr>
              <a:t>animalSound</a:t>
            </a:r>
            <a:r>
              <a:rPr lang="en-GB" sz="1800">
                <a:cs typeface="Calibri"/>
              </a:rPr>
              <a:t>(); // interface method (does not have a body)</a:t>
            </a:r>
            <a:br>
              <a:rPr lang="en-GB" sz="1800" dirty="0">
                <a:cs typeface="Calibri"/>
              </a:rPr>
            </a:br>
            <a:r>
              <a:rPr lang="en-GB" sz="1800">
                <a:cs typeface="Calibri"/>
              </a:rPr>
              <a:t>  public void sleep(); // interface method (does not have a body)</a:t>
            </a:r>
            <a:br>
              <a:rPr lang="en-GB" sz="1800" dirty="0">
                <a:cs typeface="Calibri"/>
              </a:rPr>
            </a:br>
            <a:r>
              <a:rPr lang="en-GB" sz="1800">
                <a:cs typeface="Calibri"/>
              </a:rPr>
              <a:t>}</a:t>
            </a:r>
            <a:br>
              <a:rPr lang="en-GB" sz="1800" dirty="0">
                <a:cs typeface="Calibri"/>
              </a:rPr>
            </a:br>
            <a:br>
              <a:rPr lang="en-GB" sz="1800" dirty="0">
                <a:cs typeface="Calibri"/>
              </a:rPr>
            </a:br>
            <a:r>
              <a:rPr lang="en-GB" sz="1800">
                <a:cs typeface="Calibri"/>
              </a:rPr>
              <a:t>class Pig implements Animal {</a:t>
            </a:r>
            <a:br>
              <a:rPr lang="en-GB" sz="1800" dirty="0">
                <a:cs typeface="Calibri"/>
              </a:rPr>
            </a:br>
            <a:r>
              <a:rPr lang="en-GB" sz="1800">
                <a:cs typeface="Calibri"/>
              </a:rPr>
              <a:t>  public void </a:t>
            </a:r>
            <a:r>
              <a:rPr lang="en-GB" sz="1800" err="1">
                <a:cs typeface="Calibri"/>
              </a:rPr>
              <a:t>animalSound</a:t>
            </a:r>
            <a:r>
              <a:rPr lang="en-GB" sz="1800">
                <a:cs typeface="Calibri"/>
              </a:rPr>
              <a:t>() {</a:t>
            </a:r>
            <a:br>
              <a:rPr lang="en-GB" sz="1800" dirty="0">
                <a:cs typeface="Calibri"/>
              </a:rPr>
            </a:br>
            <a:r>
              <a:rPr lang="en-GB" sz="1800">
                <a:cs typeface="Calibri"/>
              </a:rPr>
              <a:t>    // The body of </a:t>
            </a:r>
            <a:r>
              <a:rPr lang="en-GB" sz="1800" err="1">
                <a:cs typeface="Calibri"/>
              </a:rPr>
              <a:t>animalSound</a:t>
            </a:r>
            <a:r>
              <a:rPr lang="en-GB" sz="1800">
                <a:cs typeface="Calibri"/>
              </a:rPr>
              <a:t>() is provided here</a:t>
            </a:r>
            <a:br>
              <a:rPr lang="en-GB" sz="1800" dirty="0">
                <a:cs typeface="Calibri"/>
              </a:rPr>
            </a:br>
            <a:r>
              <a:rPr lang="en-GB" sz="1800" dirty="0">
                <a:cs typeface="Calibri"/>
              </a:rPr>
              <a:t>    </a:t>
            </a:r>
            <a:r>
              <a:rPr lang="en-GB" sz="1800" err="1">
                <a:cs typeface="Calibri"/>
              </a:rPr>
              <a:t>System.out.println</a:t>
            </a:r>
            <a:r>
              <a:rPr lang="en-GB" sz="1800">
                <a:cs typeface="Calibri"/>
              </a:rPr>
              <a:t>("The pig says: wee wee");</a:t>
            </a:r>
            <a:br>
              <a:rPr lang="en-GB" sz="1800" dirty="0">
                <a:cs typeface="Calibri"/>
              </a:rPr>
            </a:br>
            <a:r>
              <a:rPr lang="en-GB" sz="1800">
                <a:cs typeface="Calibri"/>
              </a:rPr>
              <a:t>  }</a:t>
            </a:r>
            <a:br>
              <a:rPr lang="en-GB" sz="1800" dirty="0">
                <a:cs typeface="Calibri"/>
              </a:rPr>
            </a:br>
            <a:r>
              <a:rPr lang="en-GB" sz="1800">
                <a:cs typeface="Calibri"/>
              </a:rPr>
              <a:t>  public void sleep() {</a:t>
            </a:r>
            <a:br>
              <a:rPr lang="en-GB" sz="1800" dirty="0">
                <a:cs typeface="Calibri"/>
              </a:rPr>
            </a:br>
            <a:r>
              <a:rPr lang="en-GB" sz="1800">
                <a:cs typeface="Calibri"/>
              </a:rPr>
              <a:t>    // The body of sleep() is provided here</a:t>
            </a:r>
            <a:br>
              <a:rPr lang="en-GB" sz="1800" dirty="0">
                <a:cs typeface="Calibri"/>
              </a:rPr>
            </a:br>
            <a:r>
              <a:rPr lang="en-GB" sz="1800" dirty="0">
                <a:cs typeface="Calibri"/>
              </a:rPr>
              <a:t>    </a:t>
            </a:r>
            <a:r>
              <a:rPr lang="en-GB" sz="1800" err="1">
                <a:cs typeface="Calibri"/>
              </a:rPr>
              <a:t>System.out.println</a:t>
            </a:r>
            <a:r>
              <a:rPr lang="en-GB" sz="1800">
                <a:cs typeface="Calibri"/>
              </a:rPr>
              <a:t>("</a:t>
            </a:r>
            <a:r>
              <a:rPr lang="en-GB" sz="1800" err="1">
                <a:cs typeface="Calibri"/>
              </a:rPr>
              <a:t>Zzz</a:t>
            </a:r>
            <a:r>
              <a:rPr lang="en-GB" sz="1800">
                <a:cs typeface="Calibri"/>
              </a:rPr>
              <a:t>");</a:t>
            </a:r>
            <a:br>
              <a:rPr lang="en-GB" sz="1800" dirty="0">
                <a:cs typeface="Calibri"/>
              </a:rPr>
            </a:br>
            <a:r>
              <a:rPr lang="en-GB" sz="1800">
                <a:cs typeface="Calibri"/>
              </a:rPr>
              <a:t>  }</a:t>
            </a:r>
            <a:br>
              <a:rPr lang="en-GB" sz="1800" dirty="0">
                <a:cs typeface="Calibri"/>
              </a:rPr>
            </a:br>
            <a:r>
              <a:rPr lang="en-GB" sz="1800">
                <a:cs typeface="Calibri"/>
              </a:rPr>
              <a:t>}</a:t>
            </a:r>
            <a:endParaRPr lang="en-GB" sz="1800">
              <a:ea typeface="+mn-lt"/>
              <a:cs typeface="+mn-lt"/>
            </a:endParaRPr>
          </a:p>
          <a:p>
            <a:endParaRPr lang="en-GB" sz="1500">
              <a:cs typeface="Calibri"/>
            </a:endParaRPr>
          </a:p>
        </p:txBody>
      </p:sp>
      <p:sp>
        <p:nvSpPr>
          <p:cNvPr id="13"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9928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0D56-A559-4943-BEA1-13C231500234}"/>
              </a:ext>
            </a:extLst>
          </p:cNvPr>
          <p:cNvSpPr>
            <a:spLocks noGrp="1"/>
          </p:cNvSpPr>
          <p:nvPr>
            <p:ph type="title"/>
          </p:nvPr>
        </p:nvSpPr>
        <p:spPr>
          <a:xfrm>
            <a:off x="1653363" y="365760"/>
            <a:ext cx="9367203" cy="1188720"/>
          </a:xfrm>
        </p:spPr>
        <p:txBody>
          <a:bodyPr>
            <a:normAutofit/>
          </a:bodyPr>
          <a:lstStyle/>
          <a:p>
            <a:r>
              <a:rPr lang="en-GB" b="1">
                <a:latin typeface="Calibri"/>
                <a:cs typeface="Calibri Light"/>
              </a:rPr>
              <a:t>LAMDA EXPRESSIONS</a:t>
            </a:r>
            <a:endParaRPr lang="en-GB" b="1">
              <a:latin typeface="Calibri"/>
            </a:endParaRPr>
          </a:p>
        </p:txBody>
      </p:sp>
      <p:sp>
        <p:nvSpPr>
          <p:cNvPr id="3" name="Content Placeholder 2">
            <a:extLst>
              <a:ext uri="{FF2B5EF4-FFF2-40B4-BE49-F238E27FC236}">
                <a16:creationId xmlns:a16="http://schemas.microsoft.com/office/drawing/2014/main" id="{7B9C6BF7-AE95-43FA-8E81-597ADAEFEF71}"/>
              </a:ext>
            </a:extLst>
          </p:cNvPr>
          <p:cNvSpPr>
            <a:spLocks noGrp="1"/>
          </p:cNvSpPr>
          <p:nvPr>
            <p:ph idx="1"/>
          </p:nvPr>
        </p:nvSpPr>
        <p:spPr>
          <a:xfrm>
            <a:off x="1653363" y="2176272"/>
            <a:ext cx="9367204" cy="4041648"/>
          </a:xfrm>
        </p:spPr>
        <p:txBody>
          <a:bodyPr vert="horz" lIns="91440" tIns="45720" rIns="91440" bIns="45720" rtlCol="0" anchor="t">
            <a:normAutofit/>
          </a:bodyPr>
          <a:lstStyle/>
          <a:p>
            <a:pPr marL="0" indent="0">
              <a:buNone/>
            </a:pPr>
            <a:r>
              <a:rPr lang="en-GB" sz="1700" b="1">
                <a:ea typeface="+mn-lt"/>
                <a:cs typeface="+mn-lt"/>
              </a:rPr>
              <a:t>Lambda expression</a:t>
            </a:r>
            <a:r>
              <a:rPr lang="en-GB" sz="1700">
                <a:ea typeface="+mn-lt"/>
                <a:cs typeface="+mn-lt"/>
              </a:rPr>
              <a:t> is a new and important feature of Java which was included in Java SE 8. It provides a clear and concise way to represent one method interface using an expression. It is very useful in collection library. It helps to iterate, filter and extract data from collection. The Lambda expression is used to provide the implementation of an interface which has functional interface. It saves a lot of code. In case of lambda expression, we don't need to define the method again for providing the implementation. Here, we just write the implementation code.Java lambda expression is treated as a function, so compiler does not create .class file.</a:t>
            </a:r>
            <a:endParaRPr lang="en-GB" sz="1700">
              <a:cs typeface="Calibri"/>
            </a:endParaRPr>
          </a:p>
          <a:p>
            <a:pPr marL="0" indent="0">
              <a:buNone/>
            </a:pPr>
            <a:r>
              <a:rPr lang="en-GB" sz="1700" b="1" u="sng"/>
              <a:t>Functional Interface</a:t>
            </a:r>
            <a:endParaRPr lang="en-GB" sz="1700" b="1" u="sng">
              <a:cs typeface="Calibri"/>
            </a:endParaRPr>
          </a:p>
          <a:p>
            <a:pPr marL="0" indent="0">
              <a:buNone/>
            </a:pPr>
            <a:r>
              <a:rPr lang="en-GB" sz="1700">
                <a:ea typeface="+mn-lt"/>
                <a:cs typeface="+mn-lt"/>
              </a:rPr>
              <a:t>Lambda expression provides implementation of </a:t>
            </a:r>
            <a:r>
              <a:rPr lang="en-GB" sz="1700" i="1">
                <a:ea typeface="+mn-lt"/>
                <a:cs typeface="+mn-lt"/>
              </a:rPr>
              <a:t>functional interface</a:t>
            </a:r>
            <a:r>
              <a:rPr lang="en-GB" sz="1700">
                <a:ea typeface="+mn-lt"/>
                <a:cs typeface="+mn-lt"/>
              </a:rPr>
              <a:t>. An interface which has only one abstract method is called functional interface. Java provides an anotation @</a:t>
            </a:r>
            <a:r>
              <a:rPr lang="en-GB" sz="1700" i="1">
                <a:ea typeface="+mn-lt"/>
                <a:cs typeface="+mn-lt"/>
              </a:rPr>
              <a:t>FunctionalInterface</a:t>
            </a:r>
            <a:r>
              <a:rPr lang="en-GB" sz="1700">
                <a:ea typeface="+mn-lt"/>
                <a:cs typeface="+mn-lt"/>
              </a:rPr>
              <a:t>, which is used to declare an interface as functional interface.</a:t>
            </a:r>
            <a:endParaRPr lang="en-GB" sz="1700">
              <a:cs typeface="Calibri" panose="020F0502020204030204"/>
            </a:endParaRPr>
          </a:p>
          <a:p>
            <a:pPr marL="0" indent="0">
              <a:buNone/>
            </a:pPr>
            <a:r>
              <a:rPr lang="en-GB" sz="1700" b="1" u="sng"/>
              <a:t>Why use Lambda Expression</a:t>
            </a:r>
            <a:endParaRPr lang="en-GB" sz="1700" b="1" u="sng">
              <a:cs typeface="Calibri"/>
            </a:endParaRPr>
          </a:p>
          <a:p>
            <a:r>
              <a:rPr lang="en-GB" sz="1700">
                <a:ea typeface="+mn-lt"/>
                <a:cs typeface="+mn-lt"/>
              </a:rPr>
              <a:t>To provide the implementation of Functional interface.</a:t>
            </a:r>
            <a:endParaRPr lang="en-GB" sz="1700"/>
          </a:p>
          <a:p>
            <a:r>
              <a:rPr lang="en-GB" sz="1700">
                <a:ea typeface="+mn-lt"/>
                <a:cs typeface="+mn-lt"/>
              </a:rPr>
              <a:t>Less coding.</a:t>
            </a:r>
            <a:endParaRPr lang="en-GB" sz="1700"/>
          </a:p>
          <a:p>
            <a:pPr marL="0" indent="0">
              <a:buNone/>
            </a:pPr>
            <a:endParaRPr lang="en-GB" sz="1700">
              <a:cs typeface="Calibri"/>
            </a:endParaRPr>
          </a:p>
          <a:p>
            <a:pPr marL="0" indent="0">
              <a:buNone/>
            </a:pPr>
            <a:endParaRPr lang="en-GB" sz="1700">
              <a:cs typeface="Calibri"/>
            </a:endParaRPr>
          </a:p>
          <a:p>
            <a:endParaRPr lang="en-GB" sz="1700">
              <a:cs typeface="Calibri"/>
            </a:endParaRPr>
          </a:p>
        </p:txBody>
      </p:sp>
    </p:spTree>
    <p:extLst>
      <p:ext uri="{BB962C8B-B14F-4D97-AF65-F5344CB8AC3E}">
        <p14:creationId xmlns:p14="http://schemas.microsoft.com/office/powerpoint/2010/main" val="105116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48AF5-A5CA-4036-B44F-9AF075D6F5D7}"/>
              </a:ext>
            </a:extLst>
          </p:cNvPr>
          <p:cNvSpPr>
            <a:spLocks noGrp="1"/>
          </p:cNvSpPr>
          <p:nvPr>
            <p:ph type="title"/>
          </p:nvPr>
        </p:nvSpPr>
        <p:spPr>
          <a:xfrm>
            <a:off x="686834" y="1153572"/>
            <a:ext cx="3200400" cy="4461163"/>
          </a:xfrm>
        </p:spPr>
        <p:txBody>
          <a:bodyPr>
            <a:normAutofit/>
          </a:bodyPr>
          <a:lstStyle/>
          <a:p>
            <a:r>
              <a:rPr lang="en-GB" sz="4100" b="1">
                <a:solidFill>
                  <a:srgbClr val="FFFFFF"/>
                </a:solidFill>
                <a:cs typeface="Calibri Light"/>
              </a:rPr>
              <a:t>Encapsulation And Abstraction</a:t>
            </a:r>
            <a:endParaRPr lang="en-GB" sz="4100" b="1">
              <a:solidFill>
                <a:srgbClr val="FFFFFF"/>
              </a:solidFill>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BFB9F9D-57D7-4640-85AF-DAEA855433F6}"/>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None/>
            </a:pPr>
            <a:r>
              <a:rPr lang="en-GB" sz="2400" b="1">
                <a:ea typeface="+mn-lt"/>
                <a:cs typeface="+mn-lt"/>
              </a:rPr>
              <a:t>Encapsulation vs Data Abstraction</a:t>
            </a:r>
            <a:endParaRPr lang="en-US" sz="2400"/>
          </a:p>
          <a:p>
            <a:pPr>
              <a:buFont typeface="Arial"/>
              <a:buChar char="•"/>
            </a:pPr>
            <a:r>
              <a:rPr lang="en-GB" sz="2400" u="sng">
                <a:ea typeface="+mn-lt"/>
                <a:cs typeface="+mn-lt"/>
                <a:hlinkClick r:id="rId2"/>
              </a:rPr>
              <a:t>Encapsulation</a:t>
            </a:r>
            <a:r>
              <a:rPr lang="en-GB" sz="2400">
                <a:ea typeface="+mn-lt"/>
                <a:cs typeface="+mn-lt"/>
              </a:rPr>
              <a:t> is data hiding(information hiding) while Abstraction is detailed hiding(implementation hiding).</a:t>
            </a:r>
            <a:endParaRPr lang="en-GB" sz="2400"/>
          </a:p>
          <a:p>
            <a:pPr>
              <a:buFont typeface="Arial"/>
              <a:buChar char="•"/>
            </a:pPr>
            <a:r>
              <a:rPr lang="en-GB" sz="2400">
                <a:ea typeface="+mn-lt"/>
                <a:cs typeface="+mn-lt"/>
              </a:rPr>
              <a:t>While encapsulation groups together data and methods that act upon the data, data abstraction deal with exposing the interface to the user and hiding the details of implementation.</a:t>
            </a:r>
            <a:endParaRPr lang="en-GB" sz="2400"/>
          </a:p>
          <a:p>
            <a:pPr indent="0">
              <a:buNone/>
            </a:pPr>
            <a:r>
              <a:rPr lang="en-GB" sz="2400" b="1">
                <a:ea typeface="+mn-lt"/>
                <a:cs typeface="+mn-lt"/>
              </a:rPr>
              <a:t>Advantages of Abstraction</a:t>
            </a:r>
            <a:endParaRPr lang="en-GB" sz="2400"/>
          </a:p>
          <a:p>
            <a:pPr>
              <a:buFont typeface="Arial"/>
              <a:buChar char="•"/>
            </a:pPr>
            <a:r>
              <a:rPr lang="en-GB" sz="2400">
                <a:ea typeface="+mn-lt"/>
                <a:cs typeface="+mn-lt"/>
              </a:rPr>
              <a:t>It reduces the complexity of viewing the things.</a:t>
            </a:r>
            <a:endParaRPr lang="en-GB" sz="2400"/>
          </a:p>
          <a:p>
            <a:pPr>
              <a:buFont typeface="Arial"/>
              <a:buChar char="•"/>
            </a:pPr>
            <a:r>
              <a:rPr lang="en-GB" sz="2400">
                <a:ea typeface="+mn-lt"/>
                <a:cs typeface="+mn-lt"/>
              </a:rPr>
              <a:t>Avoids code duplication and increases reusability.</a:t>
            </a:r>
            <a:endParaRPr lang="en-GB" sz="2400"/>
          </a:p>
          <a:p>
            <a:pPr>
              <a:buFont typeface="Arial"/>
              <a:buChar char="•"/>
            </a:pPr>
            <a:r>
              <a:rPr lang="en-GB" sz="2400">
                <a:ea typeface="+mn-lt"/>
                <a:cs typeface="+mn-lt"/>
              </a:rPr>
              <a:t>Helps to increase the security of an application or program as only important details are provided to the user.</a:t>
            </a:r>
            <a:endParaRPr lang="en-GB" sz="2400"/>
          </a:p>
          <a:p>
            <a:pPr marL="0" indent="0">
              <a:buNone/>
            </a:pPr>
            <a:endParaRPr lang="en-GB" sz="2400">
              <a:cs typeface="Calibri" panose="020F0502020204030204"/>
            </a:endParaRPr>
          </a:p>
          <a:p>
            <a:endParaRPr lang="en-GB" sz="2400">
              <a:cs typeface="Calibri" panose="020F0502020204030204"/>
            </a:endParaRPr>
          </a:p>
        </p:txBody>
      </p:sp>
    </p:spTree>
    <p:extLst>
      <p:ext uri="{BB962C8B-B14F-4D97-AF65-F5344CB8AC3E}">
        <p14:creationId xmlns:p14="http://schemas.microsoft.com/office/powerpoint/2010/main" val="4028248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BCC9C-AFD5-413F-89D9-8E5C4BDC71C9}"/>
              </a:ext>
            </a:extLst>
          </p:cNvPr>
          <p:cNvSpPr>
            <a:spLocks noGrp="1"/>
          </p:cNvSpPr>
          <p:nvPr>
            <p:ph idx="1"/>
          </p:nvPr>
        </p:nvSpPr>
        <p:spPr>
          <a:xfrm>
            <a:off x="891363" y="752914"/>
            <a:ext cx="10129204" cy="5853194"/>
          </a:xfrm>
        </p:spPr>
        <p:txBody>
          <a:bodyPr vert="horz" lIns="91440" tIns="45720" rIns="91440" bIns="45720" rtlCol="0" anchor="t">
            <a:normAutofit lnSpcReduction="10000"/>
          </a:bodyPr>
          <a:lstStyle/>
          <a:p>
            <a:r>
              <a:rPr lang="en-GB" sz="2000" b="1" u="sng">
                <a:ea typeface="+mn-lt"/>
                <a:cs typeface="+mn-lt"/>
              </a:rPr>
              <a:t>SYNTAX :</a:t>
            </a:r>
            <a:r>
              <a:rPr lang="en-GB" sz="2000">
                <a:ea typeface="+mn-lt"/>
                <a:cs typeface="+mn-lt"/>
              </a:rPr>
              <a:t>        (argument-list) -&gt; {body}  </a:t>
            </a:r>
          </a:p>
          <a:p>
            <a:pPr marL="0" indent="0">
              <a:buNone/>
            </a:pPr>
            <a:r>
              <a:rPr lang="en-GB" sz="2000">
                <a:ea typeface="+mn-lt"/>
                <a:cs typeface="+mn-lt"/>
              </a:rPr>
              <a:t>Java lambda expression is consisted of three components : </a:t>
            </a:r>
            <a:r>
              <a:rPr lang="en-GB" sz="2000" b="1">
                <a:ea typeface="+mn-lt"/>
                <a:cs typeface="+mn-lt"/>
              </a:rPr>
              <a:t> Argument-list:</a:t>
            </a:r>
            <a:r>
              <a:rPr lang="en-GB" sz="2000">
                <a:ea typeface="+mn-lt"/>
                <a:cs typeface="+mn-lt"/>
              </a:rPr>
              <a:t> It can be empty or non-empty as well., </a:t>
            </a:r>
            <a:r>
              <a:rPr lang="en-GB" sz="2000" b="1">
                <a:ea typeface="+mn-lt"/>
                <a:cs typeface="+mn-lt"/>
              </a:rPr>
              <a:t>Arrow-token:</a:t>
            </a:r>
            <a:r>
              <a:rPr lang="en-GB" sz="2000">
                <a:ea typeface="+mn-lt"/>
                <a:cs typeface="+mn-lt"/>
              </a:rPr>
              <a:t> It is used to link arguments-list and body of expression., </a:t>
            </a:r>
            <a:r>
              <a:rPr lang="en-GB" sz="2000" b="1">
                <a:ea typeface="+mn-lt"/>
                <a:cs typeface="+mn-lt"/>
              </a:rPr>
              <a:t>Body:</a:t>
            </a:r>
            <a:r>
              <a:rPr lang="en-GB" sz="2000">
                <a:ea typeface="+mn-lt"/>
                <a:cs typeface="+mn-lt"/>
              </a:rPr>
              <a:t> It contains expressions and statements for lambda expression.</a:t>
            </a:r>
            <a:endParaRPr lang="en-GB" sz="2000">
              <a:cs typeface="Calibri" panose="020F0502020204030204"/>
            </a:endParaRPr>
          </a:p>
          <a:p>
            <a:pPr marL="0" indent="0">
              <a:buNone/>
            </a:pPr>
            <a:r>
              <a:rPr lang="en-GB" sz="2000" b="1" u="sng">
                <a:ea typeface="+mn-lt"/>
                <a:cs typeface="+mn-lt"/>
              </a:rPr>
              <a:t>No Parameter Syntax</a:t>
            </a:r>
            <a:endParaRPr lang="en-GB" sz="2000" u="sng">
              <a:cs typeface="Calibri"/>
            </a:endParaRPr>
          </a:p>
          <a:p>
            <a:pPr marL="0" indent="0">
              <a:buNone/>
            </a:pPr>
            <a:r>
              <a:rPr lang="en-GB" sz="2000">
                <a:ea typeface="+mn-lt"/>
                <a:cs typeface="+mn-lt"/>
              </a:rPr>
              <a:t>() -&gt; {  </a:t>
            </a:r>
            <a:endParaRPr lang="en-GB" sz="2000">
              <a:cs typeface="Calibri" panose="020F0502020204030204"/>
            </a:endParaRPr>
          </a:p>
          <a:p>
            <a:pPr marL="0" indent="0">
              <a:buNone/>
            </a:pPr>
            <a:r>
              <a:rPr lang="en-GB" sz="2000">
                <a:ea typeface="+mn-lt"/>
                <a:cs typeface="+mn-lt"/>
              </a:rPr>
              <a:t>//Body of no parameter lambda  </a:t>
            </a:r>
            <a:endParaRPr lang="en-GB" sz="2000">
              <a:cs typeface="Calibri" panose="020F0502020204030204"/>
            </a:endParaRPr>
          </a:p>
          <a:p>
            <a:pPr marL="0" indent="0">
              <a:buNone/>
            </a:pPr>
            <a:r>
              <a:rPr lang="en-GB" sz="2000">
                <a:ea typeface="+mn-lt"/>
                <a:cs typeface="+mn-lt"/>
              </a:rPr>
              <a:t>}  </a:t>
            </a:r>
            <a:endParaRPr lang="en-GB" sz="2000">
              <a:cs typeface="Calibri" panose="020F0502020204030204"/>
            </a:endParaRPr>
          </a:p>
          <a:p>
            <a:pPr marL="0" indent="0">
              <a:buNone/>
            </a:pPr>
            <a:r>
              <a:rPr lang="en-GB" sz="2000" b="1" u="sng">
                <a:ea typeface="+mn-lt"/>
                <a:cs typeface="+mn-lt"/>
              </a:rPr>
              <a:t>One Parameter Syntax</a:t>
            </a:r>
            <a:endParaRPr lang="en-GB" sz="2000" u="sng">
              <a:cs typeface="Calibri" panose="020F0502020204030204"/>
            </a:endParaRPr>
          </a:p>
          <a:p>
            <a:pPr marL="0" indent="0">
              <a:buNone/>
            </a:pPr>
            <a:r>
              <a:rPr lang="en-GB" sz="2000">
                <a:ea typeface="+mn-lt"/>
                <a:cs typeface="+mn-lt"/>
              </a:rPr>
              <a:t>(p1) -&gt; {  </a:t>
            </a:r>
            <a:endParaRPr lang="en-GB" sz="2000">
              <a:cs typeface="Calibri" panose="020F0502020204030204"/>
            </a:endParaRPr>
          </a:p>
          <a:p>
            <a:pPr marL="0" indent="0">
              <a:buNone/>
            </a:pPr>
            <a:r>
              <a:rPr lang="en-GB" sz="2000">
                <a:ea typeface="+mn-lt"/>
                <a:cs typeface="+mn-lt"/>
              </a:rPr>
              <a:t>//Body of single parameter lambda  </a:t>
            </a:r>
            <a:endParaRPr lang="en-GB" sz="2000">
              <a:cs typeface="Calibri" panose="020F0502020204030204"/>
            </a:endParaRPr>
          </a:p>
          <a:p>
            <a:pPr marL="0" indent="0">
              <a:buNone/>
            </a:pPr>
            <a:r>
              <a:rPr lang="en-GB" sz="2000">
                <a:ea typeface="+mn-lt"/>
                <a:cs typeface="+mn-lt"/>
              </a:rPr>
              <a:t>}  </a:t>
            </a:r>
            <a:endParaRPr lang="en-GB" sz="2000">
              <a:cs typeface="Calibri" panose="020F0502020204030204"/>
            </a:endParaRPr>
          </a:p>
          <a:p>
            <a:pPr marL="0" indent="0">
              <a:buNone/>
            </a:pPr>
            <a:r>
              <a:rPr lang="en-GB" sz="2000" b="1" u="sng">
                <a:ea typeface="+mn-lt"/>
                <a:cs typeface="+mn-lt"/>
              </a:rPr>
              <a:t>Two Parameter Syntax</a:t>
            </a:r>
            <a:endParaRPr lang="en-GB" sz="2000" u="sng">
              <a:cs typeface="Calibri" panose="020F0502020204030204"/>
            </a:endParaRPr>
          </a:p>
          <a:p>
            <a:pPr marL="0" indent="0">
              <a:buNone/>
            </a:pPr>
            <a:r>
              <a:rPr lang="en-GB" sz="2000">
                <a:ea typeface="+mn-lt"/>
                <a:cs typeface="+mn-lt"/>
              </a:rPr>
              <a:t>(p1,p2) -&gt; {  </a:t>
            </a:r>
            <a:endParaRPr lang="en-GB" sz="2000">
              <a:cs typeface="Calibri" panose="020F0502020204030204"/>
            </a:endParaRPr>
          </a:p>
          <a:p>
            <a:pPr marL="0" indent="0">
              <a:buNone/>
            </a:pPr>
            <a:r>
              <a:rPr lang="en-GB" sz="2000">
                <a:ea typeface="+mn-lt"/>
                <a:cs typeface="+mn-lt"/>
              </a:rPr>
              <a:t>//Body of </a:t>
            </a:r>
            <a:r>
              <a:rPr lang="en-GB" sz="1100">
                <a:ea typeface="+mn-lt"/>
                <a:cs typeface="+mn-lt"/>
              </a:rPr>
              <a:t>multiple parameter lambda  </a:t>
            </a:r>
            <a:endParaRPr lang="en-GB" sz="1100">
              <a:cs typeface="Calibri" panose="020F0502020204030204"/>
            </a:endParaRPr>
          </a:p>
          <a:p>
            <a:pPr marL="0" indent="0">
              <a:buNone/>
            </a:pPr>
            <a:r>
              <a:rPr lang="en-GB" sz="1100">
                <a:ea typeface="+mn-lt"/>
                <a:cs typeface="+mn-lt"/>
              </a:rPr>
              <a:t>}  </a:t>
            </a:r>
            <a:endParaRPr lang="en-GB" sz="1100">
              <a:cs typeface="Calibri"/>
            </a:endParaRPr>
          </a:p>
          <a:p>
            <a:endParaRPr lang="en-GB" sz="1100">
              <a:cs typeface="Calibri"/>
            </a:endParaRPr>
          </a:p>
        </p:txBody>
      </p:sp>
    </p:spTree>
    <p:extLst>
      <p:ext uri="{BB962C8B-B14F-4D97-AF65-F5344CB8AC3E}">
        <p14:creationId xmlns:p14="http://schemas.microsoft.com/office/powerpoint/2010/main" val="2557514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DDF1F-90DB-455E-81FD-12B8FBE2D1FA}"/>
              </a:ext>
            </a:extLst>
          </p:cNvPr>
          <p:cNvSpPr>
            <a:spLocks noGrp="1"/>
          </p:cNvSpPr>
          <p:nvPr>
            <p:ph type="title"/>
          </p:nvPr>
        </p:nvSpPr>
        <p:spPr>
          <a:xfrm>
            <a:off x="686834" y="591344"/>
            <a:ext cx="3200400" cy="5585619"/>
          </a:xfrm>
        </p:spPr>
        <p:txBody>
          <a:bodyPr>
            <a:normAutofit/>
          </a:bodyPr>
          <a:lstStyle/>
          <a:p>
            <a:r>
              <a:rPr lang="en-GB" b="1" u="sng">
                <a:solidFill>
                  <a:srgbClr val="FFFFFF"/>
                </a:solidFill>
                <a:cs typeface="Calibri Light"/>
              </a:rPr>
              <a:t>Java In-Built Functional Interfaces</a:t>
            </a:r>
            <a:endParaRPr lang="en-GB" b="1" u="sng">
              <a:solidFill>
                <a:srgbClr val="FFFFFF"/>
              </a:solidFill>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30CB1F2-C2C1-4180-9629-53C5CD4EB53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GB" sz="1500">
                <a:ea typeface="+mn-lt"/>
                <a:cs typeface="+mn-lt"/>
              </a:rPr>
              <a:t>The</a:t>
            </a:r>
            <a:r>
              <a:rPr lang="en-GB" sz="1500" b="1">
                <a:ea typeface="+mn-lt"/>
                <a:cs typeface="+mn-lt"/>
              </a:rPr>
              <a:t> </a:t>
            </a:r>
            <a:r>
              <a:rPr lang="en-GB" sz="1500" b="1" err="1">
                <a:ea typeface="+mn-lt"/>
                <a:cs typeface="+mn-lt"/>
              </a:rPr>
              <a:t>java.util.function</a:t>
            </a:r>
            <a:r>
              <a:rPr lang="en-GB" sz="1500">
                <a:ea typeface="+mn-lt"/>
                <a:cs typeface="+mn-lt"/>
              </a:rPr>
              <a:t> package defines several i</a:t>
            </a:r>
            <a:r>
              <a:rPr lang="en-GB" sz="1500" b="1">
                <a:ea typeface="+mn-lt"/>
                <a:cs typeface="+mn-lt"/>
              </a:rPr>
              <a:t>n-built functional interfaces</a:t>
            </a:r>
            <a:r>
              <a:rPr lang="en-GB" sz="1500">
                <a:ea typeface="+mn-lt"/>
                <a:cs typeface="+mn-lt"/>
              </a:rPr>
              <a:t> that can be used when creating </a:t>
            </a:r>
            <a:r>
              <a:rPr lang="en-GB" sz="1500" b="1">
                <a:ea typeface="+mn-lt"/>
                <a:cs typeface="+mn-lt"/>
              </a:rPr>
              <a:t>lambda expressions</a:t>
            </a:r>
            <a:r>
              <a:rPr lang="en-GB" sz="1500">
                <a:ea typeface="+mn-lt"/>
                <a:cs typeface="+mn-lt"/>
              </a:rPr>
              <a:t> or </a:t>
            </a:r>
            <a:r>
              <a:rPr lang="en-GB" sz="1500" b="1">
                <a:ea typeface="+mn-lt"/>
                <a:cs typeface="+mn-lt"/>
              </a:rPr>
              <a:t>method references</a:t>
            </a:r>
            <a:r>
              <a:rPr lang="en-GB" sz="1500">
                <a:ea typeface="+mn-lt"/>
                <a:cs typeface="+mn-lt"/>
              </a:rPr>
              <a:t>.</a:t>
            </a:r>
          </a:p>
          <a:p>
            <a:pPr marL="0" indent="0">
              <a:buNone/>
            </a:pPr>
            <a:endParaRPr lang="en-GB" sz="1500">
              <a:cs typeface="Calibri"/>
            </a:endParaRPr>
          </a:p>
          <a:p>
            <a:pPr>
              <a:buNone/>
            </a:pPr>
            <a:r>
              <a:rPr lang="en-GB" sz="1500" b="1" u="sng"/>
              <a:t>1) Function Interface</a:t>
            </a:r>
            <a:endParaRPr lang="en-GB" sz="1500" u="sng">
              <a:cs typeface="Calibri"/>
            </a:endParaRPr>
          </a:p>
          <a:p>
            <a:pPr>
              <a:buNone/>
            </a:pPr>
            <a:r>
              <a:rPr lang="en-GB" sz="1500">
                <a:ea typeface="+mn-lt"/>
                <a:cs typeface="+mn-lt"/>
              </a:rPr>
              <a:t>The </a:t>
            </a:r>
            <a:r>
              <a:rPr lang="en-GB" sz="1500" b="1">
                <a:ea typeface="+mn-lt"/>
                <a:cs typeface="+mn-lt"/>
              </a:rPr>
              <a:t>Function interface</a:t>
            </a:r>
            <a:r>
              <a:rPr lang="en-GB" sz="1500">
                <a:ea typeface="+mn-lt"/>
                <a:cs typeface="+mn-lt"/>
              </a:rPr>
              <a:t> has only one single method </a:t>
            </a:r>
            <a:r>
              <a:rPr lang="en-GB" sz="1500" b="1">
                <a:ea typeface="+mn-lt"/>
                <a:cs typeface="+mn-lt"/>
              </a:rPr>
              <a:t>apply().</a:t>
            </a:r>
            <a:r>
              <a:rPr lang="en-GB" sz="1500">
                <a:ea typeface="+mn-lt"/>
                <a:cs typeface="+mn-lt"/>
              </a:rPr>
              <a:t> It can accept an object of any data type and returns a result of any datatype.</a:t>
            </a:r>
            <a:endParaRPr lang="en-GB" sz="1500">
              <a:cs typeface="Calibri"/>
            </a:endParaRPr>
          </a:p>
          <a:p>
            <a:pPr>
              <a:buNone/>
            </a:pPr>
            <a:r>
              <a:rPr lang="en-GB" sz="1500" b="1" u="sng"/>
              <a:t>2) Supplier Interface</a:t>
            </a:r>
            <a:endParaRPr lang="en-GB" sz="1500" u="sng">
              <a:cs typeface="Calibri"/>
            </a:endParaRPr>
          </a:p>
          <a:p>
            <a:pPr>
              <a:buNone/>
            </a:pPr>
            <a:r>
              <a:rPr lang="en-GB" sz="1500">
                <a:ea typeface="+mn-lt"/>
                <a:cs typeface="+mn-lt"/>
              </a:rPr>
              <a:t>A</a:t>
            </a:r>
            <a:r>
              <a:rPr lang="en-GB" sz="1500" b="1">
                <a:ea typeface="+mn-lt"/>
                <a:cs typeface="+mn-lt"/>
              </a:rPr>
              <a:t> Supplier interface</a:t>
            </a:r>
            <a:r>
              <a:rPr lang="en-GB" sz="1500">
                <a:ea typeface="+mn-lt"/>
                <a:cs typeface="+mn-lt"/>
              </a:rPr>
              <a:t> has only one single method called </a:t>
            </a:r>
            <a:r>
              <a:rPr lang="en-GB" sz="1500" b="1">
                <a:ea typeface="+mn-lt"/>
                <a:cs typeface="+mn-lt"/>
              </a:rPr>
              <a:t>get()</a:t>
            </a:r>
            <a:r>
              <a:rPr lang="en-GB" sz="1500">
                <a:ea typeface="+mn-lt"/>
                <a:cs typeface="+mn-lt"/>
              </a:rPr>
              <a:t>. It does not accept any arguments and returns an object of any data type.</a:t>
            </a:r>
            <a:endParaRPr lang="en-GB" sz="1500">
              <a:cs typeface="Calibri"/>
            </a:endParaRPr>
          </a:p>
          <a:p>
            <a:pPr>
              <a:buNone/>
            </a:pPr>
            <a:r>
              <a:rPr lang="en-GB" sz="1500" b="1" u="sng"/>
              <a:t>3) Consumer Interface</a:t>
            </a:r>
            <a:endParaRPr lang="en-GB" sz="1500" u="sng">
              <a:cs typeface="Calibri"/>
            </a:endParaRPr>
          </a:p>
          <a:p>
            <a:pPr>
              <a:buNone/>
            </a:pPr>
            <a:r>
              <a:rPr lang="en-GB" sz="1500">
                <a:ea typeface="+mn-lt"/>
                <a:cs typeface="+mn-lt"/>
              </a:rPr>
              <a:t>The </a:t>
            </a:r>
            <a:r>
              <a:rPr lang="en-GB" sz="1500" b="1">
                <a:ea typeface="+mn-lt"/>
                <a:cs typeface="+mn-lt"/>
              </a:rPr>
              <a:t>Consumer interface</a:t>
            </a:r>
            <a:r>
              <a:rPr lang="en-GB" sz="1500">
                <a:ea typeface="+mn-lt"/>
                <a:cs typeface="+mn-lt"/>
              </a:rPr>
              <a:t> has only one single method called </a:t>
            </a:r>
            <a:r>
              <a:rPr lang="en-GB" sz="1500" b="1">
                <a:ea typeface="+mn-lt"/>
                <a:cs typeface="+mn-lt"/>
              </a:rPr>
              <a:t>accept()</a:t>
            </a:r>
            <a:r>
              <a:rPr lang="en-GB" sz="1500">
                <a:ea typeface="+mn-lt"/>
                <a:cs typeface="+mn-lt"/>
              </a:rPr>
              <a:t>. It accepts a single argument of any data type and does not return any result.</a:t>
            </a:r>
            <a:endParaRPr lang="en-GB" sz="1500">
              <a:cs typeface="Calibri"/>
            </a:endParaRPr>
          </a:p>
          <a:p>
            <a:pPr>
              <a:buNone/>
            </a:pPr>
            <a:r>
              <a:rPr lang="en-GB" sz="1500" b="1" u="sng"/>
              <a:t>4) Predicate Interface</a:t>
            </a:r>
            <a:endParaRPr lang="en-GB" sz="1500" u="sng">
              <a:cs typeface="Calibri"/>
            </a:endParaRPr>
          </a:p>
          <a:p>
            <a:pPr>
              <a:buNone/>
            </a:pPr>
            <a:r>
              <a:rPr lang="en-GB" sz="1500">
                <a:ea typeface="+mn-lt"/>
                <a:cs typeface="+mn-lt"/>
              </a:rPr>
              <a:t>The </a:t>
            </a:r>
            <a:r>
              <a:rPr lang="en-GB" sz="1500" b="1">
                <a:ea typeface="+mn-lt"/>
                <a:cs typeface="+mn-lt"/>
              </a:rPr>
              <a:t>Predicate interface </a:t>
            </a:r>
            <a:r>
              <a:rPr lang="en-GB" sz="1500">
                <a:ea typeface="+mn-lt"/>
                <a:cs typeface="+mn-lt"/>
              </a:rPr>
              <a:t>has only one single method</a:t>
            </a:r>
            <a:r>
              <a:rPr lang="en-GB" sz="1500" b="1">
                <a:ea typeface="+mn-lt"/>
                <a:cs typeface="+mn-lt"/>
              </a:rPr>
              <a:t> test().</a:t>
            </a:r>
            <a:r>
              <a:rPr lang="en-GB" sz="1500">
                <a:ea typeface="+mn-lt"/>
                <a:cs typeface="+mn-lt"/>
              </a:rPr>
              <a:t> It may be </a:t>
            </a:r>
            <a:r>
              <a:rPr lang="en-GB" sz="1500" b="1">
                <a:ea typeface="+mn-lt"/>
                <a:cs typeface="+mn-lt"/>
              </a:rPr>
              <a:t>true </a:t>
            </a:r>
            <a:r>
              <a:rPr lang="en-GB" sz="1500">
                <a:ea typeface="+mn-lt"/>
                <a:cs typeface="+mn-lt"/>
              </a:rPr>
              <a:t>or </a:t>
            </a:r>
            <a:r>
              <a:rPr lang="en-GB" sz="1500" b="1">
                <a:ea typeface="+mn-lt"/>
                <a:cs typeface="+mn-lt"/>
              </a:rPr>
              <a:t>false </a:t>
            </a:r>
            <a:r>
              <a:rPr lang="en-GB" sz="1500">
                <a:ea typeface="+mn-lt"/>
                <a:cs typeface="+mn-lt"/>
              </a:rPr>
              <a:t>depending on the values of its variables.</a:t>
            </a:r>
            <a:endParaRPr lang="en-GB" sz="1500"/>
          </a:p>
          <a:p>
            <a:pPr>
              <a:buNone/>
            </a:pPr>
            <a:br>
              <a:rPr lang="en-US" sz="1500"/>
            </a:br>
            <a:endParaRPr lang="en-US" sz="1500"/>
          </a:p>
          <a:p>
            <a:pPr>
              <a:buNone/>
            </a:pPr>
            <a:endParaRPr lang="en-GB" sz="1500">
              <a:cs typeface="Calibri" panose="020F0502020204030204"/>
            </a:endParaRPr>
          </a:p>
          <a:p>
            <a:pPr>
              <a:buNone/>
            </a:pPr>
            <a:endParaRPr lang="en-GB" sz="1500">
              <a:cs typeface="Calibri" panose="020F0502020204030204"/>
            </a:endParaRPr>
          </a:p>
          <a:p>
            <a:pPr>
              <a:buNone/>
            </a:pPr>
            <a:endParaRPr lang="en-GB" sz="1500">
              <a:cs typeface="Calibri" panose="020F0502020204030204"/>
            </a:endParaRPr>
          </a:p>
          <a:p>
            <a:pPr marL="0" indent="0">
              <a:buNone/>
            </a:pPr>
            <a:endParaRPr lang="en-GB" sz="1500">
              <a:cs typeface="Calibri" panose="020F0502020204030204"/>
            </a:endParaRPr>
          </a:p>
        </p:txBody>
      </p:sp>
    </p:spTree>
    <p:extLst>
      <p:ext uri="{BB962C8B-B14F-4D97-AF65-F5344CB8AC3E}">
        <p14:creationId xmlns:p14="http://schemas.microsoft.com/office/powerpoint/2010/main" val="1789450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9D2B-8C3B-4EFC-9918-CA8780111014}"/>
              </a:ext>
            </a:extLst>
          </p:cNvPr>
          <p:cNvSpPr>
            <a:spLocks noGrp="1"/>
          </p:cNvSpPr>
          <p:nvPr>
            <p:ph type="title"/>
          </p:nvPr>
        </p:nvSpPr>
        <p:spPr>
          <a:xfrm>
            <a:off x="838200" y="365126"/>
            <a:ext cx="5340605" cy="1146176"/>
          </a:xfrm>
        </p:spPr>
        <p:txBody>
          <a:bodyPr>
            <a:normAutofit/>
          </a:bodyPr>
          <a:lstStyle/>
          <a:p>
            <a:r>
              <a:rPr lang="en-GB" b="1">
                <a:latin typeface="Calibri"/>
                <a:cs typeface="Calibri Light"/>
              </a:rPr>
              <a:t>COLLECTIONS IN JAVA</a:t>
            </a:r>
            <a:endParaRPr lang="en-GB" b="1">
              <a:latin typeface="Calibri"/>
            </a:endParaRPr>
          </a:p>
        </p:txBody>
      </p:sp>
      <p:sp>
        <p:nvSpPr>
          <p:cNvPr id="10" name="Content Placeholder 9">
            <a:extLst>
              <a:ext uri="{FF2B5EF4-FFF2-40B4-BE49-F238E27FC236}">
                <a16:creationId xmlns:a16="http://schemas.microsoft.com/office/drawing/2014/main" id="{B146EDA3-6BC3-4E18-8764-0876C96EFED4}"/>
              </a:ext>
            </a:extLst>
          </p:cNvPr>
          <p:cNvSpPr>
            <a:spLocks noGrp="1"/>
          </p:cNvSpPr>
          <p:nvPr>
            <p:ph idx="1"/>
          </p:nvPr>
        </p:nvSpPr>
        <p:spPr>
          <a:xfrm>
            <a:off x="838200" y="2173288"/>
            <a:ext cx="3603171" cy="3639684"/>
          </a:xfrm>
        </p:spPr>
        <p:txBody>
          <a:bodyPr vert="horz" lIns="91440" tIns="45720" rIns="91440" bIns="45720" rtlCol="0" anchor="ctr">
            <a:normAutofit/>
          </a:bodyPr>
          <a:lstStyle/>
          <a:p>
            <a:r>
              <a:rPr lang="en-GB" sz="2000">
                <a:solidFill>
                  <a:srgbClr val="FFFFFF"/>
                </a:solidFill>
                <a:ea typeface="+mn-lt"/>
                <a:cs typeface="+mn-lt"/>
              </a:rPr>
              <a:t>The </a:t>
            </a:r>
            <a:r>
              <a:rPr lang="en-GB" sz="2000" b="1">
                <a:solidFill>
                  <a:srgbClr val="FFFFFF"/>
                </a:solidFill>
                <a:ea typeface="+mn-lt"/>
                <a:cs typeface="+mn-lt"/>
              </a:rPr>
              <a:t>Collections </a:t>
            </a:r>
            <a:r>
              <a:rPr lang="en-GB" sz="2000">
                <a:solidFill>
                  <a:srgbClr val="FFFFFF"/>
                </a:solidFill>
                <a:ea typeface="+mn-lt"/>
                <a:cs typeface="+mn-lt"/>
              </a:rPr>
              <a:t>in Java is a framework that provides an architecture to store and manipulate a group of objects. The Collection interface (</a:t>
            </a:r>
            <a:r>
              <a:rPr lang="en-GB" sz="2000" b="1">
                <a:solidFill>
                  <a:srgbClr val="FFFFFF"/>
                </a:solidFill>
                <a:ea typeface="+mn-lt"/>
                <a:cs typeface="+mn-lt"/>
              </a:rPr>
              <a:t>java.util.Collection</a:t>
            </a:r>
            <a:r>
              <a:rPr lang="en-GB" sz="2000">
                <a:solidFill>
                  <a:srgbClr val="FFFFFF"/>
                </a:solidFill>
                <a:ea typeface="+mn-lt"/>
                <a:cs typeface="+mn-lt"/>
              </a:rPr>
              <a:t>) and Map interface (</a:t>
            </a:r>
            <a:r>
              <a:rPr lang="en-GB" sz="2000" b="1">
                <a:solidFill>
                  <a:srgbClr val="FFFFFF"/>
                </a:solidFill>
                <a:ea typeface="+mn-lt"/>
                <a:cs typeface="+mn-lt"/>
              </a:rPr>
              <a:t>java.util.Map</a:t>
            </a:r>
            <a:r>
              <a:rPr lang="en-GB" sz="2000">
                <a:solidFill>
                  <a:srgbClr val="FFFFFF"/>
                </a:solidFill>
                <a:ea typeface="+mn-lt"/>
                <a:cs typeface="+mn-lt"/>
              </a:rPr>
              <a:t>) are the two main “root” interfaces of Java collection classes.</a:t>
            </a:r>
            <a:endParaRPr lang="en-US" sz="2000">
              <a:solidFill>
                <a:srgbClr val="FFFFFF"/>
              </a:solidFill>
              <a:ea typeface="+mn-lt"/>
              <a:cs typeface="+mn-lt"/>
            </a:endParaRPr>
          </a:p>
          <a:p>
            <a:endParaRPr lang="en-GB" sz="2000">
              <a:solidFill>
                <a:srgbClr val="FFFFFF"/>
              </a:solidFill>
              <a:ea typeface="+mn-lt"/>
              <a:cs typeface="+mn-lt"/>
            </a:endParaRPr>
          </a:p>
        </p:txBody>
      </p:sp>
      <p:graphicFrame>
        <p:nvGraphicFramePr>
          <p:cNvPr id="12" name="Table 11">
            <a:extLst>
              <a:ext uri="{FF2B5EF4-FFF2-40B4-BE49-F238E27FC236}">
                <a16:creationId xmlns:a16="http://schemas.microsoft.com/office/drawing/2014/main" id="{D7D5A210-A178-4FA3-9F1B-5D7C9D002B0B}"/>
              </a:ext>
            </a:extLst>
          </p:cNvPr>
          <p:cNvGraphicFramePr>
            <a:graphicFrameLocks noGrp="1"/>
          </p:cNvGraphicFramePr>
          <p:nvPr>
            <p:extLst>
              <p:ext uri="{D42A27DB-BD31-4B8C-83A1-F6EECF244321}">
                <p14:modId xmlns:p14="http://schemas.microsoft.com/office/powerpoint/2010/main" val="535791530"/>
              </p:ext>
            </p:extLst>
          </p:nvPr>
        </p:nvGraphicFramePr>
        <p:xfrm>
          <a:off x="6183088" y="2984586"/>
          <a:ext cx="5170712" cy="2381078"/>
        </p:xfrm>
        <a:graphic>
          <a:graphicData uri="http://schemas.openxmlformats.org/drawingml/2006/table">
            <a:tbl>
              <a:tblPr firstRow="1" bandRow="1">
                <a:tableStyleId>{5C22544A-7EE6-4342-B048-85BDC9FD1C3A}</a:tableStyleId>
              </a:tblPr>
              <a:tblGrid>
                <a:gridCol w="1340045">
                  <a:extLst>
                    <a:ext uri="{9D8B030D-6E8A-4147-A177-3AD203B41FA5}">
                      <a16:colId xmlns:a16="http://schemas.microsoft.com/office/drawing/2014/main" val="200682769"/>
                    </a:ext>
                  </a:extLst>
                </a:gridCol>
                <a:gridCol w="1150578">
                  <a:extLst>
                    <a:ext uri="{9D8B030D-6E8A-4147-A177-3AD203B41FA5}">
                      <a16:colId xmlns:a16="http://schemas.microsoft.com/office/drawing/2014/main" val="3345685200"/>
                    </a:ext>
                  </a:extLst>
                </a:gridCol>
                <a:gridCol w="1529511">
                  <a:extLst>
                    <a:ext uri="{9D8B030D-6E8A-4147-A177-3AD203B41FA5}">
                      <a16:colId xmlns:a16="http://schemas.microsoft.com/office/drawing/2014/main" val="1517765147"/>
                    </a:ext>
                  </a:extLst>
                </a:gridCol>
                <a:gridCol w="1150578">
                  <a:extLst>
                    <a:ext uri="{9D8B030D-6E8A-4147-A177-3AD203B41FA5}">
                      <a16:colId xmlns:a16="http://schemas.microsoft.com/office/drawing/2014/main" val="2271449821"/>
                    </a:ext>
                  </a:extLst>
                </a:gridCol>
              </a:tblGrid>
              <a:tr h="545664">
                <a:tc>
                  <a:txBody>
                    <a:bodyPr/>
                    <a:lstStyle/>
                    <a:p>
                      <a:pPr algn="ctr" rtl="0" fontAlgn="base"/>
                      <a:r>
                        <a:rPr lang="en-GB" sz="2400">
                          <a:effectLst/>
                        </a:rPr>
                        <a:t>LIST​</a:t>
                      </a:r>
                      <a:endParaRPr lang="en-GB" sz="2400" b="1" i="0">
                        <a:solidFill>
                          <a:srgbClr val="FFFFFF"/>
                        </a:solidFill>
                        <a:effectLst/>
                      </a:endParaRPr>
                    </a:p>
                  </a:txBody>
                  <a:tcPr marL="124014" marR="124014" marT="62007" marB="62007"/>
                </a:tc>
                <a:tc>
                  <a:txBody>
                    <a:bodyPr/>
                    <a:lstStyle/>
                    <a:p>
                      <a:pPr algn="ctr" rtl="0" fontAlgn="base"/>
                      <a:r>
                        <a:rPr lang="en-GB" sz="2400">
                          <a:effectLst/>
                        </a:rPr>
                        <a:t>SET​</a:t>
                      </a:r>
                      <a:endParaRPr lang="en-GB" sz="2400" b="1" i="0">
                        <a:solidFill>
                          <a:srgbClr val="FFFFFF"/>
                        </a:solidFill>
                        <a:effectLst/>
                      </a:endParaRPr>
                    </a:p>
                  </a:txBody>
                  <a:tcPr marL="124014" marR="124014" marT="62007" marB="62007"/>
                </a:tc>
                <a:tc>
                  <a:txBody>
                    <a:bodyPr/>
                    <a:lstStyle/>
                    <a:p>
                      <a:pPr algn="ctr" rtl="0" fontAlgn="base"/>
                      <a:r>
                        <a:rPr lang="en-GB" sz="2400">
                          <a:effectLst/>
                        </a:rPr>
                        <a:t>QUEUE​</a:t>
                      </a:r>
                      <a:endParaRPr lang="en-GB" sz="2400" b="1" i="0">
                        <a:solidFill>
                          <a:srgbClr val="FFFFFF"/>
                        </a:solidFill>
                        <a:effectLst/>
                      </a:endParaRPr>
                    </a:p>
                  </a:txBody>
                  <a:tcPr marL="124014" marR="124014" marT="62007" marB="62007"/>
                </a:tc>
                <a:tc>
                  <a:txBody>
                    <a:bodyPr/>
                    <a:lstStyle/>
                    <a:p>
                      <a:pPr algn="ctr" rtl="0" fontAlgn="base"/>
                      <a:r>
                        <a:rPr lang="en-GB" sz="2400">
                          <a:effectLst/>
                        </a:rPr>
                        <a:t>MAP​</a:t>
                      </a:r>
                      <a:endParaRPr lang="en-GB" sz="2400" b="1" i="0">
                        <a:solidFill>
                          <a:srgbClr val="FFFFFF"/>
                        </a:solidFill>
                        <a:effectLst/>
                      </a:endParaRPr>
                    </a:p>
                  </a:txBody>
                  <a:tcPr marL="124014" marR="124014" marT="62007" marB="62007"/>
                </a:tc>
                <a:extLst>
                  <a:ext uri="{0D108BD9-81ED-4DB2-BD59-A6C34878D82A}">
                    <a16:rowId xmlns:a16="http://schemas.microsoft.com/office/drawing/2014/main" val="1541104765"/>
                  </a:ext>
                </a:extLst>
              </a:tr>
              <a:tr h="917707">
                <a:tc>
                  <a:txBody>
                    <a:bodyPr/>
                    <a:lstStyle/>
                    <a:p>
                      <a:pPr algn="l" rtl="0" fontAlgn="base"/>
                      <a:r>
                        <a:rPr lang="en-GB" sz="2400">
                          <a:effectLst/>
                        </a:rPr>
                        <a:t>Array List​</a:t>
                      </a:r>
                      <a:endParaRPr lang="en-GB" sz="2400" b="0" i="0">
                        <a:solidFill>
                          <a:srgbClr val="000000"/>
                        </a:solidFill>
                        <a:effectLst/>
                      </a:endParaRPr>
                    </a:p>
                  </a:txBody>
                  <a:tcPr marL="124014" marR="124014" marT="62007" marB="62007"/>
                </a:tc>
                <a:tc>
                  <a:txBody>
                    <a:bodyPr/>
                    <a:lstStyle/>
                    <a:p>
                      <a:pPr algn="l" rtl="0" fontAlgn="base"/>
                      <a:r>
                        <a:rPr lang="en-GB" sz="2400">
                          <a:effectLst/>
                        </a:rPr>
                        <a:t>Hash Set​</a:t>
                      </a:r>
                      <a:endParaRPr lang="en-GB" sz="2400" b="0" i="0">
                        <a:solidFill>
                          <a:srgbClr val="000000"/>
                        </a:solidFill>
                        <a:effectLst/>
                      </a:endParaRPr>
                    </a:p>
                  </a:txBody>
                  <a:tcPr marL="124014" marR="124014" marT="62007" marB="62007"/>
                </a:tc>
                <a:tc>
                  <a:txBody>
                    <a:bodyPr/>
                    <a:lstStyle/>
                    <a:p>
                      <a:pPr algn="l" rtl="0" fontAlgn="base"/>
                      <a:r>
                        <a:rPr lang="en-GB" sz="2400">
                          <a:effectLst/>
                        </a:rPr>
                        <a:t>Deque ​</a:t>
                      </a:r>
                      <a:endParaRPr lang="en-GB" sz="2400" b="0" i="0">
                        <a:solidFill>
                          <a:srgbClr val="000000"/>
                        </a:solidFill>
                        <a:effectLst/>
                      </a:endParaRPr>
                    </a:p>
                  </a:txBody>
                  <a:tcPr marL="124014" marR="124014" marT="62007" marB="62007"/>
                </a:tc>
                <a:tc>
                  <a:txBody>
                    <a:bodyPr/>
                    <a:lstStyle/>
                    <a:p>
                      <a:pPr algn="l" rtl="0" fontAlgn="base"/>
                      <a:r>
                        <a:rPr lang="en-GB" sz="2400">
                          <a:effectLst/>
                        </a:rPr>
                        <a:t>Tree Map​</a:t>
                      </a:r>
                      <a:endParaRPr lang="en-GB" sz="2400" b="0" i="0">
                        <a:solidFill>
                          <a:srgbClr val="000000"/>
                        </a:solidFill>
                        <a:effectLst/>
                      </a:endParaRPr>
                    </a:p>
                  </a:txBody>
                  <a:tcPr marL="124014" marR="124014" marT="62007" marB="62007"/>
                </a:tc>
                <a:extLst>
                  <a:ext uri="{0D108BD9-81ED-4DB2-BD59-A6C34878D82A}">
                    <a16:rowId xmlns:a16="http://schemas.microsoft.com/office/drawing/2014/main" val="3908046842"/>
                  </a:ext>
                </a:extLst>
              </a:tr>
              <a:tr h="917707">
                <a:tc>
                  <a:txBody>
                    <a:bodyPr/>
                    <a:lstStyle/>
                    <a:p>
                      <a:pPr algn="l" rtl="0" fontAlgn="base"/>
                      <a:r>
                        <a:rPr lang="en-GB" sz="2400">
                          <a:effectLst/>
                        </a:rPr>
                        <a:t>Linked List​</a:t>
                      </a:r>
                      <a:endParaRPr lang="en-GB" sz="2400" b="0" i="0">
                        <a:solidFill>
                          <a:srgbClr val="000000"/>
                        </a:solidFill>
                        <a:effectLst/>
                      </a:endParaRPr>
                    </a:p>
                  </a:txBody>
                  <a:tcPr marL="124014" marR="124014" marT="62007" marB="62007"/>
                </a:tc>
                <a:tc>
                  <a:txBody>
                    <a:bodyPr/>
                    <a:lstStyle/>
                    <a:p>
                      <a:pPr algn="l" rtl="0" fontAlgn="base"/>
                      <a:r>
                        <a:rPr lang="en-GB" sz="2400">
                          <a:effectLst/>
                        </a:rPr>
                        <a:t>Tree Set​</a:t>
                      </a:r>
                      <a:endParaRPr lang="en-GB" sz="2400" b="0" i="0">
                        <a:solidFill>
                          <a:srgbClr val="000000"/>
                        </a:solidFill>
                        <a:effectLst/>
                      </a:endParaRPr>
                    </a:p>
                  </a:txBody>
                  <a:tcPr marL="124014" marR="124014" marT="62007" marB="62007"/>
                </a:tc>
                <a:tc>
                  <a:txBody>
                    <a:bodyPr/>
                    <a:lstStyle/>
                    <a:p>
                      <a:pPr algn="l" rtl="0" fontAlgn="base"/>
                      <a:r>
                        <a:rPr lang="en-GB" sz="2400">
                          <a:effectLst/>
                        </a:rPr>
                        <a:t>Priority Queue​</a:t>
                      </a:r>
                      <a:endParaRPr lang="en-GB" sz="2400" b="0" i="0">
                        <a:solidFill>
                          <a:srgbClr val="000000"/>
                        </a:solidFill>
                        <a:effectLst/>
                      </a:endParaRPr>
                    </a:p>
                  </a:txBody>
                  <a:tcPr marL="124014" marR="124014" marT="62007" marB="62007"/>
                </a:tc>
                <a:tc>
                  <a:txBody>
                    <a:bodyPr/>
                    <a:lstStyle/>
                    <a:p>
                      <a:pPr algn="l" rtl="0" fontAlgn="base"/>
                      <a:r>
                        <a:rPr lang="en-GB" sz="2400">
                          <a:effectLst/>
                        </a:rPr>
                        <a:t>Hash Map​</a:t>
                      </a:r>
                      <a:endParaRPr lang="en-GB" sz="2400" b="0" i="0">
                        <a:solidFill>
                          <a:srgbClr val="000000"/>
                        </a:solidFill>
                        <a:effectLst/>
                      </a:endParaRPr>
                    </a:p>
                  </a:txBody>
                  <a:tcPr marL="124014" marR="124014" marT="62007" marB="62007"/>
                </a:tc>
                <a:extLst>
                  <a:ext uri="{0D108BD9-81ED-4DB2-BD59-A6C34878D82A}">
                    <a16:rowId xmlns:a16="http://schemas.microsoft.com/office/drawing/2014/main" val="290324672"/>
                  </a:ext>
                </a:extLst>
              </a:tr>
            </a:tbl>
          </a:graphicData>
        </a:graphic>
      </p:graphicFrame>
    </p:spTree>
    <p:extLst>
      <p:ext uri="{BB962C8B-B14F-4D97-AF65-F5344CB8AC3E}">
        <p14:creationId xmlns:p14="http://schemas.microsoft.com/office/powerpoint/2010/main" val="4904753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7FB016B3-8707-4105-8F15-1D853FEA989A}"/>
              </a:ext>
            </a:extLst>
          </p:cNvPr>
          <p:cNvSpPr>
            <a:spLocks noGrp="1"/>
          </p:cNvSpPr>
          <p:nvPr>
            <p:ph type="title"/>
          </p:nvPr>
        </p:nvSpPr>
        <p:spPr>
          <a:xfrm>
            <a:off x="686834" y="1153572"/>
            <a:ext cx="3200400" cy="4461163"/>
          </a:xfrm>
        </p:spPr>
        <p:txBody>
          <a:bodyPr>
            <a:normAutofit/>
          </a:bodyPr>
          <a:lstStyle/>
          <a:p>
            <a:r>
              <a:rPr lang="en-GB" b="1" u="sng">
                <a:solidFill>
                  <a:srgbClr val="FFFFFF"/>
                </a:solidFill>
                <a:cs typeface="Calibri Light"/>
              </a:rPr>
              <a:t>ArrayList</a:t>
            </a:r>
            <a:endParaRPr lang="en-GB" b="1" u="sng">
              <a:solidFill>
                <a:srgbClr val="FFFFFF"/>
              </a:solidFill>
            </a:endParaRPr>
          </a:p>
        </p:txBody>
      </p:sp>
      <p:sp>
        <p:nvSpPr>
          <p:cNvPr id="16"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Content Placeholder 9">
            <a:extLst>
              <a:ext uri="{FF2B5EF4-FFF2-40B4-BE49-F238E27FC236}">
                <a16:creationId xmlns:a16="http://schemas.microsoft.com/office/drawing/2014/main" id="{60D09FBF-6DC4-4E12-AADA-4FA7B8BC3775}"/>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GB" sz="1800">
                <a:cs typeface="Calibri"/>
              </a:rPr>
              <a:t>ArrayList class internally uses a dynamic array for storing the elements. It inherits AbstractList class and implements ListInterface.</a:t>
            </a:r>
            <a:endParaRPr lang="en-GB" sz="1800" dirty="0">
              <a:cs typeface="Calibri"/>
            </a:endParaRPr>
          </a:p>
          <a:p>
            <a:pPr marL="0" indent="0">
              <a:buNone/>
            </a:pPr>
            <a:r>
              <a:rPr lang="en-GB" sz="1800" b="1" u="sng">
                <a:cs typeface="Calibri"/>
              </a:rPr>
              <a:t>NOTES:</a:t>
            </a:r>
          </a:p>
          <a:p>
            <a:r>
              <a:rPr lang="en-GB" sz="1800">
                <a:cs typeface="Calibri"/>
              </a:rPr>
              <a:t>Can contain duplicate elements.</a:t>
            </a:r>
            <a:endParaRPr lang="en-GB" sz="1800" dirty="0">
              <a:cs typeface="Calibri"/>
            </a:endParaRPr>
          </a:p>
          <a:p>
            <a:r>
              <a:rPr lang="en-GB" sz="1800">
                <a:cs typeface="Calibri"/>
              </a:rPr>
              <a:t>Maintains insertion order.</a:t>
            </a:r>
            <a:endParaRPr lang="en-GB" sz="1800" dirty="0">
              <a:cs typeface="Calibri"/>
            </a:endParaRPr>
          </a:p>
          <a:p>
            <a:r>
              <a:rPr lang="en-GB" sz="1800">
                <a:cs typeface="Calibri"/>
              </a:rPr>
              <a:t>Is non-synchronised.</a:t>
            </a:r>
            <a:endParaRPr lang="en-GB" sz="1800" dirty="0">
              <a:cs typeface="Calibri"/>
            </a:endParaRPr>
          </a:p>
          <a:p>
            <a:r>
              <a:rPr lang="en-GB" sz="1800">
                <a:cs typeface="Calibri"/>
              </a:rPr>
              <a:t>Allows random access because array works at the index basis.</a:t>
            </a:r>
            <a:endParaRPr lang="en-GB" sz="1800" dirty="0">
              <a:cs typeface="Calibri"/>
            </a:endParaRPr>
          </a:p>
          <a:p>
            <a:r>
              <a:rPr lang="en-GB" sz="1800">
                <a:cs typeface="Calibri"/>
              </a:rPr>
              <a:t>Manipulation is slow because a lot of shifting needs to occur if any element is removed from the arraylist.</a:t>
            </a:r>
            <a:endParaRPr lang="en-GB" sz="1800" dirty="0">
              <a:cs typeface="Calibri"/>
            </a:endParaRPr>
          </a:p>
          <a:p>
            <a:pPr marL="0" indent="0">
              <a:buNone/>
            </a:pPr>
            <a:r>
              <a:rPr lang="en-GB" sz="1800" b="1" u="sng">
                <a:cs typeface="Calibri"/>
              </a:rPr>
              <a:t>Syntax:  </a:t>
            </a:r>
          </a:p>
          <a:p>
            <a:pPr marL="0" indent="0">
              <a:buNone/>
            </a:pPr>
            <a:r>
              <a:rPr lang="en-GB" sz="1800" dirty="0">
                <a:cs typeface="Calibri"/>
              </a:rPr>
              <a:t> </a:t>
            </a:r>
            <a:r>
              <a:rPr lang="en-GB" sz="1800">
                <a:ea typeface="+mn-lt"/>
                <a:cs typeface="+mn-lt"/>
              </a:rPr>
              <a:t>Let's see the old non-generic example of creating java collection.</a:t>
            </a:r>
            <a:endParaRPr lang="en-GB" sz="1800">
              <a:cs typeface="Calibri"/>
            </a:endParaRPr>
          </a:p>
          <a:p>
            <a:r>
              <a:rPr lang="en-GB" sz="1800">
                <a:ea typeface="+mn-lt"/>
                <a:cs typeface="+mn-lt"/>
              </a:rPr>
              <a:t>ArrayList list=</a:t>
            </a:r>
            <a:r>
              <a:rPr lang="en-GB" sz="1800" b="1">
                <a:ea typeface="+mn-lt"/>
                <a:cs typeface="+mn-lt"/>
              </a:rPr>
              <a:t>new</a:t>
            </a:r>
            <a:r>
              <a:rPr lang="en-GB" sz="1800">
                <a:ea typeface="+mn-lt"/>
                <a:cs typeface="+mn-lt"/>
              </a:rPr>
              <a:t> ArrayList();   //creating old non-generic arraylist</a:t>
            </a:r>
            <a:r>
              <a:rPr lang="en-GB" sz="1800" dirty="0">
                <a:ea typeface="+mn-lt"/>
                <a:cs typeface="+mn-lt"/>
              </a:rPr>
              <a:t>  </a:t>
            </a:r>
            <a:endParaRPr lang="en-GB" sz="1800">
              <a:cs typeface="Calibri"/>
            </a:endParaRPr>
          </a:p>
          <a:p>
            <a:pPr marL="0" indent="0">
              <a:buNone/>
            </a:pPr>
            <a:r>
              <a:rPr lang="en-GB" sz="1800">
                <a:ea typeface="+mn-lt"/>
                <a:cs typeface="+mn-lt"/>
              </a:rPr>
              <a:t>Let's see the new generic example of creating java collection.</a:t>
            </a:r>
            <a:endParaRPr lang="en-GB" sz="1800">
              <a:cs typeface="Calibri"/>
            </a:endParaRPr>
          </a:p>
          <a:p>
            <a:r>
              <a:rPr lang="en-GB" sz="1800">
                <a:ea typeface="+mn-lt"/>
                <a:cs typeface="+mn-lt"/>
              </a:rPr>
              <a:t>ArrayList&lt;String&gt; list=</a:t>
            </a:r>
            <a:r>
              <a:rPr lang="en-GB" sz="1800" b="1">
                <a:ea typeface="+mn-lt"/>
                <a:cs typeface="+mn-lt"/>
              </a:rPr>
              <a:t>new</a:t>
            </a:r>
            <a:r>
              <a:rPr lang="en-GB" sz="1800">
                <a:ea typeface="+mn-lt"/>
                <a:cs typeface="+mn-lt"/>
              </a:rPr>
              <a:t> ArrayList&lt;String&gt;();    //creating new generic arraylist</a:t>
            </a:r>
            <a:r>
              <a:rPr lang="en-GB" sz="1800" dirty="0">
                <a:ea typeface="+mn-lt"/>
                <a:cs typeface="+mn-lt"/>
              </a:rPr>
              <a:t>  </a:t>
            </a:r>
            <a:endParaRPr lang="en-GB" sz="1800">
              <a:cs typeface="Calibri"/>
            </a:endParaRPr>
          </a:p>
          <a:p>
            <a:endParaRPr lang="en-GB" sz="1800" dirty="0">
              <a:cs typeface="Calibri"/>
            </a:endParaRPr>
          </a:p>
          <a:p>
            <a:endParaRPr lang="en-GB" sz="1800" dirty="0">
              <a:cs typeface="Calibri"/>
            </a:endParaRPr>
          </a:p>
          <a:p>
            <a:endParaRPr lang="en-GB" sz="1800" dirty="0">
              <a:cs typeface="Calibri"/>
            </a:endParaRPr>
          </a:p>
          <a:p>
            <a:endParaRPr lang="en-GB" sz="1800" dirty="0">
              <a:cs typeface="Calibri"/>
            </a:endParaRPr>
          </a:p>
        </p:txBody>
      </p:sp>
    </p:spTree>
    <p:extLst>
      <p:ext uri="{BB962C8B-B14F-4D97-AF65-F5344CB8AC3E}">
        <p14:creationId xmlns:p14="http://schemas.microsoft.com/office/powerpoint/2010/main" val="25104163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2E3F6-4408-4A70-BF1B-592013EAC9BE}"/>
              </a:ext>
            </a:extLst>
          </p:cNvPr>
          <p:cNvSpPr>
            <a:spLocks noGrp="1"/>
          </p:cNvSpPr>
          <p:nvPr>
            <p:ph type="title"/>
          </p:nvPr>
        </p:nvSpPr>
        <p:spPr>
          <a:xfrm>
            <a:off x="686834" y="591344"/>
            <a:ext cx="3200400" cy="5585619"/>
          </a:xfrm>
        </p:spPr>
        <p:txBody>
          <a:bodyPr>
            <a:normAutofit/>
          </a:bodyPr>
          <a:lstStyle/>
          <a:p>
            <a:r>
              <a:rPr lang="en-GB">
                <a:solidFill>
                  <a:srgbClr val="FFFFFF"/>
                </a:solidFill>
                <a:cs typeface="Calibri Light"/>
              </a:rPr>
              <a:t>Example for ArrayList</a:t>
            </a:r>
            <a:endParaRPr lang="en-GB">
              <a:solidFill>
                <a:srgbClr val="FFFFFF"/>
              </a:solidFill>
            </a:endParaRPr>
          </a:p>
        </p:txBody>
      </p:sp>
      <p:sp>
        <p:nvSpPr>
          <p:cNvPr id="48" name="Arc 4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99A700-F47A-461A-ADBE-E15045030901}"/>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GB" sz="2200" b="1">
                <a:ea typeface="+mn-lt"/>
                <a:cs typeface="+mn-lt"/>
              </a:rPr>
              <a:t>import</a:t>
            </a:r>
            <a:r>
              <a:rPr lang="en-GB" sz="2200">
                <a:ea typeface="+mn-lt"/>
                <a:cs typeface="+mn-lt"/>
              </a:rPr>
              <a:t> java.util.*;  </a:t>
            </a:r>
            <a:endParaRPr lang="en-GB" sz="2200">
              <a:cs typeface="Calibri" panose="020F0502020204030204"/>
            </a:endParaRPr>
          </a:p>
          <a:p>
            <a:pPr marL="0" indent="0">
              <a:buNone/>
            </a:pPr>
            <a:r>
              <a:rPr lang="en-GB" sz="2200" b="1">
                <a:ea typeface="+mn-lt"/>
                <a:cs typeface="+mn-lt"/>
              </a:rPr>
              <a:t>public</a:t>
            </a:r>
            <a:r>
              <a:rPr lang="en-GB" sz="2200">
                <a:ea typeface="+mn-lt"/>
                <a:cs typeface="+mn-lt"/>
              </a:rPr>
              <a:t> </a:t>
            </a:r>
            <a:r>
              <a:rPr lang="en-GB" sz="2200" b="1">
                <a:ea typeface="+mn-lt"/>
                <a:cs typeface="+mn-lt"/>
              </a:rPr>
              <a:t>class</a:t>
            </a:r>
            <a:r>
              <a:rPr lang="en-GB" sz="2200">
                <a:ea typeface="+mn-lt"/>
                <a:cs typeface="+mn-lt"/>
              </a:rPr>
              <a:t> ArrayListExample3{  </a:t>
            </a:r>
            <a:endParaRPr lang="en-GB" sz="2200">
              <a:cs typeface="Calibri" panose="020F0502020204030204"/>
            </a:endParaRPr>
          </a:p>
          <a:p>
            <a:pPr marL="0" indent="0">
              <a:buNone/>
            </a:pPr>
            <a:r>
              <a:rPr lang="en-GB" sz="2200" b="1">
                <a:ea typeface="+mn-lt"/>
                <a:cs typeface="+mn-lt"/>
              </a:rPr>
              <a:t>public</a:t>
            </a:r>
            <a:r>
              <a:rPr lang="en-GB" sz="2200">
                <a:ea typeface="+mn-lt"/>
                <a:cs typeface="+mn-lt"/>
              </a:rPr>
              <a:t> </a:t>
            </a:r>
            <a:r>
              <a:rPr lang="en-GB" sz="2200" b="1">
                <a:ea typeface="+mn-lt"/>
                <a:cs typeface="+mn-lt"/>
              </a:rPr>
              <a:t>static</a:t>
            </a:r>
            <a:r>
              <a:rPr lang="en-GB" sz="2200">
                <a:ea typeface="+mn-lt"/>
                <a:cs typeface="+mn-lt"/>
              </a:rPr>
              <a:t> </a:t>
            </a:r>
            <a:r>
              <a:rPr lang="en-GB" sz="2200" b="1">
                <a:ea typeface="+mn-lt"/>
                <a:cs typeface="+mn-lt"/>
              </a:rPr>
              <a:t>void</a:t>
            </a:r>
            <a:r>
              <a:rPr lang="en-GB" sz="2200">
                <a:ea typeface="+mn-lt"/>
                <a:cs typeface="+mn-lt"/>
              </a:rPr>
              <a:t> main(String args[]){  </a:t>
            </a:r>
          </a:p>
          <a:p>
            <a:pPr marL="0" indent="0">
              <a:buNone/>
            </a:pPr>
            <a:r>
              <a:rPr lang="en-GB" sz="2200">
                <a:ea typeface="+mn-lt"/>
                <a:cs typeface="+mn-lt"/>
              </a:rPr>
              <a:t>ArrayList&lt;String&gt; list=</a:t>
            </a:r>
            <a:r>
              <a:rPr lang="en-GB" sz="2200" b="1">
                <a:ea typeface="+mn-lt"/>
                <a:cs typeface="+mn-lt"/>
              </a:rPr>
              <a:t>new</a:t>
            </a:r>
            <a:r>
              <a:rPr lang="en-GB" sz="2200">
                <a:ea typeface="+mn-lt"/>
                <a:cs typeface="+mn-lt"/>
              </a:rPr>
              <a:t> ArrayList&lt;String&gt;();//Creating arraylist  </a:t>
            </a:r>
            <a:endParaRPr lang="en-GB" sz="2200">
              <a:cs typeface="Calibri"/>
            </a:endParaRPr>
          </a:p>
          <a:p>
            <a:pPr marL="0" indent="0">
              <a:buNone/>
            </a:pPr>
            <a:r>
              <a:rPr lang="en-GB" sz="2200">
                <a:ea typeface="+mn-lt"/>
                <a:cs typeface="+mn-lt"/>
              </a:rPr>
              <a:t>list.add("Mango");//Adding object in arraylist    </a:t>
            </a:r>
            <a:endParaRPr lang="en-GB" sz="2200">
              <a:cs typeface="Calibri" panose="020F0502020204030204"/>
            </a:endParaRPr>
          </a:p>
          <a:p>
            <a:pPr marL="0" indent="0">
              <a:buNone/>
            </a:pPr>
            <a:r>
              <a:rPr lang="en-GB" sz="2200">
                <a:ea typeface="+mn-lt"/>
                <a:cs typeface="+mn-lt"/>
              </a:rPr>
              <a:t>list.add("Apple");    list.add("Banana");    </a:t>
            </a:r>
          </a:p>
          <a:p>
            <a:pPr marL="0" indent="0">
              <a:buNone/>
            </a:pPr>
            <a:r>
              <a:rPr lang="en-GB" sz="2200">
                <a:ea typeface="+mn-lt"/>
                <a:cs typeface="+mn-lt"/>
              </a:rPr>
              <a:t>list.add("Grapes");    </a:t>
            </a:r>
            <a:endParaRPr lang="en-GB" sz="2200">
              <a:cs typeface="Calibri" panose="020F0502020204030204"/>
            </a:endParaRPr>
          </a:p>
          <a:p>
            <a:pPr marL="0" indent="0">
              <a:buNone/>
            </a:pPr>
            <a:r>
              <a:rPr lang="en-GB" sz="2200">
                <a:ea typeface="+mn-lt"/>
                <a:cs typeface="+mn-lt"/>
              </a:rPr>
              <a:t> //Traversing list through for-each loop  </a:t>
            </a:r>
            <a:endParaRPr lang="en-GB" sz="2200">
              <a:cs typeface="Calibri" panose="020F0502020204030204"/>
            </a:endParaRPr>
          </a:p>
          <a:p>
            <a:pPr marL="0" indent="0">
              <a:buNone/>
            </a:pPr>
            <a:r>
              <a:rPr lang="en-GB" sz="2200" b="1">
                <a:ea typeface="+mn-lt"/>
                <a:cs typeface="+mn-lt"/>
              </a:rPr>
              <a:t>for</a:t>
            </a:r>
            <a:r>
              <a:rPr lang="en-GB" sz="2200">
                <a:ea typeface="+mn-lt"/>
                <a:cs typeface="+mn-lt"/>
              </a:rPr>
              <a:t>(String fruit:list)    </a:t>
            </a:r>
            <a:endParaRPr lang="en-GB" sz="2200">
              <a:cs typeface="Calibri" panose="020F0502020204030204"/>
            </a:endParaRPr>
          </a:p>
          <a:p>
            <a:pPr marL="0" indent="0">
              <a:buNone/>
            </a:pPr>
            <a:r>
              <a:rPr lang="en-GB" sz="2200">
                <a:ea typeface="+mn-lt"/>
                <a:cs typeface="+mn-lt"/>
              </a:rPr>
              <a:t>System.out.println(fruit);    </a:t>
            </a:r>
            <a:endParaRPr lang="en-GB" sz="2200">
              <a:cs typeface="Calibri" panose="020F0502020204030204"/>
            </a:endParaRPr>
          </a:p>
          <a:p>
            <a:pPr marL="0" indent="0">
              <a:buNone/>
            </a:pPr>
            <a:r>
              <a:rPr lang="en-GB" sz="2200">
                <a:ea typeface="+mn-lt"/>
                <a:cs typeface="+mn-lt"/>
              </a:rPr>
              <a:t> }  </a:t>
            </a:r>
            <a:endParaRPr lang="en-GB" sz="2200">
              <a:cs typeface="Calibri" panose="020F0502020204030204"/>
            </a:endParaRPr>
          </a:p>
          <a:p>
            <a:pPr marL="0" indent="0">
              <a:buNone/>
            </a:pPr>
            <a:r>
              <a:rPr lang="en-GB" sz="2200">
                <a:ea typeface="+mn-lt"/>
                <a:cs typeface="+mn-lt"/>
              </a:rPr>
              <a:t>}  </a:t>
            </a:r>
            <a:endParaRPr lang="en-GB" sz="2200">
              <a:cs typeface="Calibri" panose="020F0502020204030204"/>
            </a:endParaRPr>
          </a:p>
          <a:p>
            <a:endParaRPr lang="en-GB" sz="2200">
              <a:cs typeface="Calibri" panose="020F0502020204030204"/>
            </a:endParaRPr>
          </a:p>
        </p:txBody>
      </p:sp>
    </p:spTree>
    <p:extLst>
      <p:ext uri="{BB962C8B-B14F-4D97-AF65-F5344CB8AC3E}">
        <p14:creationId xmlns:p14="http://schemas.microsoft.com/office/powerpoint/2010/main" val="33445267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CB733-4EA6-4269-9CFC-CE5326E24A40}"/>
              </a:ext>
            </a:extLst>
          </p:cNvPr>
          <p:cNvSpPr>
            <a:spLocks noGrp="1"/>
          </p:cNvSpPr>
          <p:nvPr>
            <p:ph type="title"/>
          </p:nvPr>
        </p:nvSpPr>
        <p:spPr>
          <a:xfrm>
            <a:off x="686834" y="1153572"/>
            <a:ext cx="3200400" cy="4461163"/>
          </a:xfrm>
        </p:spPr>
        <p:txBody>
          <a:bodyPr>
            <a:normAutofit/>
          </a:bodyPr>
          <a:lstStyle/>
          <a:p>
            <a:r>
              <a:rPr lang="en-GB">
                <a:solidFill>
                  <a:srgbClr val="FFFFFF"/>
                </a:solidFill>
                <a:cs typeface="Calibri Light"/>
              </a:rPr>
              <a:t>LinkedList</a:t>
            </a:r>
            <a:endParaRPr lang="en-GB">
              <a:solidFill>
                <a:srgbClr val="FFFFFF"/>
              </a:solidFill>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A7F4B4D-1423-4A12-877F-7B59123A4E6B}"/>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GB" sz="2000" b="1">
                <a:ea typeface="+mn-lt"/>
                <a:cs typeface="+mn-lt"/>
              </a:rPr>
              <a:t>Java LinkedList</a:t>
            </a:r>
            <a:r>
              <a:rPr lang="en-GB" sz="2000">
                <a:ea typeface="+mn-lt"/>
                <a:cs typeface="+mn-lt"/>
              </a:rPr>
              <a:t> class uses a doubly linked list to store the elements. It provides a linked-list data structure. It inherits the AbstractList class and implements List and Deque interfaces.</a:t>
            </a:r>
            <a:endParaRPr lang="en-GB" sz="2000">
              <a:cs typeface="Calibri" panose="020F0502020204030204"/>
            </a:endParaRPr>
          </a:p>
          <a:p>
            <a:pPr marL="0" indent="0">
              <a:buNone/>
            </a:pPr>
            <a:r>
              <a:rPr lang="en-GB" sz="2000" b="1" u="sng">
                <a:cs typeface="Calibri"/>
              </a:rPr>
              <a:t>NOTES :</a:t>
            </a:r>
          </a:p>
          <a:p>
            <a:r>
              <a:rPr lang="en-GB" sz="2000">
                <a:ea typeface="+mn-lt"/>
                <a:cs typeface="+mn-lt"/>
              </a:rPr>
              <a:t>Java LinkedList class can contain duplicate elements.</a:t>
            </a:r>
            <a:endParaRPr lang="en-GB" sz="2000">
              <a:cs typeface="Calibri"/>
            </a:endParaRPr>
          </a:p>
          <a:p>
            <a:r>
              <a:rPr lang="en-GB" sz="2000">
                <a:ea typeface="+mn-lt"/>
                <a:cs typeface="+mn-lt"/>
              </a:rPr>
              <a:t>Java LinkedList class maintains insertion order.</a:t>
            </a:r>
            <a:endParaRPr lang="en-GB" sz="2000">
              <a:cs typeface="Calibri"/>
            </a:endParaRPr>
          </a:p>
          <a:p>
            <a:r>
              <a:rPr lang="en-GB" sz="2000">
                <a:ea typeface="+mn-lt"/>
                <a:cs typeface="+mn-lt"/>
              </a:rPr>
              <a:t>Java LinkedList class is non synchronized.</a:t>
            </a:r>
            <a:endParaRPr lang="en-GB" sz="2000">
              <a:cs typeface="Calibri"/>
            </a:endParaRPr>
          </a:p>
          <a:p>
            <a:r>
              <a:rPr lang="en-GB" sz="2000">
                <a:ea typeface="+mn-lt"/>
                <a:cs typeface="+mn-lt"/>
              </a:rPr>
              <a:t>In Java LinkedList class, manipulation is fast because no shifting needs to occur.</a:t>
            </a:r>
            <a:endParaRPr lang="en-GB" sz="2000">
              <a:cs typeface="Calibri"/>
            </a:endParaRPr>
          </a:p>
          <a:p>
            <a:r>
              <a:rPr lang="en-GB" sz="2000">
                <a:ea typeface="+mn-lt"/>
                <a:cs typeface="+mn-lt"/>
              </a:rPr>
              <a:t>Java LinkedList class can be used as a list, stack or queue.</a:t>
            </a:r>
            <a:endParaRPr lang="en-GB" sz="2000"/>
          </a:p>
          <a:p>
            <a:pPr marL="0" indent="0">
              <a:buNone/>
            </a:pPr>
            <a:r>
              <a:rPr lang="en-GB" sz="2000" b="1" u="sng">
                <a:cs typeface="Calibri"/>
              </a:rPr>
              <a:t>SYNTAX :</a:t>
            </a:r>
          </a:p>
          <a:p>
            <a:pPr marL="0" indent="0">
              <a:buNone/>
            </a:pPr>
            <a:r>
              <a:rPr lang="en-GB" sz="2000">
                <a:cs typeface="Calibri"/>
              </a:rPr>
              <a:t>ArrayList&lt;String&gt; list=</a:t>
            </a:r>
            <a:r>
              <a:rPr lang="en-GB" sz="2000" b="1">
                <a:cs typeface="Calibri"/>
              </a:rPr>
              <a:t>new </a:t>
            </a:r>
            <a:r>
              <a:rPr lang="en-GB" sz="2000">
                <a:cs typeface="Calibri"/>
              </a:rPr>
              <a:t>ArrayList&lt;String&gt;();    //creating new generic arraylist  </a:t>
            </a:r>
            <a:endParaRPr lang="en-GB" sz="2000">
              <a:ea typeface="+mn-lt"/>
              <a:cs typeface="+mn-lt"/>
            </a:endParaRPr>
          </a:p>
          <a:p>
            <a:pPr marL="0" indent="0">
              <a:buNone/>
            </a:pPr>
            <a:endParaRPr lang="en-GB" sz="2000" b="1">
              <a:cs typeface="Calibri"/>
            </a:endParaRPr>
          </a:p>
        </p:txBody>
      </p:sp>
    </p:spTree>
    <p:extLst>
      <p:ext uri="{BB962C8B-B14F-4D97-AF65-F5344CB8AC3E}">
        <p14:creationId xmlns:p14="http://schemas.microsoft.com/office/powerpoint/2010/main" val="3739084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292E7E-37FB-4E3D-922A-F903C3A90F51}"/>
              </a:ext>
            </a:extLst>
          </p:cNvPr>
          <p:cNvSpPr>
            <a:spLocks noGrp="1"/>
          </p:cNvSpPr>
          <p:nvPr>
            <p:ph type="title"/>
          </p:nvPr>
        </p:nvSpPr>
        <p:spPr>
          <a:xfrm>
            <a:off x="686834" y="591344"/>
            <a:ext cx="3200400" cy="5585619"/>
          </a:xfrm>
        </p:spPr>
        <p:txBody>
          <a:bodyPr>
            <a:normAutofit/>
          </a:bodyPr>
          <a:lstStyle/>
          <a:p>
            <a:r>
              <a:rPr lang="en-GB">
                <a:solidFill>
                  <a:srgbClr val="FFFFFF"/>
                </a:solidFill>
                <a:cs typeface="Calibri Light"/>
              </a:rPr>
              <a:t>Example for LinkedList</a:t>
            </a:r>
            <a:endParaRPr lang="en-GB">
              <a:solidFill>
                <a:srgbClr val="FFFFFF"/>
              </a:solidFill>
            </a:endParaRP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247980D-2241-467C-B4D6-DF12BED05DD8}"/>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GB" sz="1800" b="1">
                <a:ea typeface="+mn-lt"/>
                <a:cs typeface="+mn-lt"/>
              </a:rPr>
              <a:t>import</a:t>
            </a:r>
            <a:r>
              <a:rPr lang="en-GB" sz="1800">
                <a:ea typeface="+mn-lt"/>
                <a:cs typeface="+mn-lt"/>
              </a:rPr>
              <a:t> java.util.*;  </a:t>
            </a:r>
            <a:endParaRPr lang="en-GB" sz="1800">
              <a:cs typeface="Calibri" panose="020F0502020204030204"/>
            </a:endParaRPr>
          </a:p>
          <a:p>
            <a:pPr marL="0" indent="0">
              <a:buNone/>
            </a:pPr>
            <a:r>
              <a:rPr lang="en-GB" sz="1800" b="1">
                <a:ea typeface="+mn-lt"/>
                <a:cs typeface="+mn-lt"/>
              </a:rPr>
              <a:t>public</a:t>
            </a:r>
            <a:r>
              <a:rPr lang="en-GB" sz="1800" dirty="0">
                <a:ea typeface="+mn-lt"/>
                <a:cs typeface="+mn-lt"/>
              </a:rPr>
              <a:t> </a:t>
            </a:r>
            <a:r>
              <a:rPr lang="en-GB" sz="1800" b="1">
                <a:ea typeface="+mn-lt"/>
                <a:cs typeface="+mn-lt"/>
              </a:rPr>
              <a:t>class</a:t>
            </a:r>
            <a:r>
              <a:rPr lang="en-GB" sz="1800">
                <a:ea typeface="+mn-lt"/>
                <a:cs typeface="+mn-lt"/>
              </a:rPr>
              <a:t> LinkedList4{  </a:t>
            </a:r>
            <a:endParaRPr lang="en-GB" sz="1800">
              <a:cs typeface="Calibri" panose="020F0502020204030204"/>
            </a:endParaRPr>
          </a:p>
          <a:p>
            <a:pPr marL="0" indent="0">
              <a:buNone/>
            </a:pPr>
            <a:r>
              <a:rPr lang="en-GB" sz="1800" dirty="0">
                <a:ea typeface="+mn-lt"/>
                <a:cs typeface="+mn-lt"/>
              </a:rPr>
              <a:t> </a:t>
            </a:r>
            <a:r>
              <a:rPr lang="en-GB" sz="1800" b="1">
                <a:ea typeface="+mn-lt"/>
                <a:cs typeface="+mn-lt"/>
              </a:rPr>
              <a:t>public</a:t>
            </a:r>
            <a:r>
              <a:rPr lang="en-GB" sz="1800" dirty="0">
                <a:ea typeface="+mn-lt"/>
                <a:cs typeface="+mn-lt"/>
              </a:rPr>
              <a:t> </a:t>
            </a:r>
            <a:r>
              <a:rPr lang="en-GB" sz="1800" b="1">
                <a:ea typeface="+mn-lt"/>
                <a:cs typeface="+mn-lt"/>
              </a:rPr>
              <a:t>static</a:t>
            </a:r>
            <a:r>
              <a:rPr lang="en-GB" sz="1800" dirty="0">
                <a:ea typeface="+mn-lt"/>
                <a:cs typeface="+mn-lt"/>
              </a:rPr>
              <a:t> </a:t>
            </a:r>
            <a:r>
              <a:rPr lang="en-GB" sz="1800" b="1">
                <a:ea typeface="+mn-lt"/>
                <a:cs typeface="+mn-lt"/>
              </a:rPr>
              <a:t>void</a:t>
            </a:r>
            <a:r>
              <a:rPr lang="en-GB" sz="1800">
                <a:ea typeface="+mn-lt"/>
                <a:cs typeface="+mn-lt"/>
              </a:rPr>
              <a:t> main(String args[]){  </a:t>
            </a:r>
            <a:endParaRPr lang="en-GB" sz="1800">
              <a:cs typeface="Calibri" panose="020F0502020204030204"/>
            </a:endParaRPr>
          </a:p>
          <a:p>
            <a:pPr marL="0" indent="0">
              <a:buNone/>
            </a:pPr>
            <a:r>
              <a:rPr lang="en-GB" sz="1800">
                <a:ea typeface="+mn-lt"/>
                <a:cs typeface="+mn-lt"/>
              </a:rPr>
              <a:t> LinkedList&lt;String&gt; ll=</a:t>
            </a:r>
            <a:r>
              <a:rPr lang="en-GB" sz="1800" b="1">
                <a:ea typeface="+mn-lt"/>
                <a:cs typeface="+mn-lt"/>
              </a:rPr>
              <a:t>new</a:t>
            </a:r>
            <a:r>
              <a:rPr lang="en-GB" sz="1800">
                <a:ea typeface="+mn-lt"/>
                <a:cs typeface="+mn-lt"/>
              </a:rPr>
              <a:t> LinkedList&lt;String&gt;();  </a:t>
            </a:r>
            <a:endParaRPr lang="en-GB" sz="1800">
              <a:cs typeface="Calibri"/>
            </a:endParaRPr>
          </a:p>
          <a:p>
            <a:pPr marL="0" indent="0">
              <a:buNone/>
            </a:pPr>
            <a:r>
              <a:rPr lang="en-GB" sz="1800">
                <a:ea typeface="+mn-lt"/>
                <a:cs typeface="+mn-lt"/>
              </a:rPr>
              <a:t>ll.add("Ravi");  </a:t>
            </a:r>
            <a:endParaRPr lang="en-GB" sz="1800" dirty="0">
              <a:ea typeface="+mn-lt"/>
              <a:cs typeface="+mn-lt"/>
            </a:endParaRPr>
          </a:p>
          <a:p>
            <a:pPr marL="0" indent="0">
              <a:buNone/>
            </a:pPr>
            <a:r>
              <a:rPr lang="en-GB" sz="1800">
                <a:ea typeface="+mn-lt"/>
                <a:cs typeface="+mn-lt"/>
              </a:rPr>
              <a:t>ll.add("Vijay");  </a:t>
            </a:r>
            <a:endParaRPr lang="en-GB" sz="1800">
              <a:cs typeface="Calibri" panose="020F0502020204030204"/>
            </a:endParaRPr>
          </a:p>
          <a:p>
            <a:pPr marL="0" indent="0">
              <a:buNone/>
            </a:pPr>
            <a:r>
              <a:rPr lang="en-GB" sz="1800">
                <a:ea typeface="+mn-lt"/>
                <a:cs typeface="+mn-lt"/>
              </a:rPr>
              <a:t> ll.add("Ajay");  </a:t>
            </a:r>
            <a:endParaRPr lang="en-GB" sz="1800">
              <a:cs typeface="Calibri" panose="020F0502020204030204"/>
            </a:endParaRPr>
          </a:p>
          <a:p>
            <a:pPr marL="0" indent="0">
              <a:buNone/>
            </a:pPr>
            <a:r>
              <a:rPr lang="en-GB" sz="1800">
                <a:ea typeface="+mn-lt"/>
                <a:cs typeface="+mn-lt"/>
              </a:rPr>
              <a:t>//Traversing the list of elements in reverse order  </a:t>
            </a:r>
            <a:endParaRPr lang="en-GB" sz="1800">
              <a:cs typeface="Calibri" panose="020F0502020204030204"/>
            </a:endParaRPr>
          </a:p>
          <a:p>
            <a:pPr marL="0" indent="0">
              <a:buNone/>
            </a:pPr>
            <a:r>
              <a:rPr lang="en-GB" sz="1800">
                <a:ea typeface="+mn-lt"/>
                <a:cs typeface="+mn-lt"/>
              </a:rPr>
              <a:t>Iterator i=ll.descendingIterator();  </a:t>
            </a:r>
            <a:endParaRPr lang="en-GB" sz="1800">
              <a:cs typeface="Calibri" panose="020F0502020204030204"/>
            </a:endParaRPr>
          </a:p>
          <a:p>
            <a:pPr marL="0" indent="0">
              <a:buNone/>
            </a:pPr>
            <a:r>
              <a:rPr lang="en-GB" sz="1800" b="1">
                <a:ea typeface="+mn-lt"/>
                <a:cs typeface="+mn-lt"/>
              </a:rPr>
              <a:t>while</a:t>
            </a:r>
            <a:r>
              <a:rPr lang="en-GB" sz="1800">
                <a:ea typeface="+mn-lt"/>
                <a:cs typeface="+mn-lt"/>
              </a:rPr>
              <a:t>(i.hasNext())  </a:t>
            </a:r>
            <a:endParaRPr lang="en-GB" sz="1800">
              <a:cs typeface="Calibri"/>
            </a:endParaRPr>
          </a:p>
          <a:p>
            <a:pPr marL="0" indent="0">
              <a:buNone/>
            </a:pPr>
            <a:r>
              <a:rPr lang="en-GB" sz="1800">
                <a:ea typeface="+mn-lt"/>
                <a:cs typeface="+mn-lt"/>
              </a:rPr>
              <a:t>{  </a:t>
            </a:r>
            <a:endParaRPr lang="en-GB" sz="1800">
              <a:cs typeface="Calibri" panose="020F0502020204030204"/>
            </a:endParaRPr>
          </a:p>
          <a:p>
            <a:pPr marL="0" indent="0">
              <a:buNone/>
            </a:pPr>
            <a:r>
              <a:rPr lang="en-GB" sz="1800">
                <a:ea typeface="+mn-lt"/>
                <a:cs typeface="+mn-lt"/>
              </a:rPr>
              <a:t> System.out.println(i.next());  </a:t>
            </a:r>
            <a:endParaRPr lang="en-GB" sz="1800" dirty="0">
              <a:ea typeface="+mn-lt"/>
              <a:cs typeface="+mn-lt"/>
            </a:endParaRPr>
          </a:p>
          <a:p>
            <a:pPr marL="0" indent="0">
              <a:buNone/>
            </a:pPr>
            <a:r>
              <a:rPr lang="en-GB" sz="1800">
                <a:ea typeface="+mn-lt"/>
                <a:cs typeface="+mn-lt"/>
              </a:rPr>
              <a:t>  }  </a:t>
            </a:r>
            <a:endParaRPr lang="en-GB" sz="1800" dirty="0">
              <a:ea typeface="+mn-lt"/>
              <a:cs typeface="+mn-lt"/>
            </a:endParaRPr>
          </a:p>
          <a:p>
            <a:pPr marL="0" indent="0">
              <a:buNone/>
            </a:pPr>
            <a:r>
              <a:rPr lang="en-GB" sz="1800">
                <a:ea typeface="+mn-lt"/>
                <a:cs typeface="+mn-lt"/>
              </a:rPr>
              <a:t>}  </a:t>
            </a:r>
            <a:endParaRPr lang="en-GB" sz="1800">
              <a:cs typeface="Calibri" panose="020F0502020204030204"/>
            </a:endParaRPr>
          </a:p>
          <a:p>
            <a:pPr marL="0" indent="0">
              <a:buNone/>
            </a:pPr>
            <a:r>
              <a:rPr lang="en-GB" sz="1800">
                <a:ea typeface="+mn-lt"/>
                <a:cs typeface="+mn-lt"/>
              </a:rPr>
              <a:t>}  </a:t>
            </a:r>
            <a:endParaRPr lang="en-GB" sz="1800">
              <a:cs typeface="Calibri" panose="020F0502020204030204"/>
            </a:endParaRPr>
          </a:p>
          <a:p>
            <a:endParaRPr lang="en-GB" sz="1800">
              <a:cs typeface="Calibri" panose="020F0502020204030204"/>
            </a:endParaRPr>
          </a:p>
        </p:txBody>
      </p:sp>
    </p:spTree>
    <p:extLst>
      <p:ext uri="{BB962C8B-B14F-4D97-AF65-F5344CB8AC3E}">
        <p14:creationId xmlns:p14="http://schemas.microsoft.com/office/powerpoint/2010/main" val="1012526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FC992-D7D7-49E3-8038-C6E12F1E66F9}"/>
              </a:ext>
            </a:extLst>
          </p:cNvPr>
          <p:cNvSpPr>
            <a:spLocks noGrp="1"/>
          </p:cNvSpPr>
          <p:nvPr>
            <p:ph type="title"/>
          </p:nvPr>
        </p:nvSpPr>
        <p:spPr>
          <a:xfrm>
            <a:off x="686834" y="1153572"/>
            <a:ext cx="3200400" cy="4461163"/>
          </a:xfrm>
        </p:spPr>
        <p:txBody>
          <a:bodyPr>
            <a:normAutofit/>
          </a:bodyPr>
          <a:lstStyle/>
          <a:p>
            <a:r>
              <a:rPr lang="en-GB">
                <a:solidFill>
                  <a:srgbClr val="FFFFFF"/>
                </a:solidFill>
                <a:cs typeface="Calibri Light"/>
              </a:rPr>
              <a:t>HashSet</a:t>
            </a:r>
            <a:endParaRPr lang="en-GB">
              <a:solidFill>
                <a:srgbClr val="FFFFFF"/>
              </a:solidFill>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040AD89-E981-4B55-B1F9-DB104BB93039}"/>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GB" sz="1500">
                <a:ea typeface="+mn-lt"/>
                <a:cs typeface="+mn-lt"/>
              </a:rPr>
              <a:t>Java HashSet class is used to create a collection that uses a hash table for storage. It inherits the AbstractSet class and implements Set interface.</a:t>
            </a:r>
            <a:endParaRPr lang="en-GB" sz="1500">
              <a:cs typeface="Calibri" panose="020F0502020204030204"/>
            </a:endParaRPr>
          </a:p>
          <a:p>
            <a:pPr marL="0" indent="0">
              <a:buNone/>
            </a:pPr>
            <a:r>
              <a:rPr lang="en-GB" sz="1500" b="1" u="sng">
                <a:ea typeface="+mn-lt"/>
                <a:cs typeface="+mn-lt"/>
              </a:rPr>
              <a:t>NOTES :</a:t>
            </a:r>
            <a:endParaRPr lang="en-GB" sz="1500" b="1" u="sng">
              <a:cs typeface="Calibri" panose="020F0502020204030204"/>
            </a:endParaRPr>
          </a:p>
          <a:p>
            <a:r>
              <a:rPr lang="en-GB" sz="1500">
                <a:ea typeface="+mn-lt"/>
                <a:cs typeface="+mn-lt"/>
              </a:rPr>
              <a:t>HashSet stores the elements by using a mechanism called </a:t>
            </a:r>
            <a:r>
              <a:rPr lang="en-GB" sz="1500" b="1">
                <a:ea typeface="+mn-lt"/>
                <a:cs typeface="+mn-lt"/>
              </a:rPr>
              <a:t>hashing.</a:t>
            </a:r>
            <a:endParaRPr lang="en-GB" sz="1500">
              <a:cs typeface="Calibri"/>
            </a:endParaRPr>
          </a:p>
          <a:p>
            <a:r>
              <a:rPr lang="en-GB" sz="1500">
                <a:ea typeface="+mn-lt"/>
                <a:cs typeface="+mn-lt"/>
              </a:rPr>
              <a:t>HashSet contains unique elements only.</a:t>
            </a:r>
            <a:endParaRPr lang="en-GB" sz="1500">
              <a:cs typeface="Calibri"/>
            </a:endParaRPr>
          </a:p>
          <a:p>
            <a:r>
              <a:rPr lang="en-GB" sz="1500">
                <a:ea typeface="+mn-lt"/>
                <a:cs typeface="+mn-lt"/>
              </a:rPr>
              <a:t>HashSet allows null value.</a:t>
            </a:r>
            <a:endParaRPr lang="en-GB" sz="1500">
              <a:cs typeface="Calibri"/>
            </a:endParaRPr>
          </a:p>
          <a:p>
            <a:r>
              <a:rPr lang="en-GB" sz="1500">
                <a:ea typeface="+mn-lt"/>
                <a:cs typeface="+mn-lt"/>
              </a:rPr>
              <a:t>HashSet class is non synchronized.</a:t>
            </a:r>
            <a:endParaRPr lang="en-GB" sz="1500">
              <a:cs typeface="Calibri"/>
            </a:endParaRPr>
          </a:p>
          <a:p>
            <a:r>
              <a:rPr lang="en-GB" sz="1500">
                <a:ea typeface="+mn-lt"/>
                <a:cs typeface="+mn-lt"/>
              </a:rPr>
              <a:t>HashSet doesn't maintain the insertion order. Here, elements are inserted on the basis of their hashcode.</a:t>
            </a:r>
            <a:endParaRPr lang="en-GB" sz="1500">
              <a:cs typeface="Calibri"/>
            </a:endParaRPr>
          </a:p>
          <a:p>
            <a:r>
              <a:rPr lang="en-GB" sz="1500">
                <a:ea typeface="+mn-lt"/>
                <a:cs typeface="+mn-lt"/>
              </a:rPr>
              <a:t>HashSet is the best approach for search operations.</a:t>
            </a:r>
            <a:endParaRPr lang="en-GB" sz="1500">
              <a:cs typeface="Calibri"/>
            </a:endParaRPr>
          </a:p>
          <a:p>
            <a:r>
              <a:rPr lang="en-GB" sz="1500">
                <a:ea typeface="+mn-lt"/>
                <a:cs typeface="+mn-lt"/>
              </a:rPr>
              <a:t>The initial default capacity of HashSet is 16, and the load factor is 0.75.</a:t>
            </a:r>
            <a:endParaRPr lang="en-GB" sz="1500">
              <a:cs typeface="Calibri"/>
            </a:endParaRPr>
          </a:p>
          <a:p>
            <a:pPr marL="0" indent="0">
              <a:buNone/>
            </a:pPr>
            <a:r>
              <a:rPr lang="en-GB" sz="1500" b="1" u="sng"/>
              <a:t>Difference between List and Set</a:t>
            </a:r>
            <a:endParaRPr lang="en-GB" sz="1500" b="1" u="sng">
              <a:cs typeface="Calibri" panose="020F0502020204030204"/>
            </a:endParaRPr>
          </a:p>
          <a:p>
            <a:r>
              <a:rPr lang="en-GB" sz="1500">
                <a:ea typeface="+mn-lt"/>
                <a:cs typeface="+mn-lt"/>
              </a:rPr>
              <a:t>A list can contain duplicate elements whereas Set contains unique elements only.</a:t>
            </a:r>
            <a:endParaRPr lang="en-GB" sz="1500"/>
          </a:p>
          <a:p>
            <a:pPr marL="0" indent="0">
              <a:buNone/>
            </a:pPr>
            <a:r>
              <a:rPr lang="en-GB" sz="1500" u="sng">
                <a:cs typeface="Calibri"/>
              </a:rPr>
              <a:t>SYNTAX:</a:t>
            </a:r>
          </a:p>
          <a:p>
            <a:pPr marL="0" indent="0">
              <a:buNone/>
            </a:pPr>
            <a:r>
              <a:rPr lang="en-GB" sz="1500">
                <a:latin typeface="Consolas"/>
                <a:cs typeface="Calibri"/>
              </a:rPr>
              <a:t>HashSet&lt;String&gt; h = </a:t>
            </a:r>
            <a:r>
              <a:rPr lang="en-GB" sz="1500" b="1">
                <a:latin typeface="Consolas"/>
                <a:cs typeface="Calibri"/>
              </a:rPr>
              <a:t>new</a:t>
            </a:r>
            <a:r>
              <a:rPr lang="en-GB" sz="1500" dirty="0">
                <a:ea typeface="+mn-lt"/>
                <a:cs typeface="+mn-lt"/>
              </a:rPr>
              <a:t> </a:t>
            </a:r>
            <a:r>
              <a:rPr lang="en-GB" sz="1500">
                <a:latin typeface="Consolas"/>
                <a:cs typeface="Calibri"/>
              </a:rPr>
              <a:t>HashSet&lt;String&gt;();</a:t>
            </a:r>
            <a:endParaRPr lang="en-GB" sz="1500"/>
          </a:p>
          <a:p>
            <a:pPr marL="0" indent="0">
              <a:buNone/>
            </a:pPr>
            <a:endParaRPr lang="en-GB" sz="1500" u="sng" dirty="0">
              <a:cs typeface="Calibri"/>
            </a:endParaRPr>
          </a:p>
        </p:txBody>
      </p:sp>
    </p:spTree>
    <p:extLst>
      <p:ext uri="{BB962C8B-B14F-4D97-AF65-F5344CB8AC3E}">
        <p14:creationId xmlns:p14="http://schemas.microsoft.com/office/powerpoint/2010/main" val="32337089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5">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480A3-128C-4687-BA6C-53D43FEAA85A}"/>
              </a:ext>
            </a:extLst>
          </p:cNvPr>
          <p:cNvSpPr>
            <a:spLocks noGrp="1"/>
          </p:cNvSpPr>
          <p:nvPr>
            <p:ph type="title"/>
          </p:nvPr>
        </p:nvSpPr>
        <p:spPr>
          <a:xfrm>
            <a:off x="686834" y="591344"/>
            <a:ext cx="3200400" cy="5585619"/>
          </a:xfrm>
        </p:spPr>
        <p:txBody>
          <a:bodyPr>
            <a:normAutofit/>
          </a:bodyPr>
          <a:lstStyle/>
          <a:p>
            <a:r>
              <a:rPr lang="en-GB">
                <a:solidFill>
                  <a:srgbClr val="FFFFFF"/>
                </a:solidFill>
                <a:cs typeface="Calibri Light"/>
              </a:rPr>
              <a:t>Example for HashSet</a:t>
            </a:r>
            <a:endParaRPr lang="en-GB">
              <a:solidFill>
                <a:srgbClr val="FFFFFF"/>
              </a:solidFill>
            </a:endParaRPr>
          </a:p>
        </p:txBody>
      </p:sp>
      <p:sp>
        <p:nvSpPr>
          <p:cNvPr id="15"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1ABA9CE-42B1-4173-AFCE-814CAC8F365B}"/>
              </a:ext>
            </a:extLst>
          </p:cNvPr>
          <p:cNvSpPr>
            <a:spLocks noGrp="1"/>
          </p:cNvSpPr>
          <p:nvPr>
            <p:ph idx="1"/>
          </p:nvPr>
        </p:nvSpPr>
        <p:spPr>
          <a:xfrm>
            <a:off x="4447308" y="-127523"/>
            <a:ext cx="6906491" cy="6850825"/>
          </a:xfrm>
        </p:spPr>
        <p:txBody>
          <a:bodyPr vert="horz" lIns="91440" tIns="45720" rIns="91440" bIns="45720" rtlCol="0" anchor="ctr">
            <a:normAutofit/>
          </a:bodyPr>
          <a:lstStyle/>
          <a:p>
            <a:pPr marL="0" indent="0">
              <a:buNone/>
            </a:pPr>
            <a:r>
              <a:rPr lang="en-GB" sz="1300" b="1">
                <a:latin typeface="Consolas"/>
              </a:rPr>
              <a:t> import</a:t>
            </a:r>
            <a:r>
              <a:rPr lang="en-GB" sz="1300">
                <a:ea typeface="+mn-lt"/>
                <a:cs typeface="+mn-lt"/>
              </a:rPr>
              <a:t> </a:t>
            </a:r>
            <a:r>
              <a:rPr lang="en-GB" sz="1300">
                <a:latin typeface="Consolas"/>
              </a:rPr>
              <a:t>java.util.*;</a:t>
            </a:r>
            <a:endParaRPr lang="en-GB" sz="1300">
              <a:cs typeface="Calibri" panose="020F0502020204030204"/>
            </a:endParaRPr>
          </a:p>
          <a:p>
            <a:pPr marL="0" indent="0">
              <a:buNone/>
            </a:pPr>
            <a:r>
              <a:rPr lang="en-GB" sz="1300" b="1">
                <a:latin typeface="Consolas"/>
              </a:rPr>
              <a:t>class</a:t>
            </a:r>
            <a:r>
              <a:rPr lang="en-GB" sz="1300">
                <a:ea typeface="+mn-lt"/>
                <a:cs typeface="+mn-lt"/>
              </a:rPr>
              <a:t> </a:t>
            </a:r>
            <a:r>
              <a:rPr lang="en-GB" sz="1300">
                <a:latin typeface="Consolas"/>
              </a:rPr>
              <a:t>HashSetDemo {</a:t>
            </a:r>
            <a:r>
              <a:rPr lang="en-GB" sz="1300">
                <a:ea typeface="+mn-lt"/>
                <a:cs typeface="+mn-lt"/>
              </a:rPr>
              <a:t> </a:t>
            </a:r>
            <a:endParaRPr lang="en-GB" sz="1300">
              <a:latin typeface="Calibri"/>
              <a:cs typeface="Calibri"/>
            </a:endParaRPr>
          </a:p>
          <a:p>
            <a:pPr marL="0" indent="0">
              <a:buNone/>
            </a:pPr>
            <a:r>
              <a:rPr lang="en-GB" sz="1300">
                <a:latin typeface="Consolas"/>
              </a:rPr>
              <a:t> </a:t>
            </a:r>
            <a:r>
              <a:rPr lang="en-GB" sz="1300" b="1">
                <a:latin typeface="Consolas"/>
              </a:rPr>
              <a:t>public</a:t>
            </a:r>
            <a:r>
              <a:rPr lang="en-GB" sz="1300">
                <a:ea typeface="+mn-lt"/>
                <a:cs typeface="+mn-lt"/>
              </a:rPr>
              <a:t> </a:t>
            </a:r>
            <a:r>
              <a:rPr lang="en-GB" sz="1300" b="1">
                <a:latin typeface="Consolas"/>
              </a:rPr>
              <a:t>static</a:t>
            </a:r>
            <a:r>
              <a:rPr lang="en-GB" sz="1300">
                <a:ea typeface="+mn-lt"/>
                <a:cs typeface="+mn-lt"/>
              </a:rPr>
              <a:t> </a:t>
            </a:r>
            <a:r>
              <a:rPr lang="en-GB" sz="1300" b="1">
                <a:latin typeface="Consolas"/>
              </a:rPr>
              <a:t>void</a:t>
            </a:r>
            <a:r>
              <a:rPr lang="en-GB" sz="1300">
                <a:ea typeface="+mn-lt"/>
                <a:cs typeface="+mn-lt"/>
              </a:rPr>
              <a:t> </a:t>
            </a:r>
            <a:r>
              <a:rPr lang="en-GB" sz="1300">
                <a:latin typeface="Consolas"/>
              </a:rPr>
              <a:t>main(String[] args){</a:t>
            </a:r>
            <a:endParaRPr lang="en-GB" sz="1300">
              <a:latin typeface="Calibri" panose="020F0502020204030204"/>
              <a:cs typeface="Calibri" panose="020F0502020204030204"/>
            </a:endParaRPr>
          </a:p>
          <a:p>
            <a:pPr marL="0" indent="0">
              <a:buNone/>
            </a:pPr>
            <a:r>
              <a:rPr lang="en-GB" sz="1300">
                <a:latin typeface="Consolas"/>
              </a:rPr>
              <a:t> HashSet&lt;String&gt; h = </a:t>
            </a:r>
            <a:r>
              <a:rPr lang="en-GB" sz="1300" b="1">
                <a:latin typeface="Consolas"/>
              </a:rPr>
              <a:t>new</a:t>
            </a:r>
            <a:r>
              <a:rPr lang="en-GB" sz="1300">
                <a:ea typeface="+mn-lt"/>
                <a:cs typeface="+mn-lt"/>
              </a:rPr>
              <a:t> </a:t>
            </a:r>
            <a:r>
              <a:rPr lang="en-GB" sz="1300">
                <a:latin typeface="Consolas"/>
              </a:rPr>
              <a:t>HashSet&lt;String&gt;();</a:t>
            </a:r>
            <a:endParaRPr lang="en-GB" sz="1300">
              <a:latin typeface="Calibri" panose="020F0502020204030204"/>
              <a:cs typeface="Calibri" panose="020F0502020204030204"/>
            </a:endParaRPr>
          </a:p>
          <a:p>
            <a:pPr>
              <a:buNone/>
            </a:pPr>
            <a:r>
              <a:rPr lang="en-GB" sz="1300">
                <a:latin typeface="Consolas"/>
              </a:rPr>
              <a:t>// adding duplicate elements</a:t>
            </a:r>
            <a:endParaRPr lang="en-GB" sz="1300">
              <a:ea typeface="+mn-lt"/>
              <a:cs typeface="+mn-lt"/>
            </a:endParaRPr>
          </a:p>
          <a:p>
            <a:pPr marL="0" indent="0">
              <a:buNone/>
            </a:pPr>
            <a:r>
              <a:rPr lang="en-GB" sz="1300">
                <a:latin typeface="Consolas"/>
              </a:rPr>
              <a:t>h.add("India");  h.add("Australia");  h.add("South Africa");  h.add("India");  </a:t>
            </a:r>
            <a:endParaRPr lang="en-GB" sz="1300">
              <a:latin typeface="Calibri" panose="020F0502020204030204"/>
              <a:cs typeface="Calibri" panose="020F0502020204030204"/>
            </a:endParaRPr>
          </a:p>
          <a:p>
            <a:pPr marL="0" indent="0">
              <a:buNone/>
            </a:pPr>
            <a:r>
              <a:rPr lang="en-GB" sz="1300">
                <a:latin typeface="Consolas"/>
              </a:rPr>
              <a:t>System.out.println(h);</a:t>
            </a:r>
            <a:endParaRPr lang="en-GB" sz="1300">
              <a:latin typeface="Calibri" panose="020F0502020204030204"/>
              <a:cs typeface="Calibri" panose="020F0502020204030204"/>
            </a:endParaRPr>
          </a:p>
          <a:p>
            <a:pPr marL="0" indent="0">
              <a:buNone/>
            </a:pPr>
            <a:r>
              <a:rPr lang="en-GB" sz="1300">
                <a:latin typeface="Consolas"/>
              </a:rPr>
              <a:t>System.out.println("List contains India or not:"  + h.contains("India"));</a:t>
            </a:r>
            <a:endParaRPr lang="en-GB" sz="1300">
              <a:cs typeface="Calibri" panose="020F0502020204030204"/>
            </a:endParaRPr>
          </a:p>
          <a:p>
            <a:pPr marL="0" indent="0">
              <a:buNone/>
            </a:pPr>
            <a:r>
              <a:rPr lang="en-GB" sz="1300">
                <a:latin typeface="Consolas"/>
              </a:rPr>
              <a:t> // Removing items from HashSet using remove()</a:t>
            </a:r>
            <a:endParaRPr lang="en-GB" sz="1300">
              <a:cs typeface="Calibri" panose="020F0502020204030204"/>
            </a:endParaRPr>
          </a:p>
          <a:p>
            <a:pPr marL="0" indent="0">
              <a:buNone/>
            </a:pPr>
            <a:r>
              <a:rPr lang="en-GB" sz="1300">
                <a:latin typeface="Consolas"/>
              </a:rPr>
              <a:t>h.remove("Australia");</a:t>
            </a:r>
            <a:endParaRPr lang="en-GB" sz="1300">
              <a:cs typeface="Calibri" panose="020F0502020204030204"/>
            </a:endParaRPr>
          </a:p>
          <a:p>
            <a:pPr marL="0" indent="0">
              <a:buNone/>
            </a:pPr>
            <a:r>
              <a:rPr lang="en-GB" sz="1300">
                <a:latin typeface="Consolas"/>
              </a:rPr>
              <a:t>System.out.println("List after removing Australia:" + h);</a:t>
            </a:r>
            <a:endParaRPr lang="en-GB" sz="1300">
              <a:cs typeface="Calibri" panose="020F0502020204030204"/>
            </a:endParaRPr>
          </a:p>
          <a:p>
            <a:pPr marL="0" indent="0">
              <a:buNone/>
            </a:pPr>
            <a:r>
              <a:rPr lang="en-GB" sz="1300">
                <a:latin typeface="Consolas"/>
              </a:rPr>
              <a:t> // Iterating over hash set items</a:t>
            </a:r>
            <a:endParaRPr lang="en-GB" sz="1300">
              <a:cs typeface="Calibri" panose="020F0502020204030204"/>
            </a:endParaRPr>
          </a:p>
          <a:p>
            <a:pPr marL="0" indent="0">
              <a:buNone/>
            </a:pPr>
            <a:r>
              <a:rPr lang="en-GB" sz="1300">
                <a:latin typeface="Consolas"/>
              </a:rPr>
              <a:t>System.out.println("Iterating over list:");</a:t>
            </a:r>
            <a:endParaRPr lang="en-GB" sz="1300">
              <a:cs typeface="Calibri" panose="020F0502020204030204"/>
            </a:endParaRPr>
          </a:p>
          <a:p>
            <a:pPr marL="0" indent="0">
              <a:buNone/>
            </a:pPr>
            <a:r>
              <a:rPr lang="en-GB" sz="1300">
                <a:latin typeface="Consolas"/>
              </a:rPr>
              <a:t>Iterator&lt;String&gt; i = h.iterator();</a:t>
            </a:r>
            <a:endParaRPr lang="en-GB" sz="1300">
              <a:latin typeface="Calibri" panose="020F0502020204030204"/>
              <a:cs typeface="Calibri" panose="020F0502020204030204"/>
            </a:endParaRPr>
          </a:p>
          <a:p>
            <a:pPr marL="0" indent="0">
              <a:buNone/>
            </a:pPr>
            <a:r>
              <a:rPr lang="en-GB" sz="1300" b="1">
                <a:latin typeface="Consolas"/>
              </a:rPr>
              <a:t>while</a:t>
            </a:r>
            <a:r>
              <a:rPr lang="en-GB" sz="1300">
                <a:ea typeface="+mn-lt"/>
                <a:cs typeface="+mn-lt"/>
              </a:rPr>
              <a:t> </a:t>
            </a:r>
            <a:r>
              <a:rPr lang="en-GB" sz="1300">
                <a:latin typeface="Consolas"/>
              </a:rPr>
              <a:t>(i.hasNext())   System.out.println(i.next());</a:t>
            </a:r>
            <a:endParaRPr lang="en-GB" sz="1300">
              <a:cs typeface="Calibri" panose="020F0502020204030204"/>
            </a:endParaRPr>
          </a:p>
          <a:p>
            <a:pPr marL="0" indent="0">
              <a:buNone/>
            </a:pPr>
            <a:r>
              <a:rPr lang="en-GB" sz="1300">
                <a:latin typeface="Consolas"/>
              </a:rPr>
              <a:t>}</a:t>
            </a:r>
            <a:endParaRPr lang="en-GB" sz="1300">
              <a:latin typeface="Calibri" panose="020F0502020204030204"/>
              <a:cs typeface="Calibri" panose="020F0502020204030204"/>
            </a:endParaRPr>
          </a:p>
          <a:p>
            <a:pPr marL="0" indent="0">
              <a:buNone/>
            </a:pPr>
            <a:r>
              <a:rPr lang="en-GB" sz="1300">
                <a:latin typeface="Consolas"/>
              </a:rPr>
              <a:t>}</a:t>
            </a:r>
            <a:endParaRPr lang="en-GB" sz="1300">
              <a:cs typeface="Calibri" panose="020F0502020204030204"/>
            </a:endParaRPr>
          </a:p>
          <a:p>
            <a:endParaRPr lang="en-GB" sz="1300">
              <a:cs typeface="Calibri" panose="020F0502020204030204"/>
            </a:endParaRPr>
          </a:p>
        </p:txBody>
      </p:sp>
    </p:spTree>
    <p:extLst>
      <p:ext uri="{BB962C8B-B14F-4D97-AF65-F5344CB8AC3E}">
        <p14:creationId xmlns:p14="http://schemas.microsoft.com/office/powerpoint/2010/main" val="25217715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F6309-1CB9-479D-8A49-E6F0BFC802E3}"/>
              </a:ext>
            </a:extLst>
          </p:cNvPr>
          <p:cNvSpPr>
            <a:spLocks noGrp="1"/>
          </p:cNvSpPr>
          <p:nvPr>
            <p:ph type="title"/>
          </p:nvPr>
        </p:nvSpPr>
        <p:spPr>
          <a:xfrm>
            <a:off x="686834" y="1153572"/>
            <a:ext cx="3200400" cy="4461163"/>
          </a:xfrm>
        </p:spPr>
        <p:txBody>
          <a:bodyPr>
            <a:normAutofit/>
          </a:bodyPr>
          <a:lstStyle/>
          <a:p>
            <a:r>
              <a:rPr lang="en-GB">
                <a:solidFill>
                  <a:srgbClr val="FFFFFF"/>
                </a:solidFill>
                <a:cs typeface="Calibri Light"/>
              </a:rPr>
              <a:t>TreeSet</a:t>
            </a:r>
          </a:p>
        </p:txBody>
      </p:sp>
      <p:sp>
        <p:nvSpPr>
          <p:cNvPr id="27" name="Arc 2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3D0A4E1-0C64-4059-B05F-3741ED91E59B}"/>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GB" sz="2200">
                <a:ea typeface="+mn-lt"/>
                <a:cs typeface="+mn-lt"/>
              </a:rPr>
              <a:t>Java TreeSet class implements the Set interface that uses a tree for storage. It inherits AbstractSet class and implements the NavigableSet interface. The objects of the TreeSet class are stored in ascending order.</a:t>
            </a:r>
            <a:endParaRPr lang="en-GB" sz="2200">
              <a:cs typeface="Calibri" panose="020F0502020204030204"/>
            </a:endParaRPr>
          </a:p>
          <a:p>
            <a:pPr marL="0" indent="0">
              <a:buNone/>
            </a:pPr>
            <a:r>
              <a:rPr lang="en-GB" sz="2200" u="sng">
                <a:ea typeface="+mn-lt"/>
                <a:cs typeface="+mn-lt"/>
              </a:rPr>
              <a:t>NOTES :</a:t>
            </a:r>
            <a:endParaRPr lang="en-GB" sz="2200" u="sng">
              <a:cs typeface="Calibri" panose="020F0502020204030204"/>
            </a:endParaRPr>
          </a:p>
          <a:p>
            <a:r>
              <a:rPr lang="en-GB" sz="2200">
                <a:ea typeface="+mn-lt"/>
                <a:cs typeface="+mn-lt"/>
              </a:rPr>
              <a:t>Java TreeSet class contains unique elements only like HashSet.</a:t>
            </a:r>
            <a:endParaRPr lang="en-GB" sz="2200"/>
          </a:p>
          <a:p>
            <a:r>
              <a:rPr lang="en-GB" sz="2200">
                <a:ea typeface="+mn-lt"/>
                <a:cs typeface="+mn-lt"/>
              </a:rPr>
              <a:t>Java TreeSet class access and retrieval times are quiet fast.</a:t>
            </a:r>
            <a:endParaRPr lang="en-GB" sz="2200"/>
          </a:p>
          <a:p>
            <a:r>
              <a:rPr lang="en-GB" sz="2200">
                <a:ea typeface="+mn-lt"/>
                <a:cs typeface="+mn-lt"/>
              </a:rPr>
              <a:t>Java TreeSet class doesn't allow null element.</a:t>
            </a:r>
            <a:endParaRPr lang="en-GB" sz="2200"/>
          </a:p>
          <a:p>
            <a:r>
              <a:rPr lang="en-GB" sz="2200">
                <a:ea typeface="+mn-lt"/>
                <a:cs typeface="+mn-lt"/>
              </a:rPr>
              <a:t>Java TreeSet class is non synchronized.</a:t>
            </a:r>
            <a:endParaRPr lang="en-GB" sz="2200"/>
          </a:p>
          <a:p>
            <a:r>
              <a:rPr lang="en-GB" sz="2200">
                <a:ea typeface="+mn-lt"/>
                <a:cs typeface="+mn-lt"/>
              </a:rPr>
              <a:t>Java TreeSet class maintains ascending order.</a:t>
            </a:r>
            <a:endParaRPr lang="en-GB" sz="2200"/>
          </a:p>
          <a:p>
            <a:pPr marL="0" indent="0">
              <a:buNone/>
            </a:pPr>
            <a:r>
              <a:rPr lang="en-GB" sz="2200" u="sng">
                <a:cs typeface="Calibri"/>
              </a:rPr>
              <a:t>SYNTAX :</a:t>
            </a:r>
          </a:p>
          <a:p>
            <a:pPr marL="0" indent="0">
              <a:buNone/>
            </a:pPr>
            <a:r>
              <a:rPr lang="en-GB" sz="2200">
                <a:ea typeface="+mn-lt"/>
                <a:cs typeface="+mn-lt"/>
              </a:rPr>
              <a:t>TreeSet&lt;String&gt; al=</a:t>
            </a:r>
            <a:r>
              <a:rPr lang="en-GB" sz="2200" b="1">
                <a:ea typeface="+mn-lt"/>
                <a:cs typeface="+mn-lt"/>
              </a:rPr>
              <a:t>new</a:t>
            </a:r>
            <a:r>
              <a:rPr lang="en-GB" sz="2200">
                <a:ea typeface="+mn-lt"/>
                <a:cs typeface="+mn-lt"/>
              </a:rPr>
              <a:t> TreeSet&lt;String&gt;();  </a:t>
            </a:r>
            <a:endParaRPr lang="en-GB" sz="2200">
              <a:cs typeface="Calibri" panose="020F0502020204030204"/>
            </a:endParaRPr>
          </a:p>
          <a:p>
            <a:pPr marL="0" indent="0">
              <a:buNone/>
            </a:pPr>
            <a:endParaRPr lang="en-GB" sz="2200" u="sng">
              <a:cs typeface="Calibri"/>
            </a:endParaRPr>
          </a:p>
          <a:p>
            <a:endParaRPr lang="en-GB" sz="2200">
              <a:cs typeface="Calibri"/>
            </a:endParaRPr>
          </a:p>
        </p:txBody>
      </p:sp>
    </p:spTree>
    <p:extLst>
      <p:ext uri="{BB962C8B-B14F-4D97-AF65-F5344CB8AC3E}">
        <p14:creationId xmlns:p14="http://schemas.microsoft.com/office/powerpoint/2010/main" val="222600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99A3-C689-47FD-A5B6-DA61C37AE46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kern="1200">
                <a:solidFill>
                  <a:srgbClr val="FFFFFF"/>
                </a:solidFill>
                <a:latin typeface="+mj-lt"/>
                <a:ea typeface="+mj-ea"/>
                <a:cs typeface="+mj-cs"/>
              </a:rPr>
              <a:t>Polymorphism</a:t>
            </a:r>
          </a:p>
        </p:txBody>
      </p:sp>
      <p:pic>
        <p:nvPicPr>
          <p:cNvPr id="4" name="Picture 4" descr="Diagram&#10;&#10;Description automatically generated">
            <a:extLst>
              <a:ext uri="{FF2B5EF4-FFF2-40B4-BE49-F238E27FC236}">
                <a16:creationId xmlns:a16="http://schemas.microsoft.com/office/drawing/2014/main" id="{1EF87346-D952-434E-A51E-2335B9AA4834}"/>
              </a:ext>
            </a:extLst>
          </p:cNvPr>
          <p:cNvPicPr>
            <a:picLocks noGrp="1" noChangeAspect="1"/>
          </p:cNvPicPr>
          <p:nvPr>
            <p:ph idx="1"/>
          </p:nvPr>
        </p:nvPicPr>
        <p:blipFill>
          <a:blip r:embed="rId2"/>
          <a:stretch>
            <a:fillRect/>
          </a:stretch>
        </p:blipFill>
        <p:spPr>
          <a:xfrm>
            <a:off x="3641505" y="333734"/>
            <a:ext cx="8362208" cy="6015674"/>
          </a:xfrm>
          <a:prstGeom prst="rect">
            <a:avLst/>
          </a:prstGeom>
        </p:spPr>
      </p:pic>
    </p:spTree>
    <p:extLst>
      <p:ext uri="{BB962C8B-B14F-4D97-AF65-F5344CB8AC3E}">
        <p14:creationId xmlns:p14="http://schemas.microsoft.com/office/powerpoint/2010/main" val="30832374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5D6CB0-CBFD-4DA7-A943-78BE825F838B}"/>
              </a:ext>
            </a:extLst>
          </p:cNvPr>
          <p:cNvSpPr>
            <a:spLocks noGrp="1"/>
          </p:cNvSpPr>
          <p:nvPr>
            <p:ph type="title"/>
          </p:nvPr>
        </p:nvSpPr>
        <p:spPr>
          <a:xfrm>
            <a:off x="686834" y="591344"/>
            <a:ext cx="3200400" cy="5585619"/>
          </a:xfrm>
        </p:spPr>
        <p:txBody>
          <a:bodyPr>
            <a:normAutofit/>
          </a:bodyPr>
          <a:lstStyle/>
          <a:p>
            <a:r>
              <a:rPr lang="en-GB">
                <a:solidFill>
                  <a:srgbClr val="FFFFFF"/>
                </a:solidFill>
                <a:cs typeface="Calibri Light"/>
              </a:rPr>
              <a:t>Example for TreeSet</a:t>
            </a:r>
            <a:endParaRPr lang="en-GB">
              <a:solidFill>
                <a:srgbClr val="FFFFFF"/>
              </a:solidFill>
            </a:endParaRPr>
          </a:p>
        </p:txBody>
      </p:sp>
      <p:sp>
        <p:nvSpPr>
          <p:cNvPr id="27" name="Arc 2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5461F88-89DC-4F0E-B660-36DAA7E4A55E}"/>
              </a:ext>
            </a:extLst>
          </p:cNvPr>
          <p:cNvSpPr>
            <a:spLocks noGrp="1"/>
          </p:cNvSpPr>
          <p:nvPr>
            <p:ph idx="1"/>
          </p:nvPr>
        </p:nvSpPr>
        <p:spPr>
          <a:xfrm>
            <a:off x="4447308" y="591344"/>
            <a:ext cx="6906491" cy="5585619"/>
          </a:xfrm>
        </p:spPr>
        <p:txBody>
          <a:bodyPr vert="horz" lIns="91440" tIns="45720" rIns="91440" bIns="45720" rtlCol="0" anchor="ctr">
            <a:noAutofit/>
          </a:bodyPr>
          <a:lstStyle/>
          <a:p>
            <a:pPr marL="0" indent="0">
              <a:buNone/>
            </a:pPr>
            <a:r>
              <a:rPr lang="en-GB" sz="1200" dirty="0">
                <a:latin typeface="Consolas"/>
              </a:rPr>
              <a:t>import java.util.TreeSet;
</a:t>
            </a:r>
            <a:r>
              <a:rPr lang="en-GB" sz="1200">
                <a:latin typeface="Consolas"/>
              </a:rPr>
              <a:t>public class TreeSetExample {</a:t>
            </a:r>
            <a:r>
              <a:rPr lang="en-GB" sz="1200" dirty="0">
                <a:latin typeface="Consolas"/>
              </a:rPr>
              <a:t>
</a:t>
            </a:r>
            <a:r>
              <a:rPr lang="en-GB" sz="1200">
                <a:latin typeface="Consolas"/>
              </a:rPr>
              <a:t>     public static void main(String args[]) {</a:t>
            </a:r>
            <a:endParaRPr lang="en-GB" sz="1200">
              <a:latin typeface="Calibri" panose="020F0502020204030204"/>
              <a:cs typeface="Calibri" panose="020F0502020204030204"/>
            </a:endParaRPr>
          </a:p>
          <a:p>
            <a:pPr marL="0" indent="0">
              <a:buNone/>
            </a:pPr>
            <a:r>
              <a:rPr lang="en-GB" sz="1200" dirty="0">
                <a:latin typeface="Consolas"/>
              </a:rPr>
              <a:t>// TreeSet of String Type
</a:t>
            </a:r>
            <a:r>
              <a:rPr lang="en-GB" sz="1200">
                <a:latin typeface="Consolas"/>
              </a:rPr>
              <a:t>TreeSet&lt;String&gt; tset = new TreeSet&lt;String&gt;();</a:t>
            </a:r>
            <a:r>
              <a:rPr lang="en-GB" sz="1200" dirty="0">
                <a:latin typeface="Consolas"/>
              </a:rPr>
              <a:t>
</a:t>
            </a:r>
            <a:r>
              <a:rPr lang="en-GB" sz="1200">
                <a:latin typeface="Consolas"/>
              </a:rPr>
              <a:t>// Adding elements to TreeSet&lt;String&gt;</a:t>
            </a:r>
            <a:r>
              <a:rPr lang="en-GB" sz="1200" dirty="0">
                <a:latin typeface="Consolas"/>
              </a:rPr>
              <a:t>
</a:t>
            </a:r>
            <a:r>
              <a:rPr lang="en-GB" sz="1200">
                <a:latin typeface="Consolas"/>
              </a:rPr>
              <a:t>   tset.add("ABC"); tset.add("String");</a:t>
            </a:r>
            <a:r>
              <a:rPr lang="en-GB" sz="1200" dirty="0">
                <a:latin typeface="Consolas"/>
              </a:rPr>
              <a:t>
</a:t>
            </a:r>
            <a:r>
              <a:rPr lang="en-GB" sz="1200">
                <a:latin typeface="Consolas"/>
              </a:rPr>
              <a:t>   tset.add("Test"); tset.add("Pen");</a:t>
            </a:r>
            <a:r>
              <a:rPr lang="en-GB" sz="1200" dirty="0">
                <a:latin typeface="Consolas"/>
              </a:rPr>
              <a:t>
</a:t>
            </a:r>
            <a:r>
              <a:rPr lang="en-GB" sz="1200">
                <a:latin typeface="Consolas"/>
              </a:rPr>
              <a:t>   tset.add("Ink");  tset.add("Jack");</a:t>
            </a:r>
            <a:r>
              <a:rPr lang="en-GB" sz="1200" dirty="0">
                <a:latin typeface="Consolas"/>
              </a:rPr>
              <a:t>
</a:t>
            </a:r>
            <a:r>
              <a:rPr lang="en-GB" sz="1200">
                <a:latin typeface="Consolas"/>
              </a:rPr>
              <a:t>   //Displaying TreeSet</a:t>
            </a:r>
            <a:r>
              <a:rPr lang="en-GB" sz="1200" dirty="0">
                <a:latin typeface="Consolas"/>
              </a:rPr>
              <a:t>
</a:t>
            </a:r>
            <a:r>
              <a:rPr lang="en-GB" sz="1200">
                <a:latin typeface="Consolas"/>
              </a:rPr>
              <a:t>   System.out.println(tset);</a:t>
            </a:r>
            <a:endParaRPr lang="en-GB" sz="1200">
              <a:latin typeface="Calibri" panose="020F0502020204030204"/>
              <a:cs typeface="Calibri" panose="020F0502020204030204"/>
            </a:endParaRPr>
          </a:p>
          <a:p>
            <a:pPr marL="0" indent="0">
              <a:buNone/>
            </a:pPr>
            <a:r>
              <a:rPr lang="en-GB" sz="1200" dirty="0">
                <a:latin typeface="Consolas"/>
              </a:rPr>
              <a:t>
</a:t>
            </a:r>
            <a:r>
              <a:rPr lang="en-GB" sz="1200">
                <a:latin typeface="Consolas"/>
              </a:rPr>
              <a:t>// TreeSet of Integer Type</a:t>
            </a:r>
            <a:r>
              <a:rPr lang="en-GB" sz="1200" dirty="0">
                <a:latin typeface="Consolas"/>
              </a:rPr>
              <a:t>
</a:t>
            </a:r>
            <a:r>
              <a:rPr lang="en-GB" sz="1200">
                <a:latin typeface="Consolas"/>
              </a:rPr>
              <a:t>TreeSet&lt;Integer&gt; tset2 = new TreeSet&lt;Integer&gt;();</a:t>
            </a:r>
            <a:r>
              <a:rPr lang="en-GB" sz="1200" dirty="0">
                <a:latin typeface="Consolas"/>
              </a:rPr>
              <a:t>
</a:t>
            </a:r>
            <a:r>
              <a:rPr lang="en-GB" sz="1200">
                <a:latin typeface="Consolas"/>
              </a:rPr>
              <a:t>// Adding elements to TreeSet&lt;Integer&gt;</a:t>
            </a:r>
            <a:r>
              <a:rPr lang="en-GB" sz="1200" dirty="0">
                <a:latin typeface="Consolas"/>
              </a:rPr>
              <a:t>
</a:t>
            </a:r>
            <a:r>
              <a:rPr lang="en-GB" sz="1200">
                <a:latin typeface="Consolas"/>
              </a:rPr>
              <a:t>  tset2.add(88);  tset2.add(7);</a:t>
            </a:r>
            <a:r>
              <a:rPr lang="en-GB" sz="1200" dirty="0">
                <a:latin typeface="Consolas"/>
              </a:rPr>
              <a:t>
</a:t>
            </a:r>
            <a:r>
              <a:rPr lang="en-GB" sz="1200">
                <a:latin typeface="Consolas"/>
              </a:rPr>
              <a:t>  tset2.add(101); tset2.add(0);</a:t>
            </a:r>
            <a:r>
              <a:rPr lang="en-GB" sz="1200" dirty="0">
                <a:latin typeface="Consolas"/>
              </a:rPr>
              <a:t>
</a:t>
            </a:r>
            <a:r>
              <a:rPr lang="en-GB" sz="1200">
                <a:latin typeface="Consolas"/>
              </a:rPr>
              <a:t>  tset2.add(3);  tset2.add(222);</a:t>
            </a:r>
            <a:r>
              <a:rPr lang="en-GB" sz="1200" dirty="0">
                <a:latin typeface="Consolas"/>
              </a:rPr>
              <a:t>
</a:t>
            </a:r>
            <a:r>
              <a:rPr lang="en-GB" sz="1200">
                <a:latin typeface="Consolas"/>
              </a:rPr>
              <a:t>         System.out.println(tset2);</a:t>
            </a:r>
            <a:r>
              <a:rPr lang="en-GB" sz="1200" dirty="0">
                <a:latin typeface="Consolas"/>
              </a:rPr>
              <a:t>
</a:t>
            </a:r>
            <a:r>
              <a:rPr lang="en-GB" sz="1200">
                <a:latin typeface="Consolas"/>
              </a:rPr>
              <a:t>    }</a:t>
            </a:r>
            <a:r>
              <a:rPr lang="en-GB" sz="1200" dirty="0">
                <a:latin typeface="Consolas"/>
              </a:rPr>
              <a:t>
</a:t>
            </a:r>
            <a:r>
              <a:rPr lang="en-GB" sz="1200">
                <a:latin typeface="Consolas"/>
              </a:rPr>
              <a:t> }</a:t>
            </a:r>
            <a:endParaRPr lang="en-GB" sz="1200">
              <a:cs typeface="Calibri" panose="020F0502020204030204"/>
            </a:endParaRPr>
          </a:p>
        </p:txBody>
      </p:sp>
    </p:spTree>
    <p:extLst>
      <p:ext uri="{BB962C8B-B14F-4D97-AF65-F5344CB8AC3E}">
        <p14:creationId xmlns:p14="http://schemas.microsoft.com/office/powerpoint/2010/main" val="38990028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3" name="Freeform: Shape 6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Arc 6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454680-E777-4514-A2D8-E3AAF1292F4B}"/>
              </a:ext>
            </a:extLst>
          </p:cNvPr>
          <p:cNvSpPr>
            <a:spLocks noGrp="1"/>
          </p:cNvSpPr>
          <p:nvPr>
            <p:ph type="title"/>
          </p:nvPr>
        </p:nvSpPr>
        <p:spPr>
          <a:xfrm>
            <a:off x="291862" y="120060"/>
            <a:ext cx="5804139" cy="592317"/>
          </a:xfrm>
        </p:spPr>
        <p:txBody>
          <a:bodyPr>
            <a:normAutofit fontScale="90000"/>
          </a:bodyPr>
          <a:lstStyle/>
          <a:p>
            <a:r>
              <a:rPr lang="en-GB" b="1">
                <a:cs typeface="Calibri Light"/>
              </a:rPr>
              <a:t>Queue &amp; Priority Queue</a:t>
            </a:r>
            <a:endParaRPr lang="en-GB" b="1"/>
          </a:p>
        </p:txBody>
      </p:sp>
      <p:sp>
        <p:nvSpPr>
          <p:cNvPr id="3" name="Content Placeholder 2">
            <a:extLst>
              <a:ext uri="{FF2B5EF4-FFF2-40B4-BE49-F238E27FC236}">
                <a16:creationId xmlns:a16="http://schemas.microsoft.com/office/drawing/2014/main" id="{71947723-4FBE-44E7-BA7E-EC97457BE28B}"/>
              </a:ext>
            </a:extLst>
          </p:cNvPr>
          <p:cNvSpPr>
            <a:spLocks noGrp="1"/>
          </p:cNvSpPr>
          <p:nvPr>
            <p:ph idx="1"/>
          </p:nvPr>
        </p:nvSpPr>
        <p:spPr>
          <a:xfrm>
            <a:off x="119335" y="819876"/>
            <a:ext cx="6925570" cy="5831539"/>
          </a:xfrm>
        </p:spPr>
        <p:txBody>
          <a:bodyPr vert="horz" lIns="91440" tIns="45720" rIns="91440" bIns="45720" rtlCol="0" anchor="t">
            <a:normAutofit lnSpcReduction="10000"/>
          </a:bodyPr>
          <a:lstStyle/>
          <a:p>
            <a:pPr marL="0" indent="0">
              <a:buNone/>
            </a:pPr>
            <a:r>
              <a:rPr lang="en-GB" b="1">
                <a:ea typeface="+mn-lt"/>
                <a:cs typeface="+mn-lt"/>
              </a:rPr>
              <a:t>Java Queue</a:t>
            </a:r>
            <a:r>
              <a:rPr lang="en-GB">
                <a:ea typeface="+mn-lt"/>
                <a:cs typeface="+mn-lt"/>
              </a:rPr>
              <a:t> interface orders the element in FIFO(First In First Out) manner. In FIFO, first element is removed first and last element is removed at last.</a:t>
            </a:r>
            <a:endParaRPr lang="en-GB">
              <a:cs typeface="Calibri" panose="020F0502020204030204"/>
            </a:endParaRPr>
          </a:p>
          <a:p>
            <a:pPr marL="0" indent="0">
              <a:buNone/>
            </a:pPr>
            <a:r>
              <a:rPr lang="en-GB" u="sng"/>
              <a:t>Queue Interface declaration Syntax :</a:t>
            </a:r>
            <a:endParaRPr lang="en-GB" u="sng">
              <a:cs typeface="Calibri" panose="020F0502020204030204"/>
            </a:endParaRPr>
          </a:p>
          <a:p>
            <a:pPr marL="0" indent="0">
              <a:buNone/>
            </a:pPr>
            <a:r>
              <a:rPr lang="en-GB" b="1">
                <a:ea typeface="+mn-lt"/>
                <a:cs typeface="+mn-lt"/>
              </a:rPr>
              <a:t>public</a:t>
            </a:r>
            <a:r>
              <a:rPr lang="en-GB" dirty="0">
                <a:ea typeface="+mn-lt"/>
                <a:cs typeface="+mn-lt"/>
              </a:rPr>
              <a:t> </a:t>
            </a:r>
            <a:r>
              <a:rPr lang="en-GB" b="1">
                <a:ea typeface="+mn-lt"/>
                <a:cs typeface="+mn-lt"/>
              </a:rPr>
              <a:t>interface</a:t>
            </a:r>
            <a:r>
              <a:rPr lang="en-GB">
                <a:ea typeface="+mn-lt"/>
                <a:cs typeface="+mn-lt"/>
              </a:rPr>
              <a:t> Queue&lt;E&gt; </a:t>
            </a:r>
            <a:r>
              <a:rPr lang="en-GB" b="1">
                <a:ea typeface="+mn-lt"/>
                <a:cs typeface="+mn-lt"/>
              </a:rPr>
              <a:t>extends</a:t>
            </a:r>
            <a:r>
              <a:rPr lang="en-GB">
                <a:ea typeface="+mn-lt"/>
                <a:cs typeface="+mn-lt"/>
              </a:rPr>
              <a:t> Collection&lt;E&gt; </a:t>
            </a:r>
            <a:r>
              <a:rPr lang="en-GB" dirty="0">
                <a:ea typeface="+mn-lt"/>
                <a:cs typeface="+mn-lt"/>
              </a:rPr>
              <a:t> </a:t>
            </a:r>
            <a:endParaRPr lang="en-GB" dirty="0">
              <a:cs typeface="Calibri" panose="020F0502020204030204"/>
            </a:endParaRPr>
          </a:p>
          <a:p>
            <a:pPr marL="0" indent="0" algn="just">
              <a:buNone/>
            </a:pPr>
            <a:r>
              <a:rPr lang="en-GB">
                <a:cs typeface="Calibri" panose="020F0502020204030204"/>
              </a:rPr>
              <a:t>The </a:t>
            </a:r>
            <a:r>
              <a:rPr lang="en-GB" b="1">
                <a:cs typeface="Calibri" panose="020F0502020204030204"/>
              </a:rPr>
              <a:t>PriorityQueue </a:t>
            </a:r>
            <a:r>
              <a:rPr lang="en-GB">
                <a:cs typeface="Calibri" panose="020F0502020204030204"/>
              </a:rPr>
              <a:t>class provides the facility of using queue. But it does not orders the elements in FIFO manner. It inherits AbstractQueue class.</a:t>
            </a:r>
            <a:endParaRPr lang="en-GB">
              <a:ea typeface="+mn-lt"/>
              <a:cs typeface="+mn-lt"/>
            </a:endParaRPr>
          </a:p>
          <a:p>
            <a:pPr marL="0" indent="0" algn="just">
              <a:buNone/>
            </a:pPr>
            <a:r>
              <a:rPr lang="en-GB" u="sng">
                <a:cs typeface="Calibri" panose="020F0502020204030204"/>
              </a:rPr>
              <a:t>Declaration for java.util.PriorityQueue class</a:t>
            </a:r>
            <a:endParaRPr lang="en-GB">
              <a:ea typeface="+mn-lt"/>
              <a:cs typeface="+mn-lt"/>
            </a:endParaRPr>
          </a:p>
          <a:p>
            <a:pPr marL="0" indent="0" algn="just">
              <a:buNone/>
            </a:pPr>
            <a:r>
              <a:rPr lang="en-GB" b="1">
                <a:cs typeface="Calibri" panose="020F0502020204030204"/>
              </a:rPr>
              <a:t>public</a:t>
            </a:r>
            <a:r>
              <a:rPr lang="en-GB" dirty="0">
                <a:cs typeface="Calibri" panose="020F0502020204030204"/>
              </a:rPr>
              <a:t> </a:t>
            </a:r>
            <a:r>
              <a:rPr lang="en-GB" b="1">
                <a:cs typeface="Calibri" panose="020F0502020204030204"/>
              </a:rPr>
              <a:t>class</a:t>
            </a:r>
            <a:r>
              <a:rPr lang="en-GB">
                <a:cs typeface="Calibri" panose="020F0502020204030204"/>
              </a:rPr>
              <a:t> PriorityQueue&lt;E&gt; </a:t>
            </a:r>
            <a:r>
              <a:rPr lang="en-GB" b="1">
                <a:cs typeface="Calibri" panose="020F0502020204030204"/>
              </a:rPr>
              <a:t>extends</a:t>
            </a:r>
            <a:r>
              <a:rPr lang="en-GB">
                <a:cs typeface="Calibri" panose="020F0502020204030204"/>
              </a:rPr>
              <a:t> AbstractQueue&lt;E&gt; </a:t>
            </a:r>
            <a:r>
              <a:rPr lang="en-GB" b="1">
                <a:cs typeface="Calibri" panose="020F0502020204030204"/>
              </a:rPr>
              <a:t>implements</a:t>
            </a:r>
            <a:r>
              <a:rPr lang="en-GB">
                <a:cs typeface="Calibri" panose="020F0502020204030204"/>
              </a:rPr>
              <a:t> Serializable</a:t>
            </a:r>
            <a:endParaRPr lang="en-GB"/>
          </a:p>
          <a:p>
            <a:endParaRPr lang="en-GB">
              <a:cs typeface="Calibri" panose="020F0502020204030204"/>
            </a:endParaRPr>
          </a:p>
        </p:txBody>
      </p:sp>
      <p:graphicFrame>
        <p:nvGraphicFramePr>
          <p:cNvPr id="5" name="Table 4">
            <a:extLst>
              <a:ext uri="{FF2B5EF4-FFF2-40B4-BE49-F238E27FC236}">
                <a16:creationId xmlns:a16="http://schemas.microsoft.com/office/drawing/2014/main" id="{C0BCCF4E-8266-4981-8CB7-E70FCC452355}"/>
              </a:ext>
            </a:extLst>
          </p:cNvPr>
          <p:cNvGraphicFramePr>
            <a:graphicFrameLocks noGrp="1"/>
          </p:cNvGraphicFramePr>
          <p:nvPr>
            <p:extLst>
              <p:ext uri="{D42A27DB-BD31-4B8C-83A1-F6EECF244321}">
                <p14:modId xmlns:p14="http://schemas.microsoft.com/office/powerpoint/2010/main" val="2608872071"/>
              </p:ext>
            </p:extLst>
          </p:nvPr>
        </p:nvGraphicFramePr>
        <p:xfrm>
          <a:off x="7533735" y="244415"/>
          <a:ext cx="4263844" cy="5161561"/>
        </p:xfrm>
        <a:graphic>
          <a:graphicData uri="http://schemas.openxmlformats.org/drawingml/2006/table">
            <a:tbl>
              <a:tblPr firstRow="1" bandRow="1">
                <a:solidFill>
                  <a:schemeClr val="bg1">
                    <a:lumMod val="95000"/>
                  </a:schemeClr>
                </a:solidFill>
                <a:tableStyleId>{8EC20E35-A176-4012-BC5E-935CFFF8708E}</a:tableStyleId>
              </a:tblPr>
              <a:tblGrid>
                <a:gridCol w="1038446">
                  <a:extLst>
                    <a:ext uri="{9D8B030D-6E8A-4147-A177-3AD203B41FA5}">
                      <a16:colId xmlns:a16="http://schemas.microsoft.com/office/drawing/2014/main" val="1063087689"/>
                    </a:ext>
                  </a:extLst>
                </a:gridCol>
                <a:gridCol w="3225398">
                  <a:extLst>
                    <a:ext uri="{9D8B030D-6E8A-4147-A177-3AD203B41FA5}">
                      <a16:colId xmlns:a16="http://schemas.microsoft.com/office/drawing/2014/main" val="4218093369"/>
                    </a:ext>
                  </a:extLst>
                </a:gridCol>
              </a:tblGrid>
              <a:tr h="556753">
                <a:tc>
                  <a:txBody>
                    <a:bodyPr/>
                    <a:lstStyle/>
                    <a:p>
                      <a:pPr algn="l" fontAlgn="t"/>
                      <a:r>
                        <a:rPr lang="en-GB" sz="1700" b="0" cap="none" spc="0">
                          <a:solidFill>
                            <a:schemeClr val="bg1"/>
                          </a:solidFill>
                          <a:effectLst/>
                        </a:rPr>
                        <a:t>Method</a:t>
                      </a:r>
                      <a:endParaRPr lang="en-GB" sz="1700" b="0" cap="none" spc="0">
                        <a:solidFill>
                          <a:schemeClr val="bg1"/>
                        </a:solidFill>
                        <a:effectLst/>
                        <a:latin typeface="times new roman" panose="02020603050405020304" pitchFamily="18" charset="0"/>
                      </a:endParaRPr>
                    </a:p>
                  </a:txBody>
                  <a:tcPr marL="121027" marR="97562" marT="96870" marB="93098" anchor="ctr">
                    <a:lnL w="12700" cmpd="sng">
                      <a:noFill/>
                    </a:lnL>
                    <a:lnR w="12700" cmpd="sng">
                      <a:noFill/>
                      <a:prstDash val="solid"/>
                    </a:lnR>
                    <a:lnT w="19050" cap="flat" cmpd="sng" algn="ctr">
                      <a:noFill/>
                      <a:prstDash val="solid"/>
                    </a:lnT>
                    <a:lnB w="9525" cap="flat" cmpd="sng" algn="ctr">
                      <a:solidFill>
                        <a:schemeClr val="tx1">
                          <a:lumMod val="50000"/>
                          <a:lumOff val="50000"/>
                        </a:schemeClr>
                      </a:solidFill>
                      <a:prstDash val="solid"/>
                    </a:lnB>
                    <a:solidFill>
                      <a:schemeClr val="accent2"/>
                    </a:solidFill>
                  </a:tcPr>
                </a:tc>
                <a:tc>
                  <a:txBody>
                    <a:bodyPr/>
                    <a:lstStyle/>
                    <a:p>
                      <a:pPr algn="l" fontAlgn="t"/>
                      <a:r>
                        <a:rPr lang="en-GB" sz="1700" b="0" cap="none" spc="0">
                          <a:solidFill>
                            <a:schemeClr val="bg1"/>
                          </a:solidFill>
                          <a:effectLst/>
                        </a:rPr>
                        <a:t>Description</a:t>
                      </a:r>
                      <a:endParaRPr lang="en-GB" sz="1700" b="0" cap="none" spc="0">
                        <a:solidFill>
                          <a:schemeClr val="bg1"/>
                        </a:solidFill>
                        <a:effectLst/>
                        <a:latin typeface="times new roman" panose="02020603050405020304" pitchFamily="18" charset="0"/>
                      </a:endParaRPr>
                    </a:p>
                  </a:txBody>
                  <a:tcPr marL="121027" marR="97562" marT="96870" marB="93098" anchor="ctr">
                    <a:lnL w="12700" cmpd="sng">
                      <a:noFill/>
                      <a:prstDash val="solid"/>
                    </a:lnL>
                    <a:lnR w="12700" cmpd="sng">
                      <a:noFill/>
                      <a:prstDash val="solid"/>
                    </a:lnR>
                    <a:lnT w="19050" cap="flat" cmpd="sng" algn="ctr">
                      <a:noFill/>
                      <a:prstDash val="solid"/>
                    </a:lnT>
                    <a:lnB w="9525" cap="flat" cmpd="sng" algn="ctr">
                      <a:solidFill>
                        <a:schemeClr val="tx1">
                          <a:lumMod val="50000"/>
                          <a:lumOff val="50000"/>
                        </a:schemeClr>
                      </a:solidFill>
                      <a:prstDash val="solid"/>
                    </a:lnB>
                    <a:solidFill>
                      <a:schemeClr val="accent2"/>
                    </a:solidFill>
                  </a:tcPr>
                </a:tc>
                <a:extLst>
                  <a:ext uri="{0D108BD9-81ED-4DB2-BD59-A6C34878D82A}">
                    <a16:rowId xmlns:a16="http://schemas.microsoft.com/office/drawing/2014/main" val="4045507254"/>
                  </a:ext>
                </a:extLst>
              </a:tr>
              <a:tr h="710341">
                <a:tc>
                  <a:txBody>
                    <a:bodyPr/>
                    <a:lstStyle/>
                    <a:p>
                      <a:pPr algn="just" fontAlgn="t"/>
                      <a:r>
                        <a:rPr lang="en-GB" sz="1300" cap="none" spc="0">
                          <a:solidFill>
                            <a:schemeClr val="tx1"/>
                          </a:solidFill>
                          <a:effectLst/>
                        </a:rPr>
                        <a:t>boolean add(object)</a:t>
                      </a:r>
                      <a:endParaRPr lang="en-GB" sz="1300" cap="none" spc="0">
                        <a:solidFill>
                          <a:schemeClr val="tx1"/>
                        </a:solidFill>
                        <a:effectLst/>
                        <a:latin typeface="inter-regular"/>
                      </a:endParaRPr>
                    </a:p>
                  </a:txBody>
                  <a:tcPr marL="121027" marR="65041" marT="96870" marB="93098">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just" fontAlgn="t"/>
                      <a:r>
                        <a:rPr lang="en-GB" sz="1300" cap="none" spc="0">
                          <a:solidFill>
                            <a:schemeClr val="tx1"/>
                          </a:solidFill>
                          <a:effectLst/>
                        </a:rPr>
                        <a:t>It is used to insert the specified element into this queue and return true upon success.</a:t>
                      </a:r>
                      <a:endParaRPr lang="en-GB" sz="1300" cap="none" spc="0">
                        <a:solidFill>
                          <a:schemeClr val="tx1"/>
                        </a:solidFill>
                        <a:effectLst/>
                        <a:latin typeface="inter-regular"/>
                      </a:endParaRPr>
                    </a:p>
                  </a:txBody>
                  <a:tcPr marL="121027" marR="65041" marT="96870" marB="93098">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284859351"/>
                  </a:ext>
                </a:extLst>
              </a:tr>
              <a:tr h="729538">
                <a:tc>
                  <a:txBody>
                    <a:bodyPr/>
                    <a:lstStyle/>
                    <a:p>
                      <a:pPr algn="just" fontAlgn="t"/>
                      <a:r>
                        <a:rPr lang="en-GB" sz="1300" cap="none" spc="0">
                          <a:solidFill>
                            <a:schemeClr val="tx1"/>
                          </a:solidFill>
                          <a:effectLst/>
                        </a:rPr>
                        <a:t>boolean offer(object)</a:t>
                      </a:r>
                      <a:endParaRPr lang="en-GB" sz="1300" cap="none" spc="0">
                        <a:solidFill>
                          <a:schemeClr val="tx1"/>
                        </a:solidFill>
                        <a:effectLst/>
                        <a:latin typeface="inter-regular"/>
                      </a:endParaRPr>
                    </a:p>
                  </a:txBody>
                  <a:tcPr marL="121027" marR="65041" marT="96870" marB="93098">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just" fontAlgn="t"/>
                      <a:r>
                        <a:rPr lang="en-GB" sz="1300" cap="none" spc="0">
                          <a:solidFill>
                            <a:schemeClr val="tx1"/>
                          </a:solidFill>
                          <a:effectLst/>
                        </a:rPr>
                        <a:t>It is used to insert the specified element into this queue.</a:t>
                      </a:r>
                      <a:endParaRPr lang="en-GB" sz="1300" cap="none" spc="0">
                        <a:solidFill>
                          <a:schemeClr val="tx1"/>
                        </a:solidFill>
                        <a:effectLst/>
                        <a:latin typeface="inter-regular"/>
                      </a:endParaRPr>
                    </a:p>
                  </a:txBody>
                  <a:tcPr marL="121027" marR="65041" marT="96870" marB="93098">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973357830"/>
                  </a:ext>
                </a:extLst>
              </a:tr>
              <a:tr h="710341">
                <a:tc>
                  <a:txBody>
                    <a:bodyPr/>
                    <a:lstStyle/>
                    <a:p>
                      <a:pPr algn="just" fontAlgn="t"/>
                      <a:r>
                        <a:rPr lang="en-GB" sz="1300" cap="none" spc="0">
                          <a:solidFill>
                            <a:schemeClr val="tx1"/>
                          </a:solidFill>
                          <a:effectLst/>
                        </a:rPr>
                        <a:t>Object remove()</a:t>
                      </a:r>
                      <a:endParaRPr lang="en-GB" sz="1300" cap="none" spc="0">
                        <a:solidFill>
                          <a:schemeClr val="tx1"/>
                        </a:solidFill>
                        <a:effectLst/>
                        <a:latin typeface="inter-regular"/>
                      </a:endParaRPr>
                    </a:p>
                  </a:txBody>
                  <a:tcPr marL="121027" marR="65041" marT="96870" marB="93098">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just" fontAlgn="t"/>
                      <a:r>
                        <a:rPr lang="en-GB" sz="1300" cap="none" spc="0">
                          <a:solidFill>
                            <a:schemeClr val="tx1"/>
                          </a:solidFill>
                          <a:effectLst/>
                        </a:rPr>
                        <a:t>It is used to retrieves and removes the head of this queue.</a:t>
                      </a:r>
                      <a:endParaRPr lang="en-GB" sz="1300" cap="none" spc="0">
                        <a:solidFill>
                          <a:schemeClr val="tx1"/>
                        </a:solidFill>
                        <a:effectLst/>
                        <a:latin typeface="inter-regular"/>
                      </a:endParaRPr>
                    </a:p>
                  </a:txBody>
                  <a:tcPr marL="121027" marR="65041" marT="96870" marB="93098">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295340939"/>
                  </a:ext>
                </a:extLst>
              </a:tr>
              <a:tr h="729538">
                <a:tc>
                  <a:txBody>
                    <a:bodyPr/>
                    <a:lstStyle/>
                    <a:p>
                      <a:pPr algn="just" fontAlgn="t"/>
                      <a:r>
                        <a:rPr lang="en-GB" sz="1300" cap="none" spc="0">
                          <a:solidFill>
                            <a:schemeClr val="tx1"/>
                          </a:solidFill>
                          <a:effectLst/>
                        </a:rPr>
                        <a:t>Object poll()</a:t>
                      </a:r>
                      <a:endParaRPr lang="en-GB" sz="1300" cap="none" spc="0">
                        <a:solidFill>
                          <a:schemeClr val="tx1"/>
                        </a:solidFill>
                        <a:effectLst/>
                        <a:latin typeface="inter-regular"/>
                      </a:endParaRPr>
                    </a:p>
                  </a:txBody>
                  <a:tcPr marL="121027" marR="65041" marT="96870" marB="93098">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just" fontAlgn="t"/>
                      <a:r>
                        <a:rPr lang="en-GB" sz="1300" cap="none" spc="0">
                          <a:solidFill>
                            <a:schemeClr val="tx1"/>
                          </a:solidFill>
                          <a:effectLst/>
                        </a:rPr>
                        <a:t>It is used to retrieves and removes the head of this queue, or returns null if this queue is empty.</a:t>
                      </a:r>
                      <a:endParaRPr lang="en-GB" sz="1300" cap="none" spc="0">
                        <a:solidFill>
                          <a:schemeClr val="tx1"/>
                        </a:solidFill>
                        <a:effectLst/>
                        <a:latin typeface="inter-regular"/>
                      </a:endParaRPr>
                    </a:p>
                  </a:txBody>
                  <a:tcPr marL="121027" marR="65041" marT="96870" marB="93098">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174067987"/>
                  </a:ext>
                </a:extLst>
              </a:tr>
              <a:tr h="729538">
                <a:tc>
                  <a:txBody>
                    <a:bodyPr/>
                    <a:lstStyle/>
                    <a:p>
                      <a:pPr algn="just" fontAlgn="t"/>
                      <a:r>
                        <a:rPr lang="en-GB" sz="1300" cap="none" spc="0">
                          <a:solidFill>
                            <a:schemeClr val="tx1"/>
                          </a:solidFill>
                          <a:effectLst/>
                        </a:rPr>
                        <a:t>Object element()</a:t>
                      </a:r>
                      <a:endParaRPr lang="en-GB" sz="1300" cap="none" spc="0">
                        <a:solidFill>
                          <a:schemeClr val="tx1"/>
                        </a:solidFill>
                        <a:effectLst/>
                        <a:latin typeface="inter-regular"/>
                      </a:endParaRPr>
                    </a:p>
                  </a:txBody>
                  <a:tcPr marL="121027" marR="65041" marT="96870" marB="93098">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just" fontAlgn="t"/>
                      <a:r>
                        <a:rPr lang="en-GB" sz="1300" cap="none" spc="0">
                          <a:solidFill>
                            <a:schemeClr val="tx1"/>
                          </a:solidFill>
                          <a:effectLst/>
                        </a:rPr>
                        <a:t>It is used to retrieves, but does not remove, the head of this queue.</a:t>
                      </a:r>
                      <a:endParaRPr lang="en-GB" sz="1300" cap="none" spc="0">
                        <a:solidFill>
                          <a:schemeClr val="tx1"/>
                        </a:solidFill>
                        <a:effectLst/>
                        <a:latin typeface="inter-regular"/>
                      </a:endParaRPr>
                    </a:p>
                  </a:txBody>
                  <a:tcPr marL="121027" marR="65041" marT="96870" marB="93098">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557796774"/>
                  </a:ext>
                </a:extLst>
              </a:tr>
              <a:tr h="940722">
                <a:tc>
                  <a:txBody>
                    <a:bodyPr/>
                    <a:lstStyle/>
                    <a:p>
                      <a:pPr algn="just" fontAlgn="t"/>
                      <a:r>
                        <a:rPr lang="en-GB" sz="1300" cap="none" spc="0">
                          <a:solidFill>
                            <a:schemeClr val="tx1"/>
                          </a:solidFill>
                          <a:effectLst/>
                        </a:rPr>
                        <a:t>Object peek()</a:t>
                      </a:r>
                      <a:endParaRPr lang="en-GB" sz="1300" cap="none" spc="0">
                        <a:solidFill>
                          <a:schemeClr val="tx1"/>
                        </a:solidFill>
                        <a:effectLst/>
                        <a:latin typeface="inter-regular"/>
                      </a:endParaRPr>
                    </a:p>
                  </a:txBody>
                  <a:tcPr marL="121027" marR="65041" marT="96870" marB="93098">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just" fontAlgn="t"/>
                      <a:r>
                        <a:rPr lang="en-GB" sz="1300" cap="none" spc="0">
                          <a:solidFill>
                            <a:schemeClr val="tx1"/>
                          </a:solidFill>
                          <a:effectLst/>
                        </a:rPr>
                        <a:t>It is used to retrieves, but does not remove, the head of this queue, or returns null if this queue is empty.</a:t>
                      </a:r>
                      <a:endParaRPr lang="en-GB" sz="1300" cap="none" spc="0">
                        <a:solidFill>
                          <a:schemeClr val="tx1"/>
                        </a:solidFill>
                        <a:effectLst/>
                        <a:latin typeface="inter-regular"/>
                      </a:endParaRPr>
                    </a:p>
                  </a:txBody>
                  <a:tcPr marL="121027" marR="65041" marT="96870" marB="93098">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931603844"/>
                  </a:ext>
                </a:extLst>
              </a:tr>
            </a:tbl>
          </a:graphicData>
        </a:graphic>
      </p:graphicFrame>
    </p:spTree>
    <p:extLst>
      <p:ext uri="{BB962C8B-B14F-4D97-AF65-F5344CB8AC3E}">
        <p14:creationId xmlns:p14="http://schemas.microsoft.com/office/powerpoint/2010/main" val="2515779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F1C7D3-BD19-48AF-926E-A4E9B6B55B44}"/>
              </a:ext>
            </a:extLst>
          </p:cNvPr>
          <p:cNvSpPr>
            <a:spLocks noGrp="1"/>
          </p:cNvSpPr>
          <p:nvPr>
            <p:ph type="title"/>
          </p:nvPr>
        </p:nvSpPr>
        <p:spPr>
          <a:xfrm>
            <a:off x="686834" y="591344"/>
            <a:ext cx="3200400" cy="5585619"/>
          </a:xfrm>
        </p:spPr>
        <p:txBody>
          <a:bodyPr>
            <a:normAutofit/>
          </a:bodyPr>
          <a:lstStyle/>
          <a:p>
            <a:r>
              <a:rPr lang="en-GB" b="1">
                <a:solidFill>
                  <a:srgbClr val="FFFFFF"/>
                </a:solidFill>
                <a:cs typeface="Calibri Light"/>
              </a:rPr>
              <a:t>Example for Priority </a:t>
            </a:r>
            <a:r>
              <a:rPr lang="en-GB" b="1" dirty="0">
                <a:solidFill>
                  <a:srgbClr val="FFFFFF"/>
                </a:solidFill>
                <a:cs typeface="Calibri Light"/>
              </a:rPr>
              <a:t>Queue</a:t>
            </a:r>
            <a:endParaRPr lang="en-GB"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DFA39FA-DAD7-482E-84DC-E20CBE758246}"/>
              </a:ext>
            </a:extLst>
          </p:cNvPr>
          <p:cNvSpPr>
            <a:spLocks noGrp="1"/>
          </p:cNvSpPr>
          <p:nvPr>
            <p:ph idx="1"/>
          </p:nvPr>
        </p:nvSpPr>
        <p:spPr>
          <a:xfrm>
            <a:off x="4447308" y="1873"/>
            <a:ext cx="6906491" cy="6850825"/>
          </a:xfrm>
        </p:spPr>
        <p:txBody>
          <a:bodyPr vert="horz" lIns="91440" tIns="45720" rIns="91440" bIns="45720" rtlCol="0" anchor="ctr">
            <a:noAutofit/>
          </a:bodyPr>
          <a:lstStyle/>
          <a:p>
            <a:pPr marL="0" indent="0">
              <a:buNone/>
            </a:pPr>
            <a:endParaRPr lang="en-GB" sz="1800" dirty="0">
              <a:ea typeface="+mn-lt"/>
              <a:cs typeface="+mn-lt"/>
            </a:endParaRPr>
          </a:p>
          <a:p>
            <a:pPr marL="0" indent="0">
              <a:buNone/>
            </a:pPr>
            <a:r>
              <a:rPr lang="en-GB" sz="1800" dirty="0">
                <a:latin typeface="Consolas"/>
                <a:ea typeface="+mn-lt"/>
                <a:cs typeface="+mn-lt"/>
              </a:rPr>
              <a:t>import java.util.PriorityQueue;
public class PriorityQueueExample
{
    public static void main(String[] args)
    {
        PriorityQueue&lt;String&gt; queue = 
            new PriorityQueue&lt;String&gt;(15, </a:t>
            </a:r>
            <a:r>
              <a:rPr lang="en-GB" sz="1800">
                <a:latin typeface="Consolas"/>
                <a:ea typeface="+mn-lt"/>
                <a:cs typeface="+mn-lt"/>
              </a:rPr>
              <a:t>new           MyComparator());</a:t>
            </a:r>
            <a:r>
              <a:rPr lang="en-GB" sz="1800" dirty="0">
                <a:latin typeface="Consolas"/>
                <a:ea typeface="+mn-lt"/>
                <a:cs typeface="+mn-lt"/>
              </a:rPr>
              <a:t>
</a:t>
            </a:r>
            <a:r>
              <a:rPr lang="en-GB" sz="1800">
                <a:latin typeface="Consolas"/>
                <a:ea typeface="+mn-lt"/>
                <a:cs typeface="+mn-lt"/>
              </a:rPr>
              <a:t>        queue.add("Tyrion Lannister");</a:t>
            </a:r>
            <a:r>
              <a:rPr lang="en-GB" sz="1800" dirty="0">
                <a:latin typeface="Consolas"/>
                <a:ea typeface="+mn-lt"/>
                <a:cs typeface="+mn-lt"/>
              </a:rPr>
              <a:t>
        queue.add("Daenerys Targaryen");
        queue.add("Arya Stark");
        queue.add("Petyr 'Littlefinger' Baelish");
        while (queue.size() != 0)
        {
            System.out.println(queue.poll());
        }
    }
}</a:t>
            </a:r>
            <a:r>
              <a:rPr lang="en-GB" sz="1800" dirty="0">
                <a:ea typeface="+mn-lt"/>
                <a:cs typeface="+mn-lt"/>
              </a:rPr>
              <a:t>  </a:t>
            </a:r>
            <a:endParaRPr lang="en-GB" sz="1800" dirty="0">
              <a:cs typeface="Calibri"/>
            </a:endParaRPr>
          </a:p>
          <a:p>
            <a:pPr marL="0" indent="0">
              <a:buNone/>
            </a:pPr>
            <a:endParaRPr lang="en-GB" sz="1800" dirty="0">
              <a:cs typeface="Calibri"/>
            </a:endParaRPr>
          </a:p>
        </p:txBody>
      </p:sp>
    </p:spTree>
    <p:extLst>
      <p:ext uri="{BB962C8B-B14F-4D97-AF65-F5344CB8AC3E}">
        <p14:creationId xmlns:p14="http://schemas.microsoft.com/office/powerpoint/2010/main" val="7704072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Arc 27">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370CAF-2883-475C-B216-E2AEC50D900E}"/>
              </a:ext>
            </a:extLst>
          </p:cNvPr>
          <p:cNvSpPr>
            <a:spLocks noGrp="1"/>
          </p:cNvSpPr>
          <p:nvPr>
            <p:ph type="title"/>
          </p:nvPr>
        </p:nvSpPr>
        <p:spPr>
          <a:xfrm>
            <a:off x="291862" y="134437"/>
            <a:ext cx="5804139" cy="721714"/>
          </a:xfrm>
        </p:spPr>
        <p:txBody>
          <a:bodyPr>
            <a:normAutofit/>
          </a:bodyPr>
          <a:lstStyle/>
          <a:p>
            <a:r>
              <a:rPr lang="en-GB" sz="2800" b="1">
                <a:cs typeface="Calibri Light"/>
              </a:rPr>
              <a:t>Deque &amp; Methods Used</a:t>
            </a:r>
          </a:p>
        </p:txBody>
      </p:sp>
      <p:sp>
        <p:nvSpPr>
          <p:cNvPr id="3" name="Content Placeholder 2">
            <a:extLst>
              <a:ext uri="{FF2B5EF4-FFF2-40B4-BE49-F238E27FC236}">
                <a16:creationId xmlns:a16="http://schemas.microsoft.com/office/drawing/2014/main" id="{656FC233-4D48-432B-9530-D4EC296C3F3F}"/>
              </a:ext>
            </a:extLst>
          </p:cNvPr>
          <p:cNvSpPr>
            <a:spLocks noGrp="1"/>
          </p:cNvSpPr>
          <p:nvPr>
            <p:ph idx="1"/>
          </p:nvPr>
        </p:nvSpPr>
        <p:spPr>
          <a:xfrm>
            <a:off x="291862" y="1366217"/>
            <a:ext cx="6106064" cy="4710105"/>
          </a:xfrm>
        </p:spPr>
        <p:txBody>
          <a:bodyPr vert="horz" lIns="91440" tIns="45720" rIns="91440" bIns="45720" rtlCol="0" anchor="t">
            <a:normAutofit/>
          </a:bodyPr>
          <a:lstStyle/>
          <a:p>
            <a:pPr marL="0" indent="0">
              <a:buNone/>
            </a:pPr>
            <a:r>
              <a:rPr lang="en-GB">
                <a:ea typeface="+mn-lt"/>
                <a:cs typeface="+mn-lt"/>
              </a:rPr>
              <a:t>Java </a:t>
            </a:r>
            <a:r>
              <a:rPr lang="en-GB" b="1">
                <a:ea typeface="+mn-lt"/>
                <a:cs typeface="+mn-lt"/>
              </a:rPr>
              <a:t>Deque </a:t>
            </a:r>
            <a:r>
              <a:rPr lang="en-GB">
                <a:ea typeface="+mn-lt"/>
                <a:cs typeface="+mn-lt"/>
              </a:rPr>
              <a:t>Interface is a linear collection that supports element insertion and removal at both ends. Deque is an acronym for </a:t>
            </a:r>
            <a:r>
              <a:rPr lang="en-GB" b="1">
                <a:ea typeface="+mn-lt"/>
                <a:cs typeface="+mn-lt"/>
              </a:rPr>
              <a:t>"double ended queue".</a:t>
            </a:r>
            <a:endParaRPr lang="en-GB">
              <a:cs typeface="Calibri" panose="020F0502020204030204"/>
            </a:endParaRPr>
          </a:p>
          <a:p>
            <a:pPr marL="0" indent="0">
              <a:buNone/>
            </a:pPr>
            <a:r>
              <a:rPr lang="en-GB" u="sng"/>
              <a:t>Deque Interface declaration</a:t>
            </a:r>
            <a:endParaRPr lang="en-GB" u="sng">
              <a:cs typeface="Calibri" panose="020F0502020204030204"/>
            </a:endParaRPr>
          </a:p>
          <a:p>
            <a:pPr marL="0" indent="0">
              <a:buNone/>
            </a:pPr>
            <a:r>
              <a:rPr lang="en-GB" b="1">
                <a:ea typeface="+mn-lt"/>
                <a:cs typeface="+mn-lt"/>
              </a:rPr>
              <a:t>public</a:t>
            </a:r>
            <a:r>
              <a:rPr lang="en-GB" dirty="0">
                <a:ea typeface="+mn-lt"/>
                <a:cs typeface="+mn-lt"/>
              </a:rPr>
              <a:t> </a:t>
            </a:r>
            <a:r>
              <a:rPr lang="en-GB" b="1">
                <a:ea typeface="+mn-lt"/>
                <a:cs typeface="+mn-lt"/>
              </a:rPr>
              <a:t>interface</a:t>
            </a:r>
            <a:r>
              <a:rPr lang="en-GB">
                <a:ea typeface="+mn-lt"/>
                <a:cs typeface="+mn-lt"/>
              </a:rPr>
              <a:t> Deque&lt;E&gt; </a:t>
            </a:r>
            <a:r>
              <a:rPr lang="en-GB" b="1">
                <a:ea typeface="+mn-lt"/>
                <a:cs typeface="+mn-lt"/>
              </a:rPr>
              <a:t>extends</a:t>
            </a:r>
            <a:r>
              <a:rPr lang="en-GB">
                <a:ea typeface="+mn-lt"/>
                <a:cs typeface="+mn-lt"/>
              </a:rPr>
              <a:t> Queue&lt;E&gt;  </a:t>
            </a:r>
            <a:endParaRPr lang="en-GB">
              <a:cs typeface="Calibri" panose="020F0502020204030204"/>
            </a:endParaRPr>
          </a:p>
          <a:p>
            <a:pPr marL="0" indent="0">
              <a:buNone/>
            </a:pPr>
            <a:endParaRPr lang="en-GB" dirty="0">
              <a:cs typeface="Calibri"/>
            </a:endParaRPr>
          </a:p>
          <a:p>
            <a:pPr marL="0" indent="0">
              <a:buNone/>
            </a:pPr>
            <a:endParaRPr lang="en-GB" dirty="0">
              <a:cs typeface="Calibri"/>
            </a:endParaRPr>
          </a:p>
        </p:txBody>
      </p:sp>
      <p:graphicFrame>
        <p:nvGraphicFramePr>
          <p:cNvPr id="5" name="Table 4">
            <a:extLst>
              <a:ext uri="{FF2B5EF4-FFF2-40B4-BE49-F238E27FC236}">
                <a16:creationId xmlns:a16="http://schemas.microsoft.com/office/drawing/2014/main" id="{17BF8942-DE32-44ED-8084-4F7438E16ABD}"/>
              </a:ext>
            </a:extLst>
          </p:cNvPr>
          <p:cNvGraphicFramePr>
            <a:graphicFrameLocks noGrp="1"/>
          </p:cNvGraphicFramePr>
          <p:nvPr>
            <p:extLst>
              <p:ext uri="{D42A27DB-BD31-4B8C-83A1-F6EECF244321}">
                <p14:modId xmlns:p14="http://schemas.microsoft.com/office/powerpoint/2010/main" val="61707774"/>
              </p:ext>
            </p:extLst>
          </p:nvPr>
        </p:nvGraphicFramePr>
        <p:xfrm>
          <a:off x="6541698" y="273169"/>
          <a:ext cx="5506309" cy="5466552"/>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1666690">
                  <a:extLst>
                    <a:ext uri="{9D8B030D-6E8A-4147-A177-3AD203B41FA5}">
                      <a16:colId xmlns:a16="http://schemas.microsoft.com/office/drawing/2014/main" val="1171121055"/>
                    </a:ext>
                  </a:extLst>
                </a:gridCol>
                <a:gridCol w="3839619">
                  <a:extLst>
                    <a:ext uri="{9D8B030D-6E8A-4147-A177-3AD203B41FA5}">
                      <a16:colId xmlns:a16="http://schemas.microsoft.com/office/drawing/2014/main" val="2045396559"/>
                    </a:ext>
                  </a:extLst>
                </a:gridCol>
              </a:tblGrid>
              <a:tr h="477659">
                <a:tc>
                  <a:txBody>
                    <a:bodyPr/>
                    <a:lstStyle/>
                    <a:p>
                      <a:pPr algn="l" fontAlgn="t"/>
                      <a:r>
                        <a:rPr lang="en-GB" sz="1400" b="0" cap="none" spc="0">
                          <a:solidFill>
                            <a:schemeClr val="bg1"/>
                          </a:solidFill>
                          <a:effectLst/>
                        </a:rPr>
                        <a:t>Method</a:t>
                      </a:r>
                      <a:endParaRPr lang="en-GB" sz="1400" b="0" cap="none" spc="0">
                        <a:solidFill>
                          <a:schemeClr val="bg1"/>
                        </a:solidFill>
                        <a:effectLst/>
                        <a:latin typeface="times new roman" panose="02020603050405020304" pitchFamily="18" charset="0"/>
                      </a:endParaRPr>
                    </a:p>
                  </a:txBody>
                  <a:tcPr marL="114862" marR="40899" marT="88355" marB="88355"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l" fontAlgn="t"/>
                      <a:r>
                        <a:rPr lang="en-GB" sz="1400" b="0" cap="none" spc="0">
                          <a:solidFill>
                            <a:schemeClr val="bg1"/>
                          </a:solidFill>
                          <a:effectLst/>
                        </a:rPr>
                        <a:t>Description</a:t>
                      </a:r>
                      <a:endParaRPr lang="en-GB" sz="1400" b="0" cap="none" spc="0">
                        <a:solidFill>
                          <a:schemeClr val="bg1"/>
                        </a:solidFill>
                        <a:effectLst/>
                        <a:latin typeface="times new roman" panose="02020603050405020304" pitchFamily="18" charset="0"/>
                      </a:endParaRPr>
                    </a:p>
                  </a:txBody>
                  <a:tcPr marL="114862" marR="40899" marT="88355" marB="88355" anchor="ctr">
                    <a:lnL w="6350" cap="flat" cmpd="sng" algn="ctr">
                      <a:solidFill>
                        <a:schemeClr val="tx1">
                          <a:lumMod val="50000"/>
                          <a:lumOff val="50000"/>
                        </a:schemeClr>
                      </a:solidFill>
                      <a:prstDash val="solid"/>
                    </a:lnL>
                    <a:lnR w="38100" cap="flat" cmpd="sng" algn="ctr">
                      <a:no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extLst>
                  <a:ext uri="{0D108BD9-81ED-4DB2-BD59-A6C34878D82A}">
                    <a16:rowId xmlns:a16="http://schemas.microsoft.com/office/drawing/2014/main" val="1361159085"/>
                  </a:ext>
                </a:extLst>
              </a:tr>
              <a:tr h="937629">
                <a:tc>
                  <a:txBody>
                    <a:bodyPr/>
                    <a:lstStyle/>
                    <a:p>
                      <a:pPr algn="just" fontAlgn="t"/>
                      <a:r>
                        <a:rPr lang="en-GB" sz="1400" cap="none" spc="0">
                          <a:solidFill>
                            <a:schemeClr val="bg1"/>
                          </a:solidFill>
                          <a:effectLst/>
                        </a:rPr>
                        <a:t>boolean add(object)</a:t>
                      </a:r>
                      <a:endParaRPr lang="en-GB" sz="1400" cap="none" spc="0">
                        <a:solidFill>
                          <a:schemeClr val="bg1"/>
                        </a:solidFill>
                        <a:effectLst/>
                        <a:latin typeface="inter-regular"/>
                      </a:endParaRPr>
                    </a:p>
                  </a:txBody>
                  <a:tcPr marL="114862" marR="40899" marT="88355" marB="88355">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just" fontAlgn="t"/>
                      <a:r>
                        <a:rPr lang="en-GB" sz="1400" cap="none" spc="0">
                          <a:solidFill>
                            <a:schemeClr val="bg1"/>
                          </a:solidFill>
                          <a:effectLst/>
                        </a:rPr>
                        <a:t>It is used to insert the specified element into this deque and return true upon success.</a:t>
                      </a:r>
                      <a:endParaRPr lang="en-GB" sz="1400" cap="none" spc="0">
                        <a:solidFill>
                          <a:schemeClr val="bg1"/>
                        </a:solidFill>
                        <a:effectLst/>
                        <a:latin typeface="inter-regular"/>
                      </a:endParaRPr>
                    </a:p>
                  </a:txBody>
                  <a:tcPr marL="114862" marR="40899" marT="88355" marB="88355">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087165724"/>
                  </a:ext>
                </a:extLst>
              </a:tr>
              <a:tr h="725336">
                <a:tc>
                  <a:txBody>
                    <a:bodyPr/>
                    <a:lstStyle/>
                    <a:p>
                      <a:pPr algn="just" fontAlgn="t"/>
                      <a:r>
                        <a:rPr lang="en-GB" sz="1400" cap="none" spc="0">
                          <a:solidFill>
                            <a:schemeClr val="bg1"/>
                          </a:solidFill>
                          <a:effectLst/>
                        </a:rPr>
                        <a:t>boolean offer(object)</a:t>
                      </a:r>
                      <a:endParaRPr lang="en-GB" sz="1400" cap="none" spc="0">
                        <a:solidFill>
                          <a:schemeClr val="bg1"/>
                        </a:solidFill>
                        <a:effectLst/>
                        <a:latin typeface="inter-regular"/>
                      </a:endParaRPr>
                    </a:p>
                  </a:txBody>
                  <a:tcPr marL="114862" marR="40899" marT="88355" marB="8835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algn="just" fontAlgn="t"/>
                      <a:r>
                        <a:rPr lang="en-GB" sz="1400" cap="none" spc="0">
                          <a:solidFill>
                            <a:schemeClr val="bg1"/>
                          </a:solidFill>
                          <a:effectLst/>
                        </a:rPr>
                        <a:t>It is used to insert the specified element into this deque.</a:t>
                      </a:r>
                      <a:endParaRPr lang="en-GB" sz="1400" cap="none" spc="0">
                        <a:solidFill>
                          <a:schemeClr val="bg1"/>
                        </a:solidFill>
                        <a:effectLst/>
                        <a:latin typeface="inter-regular"/>
                      </a:endParaRPr>
                    </a:p>
                  </a:txBody>
                  <a:tcPr marL="114862" marR="40899" marT="88355" marB="88355">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extLst>
                  <a:ext uri="{0D108BD9-81ED-4DB2-BD59-A6C34878D82A}">
                    <a16:rowId xmlns:a16="http://schemas.microsoft.com/office/drawing/2014/main" val="1286368806"/>
                  </a:ext>
                </a:extLst>
              </a:tr>
              <a:tr h="707644">
                <a:tc>
                  <a:txBody>
                    <a:bodyPr/>
                    <a:lstStyle/>
                    <a:p>
                      <a:pPr algn="just" fontAlgn="t"/>
                      <a:r>
                        <a:rPr lang="en-GB" sz="1400" cap="none" spc="0">
                          <a:solidFill>
                            <a:schemeClr val="bg1"/>
                          </a:solidFill>
                          <a:effectLst/>
                        </a:rPr>
                        <a:t>Object remove()</a:t>
                      </a:r>
                      <a:endParaRPr lang="en-GB" sz="1400" cap="none" spc="0">
                        <a:solidFill>
                          <a:schemeClr val="bg1"/>
                        </a:solidFill>
                        <a:effectLst/>
                        <a:latin typeface="inter-regular"/>
                      </a:endParaRPr>
                    </a:p>
                  </a:txBody>
                  <a:tcPr marL="114862" marR="40899" marT="88355" marB="88355">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just" fontAlgn="t"/>
                      <a:r>
                        <a:rPr lang="en-GB" sz="1400" cap="none" spc="0">
                          <a:solidFill>
                            <a:schemeClr val="bg1"/>
                          </a:solidFill>
                          <a:effectLst/>
                        </a:rPr>
                        <a:t>It is used to retrieves and removes the head of this deque.</a:t>
                      </a:r>
                      <a:endParaRPr lang="en-GB" sz="1400" cap="none" spc="0">
                        <a:solidFill>
                          <a:schemeClr val="bg1"/>
                        </a:solidFill>
                        <a:effectLst/>
                        <a:latin typeface="inter-regular"/>
                      </a:endParaRPr>
                    </a:p>
                  </a:txBody>
                  <a:tcPr marL="114862" marR="40899" marT="88355" marB="88355">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010995988"/>
                  </a:ext>
                </a:extLst>
              </a:tr>
              <a:tr h="937629">
                <a:tc>
                  <a:txBody>
                    <a:bodyPr/>
                    <a:lstStyle/>
                    <a:p>
                      <a:pPr algn="just" fontAlgn="t"/>
                      <a:r>
                        <a:rPr lang="en-GB" sz="1400" cap="none" spc="0">
                          <a:solidFill>
                            <a:schemeClr val="bg1"/>
                          </a:solidFill>
                          <a:effectLst/>
                        </a:rPr>
                        <a:t>Object poll()</a:t>
                      </a:r>
                      <a:endParaRPr lang="en-GB" sz="1400" cap="none" spc="0">
                        <a:solidFill>
                          <a:schemeClr val="bg1"/>
                        </a:solidFill>
                        <a:effectLst/>
                        <a:latin typeface="inter-regular"/>
                      </a:endParaRPr>
                    </a:p>
                  </a:txBody>
                  <a:tcPr marL="114862" marR="40899" marT="88355" marB="8835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algn="just" fontAlgn="t"/>
                      <a:r>
                        <a:rPr lang="en-GB" sz="1400" cap="none" spc="0">
                          <a:solidFill>
                            <a:schemeClr val="bg1"/>
                          </a:solidFill>
                          <a:effectLst/>
                        </a:rPr>
                        <a:t>It is used to retrieves and removes the head of this deque, or returns null if this deque is empty.</a:t>
                      </a:r>
                      <a:endParaRPr lang="en-GB" sz="1400" cap="none" spc="0">
                        <a:solidFill>
                          <a:schemeClr val="bg1"/>
                        </a:solidFill>
                        <a:effectLst/>
                        <a:latin typeface="inter-regular"/>
                      </a:endParaRPr>
                    </a:p>
                  </a:txBody>
                  <a:tcPr marL="114862" marR="40899" marT="88355" marB="88355">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extLst>
                  <a:ext uri="{0D108BD9-81ED-4DB2-BD59-A6C34878D82A}">
                    <a16:rowId xmlns:a16="http://schemas.microsoft.com/office/drawing/2014/main" val="105280227"/>
                  </a:ext>
                </a:extLst>
              </a:tr>
              <a:tr h="707644">
                <a:tc>
                  <a:txBody>
                    <a:bodyPr/>
                    <a:lstStyle/>
                    <a:p>
                      <a:pPr algn="just" fontAlgn="t"/>
                      <a:r>
                        <a:rPr lang="en-GB" sz="1400" cap="none" spc="0">
                          <a:solidFill>
                            <a:schemeClr val="bg1"/>
                          </a:solidFill>
                          <a:effectLst/>
                        </a:rPr>
                        <a:t>Object element()</a:t>
                      </a:r>
                      <a:endParaRPr lang="en-GB" sz="1400" cap="none" spc="0">
                        <a:solidFill>
                          <a:schemeClr val="bg1"/>
                        </a:solidFill>
                        <a:effectLst/>
                        <a:latin typeface="inter-regular"/>
                      </a:endParaRPr>
                    </a:p>
                  </a:txBody>
                  <a:tcPr marL="114862" marR="40899" marT="88355" marB="88355">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just" fontAlgn="t"/>
                      <a:r>
                        <a:rPr lang="en-GB" sz="1400" cap="none" spc="0">
                          <a:solidFill>
                            <a:schemeClr val="bg1"/>
                          </a:solidFill>
                          <a:effectLst/>
                        </a:rPr>
                        <a:t>It is used to retrieves, but does not remove, the head of this deque.</a:t>
                      </a:r>
                      <a:endParaRPr lang="en-GB" sz="1400" cap="none" spc="0">
                        <a:solidFill>
                          <a:schemeClr val="bg1"/>
                        </a:solidFill>
                        <a:effectLst/>
                        <a:latin typeface="inter-regular"/>
                      </a:endParaRPr>
                    </a:p>
                  </a:txBody>
                  <a:tcPr marL="114862" marR="40899" marT="88355" marB="88355">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273019402"/>
                  </a:ext>
                </a:extLst>
              </a:tr>
              <a:tr h="973011">
                <a:tc>
                  <a:txBody>
                    <a:bodyPr/>
                    <a:lstStyle/>
                    <a:p>
                      <a:pPr algn="just" fontAlgn="t"/>
                      <a:r>
                        <a:rPr lang="en-GB" sz="1400" cap="none" spc="0">
                          <a:solidFill>
                            <a:schemeClr val="bg1"/>
                          </a:solidFill>
                          <a:effectLst/>
                        </a:rPr>
                        <a:t>Object peek()</a:t>
                      </a:r>
                      <a:endParaRPr lang="en-GB" sz="1400" cap="none" spc="0">
                        <a:solidFill>
                          <a:schemeClr val="bg1"/>
                        </a:solidFill>
                        <a:effectLst/>
                        <a:latin typeface="inter-regular"/>
                      </a:endParaRPr>
                    </a:p>
                  </a:txBody>
                  <a:tcPr marL="114862" marR="40899" marT="88355" marB="8835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85000"/>
                        <a:lumOff val="15000"/>
                      </a:schemeClr>
                    </a:solidFill>
                  </a:tcPr>
                </a:tc>
                <a:tc>
                  <a:txBody>
                    <a:bodyPr/>
                    <a:lstStyle/>
                    <a:p>
                      <a:pPr algn="just" fontAlgn="t"/>
                      <a:r>
                        <a:rPr lang="en-GB" sz="1400" cap="none" spc="0">
                          <a:solidFill>
                            <a:schemeClr val="bg1"/>
                          </a:solidFill>
                          <a:effectLst/>
                        </a:rPr>
                        <a:t>It is used to retrieves, but does not remove, the head of this deque, or returns null if this deque is empty.</a:t>
                      </a:r>
                      <a:endParaRPr lang="en-GB" sz="1400" cap="none" spc="0">
                        <a:solidFill>
                          <a:schemeClr val="bg1"/>
                        </a:solidFill>
                        <a:effectLst/>
                        <a:latin typeface="inter-regular"/>
                      </a:endParaRPr>
                    </a:p>
                  </a:txBody>
                  <a:tcPr marL="114862" marR="40899" marT="88355" marB="88355">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85000"/>
                        <a:lumOff val="15000"/>
                      </a:schemeClr>
                    </a:solidFill>
                  </a:tcPr>
                </a:tc>
                <a:extLst>
                  <a:ext uri="{0D108BD9-81ED-4DB2-BD59-A6C34878D82A}">
                    <a16:rowId xmlns:a16="http://schemas.microsoft.com/office/drawing/2014/main" val="577043543"/>
                  </a:ext>
                </a:extLst>
              </a:tr>
            </a:tbl>
          </a:graphicData>
        </a:graphic>
      </p:graphicFrame>
    </p:spTree>
    <p:extLst>
      <p:ext uri="{BB962C8B-B14F-4D97-AF65-F5344CB8AC3E}">
        <p14:creationId xmlns:p14="http://schemas.microsoft.com/office/powerpoint/2010/main" val="20562265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DE5D6-2134-4EBF-B98D-B5C4B030B9CC}"/>
              </a:ext>
            </a:extLst>
          </p:cNvPr>
          <p:cNvSpPr>
            <a:spLocks noGrp="1"/>
          </p:cNvSpPr>
          <p:nvPr>
            <p:ph type="title"/>
          </p:nvPr>
        </p:nvSpPr>
        <p:spPr>
          <a:xfrm>
            <a:off x="686834" y="1153572"/>
            <a:ext cx="3200400" cy="4461163"/>
          </a:xfrm>
        </p:spPr>
        <p:txBody>
          <a:bodyPr>
            <a:normAutofit/>
          </a:bodyPr>
          <a:lstStyle/>
          <a:p>
            <a:r>
              <a:rPr lang="en-GB" b="1">
                <a:solidFill>
                  <a:srgbClr val="FFFFFF"/>
                </a:solidFill>
                <a:cs typeface="Calibri Light"/>
              </a:rPr>
              <a:t>ArrayDeque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991DDED-4115-44DD-BA41-57584580BC3A}"/>
              </a:ext>
            </a:extLst>
          </p:cNvPr>
          <p:cNvSpPr>
            <a:spLocks noGrp="1"/>
          </p:cNvSpPr>
          <p:nvPr>
            <p:ph idx="1"/>
          </p:nvPr>
        </p:nvSpPr>
        <p:spPr>
          <a:xfrm>
            <a:off x="4303535" y="591344"/>
            <a:ext cx="7007132" cy="5945052"/>
          </a:xfrm>
        </p:spPr>
        <p:txBody>
          <a:bodyPr vert="horz" lIns="91440" tIns="45720" rIns="91440" bIns="45720" rtlCol="0" anchor="ctr">
            <a:normAutofit/>
          </a:bodyPr>
          <a:lstStyle/>
          <a:p>
            <a:pPr>
              <a:buNone/>
            </a:pPr>
            <a:r>
              <a:rPr lang="en-GB" sz="2200">
                <a:ea typeface="+mn-lt"/>
                <a:cs typeface="+mn-lt"/>
              </a:rPr>
              <a:t>The </a:t>
            </a:r>
            <a:r>
              <a:rPr lang="en-GB" sz="2200" b="1">
                <a:ea typeface="+mn-lt"/>
                <a:cs typeface="+mn-lt"/>
              </a:rPr>
              <a:t>ArrayDeque </a:t>
            </a:r>
            <a:r>
              <a:rPr lang="en-GB" sz="2200">
                <a:ea typeface="+mn-lt"/>
                <a:cs typeface="+mn-lt"/>
              </a:rPr>
              <a:t>class provides the facility of using deque and resizable-array. It inherits AbstractCollection class and implements the Deque interface.</a:t>
            </a:r>
            <a:endParaRPr lang="en-US" sz="2200"/>
          </a:p>
          <a:p>
            <a:pPr>
              <a:buNone/>
            </a:pPr>
            <a:r>
              <a:rPr lang="en-GB" sz="2200" u="sng">
                <a:ea typeface="+mn-lt"/>
                <a:cs typeface="+mn-lt"/>
              </a:rPr>
              <a:t>The important points about ArrayDeque class are:</a:t>
            </a:r>
            <a:endParaRPr lang="en-GB" sz="2200" u="sng"/>
          </a:p>
          <a:p>
            <a:pPr>
              <a:buFont typeface="Arial"/>
              <a:buChar char="•"/>
            </a:pPr>
            <a:r>
              <a:rPr lang="en-GB" sz="2200">
                <a:ea typeface="+mn-lt"/>
                <a:cs typeface="+mn-lt"/>
              </a:rPr>
              <a:t>Unlike Queue, we can add or remove elements from both sides.</a:t>
            </a:r>
            <a:endParaRPr lang="en-GB" sz="2200"/>
          </a:p>
          <a:p>
            <a:pPr>
              <a:buFont typeface="Arial"/>
              <a:buChar char="•"/>
            </a:pPr>
            <a:r>
              <a:rPr lang="en-GB" sz="2200">
                <a:ea typeface="+mn-lt"/>
                <a:cs typeface="+mn-lt"/>
              </a:rPr>
              <a:t>Null elements are not allowed in the ArrayDeque.</a:t>
            </a:r>
            <a:endParaRPr lang="en-GB" sz="2200"/>
          </a:p>
          <a:p>
            <a:pPr>
              <a:buFont typeface="Arial"/>
              <a:buChar char="•"/>
            </a:pPr>
            <a:r>
              <a:rPr lang="en-GB" sz="2200">
                <a:ea typeface="+mn-lt"/>
                <a:cs typeface="+mn-lt"/>
              </a:rPr>
              <a:t>ArrayDeque is not thread safe, in the absence of external synchronization.</a:t>
            </a:r>
            <a:endParaRPr lang="en-GB" sz="2200"/>
          </a:p>
          <a:p>
            <a:pPr>
              <a:buFont typeface="Arial"/>
              <a:buChar char="•"/>
            </a:pPr>
            <a:r>
              <a:rPr lang="en-GB" sz="2200">
                <a:ea typeface="+mn-lt"/>
                <a:cs typeface="+mn-lt"/>
              </a:rPr>
              <a:t>ArrayDeque has no capacity restrictions.</a:t>
            </a:r>
            <a:endParaRPr lang="en-GB" sz="2200"/>
          </a:p>
          <a:p>
            <a:pPr>
              <a:buFont typeface="Arial"/>
              <a:buChar char="•"/>
            </a:pPr>
            <a:r>
              <a:rPr lang="en-GB" sz="2200">
                <a:ea typeface="+mn-lt"/>
                <a:cs typeface="+mn-lt"/>
              </a:rPr>
              <a:t>ArrayDeque is faster than LinkedList and Stack.</a:t>
            </a:r>
            <a:endParaRPr lang="en-GB" sz="2200"/>
          </a:p>
          <a:p>
            <a:pPr marL="0" indent="0">
              <a:buNone/>
            </a:pPr>
            <a:r>
              <a:rPr lang="en-GB" sz="2200" u="sng">
                <a:ea typeface="+mn-lt"/>
                <a:cs typeface="+mn-lt"/>
              </a:rPr>
              <a:t>Declaration for java.util.ArrayDeque class</a:t>
            </a:r>
            <a:endParaRPr lang="en-GB" sz="2200" u="sng">
              <a:cs typeface="Calibri" panose="020F0502020204030204"/>
            </a:endParaRPr>
          </a:p>
          <a:p>
            <a:pPr marL="0" indent="0">
              <a:buNone/>
            </a:pPr>
            <a:r>
              <a:rPr lang="en-GB" sz="2200" b="1">
                <a:ea typeface="+mn-lt"/>
                <a:cs typeface="+mn-lt"/>
              </a:rPr>
              <a:t>public</a:t>
            </a:r>
            <a:r>
              <a:rPr lang="en-GB" sz="2200" dirty="0">
                <a:ea typeface="+mn-lt"/>
                <a:cs typeface="+mn-lt"/>
              </a:rPr>
              <a:t> </a:t>
            </a:r>
            <a:r>
              <a:rPr lang="en-GB" sz="2200" b="1">
                <a:ea typeface="+mn-lt"/>
                <a:cs typeface="+mn-lt"/>
              </a:rPr>
              <a:t>class</a:t>
            </a:r>
            <a:r>
              <a:rPr lang="en-GB" sz="2200">
                <a:ea typeface="+mn-lt"/>
                <a:cs typeface="+mn-lt"/>
              </a:rPr>
              <a:t> ArrayDeque&lt;E&gt; </a:t>
            </a:r>
            <a:r>
              <a:rPr lang="en-GB" sz="2200" b="1">
                <a:ea typeface="+mn-lt"/>
                <a:cs typeface="+mn-lt"/>
              </a:rPr>
              <a:t>extends</a:t>
            </a:r>
            <a:r>
              <a:rPr lang="en-GB" sz="2200">
                <a:ea typeface="+mn-lt"/>
                <a:cs typeface="+mn-lt"/>
              </a:rPr>
              <a:t> AbstractCollection&lt;E&gt;  </a:t>
            </a:r>
            <a:r>
              <a:rPr lang="en-GB" sz="2200" b="1">
                <a:ea typeface="+mn-lt"/>
                <a:cs typeface="+mn-lt"/>
              </a:rPr>
              <a:t>implements</a:t>
            </a:r>
            <a:r>
              <a:rPr lang="en-GB" sz="2200">
                <a:ea typeface="+mn-lt"/>
                <a:cs typeface="+mn-lt"/>
              </a:rPr>
              <a:t> Deque&lt;E&gt;, Cloneable, Serializable</a:t>
            </a:r>
            <a:endParaRPr lang="en-GB" sz="2200">
              <a:cs typeface="Calibri" panose="020F0502020204030204"/>
            </a:endParaRPr>
          </a:p>
          <a:p>
            <a:endParaRPr lang="en-GB" sz="2200">
              <a:cs typeface="Calibri" panose="020F0502020204030204"/>
            </a:endParaRPr>
          </a:p>
        </p:txBody>
      </p:sp>
    </p:spTree>
    <p:extLst>
      <p:ext uri="{BB962C8B-B14F-4D97-AF65-F5344CB8AC3E}">
        <p14:creationId xmlns:p14="http://schemas.microsoft.com/office/powerpoint/2010/main" val="1268730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430577-3A04-4F4A-B1C1-7F8C6F8B393B}"/>
              </a:ext>
            </a:extLst>
          </p:cNvPr>
          <p:cNvSpPr>
            <a:spLocks noGrp="1"/>
          </p:cNvSpPr>
          <p:nvPr>
            <p:ph type="title"/>
          </p:nvPr>
        </p:nvSpPr>
        <p:spPr>
          <a:xfrm>
            <a:off x="686834" y="591344"/>
            <a:ext cx="3200400" cy="5585619"/>
          </a:xfrm>
        </p:spPr>
        <p:txBody>
          <a:bodyPr>
            <a:normAutofit/>
          </a:bodyPr>
          <a:lstStyle/>
          <a:p>
            <a:r>
              <a:rPr lang="en-GB">
                <a:solidFill>
                  <a:srgbClr val="FFFFFF"/>
                </a:solidFill>
                <a:cs typeface="Calibri Light"/>
              </a:rPr>
              <a:t>Example For ArrayDeque</a:t>
            </a:r>
            <a:endParaRPr lang="en-GB">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BCC5470-85BE-4AAE-96D5-6CBC91CF0127}"/>
              </a:ext>
            </a:extLst>
          </p:cNvPr>
          <p:cNvSpPr>
            <a:spLocks noGrp="1"/>
          </p:cNvSpPr>
          <p:nvPr>
            <p:ph idx="1"/>
          </p:nvPr>
        </p:nvSpPr>
        <p:spPr>
          <a:xfrm>
            <a:off x="4461685" y="318175"/>
            <a:ext cx="6906491" cy="6218221"/>
          </a:xfrm>
        </p:spPr>
        <p:txBody>
          <a:bodyPr anchor="ctr">
            <a:normAutofit fontScale="85000" lnSpcReduction="20000"/>
          </a:bodyPr>
          <a:lstStyle/>
          <a:p>
            <a:pPr marL="0" indent="0" algn="just">
              <a:buNone/>
            </a:pPr>
            <a:r>
              <a:rPr lang="en-GB" b="1">
                <a:ea typeface="+mn-lt"/>
                <a:cs typeface="+mn-lt"/>
              </a:rPr>
              <a:t>import</a:t>
            </a:r>
            <a:r>
              <a:rPr lang="en-GB">
                <a:ea typeface="+mn-lt"/>
                <a:cs typeface="+mn-lt"/>
              </a:rPr>
              <a:t> java.util.*;  </a:t>
            </a:r>
            <a:endParaRPr lang="en-GB">
              <a:cs typeface="Calibri" panose="020F0502020204030204"/>
            </a:endParaRPr>
          </a:p>
          <a:p>
            <a:pPr marL="0" indent="0" algn="just">
              <a:buNone/>
            </a:pPr>
            <a:r>
              <a:rPr lang="en-GB" b="1">
                <a:ea typeface="+mn-lt"/>
                <a:cs typeface="+mn-lt"/>
              </a:rPr>
              <a:t>public</a:t>
            </a:r>
            <a:r>
              <a:rPr lang="en-GB" dirty="0">
                <a:ea typeface="+mn-lt"/>
                <a:cs typeface="+mn-lt"/>
              </a:rPr>
              <a:t> </a:t>
            </a:r>
            <a:r>
              <a:rPr lang="en-GB" b="1">
                <a:ea typeface="+mn-lt"/>
                <a:cs typeface="+mn-lt"/>
              </a:rPr>
              <a:t>class</a:t>
            </a:r>
            <a:r>
              <a:rPr lang="en-GB">
                <a:ea typeface="+mn-lt"/>
                <a:cs typeface="+mn-lt"/>
              </a:rPr>
              <a:t> ArrayDequeExample {  </a:t>
            </a:r>
            <a:endParaRPr lang="en-GB">
              <a:cs typeface="Calibri" panose="020F0502020204030204"/>
            </a:endParaRPr>
          </a:p>
          <a:p>
            <a:pPr marL="0" indent="0" algn="just">
              <a:buNone/>
            </a:pPr>
            <a:r>
              <a:rPr lang="en-GB" b="1">
                <a:ea typeface="+mn-lt"/>
                <a:cs typeface="+mn-lt"/>
              </a:rPr>
              <a:t>public</a:t>
            </a:r>
            <a:r>
              <a:rPr lang="en-GB" dirty="0">
                <a:ea typeface="+mn-lt"/>
                <a:cs typeface="+mn-lt"/>
              </a:rPr>
              <a:t> </a:t>
            </a:r>
            <a:r>
              <a:rPr lang="en-GB" b="1">
                <a:ea typeface="+mn-lt"/>
                <a:cs typeface="+mn-lt"/>
              </a:rPr>
              <a:t>static</a:t>
            </a:r>
            <a:r>
              <a:rPr lang="en-GB" dirty="0">
                <a:ea typeface="+mn-lt"/>
                <a:cs typeface="+mn-lt"/>
              </a:rPr>
              <a:t> </a:t>
            </a:r>
            <a:r>
              <a:rPr lang="en-GB" b="1">
                <a:ea typeface="+mn-lt"/>
                <a:cs typeface="+mn-lt"/>
              </a:rPr>
              <a:t>void</a:t>
            </a:r>
            <a:r>
              <a:rPr lang="en-GB">
                <a:ea typeface="+mn-lt"/>
                <a:cs typeface="+mn-lt"/>
              </a:rPr>
              <a:t> main(String[] args) {  </a:t>
            </a:r>
            <a:endParaRPr lang="en-GB">
              <a:cs typeface="Calibri"/>
            </a:endParaRPr>
          </a:p>
          <a:p>
            <a:pPr marL="0" indent="0" algn="just">
              <a:buNone/>
            </a:pPr>
            <a:r>
              <a:rPr lang="en-GB">
                <a:ea typeface="+mn-lt"/>
                <a:cs typeface="+mn-lt"/>
              </a:rPr>
              <a:t>  //Creating Deque and adding elements  </a:t>
            </a:r>
            <a:endParaRPr lang="en-GB">
              <a:cs typeface="Calibri" panose="020F0502020204030204"/>
            </a:endParaRPr>
          </a:p>
          <a:p>
            <a:pPr marL="0" indent="0" algn="just">
              <a:buNone/>
            </a:pPr>
            <a:r>
              <a:rPr lang="en-GB">
                <a:ea typeface="+mn-lt"/>
                <a:cs typeface="+mn-lt"/>
              </a:rPr>
              <a:t>Deque&lt;String&gt; deque = </a:t>
            </a:r>
            <a:r>
              <a:rPr lang="en-GB" b="1">
                <a:ea typeface="+mn-lt"/>
                <a:cs typeface="+mn-lt"/>
              </a:rPr>
              <a:t>new</a:t>
            </a:r>
            <a:r>
              <a:rPr lang="en-GB">
                <a:ea typeface="+mn-lt"/>
                <a:cs typeface="+mn-lt"/>
              </a:rPr>
              <a:t> ArrayDeque&lt;String&gt;();  </a:t>
            </a:r>
            <a:endParaRPr lang="en-GB">
              <a:cs typeface="Calibri"/>
            </a:endParaRPr>
          </a:p>
          <a:p>
            <a:pPr marL="0" indent="0" algn="just">
              <a:buNone/>
            </a:pPr>
            <a:r>
              <a:rPr lang="en-GB">
                <a:ea typeface="+mn-lt"/>
                <a:cs typeface="+mn-lt"/>
              </a:rPr>
              <a:t> deque.add("Ravi");    </a:t>
            </a:r>
          </a:p>
          <a:p>
            <a:pPr marL="0" indent="0" algn="just">
              <a:buNone/>
            </a:pPr>
            <a:r>
              <a:rPr lang="en-GB">
                <a:ea typeface="+mn-lt"/>
                <a:cs typeface="+mn-lt"/>
              </a:rPr>
              <a:t>deque.add("Vijay");     </a:t>
            </a:r>
            <a:endParaRPr lang="en-GB">
              <a:cs typeface="Calibri" panose="020F0502020204030204"/>
            </a:endParaRPr>
          </a:p>
          <a:p>
            <a:pPr marL="0" indent="0" algn="just">
              <a:buNone/>
            </a:pPr>
            <a:r>
              <a:rPr lang="en-GB">
                <a:ea typeface="+mn-lt"/>
                <a:cs typeface="+mn-lt"/>
              </a:rPr>
              <a:t>deque.add("Ajay");    </a:t>
            </a:r>
            <a:endParaRPr lang="en-GB">
              <a:cs typeface="Calibri" panose="020F0502020204030204"/>
            </a:endParaRPr>
          </a:p>
          <a:p>
            <a:pPr marL="0" indent="0" algn="just">
              <a:buNone/>
            </a:pPr>
            <a:r>
              <a:rPr lang="en-GB">
                <a:ea typeface="+mn-lt"/>
                <a:cs typeface="+mn-lt"/>
              </a:rPr>
              <a:t>   //Traversing elements  </a:t>
            </a:r>
            <a:endParaRPr lang="en-GB">
              <a:cs typeface="Calibri" panose="020F0502020204030204"/>
            </a:endParaRPr>
          </a:p>
          <a:p>
            <a:pPr marL="0" indent="0" algn="just">
              <a:buNone/>
            </a:pPr>
            <a:r>
              <a:rPr lang="en-GB" b="1">
                <a:ea typeface="+mn-lt"/>
                <a:cs typeface="+mn-lt"/>
              </a:rPr>
              <a:t>for</a:t>
            </a:r>
            <a:r>
              <a:rPr lang="en-GB">
                <a:ea typeface="+mn-lt"/>
                <a:cs typeface="+mn-lt"/>
              </a:rPr>
              <a:t> (String str : deque)</a:t>
            </a:r>
          </a:p>
          <a:p>
            <a:pPr marL="0" indent="0" algn="just">
              <a:buNone/>
            </a:pPr>
            <a:r>
              <a:rPr lang="en-GB">
                <a:ea typeface="+mn-lt"/>
                <a:cs typeface="+mn-lt"/>
              </a:rPr>
              <a:t> {  </a:t>
            </a:r>
            <a:endParaRPr lang="en-GB">
              <a:cs typeface="Calibri"/>
            </a:endParaRPr>
          </a:p>
          <a:p>
            <a:pPr marL="0" indent="0" algn="just">
              <a:buNone/>
            </a:pPr>
            <a:r>
              <a:rPr lang="en-GB">
                <a:ea typeface="+mn-lt"/>
                <a:cs typeface="+mn-lt"/>
              </a:rPr>
              <a:t> System.out.println(str);  </a:t>
            </a:r>
            <a:endParaRPr lang="en-GB">
              <a:cs typeface="Calibri" panose="020F0502020204030204"/>
            </a:endParaRPr>
          </a:p>
          <a:p>
            <a:pPr marL="0" indent="0" algn="just">
              <a:buNone/>
            </a:pPr>
            <a:r>
              <a:rPr lang="en-GB">
                <a:ea typeface="+mn-lt"/>
                <a:cs typeface="+mn-lt"/>
              </a:rPr>
              <a:t> }  </a:t>
            </a:r>
            <a:endParaRPr lang="en-GB">
              <a:cs typeface="Calibri" panose="020F0502020204030204"/>
            </a:endParaRPr>
          </a:p>
          <a:p>
            <a:pPr marL="0" indent="0" algn="just">
              <a:buNone/>
            </a:pPr>
            <a:r>
              <a:rPr lang="en-GB">
                <a:ea typeface="+mn-lt"/>
                <a:cs typeface="+mn-lt"/>
              </a:rPr>
              <a:t>}  </a:t>
            </a:r>
          </a:p>
          <a:p>
            <a:pPr marL="0" indent="0" algn="just">
              <a:buNone/>
            </a:pPr>
            <a:r>
              <a:rPr lang="en-GB">
                <a:ea typeface="+mn-lt"/>
                <a:cs typeface="+mn-lt"/>
              </a:rPr>
              <a:t>}  </a:t>
            </a:r>
            <a:endParaRPr lang="en-GB">
              <a:cs typeface="Calibri" panose="020F0502020204030204"/>
            </a:endParaRPr>
          </a:p>
          <a:p>
            <a:endParaRPr lang="en-GB" dirty="0">
              <a:cs typeface="Calibri"/>
            </a:endParaRPr>
          </a:p>
        </p:txBody>
      </p:sp>
    </p:spTree>
    <p:extLst>
      <p:ext uri="{BB962C8B-B14F-4D97-AF65-F5344CB8AC3E}">
        <p14:creationId xmlns:p14="http://schemas.microsoft.com/office/powerpoint/2010/main" val="22149536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43A1F-7AF3-4D46-A51D-5415F008F641}"/>
              </a:ext>
            </a:extLst>
          </p:cNvPr>
          <p:cNvSpPr>
            <a:spLocks noGrp="1"/>
          </p:cNvSpPr>
          <p:nvPr>
            <p:ph type="title"/>
          </p:nvPr>
        </p:nvSpPr>
        <p:spPr>
          <a:xfrm>
            <a:off x="686834" y="1153572"/>
            <a:ext cx="3200400" cy="4461163"/>
          </a:xfrm>
        </p:spPr>
        <p:txBody>
          <a:bodyPr>
            <a:normAutofit/>
          </a:bodyPr>
          <a:lstStyle/>
          <a:p>
            <a:r>
              <a:rPr lang="en-GB" b="1">
                <a:solidFill>
                  <a:srgbClr val="FFFFFF"/>
                </a:solidFill>
                <a:cs typeface="Calibri Light"/>
              </a:rPr>
              <a:t>Map Interface</a:t>
            </a:r>
            <a:endParaRPr lang="en-GB" b="1">
              <a:solidFill>
                <a:srgbClr val="FFFFFF"/>
              </a:solidFill>
            </a:endParaRP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0B85DBF-923E-4B74-8C03-0C4602DC79FC}"/>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GB" sz="2200">
                <a:ea typeface="+mn-lt"/>
                <a:cs typeface="+mn-lt"/>
              </a:rPr>
              <a:t>A </a:t>
            </a:r>
            <a:r>
              <a:rPr lang="en-GB" sz="2200" b="1">
                <a:ea typeface="+mn-lt"/>
                <a:cs typeface="+mn-lt"/>
              </a:rPr>
              <a:t>map </a:t>
            </a:r>
            <a:r>
              <a:rPr lang="en-GB" sz="2200">
                <a:ea typeface="+mn-lt"/>
                <a:cs typeface="+mn-lt"/>
              </a:rPr>
              <a:t>contains values on the basis of key, i.e. key and value pair. Each key and value pair is known as an entry. A Map contains unique keys. A Map is useful if you have to search, update or delete elements on the basis of a key. There are two interfaces for implementing Map in java: Map and SortedMap, and three classes: HashMap, LinkedHashMap, and TreeMap. A Map doesn't allow duplicate keys, but you can have duplicate values. HashMap and LinkedHashMap allow null keys and values, but TreeMap doesn't allow any null key or value. A Map can't be traversed, so you need to convert it into Set using </a:t>
            </a:r>
            <a:r>
              <a:rPr lang="en-GB" sz="2200" i="1">
                <a:ea typeface="+mn-lt"/>
                <a:cs typeface="+mn-lt"/>
              </a:rPr>
              <a:t>keySet()</a:t>
            </a:r>
            <a:r>
              <a:rPr lang="en-GB" sz="2200">
                <a:ea typeface="+mn-lt"/>
                <a:cs typeface="+mn-lt"/>
              </a:rPr>
              <a:t> or </a:t>
            </a:r>
            <a:r>
              <a:rPr lang="en-GB" sz="2200" i="1">
                <a:ea typeface="+mn-lt"/>
                <a:cs typeface="+mn-lt"/>
              </a:rPr>
              <a:t>entrySet()</a:t>
            </a:r>
            <a:r>
              <a:rPr lang="en-GB" sz="2200">
                <a:ea typeface="+mn-lt"/>
                <a:cs typeface="+mn-lt"/>
              </a:rPr>
              <a:t> method. HashMap is the implementation of Map, but it doesn't maintain any order. LinkedHashMap is the implementation of Map. It inherits HashMap class. It maintains insertion order.TreeMap is the implementation of Map and SortedMap. It maintains ascending order.</a:t>
            </a:r>
            <a:endParaRPr lang="en-GB" sz="2200">
              <a:cs typeface="Calibri" panose="020F0502020204030204"/>
            </a:endParaRPr>
          </a:p>
          <a:p>
            <a:pPr marL="0" indent="0">
              <a:buNone/>
            </a:pPr>
            <a:endParaRPr lang="en-GB" sz="2200">
              <a:cs typeface="Calibri" panose="020F0502020204030204"/>
            </a:endParaRPr>
          </a:p>
        </p:txBody>
      </p:sp>
    </p:spTree>
    <p:extLst>
      <p:ext uri="{BB962C8B-B14F-4D97-AF65-F5344CB8AC3E}">
        <p14:creationId xmlns:p14="http://schemas.microsoft.com/office/powerpoint/2010/main" val="31917988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8D100-7471-4EF1-A8E8-959A5BF101B8}"/>
              </a:ext>
            </a:extLst>
          </p:cNvPr>
          <p:cNvSpPr>
            <a:spLocks noGrp="1"/>
          </p:cNvSpPr>
          <p:nvPr>
            <p:ph type="title"/>
          </p:nvPr>
        </p:nvSpPr>
        <p:spPr>
          <a:xfrm>
            <a:off x="838200" y="459863"/>
            <a:ext cx="10515600" cy="1004594"/>
          </a:xfrm>
        </p:spPr>
        <p:txBody>
          <a:bodyPr>
            <a:normAutofit/>
          </a:bodyPr>
          <a:lstStyle/>
          <a:p>
            <a:pPr algn="ctr"/>
            <a:r>
              <a:rPr lang="en-GB">
                <a:solidFill>
                  <a:srgbClr val="FFFFFF"/>
                </a:solidFill>
              </a:rPr>
              <a:t>Useful methods of Map interface</a:t>
            </a:r>
            <a:endParaRPr lang="en-US">
              <a:solidFill>
                <a:srgbClr val="FFFFFF"/>
              </a:solidFill>
            </a:endParaRPr>
          </a:p>
          <a:p>
            <a:pPr algn="ctr"/>
            <a:endParaRPr lang="en-GB">
              <a:solidFill>
                <a:srgbClr val="FFFFFF"/>
              </a:solidFill>
              <a:cs typeface="Calibri Light"/>
            </a:endParaRPr>
          </a:p>
        </p:txBody>
      </p:sp>
      <p:sp>
        <p:nvSpPr>
          <p:cNvPr id="42" name="Rectangle: Rounded Corners 4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45EEBFF0-2615-4B17-B9D1-736AAC2D19C6}"/>
              </a:ext>
            </a:extLst>
          </p:cNvPr>
          <p:cNvGraphicFramePr>
            <a:graphicFrameLocks noGrp="1"/>
          </p:cNvGraphicFramePr>
          <p:nvPr>
            <p:ph idx="1"/>
            <p:extLst>
              <p:ext uri="{D42A27DB-BD31-4B8C-83A1-F6EECF244321}">
                <p14:modId xmlns:p14="http://schemas.microsoft.com/office/powerpoint/2010/main" val="3017895630"/>
              </p:ext>
            </p:extLst>
          </p:nvPr>
        </p:nvGraphicFramePr>
        <p:xfrm>
          <a:off x="838200" y="1833943"/>
          <a:ext cx="10515601" cy="4285281"/>
        </p:xfrm>
        <a:graphic>
          <a:graphicData uri="http://schemas.openxmlformats.org/drawingml/2006/table">
            <a:tbl>
              <a:tblPr firstRow="1" bandRow="1">
                <a:noFill/>
                <a:tableStyleId>{5C22544A-7EE6-4342-B048-85BDC9FD1C3A}</a:tableStyleId>
              </a:tblPr>
              <a:tblGrid>
                <a:gridCol w="3381070">
                  <a:extLst>
                    <a:ext uri="{9D8B030D-6E8A-4147-A177-3AD203B41FA5}">
                      <a16:colId xmlns:a16="http://schemas.microsoft.com/office/drawing/2014/main" val="3663596774"/>
                    </a:ext>
                  </a:extLst>
                </a:gridCol>
                <a:gridCol w="7134531">
                  <a:extLst>
                    <a:ext uri="{9D8B030D-6E8A-4147-A177-3AD203B41FA5}">
                      <a16:colId xmlns:a16="http://schemas.microsoft.com/office/drawing/2014/main" val="3480734056"/>
                    </a:ext>
                  </a:extLst>
                </a:gridCol>
              </a:tblGrid>
              <a:tr h="453543">
                <a:tc>
                  <a:txBody>
                    <a:bodyPr/>
                    <a:lstStyle/>
                    <a:p>
                      <a:pPr algn="l" fontAlgn="t"/>
                      <a:r>
                        <a:rPr lang="en-GB" sz="1400" b="0" cap="none" spc="0">
                          <a:solidFill>
                            <a:schemeClr val="tx1">
                              <a:lumMod val="75000"/>
                              <a:lumOff val="25000"/>
                            </a:schemeClr>
                          </a:solidFill>
                          <a:effectLst/>
                        </a:rPr>
                        <a:t>Method</a:t>
                      </a:r>
                      <a:endParaRPr lang="en-GB" sz="1400" b="0" cap="none" spc="0">
                        <a:solidFill>
                          <a:schemeClr val="tx1">
                            <a:lumMod val="75000"/>
                            <a:lumOff val="25000"/>
                          </a:schemeClr>
                        </a:solidFill>
                        <a:effectLst/>
                        <a:latin typeface="times new roman"/>
                      </a:endParaRPr>
                    </a:p>
                  </a:txBody>
                  <a:tcPr marL="171522" marR="102913" marT="102913" marB="10291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l" fontAlgn="t"/>
                      <a:r>
                        <a:rPr lang="en-GB" sz="1400" b="0" cap="none" spc="0">
                          <a:solidFill>
                            <a:schemeClr val="tx1">
                              <a:lumMod val="75000"/>
                              <a:lumOff val="25000"/>
                            </a:schemeClr>
                          </a:solidFill>
                          <a:effectLst/>
                        </a:rPr>
                        <a:t>Description</a:t>
                      </a:r>
                      <a:endParaRPr lang="en-GB" sz="1400" b="0" cap="none" spc="0">
                        <a:solidFill>
                          <a:schemeClr val="tx1">
                            <a:lumMod val="75000"/>
                            <a:lumOff val="25000"/>
                          </a:schemeClr>
                        </a:solidFill>
                        <a:effectLst/>
                        <a:latin typeface="times new roman"/>
                      </a:endParaRPr>
                    </a:p>
                  </a:txBody>
                  <a:tcPr marL="171522" marR="102913" marT="102913" marB="10291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727506411"/>
                  </a:ext>
                </a:extLst>
              </a:tr>
              <a:tr h="426101">
                <a:tc>
                  <a:txBody>
                    <a:bodyPr/>
                    <a:lstStyle/>
                    <a:p>
                      <a:pPr algn="just" fontAlgn="t"/>
                      <a:r>
                        <a:rPr lang="en-GB" sz="1400" cap="none" spc="0">
                          <a:solidFill>
                            <a:schemeClr val="tx1">
                              <a:lumMod val="75000"/>
                              <a:lumOff val="25000"/>
                            </a:schemeClr>
                          </a:solidFill>
                          <a:effectLst/>
                        </a:rPr>
                        <a:t>V put(Object key, Object value)</a:t>
                      </a:r>
                      <a:endParaRPr lang="en-GB" sz="1400" cap="none" spc="0">
                        <a:solidFill>
                          <a:schemeClr val="tx1">
                            <a:lumMod val="75000"/>
                            <a:lumOff val="25000"/>
                          </a:schemeClr>
                        </a:solidFill>
                        <a:effectLst/>
                        <a:latin typeface="inter-regular"/>
                      </a:endParaRPr>
                    </a:p>
                  </a:txBody>
                  <a:tcPr marL="171522" marR="89192" marT="89192" marB="8919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just" fontAlgn="t"/>
                      <a:r>
                        <a:rPr lang="en-GB" sz="1400" cap="none" spc="0">
                          <a:solidFill>
                            <a:schemeClr val="tx1">
                              <a:lumMod val="75000"/>
                              <a:lumOff val="25000"/>
                            </a:schemeClr>
                          </a:solidFill>
                          <a:effectLst/>
                        </a:rPr>
                        <a:t>It is used to insert an entry in the map.</a:t>
                      </a:r>
                      <a:endParaRPr lang="en-GB" sz="1400" cap="none" spc="0">
                        <a:solidFill>
                          <a:schemeClr val="tx1">
                            <a:lumMod val="75000"/>
                            <a:lumOff val="25000"/>
                          </a:schemeClr>
                        </a:solidFill>
                        <a:effectLst/>
                        <a:latin typeface="inter-regular"/>
                      </a:endParaRPr>
                    </a:p>
                  </a:txBody>
                  <a:tcPr marL="171522" marR="89192" marT="89192" marB="8919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591525479"/>
                  </a:ext>
                </a:extLst>
              </a:tr>
              <a:tr h="426101">
                <a:tc>
                  <a:txBody>
                    <a:bodyPr/>
                    <a:lstStyle/>
                    <a:p>
                      <a:pPr algn="just" fontAlgn="t"/>
                      <a:r>
                        <a:rPr lang="en-GB" sz="1400" cap="none" spc="0">
                          <a:solidFill>
                            <a:schemeClr val="tx1">
                              <a:lumMod val="75000"/>
                              <a:lumOff val="25000"/>
                            </a:schemeClr>
                          </a:solidFill>
                          <a:effectLst/>
                        </a:rPr>
                        <a:t>void putAll(Map map)</a:t>
                      </a:r>
                      <a:endParaRPr lang="en-GB" sz="1400" cap="none" spc="0">
                        <a:solidFill>
                          <a:schemeClr val="tx1">
                            <a:lumMod val="75000"/>
                            <a:lumOff val="25000"/>
                          </a:schemeClr>
                        </a:solidFill>
                        <a:effectLst/>
                        <a:latin typeface="inter-regular"/>
                      </a:endParaRPr>
                    </a:p>
                  </a:txBody>
                  <a:tcPr marL="171522" marR="89192" marT="89192" marB="891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just" fontAlgn="t"/>
                      <a:r>
                        <a:rPr lang="en-GB" sz="1400" cap="none" spc="0">
                          <a:solidFill>
                            <a:schemeClr val="tx1">
                              <a:lumMod val="75000"/>
                              <a:lumOff val="25000"/>
                            </a:schemeClr>
                          </a:solidFill>
                          <a:effectLst/>
                        </a:rPr>
                        <a:t>It is used to insert the specified map in the map.</a:t>
                      </a:r>
                      <a:endParaRPr lang="en-GB" sz="1400" cap="none" spc="0">
                        <a:solidFill>
                          <a:schemeClr val="tx1">
                            <a:lumMod val="75000"/>
                            <a:lumOff val="25000"/>
                          </a:schemeClr>
                        </a:solidFill>
                        <a:effectLst/>
                        <a:latin typeface="inter-regular"/>
                      </a:endParaRPr>
                    </a:p>
                  </a:txBody>
                  <a:tcPr marL="171522" marR="89192" marT="89192" marB="891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193417158"/>
                  </a:ext>
                </a:extLst>
              </a:tr>
              <a:tr h="637566">
                <a:tc>
                  <a:txBody>
                    <a:bodyPr/>
                    <a:lstStyle/>
                    <a:p>
                      <a:pPr algn="just" fontAlgn="t"/>
                      <a:r>
                        <a:rPr lang="en-GB" sz="1400" cap="none" spc="0">
                          <a:solidFill>
                            <a:schemeClr val="tx1">
                              <a:lumMod val="75000"/>
                              <a:lumOff val="25000"/>
                            </a:schemeClr>
                          </a:solidFill>
                          <a:effectLst/>
                        </a:rPr>
                        <a:t>V putIfAbsent(K key, V value)</a:t>
                      </a:r>
                      <a:endParaRPr lang="en-GB" sz="1400" cap="none" spc="0">
                        <a:solidFill>
                          <a:schemeClr val="tx1">
                            <a:lumMod val="75000"/>
                            <a:lumOff val="25000"/>
                          </a:schemeClr>
                        </a:solidFill>
                        <a:effectLst/>
                        <a:latin typeface="inter-regular"/>
                      </a:endParaRPr>
                    </a:p>
                  </a:txBody>
                  <a:tcPr marL="171522" marR="89192" marT="89192" marB="891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just" fontAlgn="t"/>
                      <a:r>
                        <a:rPr lang="en-GB" sz="1400" cap="none" spc="0">
                          <a:solidFill>
                            <a:schemeClr val="tx1">
                              <a:lumMod val="75000"/>
                              <a:lumOff val="25000"/>
                            </a:schemeClr>
                          </a:solidFill>
                          <a:effectLst/>
                        </a:rPr>
                        <a:t>It inserts the specified value with the specified key in the map only if it is not already specified.</a:t>
                      </a:r>
                      <a:endParaRPr lang="en-GB" sz="1400" cap="none" spc="0">
                        <a:solidFill>
                          <a:schemeClr val="tx1">
                            <a:lumMod val="75000"/>
                            <a:lumOff val="25000"/>
                          </a:schemeClr>
                        </a:solidFill>
                        <a:effectLst/>
                        <a:latin typeface="inter-regular"/>
                      </a:endParaRPr>
                    </a:p>
                  </a:txBody>
                  <a:tcPr marL="171522" marR="89192" marT="89192" marB="891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54106726"/>
                  </a:ext>
                </a:extLst>
              </a:tr>
              <a:tr h="426101">
                <a:tc>
                  <a:txBody>
                    <a:bodyPr/>
                    <a:lstStyle/>
                    <a:p>
                      <a:pPr algn="just" fontAlgn="t"/>
                      <a:r>
                        <a:rPr lang="en-GB" sz="1400" cap="none" spc="0">
                          <a:solidFill>
                            <a:schemeClr val="tx1">
                              <a:lumMod val="75000"/>
                              <a:lumOff val="25000"/>
                            </a:schemeClr>
                          </a:solidFill>
                          <a:effectLst/>
                        </a:rPr>
                        <a:t>V remove(Object key)</a:t>
                      </a:r>
                      <a:endParaRPr lang="en-GB" sz="1400" cap="none" spc="0">
                        <a:solidFill>
                          <a:schemeClr val="tx1">
                            <a:lumMod val="75000"/>
                            <a:lumOff val="25000"/>
                          </a:schemeClr>
                        </a:solidFill>
                        <a:effectLst/>
                        <a:latin typeface="inter-regular"/>
                      </a:endParaRPr>
                    </a:p>
                  </a:txBody>
                  <a:tcPr marL="171522" marR="89192" marT="89192" marB="891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just" fontAlgn="t"/>
                      <a:r>
                        <a:rPr lang="en-GB" sz="1400" cap="none" spc="0">
                          <a:solidFill>
                            <a:schemeClr val="tx1">
                              <a:lumMod val="75000"/>
                              <a:lumOff val="25000"/>
                            </a:schemeClr>
                          </a:solidFill>
                          <a:effectLst/>
                        </a:rPr>
                        <a:t>It is used to delete an entry for the specified key.</a:t>
                      </a:r>
                      <a:endParaRPr lang="en-GB" sz="1400" cap="none" spc="0">
                        <a:solidFill>
                          <a:schemeClr val="tx1">
                            <a:lumMod val="75000"/>
                            <a:lumOff val="25000"/>
                          </a:schemeClr>
                        </a:solidFill>
                        <a:effectLst/>
                        <a:latin typeface="inter-regular"/>
                      </a:endParaRPr>
                    </a:p>
                  </a:txBody>
                  <a:tcPr marL="171522" marR="89192" marT="89192" marB="891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639505196"/>
                  </a:ext>
                </a:extLst>
              </a:tr>
              <a:tr h="637566">
                <a:tc>
                  <a:txBody>
                    <a:bodyPr/>
                    <a:lstStyle/>
                    <a:p>
                      <a:pPr algn="just" fontAlgn="t"/>
                      <a:r>
                        <a:rPr lang="en-GB" sz="1400" cap="none" spc="0">
                          <a:solidFill>
                            <a:schemeClr val="tx1">
                              <a:lumMod val="75000"/>
                              <a:lumOff val="25000"/>
                            </a:schemeClr>
                          </a:solidFill>
                          <a:effectLst/>
                        </a:rPr>
                        <a:t>boolean remove(Object key, Object value)</a:t>
                      </a:r>
                      <a:endParaRPr lang="en-GB" sz="1400" cap="none" spc="0">
                        <a:solidFill>
                          <a:schemeClr val="tx1">
                            <a:lumMod val="75000"/>
                            <a:lumOff val="25000"/>
                          </a:schemeClr>
                        </a:solidFill>
                        <a:effectLst/>
                        <a:latin typeface="inter-regular"/>
                      </a:endParaRPr>
                    </a:p>
                  </a:txBody>
                  <a:tcPr marL="171522" marR="89192" marT="89192" marB="891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just" fontAlgn="t"/>
                      <a:r>
                        <a:rPr lang="en-GB" sz="1400" cap="none" spc="0">
                          <a:solidFill>
                            <a:schemeClr val="tx1">
                              <a:lumMod val="75000"/>
                              <a:lumOff val="25000"/>
                            </a:schemeClr>
                          </a:solidFill>
                          <a:effectLst/>
                        </a:rPr>
                        <a:t>It removes the specified values with the associated specified keys from the map.</a:t>
                      </a:r>
                      <a:endParaRPr lang="en-GB" sz="1400" cap="none" spc="0">
                        <a:solidFill>
                          <a:schemeClr val="tx1">
                            <a:lumMod val="75000"/>
                            <a:lumOff val="25000"/>
                          </a:schemeClr>
                        </a:solidFill>
                        <a:effectLst/>
                        <a:latin typeface="inter-regular"/>
                      </a:endParaRPr>
                    </a:p>
                  </a:txBody>
                  <a:tcPr marL="171522" marR="89192" marT="89192" marB="891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726461793"/>
                  </a:ext>
                </a:extLst>
              </a:tr>
              <a:tr h="426101">
                <a:tc>
                  <a:txBody>
                    <a:bodyPr/>
                    <a:lstStyle/>
                    <a:p>
                      <a:pPr algn="just" fontAlgn="t"/>
                      <a:r>
                        <a:rPr lang="en-GB" sz="1400" cap="none" spc="0">
                          <a:solidFill>
                            <a:schemeClr val="tx1">
                              <a:lumMod val="75000"/>
                              <a:lumOff val="25000"/>
                            </a:schemeClr>
                          </a:solidFill>
                          <a:effectLst/>
                        </a:rPr>
                        <a:t>Set keySet()</a:t>
                      </a:r>
                      <a:endParaRPr lang="en-GB" sz="1400" cap="none" spc="0">
                        <a:solidFill>
                          <a:schemeClr val="tx1">
                            <a:lumMod val="75000"/>
                            <a:lumOff val="25000"/>
                          </a:schemeClr>
                        </a:solidFill>
                        <a:effectLst/>
                        <a:latin typeface="inter-regular"/>
                      </a:endParaRPr>
                    </a:p>
                  </a:txBody>
                  <a:tcPr marL="171522" marR="89192" marT="89192" marB="891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just" fontAlgn="t"/>
                      <a:r>
                        <a:rPr lang="en-GB" sz="1400" cap="none" spc="0">
                          <a:solidFill>
                            <a:schemeClr val="tx1">
                              <a:lumMod val="75000"/>
                              <a:lumOff val="25000"/>
                            </a:schemeClr>
                          </a:solidFill>
                          <a:effectLst/>
                        </a:rPr>
                        <a:t>It returns the Set view containing all the keys.</a:t>
                      </a:r>
                      <a:endParaRPr lang="en-GB" sz="1400" cap="none" spc="0">
                        <a:solidFill>
                          <a:schemeClr val="tx1">
                            <a:lumMod val="75000"/>
                            <a:lumOff val="25000"/>
                          </a:schemeClr>
                        </a:solidFill>
                        <a:effectLst/>
                        <a:latin typeface="inter-regular"/>
                      </a:endParaRPr>
                    </a:p>
                  </a:txBody>
                  <a:tcPr marL="171522" marR="89192" marT="89192" marB="891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539142504"/>
                  </a:ext>
                </a:extLst>
              </a:tr>
              <a:tr h="426101">
                <a:tc>
                  <a:txBody>
                    <a:bodyPr/>
                    <a:lstStyle/>
                    <a:p>
                      <a:pPr algn="just" fontAlgn="t"/>
                      <a:r>
                        <a:rPr lang="en-GB" sz="1400" cap="none" spc="0">
                          <a:solidFill>
                            <a:schemeClr val="tx1">
                              <a:lumMod val="75000"/>
                              <a:lumOff val="25000"/>
                            </a:schemeClr>
                          </a:solidFill>
                          <a:effectLst/>
                        </a:rPr>
                        <a:t>Set&lt;Map.Entry&lt;K,V&gt;&gt; entrySet()</a:t>
                      </a:r>
                      <a:endParaRPr lang="en-GB" sz="1400" cap="none" spc="0">
                        <a:solidFill>
                          <a:schemeClr val="tx1">
                            <a:lumMod val="75000"/>
                            <a:lumOff val="25000"/>
                          </a:schemeClr>
                        </a:solidFill>
                        <a:effectLst/>
                        <a:latin typeface="inter-regular"/>
                      </a:endParaRPr>
                    </a:p>
                  </a:txBody>
                  <a:tcPr marL="171522" marR="89192" marT="89192" marB="891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just" fontAlgn="t"/>
                      <a:r>
                        <a:rPr lang="en-GB" sz="1400" cap="none" spc="0">
                          <a:solidFill>
                            <a:schemeClr val="tx1">
                              <a:lumMod val="75000"/>
                              <a:lumOff val="25000"/>
                            </a:schemeClr>
                          </a:solidFill>
                          <a:effectLst/>
                        </a:rPr>
                        <a:t>It returns the Set view containing all the keys and values.</a:t>
                      </a:r>
                      <a:endParaRPr lang="en-GB" sz="1400" cap="none" spc="0">
                        <a:solidFill>
                          <a:schemeClr val="tx1">
                            <a:lumMod val="75000"/>
                            <a:lumOff val="25000"/>
                          </a:schemeClr>
                        </a:solidFill>
                        <a:effectLst/>
                        <a:latin typeface="inter-regular"/>
                      </a:endParaRPr>
                    </a:p>
                  </a:txBody>
                  <a:tcPr marL="171522" marR="89192" marT="89192" marB="891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398165671"/>
                  </a:ext>
                </a:extLst>
              </a:tr>
              <a:tr h="426101">
                <a:tc>
                  <a:txBody>
                    <a:bodyPr/>
                    <a:lstStyle/>
                    <a:p>
                      <a:pPr algn="just" fontAlgn="t"/>
                      <a:r>
                        <a:rPr lang="en-GB" sz="1400" cap="none" spc="0">
                          <a:solidFill>
                            <a:schemeClr val="tx1">
                              <a:lumMod val="75000"/>
                              <a:lumOff val="25000"/>
                            </a:schemeClr>
                          </a:solidFill>
                          <a:effectLst/>
                        </a:rPr>
                        <a:t>void clear()</a:t>
                      </a:r>
                      <a:endParaRPr lang="en-GB" sz="1400" cap="none" spc="0">
                        <a:solidFill>
                          <a:schemeClr val="tx1">
                            <a:lumMod val="75000"/>
                            <a:lumOff val="25000"/>
                          </a:schemeClr>
                        </a:solidFill>
                        <a:effectLst/>
                        <a:latin typeface="inter-regular"/>
                      </a:endParaRPr>
                    </a:p>
                  </a:txBody>
                  <a:tcPr marL="171522" marR="89192" marT="89192" marB="891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just" fontAlgn="t"/>
                      <a:r>
                        <a:rPr lang="en-GB" sz="1400" cap="none" spc="0">
                          <a:solidFill>
                            <a:schemeClr val="tx1">
                              <a:lumMod val="75000"/>
                              <a:lumOff val="25000"/>
                            </a:schemeClr>
                          </a:solidFill>
                          <a:effectLst/>
                        </a:rPr>
                        <a:t>It is used to reset the map.</a:t>
                      </a:r>
                      <a:endParaRPr lang="en-GB" sz="1400" cap="none" spc="0">
                        <a:solidFill>
                          <a:schemeClr val="tx1">
                            <a:lumMod val="75000"/>
                            <a:lumOff val="25000"/>
                          </a:schemeClr>
                        </a:solidFill>
                        <a:effectLst/>
                        <a:latin typeface="inter-regular"/>
                      </a:endParaRPr>
                    </a:p>
                  </a:txBody>
                  <a:tcPr marL="171522" marR="89192" marT="89192" marB="891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871633031"/>
                  </a:ext>
                </a:extLst>
              </a:tr>
            </a:tbl>
          </a:graphicData>
        </a:graphic>
      </p:graphicFrame>
    </p:spTree>
    <p:extLst>
      <p:ext uri="{BB962C8B-B14F-4D97-AF65-F5344CB8AC3E}">
        <p14:creationId xmlns:p14="http://schemas.microsoft.com/office/powerpoint/2010/main" val="35922424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1C588BD5-D8CB-4733-81C8-BC5C167BADE5}"/>
              </a:ext>
            </a:extLst>
          </p:cNvPr>
          <p:cNvGraphicFramePr>
            <a:graphicFrameLocks noGrp="1"/>
          </p:cNvGraphicFramePr>
          <p:nvPr>
            <p:extLst>
              <p:ext uri="{D42A27DB-BD31-4B8C-83A1-F6EECF244321}">
                <p14:modId xmlns:p14="http://schemas.microsoft.com/office/powerpoint/2010/main" val="4033071162"/>
              </p:ext>
            </p:extLst>
          </p:nvPr>
        </p:nvGraphicFramePr>
        <p:xfrm>
          <a:off x="833886" y="3493698"/>
          <a:ext cx="10515599" cy="2233543"/>
        </p:xfrm>
        <a:graphic>
          <a:graphicData uri="http://schemas.openxmlformats.org/drawingml/2006/table">
            <a:tbl>
              <a:tblPr firstRow="1">
                <a:tableStyleId>{5C22544A-7EE6-4342-B048-85BDC9FD1C3A}</a:tableStyleId>
              </a:tblPr>
              <a:tblGrid>
                <a:gridCol w="3772924">
                  <a:extLst>
                    <a:ext uri="{9D8B030D-6E8A-4147-A177-3AD203B41FA5}">
                      <a16:colId xmlns:a16="http://schemas.microsoft.com/office/drawing/2014/main" val="3105185788"/>
                    </a:ext>
                  </a:extLst>
                </a:gridCol>
                <a:gridCol w="6742675">
                  <a:extLst>
                    <a:ext uri="{9D8B030D-6E8A-4147-A177-3AD203B41FA5}">
                      <a16:colId xmlns:a16="http://schemas.microsoft.com/office/drawing/2014/main" val="2037641701"/>
                    </a:ext>
                  </a:extLst>
                </a:gridCol>
              </a:tblGrid>
              <a:tr h="619628">
                <a:tc>
                  <a:txBody>
                    <a:bodyPr/>
                    <a:lstStyle/>
                    <a:p>
                      <a:pPr algn="just" fontAlgn="t"/>
                      <a:r>
                        <a:rPr lang="en-GB" sz="1400">
                          <a:effectLst/>
                        </a:rPr>
                        <a:t>V get(Object key)</a:t>
                      </a:r>
                    </a:p>
                  </a:txBody>
                  <a:tcPr marL="60933" marR="60933" marT="60933" marB="60933"/>
                </a:tc>
                <a:tc>
                  <a:txBody>
                    <a:bodyPr/>
                    <a:lstStyle/>
                    <a:p>
                      <a:pPr algn="just" fontAlgn="t"/>
                      <a:r>
                        <a:rPr lang="en-GB" sz="1400">
                          <a:effectLst/>
                        </a:rPr>
                        <a:t>This method returns the object that contains the value associated with the key.</a:t>
                      </a:r>
                    </a:p>
                  </a:txBody>
                  <a:tcPr marL="60933" marR="60933" marT="60933" marB="60933"/>
                </a:tc>
                <a:extLst>
                  <a:ext uri="{0D108BD9-81ED-4DB2-BD59-A6C34878D82A}">
                    <a16:rowId xmlns:a16="http://schemas.microsoft.com/office/drawing/2014/main" val="1481937729"/>
                  </a:ext>
                </a:extLst>
              </a:tr>
              <a:tr h="619628">
                <a:tc>
                  <a:txBody>
                    <a:bodyPr/>
                    <a:lstStyle/>
                    <a:p>
                      <a:pPr algn="just" fontAlgn="t"/>
                      <a:r>
                        <a:rPr lang="en-GB" sz="1400">
                          <a:effectLst/>
                        </a:rPr>
                        <a:t>V getOrDefault(Object key, V defaultValue)</a:t>
                      </a:r>
                    </a:p>
                  </a:txBody>
                  <a:tcPr marL="60933" marR="60933" marT="60933" marB="60933"/>
                </a:tc>
                <a:tc>
                  <a:txBody>
                    <a:bodyPr/>
                    <a:lstStyle/>
                    <a:p>
                      <a:pPr algn="just" fontAlgn="t"/>
                      <a:r>
                        <a:rPr lang="en-GB" sz="1400">
                          <a:effectLst/>
                        </a:rPr>
                        <a:t>It returns the value to which the specified key is mapped, or defaultValue if the map contains no mapping for the key.</a:t>
                      </a:r>
                    </a:p>
                  </a:txBody>
                  <a:tcPr marL="60933" marR="60933" marT="60933" marB="60933"/>
                </a:tc>
                <a:extLst>
                  <a:ext uri="{0D108BD9-81ED-4DB2-BD59-A6C34878D82A}">
                    <a16:rowId xmlns:a16="http://schemas.microsoft.com/office/drawing/2014/main" val="2344054745"/>
                  </a:ext>
                </a:extLst>
              </a:tr>
              <a:tr h="374659">
                <a:tc>
                  <a:txBody>
                    <a:bodyPr/>
                    <a:lstStyle/>
                    <a:p>
                      <a:pPr algn="just" fontAlgn="t"/>
                      <a:r>
                        <a:rPr lang="en-GB" sz="1400">
                          <a:effectLst/>
                        </a:rPr>
                        <a:t>int hashCode()</a:t>
                      </a:r>
                    </a:p>
                  </a:txBody>
                  <a:tcPr marL="60933" marR="60933" marT="60933" marB="60933"/>
                </a:tc>
                <a:tc>
                  <a:txBody>
                    <a:bodyPr/>
                    <a:lstStyle/>
                    <a:p>
                      <a:pPr algn="just" fontAlgn="t"/>
                      <a:r>
                        <a:rPr lang="en-GB" sz="1400">
                          <a:effectLst/>
                        </a:rPr>
                        <a:t>It returns the hash code value for the Map</a:t>
                      </a:r>
                    </a:p>
                  </a:txBody>
                  <a:tcPr marL="60933" marR="60933" marT="60933" marB="60933"/>
                </a:tc>
                <a:extLst>
                  <a:ext uri="{0D108BD9-81ED-4DB2-BD59-A6C34878D82A}">
                    <a16:rowId xmlns:a16="http://schemas.microsoft.com/office/drawing/2014/main" val="3505815924"/>
                  </a:ext>
                </a:extLst>
              </a:tr>
              <a:tr h="619628">
                <a:tc>
                  <a:txBody>
                    <a:bodyPr/>
                    <a:lstStyle/>
                    <a:p>
                      <a:pPr algn="just" fontAlgn="t"/>
                      <a:r>
                        <a:rPr lang="en-GB" sz="1400">
                          <a:effectLst/>
                        </a:rPr>
                        <a:t>boolean isEmpty()</a:t>
                      </a:r>
                    </a:p>
                  </a:txBody>
                  <a:tcPr marL="60933" marR="60933" marT="60933" marB="60933"/>
                </a:tc>
                <a:tc>
                  <a:txBody>
                    <a:bodyPr/>
                    <a:lstStyle/>
                    <a:p>
                      <a:pPr algn="just" fontAlgn="t"/>
                      <a:r>
                        <a:rPr lang="en-GB" sz="1400">
                          <a:effectLst/>
                        </a:rPr>
                        <a:t>This method returns true if the map is empty; returns false if it contains at least one key.</a:t>
                      </a:r>
                    </a:p>
                  </a:txBody>
                  <a:tcPr marL="60933" marR="60933" marT="60933" marB="60933"/>
                </a:tc>
                <a:extLst>
                  <a:ext uri="{0D108BD9-81ED-4DB2-BD59-A6C34878D82A}">
                    <a16:rowId xmlns:a16="http://schemas.microsoft.com/office/drawing/2014/main" val="3893154749"/>
                  </a:ext>
                </a:extLst>
              </a:tr>
            </a:tbl>
          </a:graphicData>
        </a:graphic>
      </p:graphicFrame>
      <p:sp>
        <p:nvSpPr>
          <p:cNvPr id="2" name="Title 1">
            <a:extLst>
              <a:ext uri="{FF2B5EF4-FFF2-40B4-BE49-F238E27FC236}">
                <a16:creationId xmlns:a16="http://schemas.microsoft.com/office/drawing/2014/main" id="{05203472-A750-414D-8D00-1886D8FC3788}"/>
              </a:ext>
            </a:extLst>
          </p:cNvPr>
          <p:cNvSpPr>
            <a:spLocks noGrp="1"/>
          </p:cNvSpPr>
          <p:nvPr>
            <p:ph type="title"/>
          </p:nvPr>
        </p:nvSpPr>
        <p:spPr>
          <a:xfrm>
            <a:off x="838200" y="365125"/>
            <a:ext cx="10501223" cy="707337"/>
          </a:xfrm>
        </p:spPr>
        <p:txBody>
          <a:bodyPr>
            <a:normAutofit/>
          </a:bodyPr>
          <a:lstStyle/>
          <a:p>
            <a:r>
              <a:rPr lang="en-GB">
                <a:cs typeface="Calibri Light"/>
              </a:rPr>
              <a:t>Other Methods</a:t>
            </a:r>
            <a:endParaRPr lang="en-GB"/>
          </a:p>
        </p:txBody>
      </p:sp>
      <p:graphicFrame>
        <p:nvGraphicFramePr>
          <p:cNvPr id="5" name="Content Placeholder 4">
            <a:extLst>
              <a:ext uri="{FF2B5EF4-FFF2-40B4-BE49-F238E27FC236}">
                <a16:creationId xmlns:a16="http://schemas.microsoft.com/office/drawing/2014/main" id="{E6EF13E5-9ED8-48DF-A660-884F285A5511}"/>
              </a:ext>
            </a:extLst>
          </p:cNvPr>
          <p:cNvGraphicFramePr>
            <a:graphicFrameLocks noGrp="1"/>
          </p:cNvGraphicFramePr>
          <p:nvPr>
            <p:ph idx="1"/>
            <p:extLst>
              <p:ext uri="{D42A27DB-BD31-4B8C-83A1-F6EECF244321}">
                <p14:modId xmlns:p14="http://schemas.microsoft.com/office/powerpoint/2010/main" val="1724586776"/>
              </p:ext>
            </p:extLst>
          </p:nvPr>
        </p:nvGraphicFramePr>
        <p:xfrm>
          <a:off x="833886" y="1308339"/>
          <a:ext cx="10515599" cy="2130349"/>
        </p:xfrm>
        <a:graphic>
          <a:graphicData uri="http://schemas.openxmlformats.org/drawingml/2006/table">
            <a:tbl>
              <a:tblPr firstRow="1">
                <a:tableStyleId>{5C22544A-7EE6-4342-B048-85BDC9FD1C3A}</a:tableStyleId>
              </a:tblPr>
              <a:tblGrid>
                <a:gridCol w="3869756">
                  <a:extLst>
                    <a:ext uri="{9D8B030D-6E8A-4147-A177-3AD203B41FA5}">
                      <a16:colId xmlns:a16="http://schemas.microsoft.com/office/drawing/2014/main" val="582358427"/>
                    </a:ext>
                  </a:extLst>
                </a:gridCol>
                <a:gridCol w="6645843">
                  <a:extLst>
                    <a:ext uri="{9D8B030D-6E8A-4147-A177-3AD203B41FA5}">
                      <a16:colId xmlns:a16="http://schemas.microsoft.com/office/drawing/2014/main" val="2363009255"/>
                    </a:ext>
                  </a:extLst>
                </a:gridCol>
              </a:tblGrid>
              <a:tr h="807583">
                <a:tc>
                  <a:txBody>
                    <a:bodyPr/>
                    <a:lstStyle/>
                    <a:p>
                      <a:pPr algn="just" fontAlgn="t"/>
                      <a:r>
                        <a:rPr lang="en-GB" sz="1600">
                          <a:effectLst/>
                        </a:rPr>
                        <a:t>boolean containsValue(Object value)</a:t>
                      </a:r>
                      <a:endParaRPr lang="en-GB" sz="1600">
                        <a:solidFill>
                          <a:srgbClr val="333333"/>
                        </a:solidFill>
                        <a:effectLst/>
                        <a:latin typeface="inter-regular"/>
                      </a:endParaRPr>
                    </a:p>
                  </a:txBody>
                  <a:tcPr marL="68162" marR="68162" marT="68162" marB="68162"/>
                </a:tc>
                <a:tc>
                  <a:txBody>
                    <a:bodyPr/>
                    <a:lstStyle/>
                    <a:p>
                      <a:pPr algn="just" fontAlgn="t"/>
                      <a:r>
                        <a:rPr lang="en-GB" sz="1600">
                          <a:effectLst/>
                        </a:rPr>
                        <a:t>This method returns true if some value equal to the value exists within the map, else return false.</a:t>
                      </a:r>
                      <a:endParaRPr lang="en-GB" sz="1600">
                        <a:solidFill>
                          <a:srgbClr val="333333"/>
                        </a:solidFill>
                        <a:effectLst/>
                        <a:latin typeface="inter-regular"/>
                      </a:endParaRPr>
                    </a:p>
                  </a:txBody>
                  <a:tcPr marL="68162" marR="68162" marT="68162" marB="68162"/>
                </a:tc>
                <a:extLst>
                  <a:ext uri="{0D108BD9-81ED-4DB2-BD59-A6C34878D82A}">
                    <a16:rowId xmlns:a16="http://schemas.microsoft.com/office/drawing/2014/main" val="2981584725"/>
                  </a:ext>
                </a:extLst>
              </a:tr>
              <a:tr h="807583">
                <a:tc>
                  <a:txBody>
                    <a:bodyPr/>
                    <a:lstStyle/>
                    <a:p>
                      <a:pPr algn="just" fontAlgn="t"/>
                      <a:r>
                        <a:rPr lang="en-GB" sz="1600">
                          <a:effectLst/>
                        </a:rPr>
                        <a:t>boolean containsKey(Object key)</a:t>
                      </a:r>
                      <a:endParaRPr lang="en-GB" sz="1600">
                        <a:solidFill>
                          <a:srgbClr val="333333"/>
                        </a:solidFill>
                        <a:effectLst/>
                        <a:latin typeface="inter-regular"/>
                      </a:endParaRPr>
                    </a:p>
                  </a:txBody>
                  <a:tcPr marL="68162" marR="68162" marT="68162" marB="68162"/>
                </a:tc>
                <a:tc>
                  <a:txBody>
                    <a:bodyPr/>
                    <a:lstStyle/>
                    <a:p>
                      <a:pPr algn="just" fontAlgn="t"/>
                      <a:r>
                        <a:rPr lang="en-GB" sz="1600">
                          <a:effectLst/>
                        </a:rPr>
                        <a:t>This method returns true if some key equal to the key exists within the map, else return false.</a:t>
                      </a:r>
                      <a:endParaRPr lang="en-GB" sz="1600">
                        <a:solidFill>
                          <a:srgbClr val="333333"/>
                        </a:solidFill>
                        <a:effectLst/>
                        <a:latin typeface="inter-regular"/>
                      </a:endParaRPr>
                    </a:p>
                  </a:txBody>
                  <a:tcPr marL="68162" marR="68162" marT="68162" marB="68162"/>
                </a:tc>
                <a:extLst>
                  <a:ext uri="{0D108BD9-81ED-4DB2-BD59-A6C34878D82A}">
                    <a16:rowId xmlns:a16="http://schemas.microsoft.com/office/drawing/2014/main" val="1237871634"/>
                  </a:ext>
                </a:extLst>
              </a:tr>
              <a:tr h="515183">
                <a:tc>
                  <a:txBody>
                    <a:bodyPr/>
                    <a:lstStyle/>
                    <a:p>
                      <a:pPr algn="just" fontAlgn="t"/>
                      <a:r>
                        <a:rPr lang="en-GB" sz="1600">
                          <a:effectLst/>
                        </a:rPr>
                        <a:t>boolean equals(Object o)</a:t>
                      </a:r>
                      <a:endParaRPr lang="en-GB" sz="1600">
                        <a:solidFill>
                          <a:srgbClr val="333333"/>
                        </a:solidFill>
                        <a:effectLst/>
                        <a:latin typeface="inter-regular"/>
                      </a:endParaRPr>
                    </a:p>
                  </a:txBody>
                  <a:tcPr marL="68162" marR="68162" marT="68162" marB="68162"/>
                </a:tc>
                <a:tc>
                  <a:txBody>
                    <a:bodyPr/>
                    <a:lstStyle/>
                    <a:p>
                      <a:pPr algn="just" fontAlgn="t"/>
                      <a:r>
                        <a:rPr lang="en-GB" sz="1600">
                          <a:effectLst/>
                        </a:rPr>
                        <a:t>It is used to compare the specified Object with the Map.</a:t>
                      </a:r>
                      <a:endParaRPr lang="en-GB" sz="1600">
                        <a:solidFill>
                          <a:srgbClr val="333333"/>
                        </a:solidFill>
                        <a:effectLst/>
                        <a:latin typeface="inter-regular"/>
                      </a:endParaRPr>
                    </a:p>
                  </a:txBody>
                  <a:tcPr marL="68162" marR="68162" marT="68162" marB="68162"/>
                </a:tc>
                <a:extLst>
                  <a:ext uri="{0D108BD9-81ED-4DB2-BD59-A6C34878D82A}">
                    <a16:rowId xmlns:a16="http://schemas.microsoft.com/office/drawing/2014/main" val="1850542106"/>
                  </a:ext>
                </a:extLst>
              </a:tr>
            </a:tbl>
          </a:graphicData>
        </a:graphic>
      </p:graphicFrame>
      <p:graphicFrame>
        <p:nvGraphicFramePr>
          <p:cNvPr id="9" name="Table 8">
            <a:extLst>
              <a:ext uri="{FF2B5EF4-FFF2-40B4-BE49-F238E27FC236}">
                <a16:creationId xmlns:a16="http://schemas.microsoft.com/office/drawing/2014/main" id="{65EDDDAF-57AF-4CA3-8DB6-322143AFD7AA}"/>
              </a:ext>
            </a:extLst>
          </p:cNvPr>
          <p:cNvGraphicFramePr>
            <a:graphicFrameLocks noGrp="1"/>
          </p:cNvGraphicFramePr>
          <p:nvPr>
            <p:extLst>
              <p:ext uri="{D42A27DB-BD31-4B8C-83A1-F6EECF244321}">
                <p14:modId xmlns:p14="http://schemas.microsoft.com/office/powerpoint/2010/main" val="1114834348"/>
              </p:ext>
            </p:extLst>
          </p:nvPr>
        </p:nvGraphicFramePr>
        <p:xfrm>
          <a:off x="848264" y="5707811"/>
          <a:ext cx="10510321" cy="554091"/>
        </p:xfrm>
        <a:graphic>
          <a:graphicData uri="http://schemas.openxmlformats.org/drawingml/2006/table">
            <a:tbl>
              <a:tblPr firstRow="1" bandRow="1">
                <a:tableStyleId>{5C22544A-7EE6-4342-B048-85BDC9FD1C3A}</a:tableStyleId>
              </a:tblPr>
              <a:tblGrid>
                <a:gridCol w="3717282">
                  <a:extLst>
                    <a:ext uri="{9D8B030D-6E8A-4147-A177-3AD203B41FA5}">
                      <a16:colId xmlns:a16="http://schemas.microsoft.com/office/drawing/2014/main" val="168346927"/>
                    </a:ext>
                  </a:extLst>
                </a:gridCol>
                <a:gridCol w="6793039">
                  <a:extLst>
                    <a:ext uri="{9D8B030D-6E8A-4147-A177-3AD203B41FA5}">
                      <a16:colId xmlns:a16="http://schemas.microsoft.com/office/drawing/2014/main" val="2585308165"/>
                    </a:ext>
                  </a:extLst>
                </a:gridCol>
              </a:tblGrid>
              <a:tr h="554091">
                <a:tc>
                  <a:txBody>
                    <a:bodyPr/>
                    <a:lstStyle/>
                    <a:p>
                      <a:pPr algn="just" fontAlgn="t"/>
                      <a:r>
                        <a:rPr lang="en-GB">
                          <a:effectLst/>
                        </a:rPr>
                        <a:t>int size()</a:t>
                      </a:r>
                    </a:p>
                  </a:txBody>
                  <a:tcPr marL="76200" marR="76200" marT="76200" marB="76200"/>
                </a:tc>
                <a:tc>
                  <a:txBody>
                    <a:bodyPr/>
                    <a:lstStyle/>
                    <a:p>
                      <a:pPr algn="just" fontAlgn="t"/>
                      <a:r>
                        <a:rPr lang="en-GB">
                          <a:effectLst/>
                        </a:rPr>
                        <a:t>This method returns the number of entries in the map.</a:t>
                      </a:r>
                    </a:p>
                  </a:txBody>
                  <a:tcPr marL="76200" marR="76200" marT="76200" marB="76200"/>
                </a:tc>
                <a:extLst>
                  <a:ext uri="{0D108BD9-81ED-4DB2-BD59-A6C34878D82A}">
                    <a16:rowId xmlns:a16="http://schemas.microsoft.com/office/drawing/2014/main" val="320850433"/>
                  </a:ext>
                </a:extLst>
              </a:tr>
            </a:tbl>
          </a:graphicData>
        </a:graphic>
      </p:graphicFrame>
    </p:spTree>
    <p:extLst>
      <p:ext uri="{BB962C8B-B14F-4D97-AF65-F5344CB8AC3E}">
        <p14:creationId xmlns:p14="http://schemas.microsoft.com/office/powerpoint/2010/main" val="22579907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24ECEA-31CC-423E-B3FA-1558C90C1E6A}"/>
              </a:ext>
            </a:extLst>
          </p:cNvPr>
          <p:cNvSpPr>
            <a:spLocks noGrp="1"/>
          </p:cNvSpPr>
          <p:nvPr>
            <p:ph type="title"/>
          </p:nvPr>
        </p:nvSpPr>
        <p:spPr>
          <a:xfrm>
            <a:off x="686834" y="1153572"/>
            <a:ext cx="3200400" cy="4461163"/>
          </a:xfrm>
        </p:spPr>
        <p:txBody>
          <a:bodyPr>
            <a:normAutofit/>
          </a:bodyPr>
          <a:lstStyle/>
          <a:p>
            <a:r>
              <a:rPr lang="en-GB">
                <a:solidFill>
                  <a:srgbClr val="FFFFFF"/>
                </a:solidFill>
                <a:cs typeface="Calibri Light"/>
              </a:rPr>
              <a:t>Example for Map</a:t>
            </a:r>
            <a:endParaRPr lang="en-GB">
              <a:solidFill>
                <a:srgbClr val="FFFFFF"/>
              </a:solidFill>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867EEA-366B-4BC3-B71F-93AFDC87978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GB" sz="2000" b="1">
                <a:ea typeface="+mn-lt"/>
                <a:cs typeface="+mn-lt"/>
              </a:rPr>
              <a:t>import</a:t>
            </a:r>
            <a:r>
              <a:rPr lang="en-GB" sz="2000">
                <a:ea typeface="+mn-lt"/>
                <a:cs typeface="+mn-lt"/>
              </a:rPr>
              <a:t> java.util.*;  </a:t>
            </a:r>
            <a:endParaRPr lang="en-GB" sz="2000">
              <a:cs typeface="Calibri" panose="020F0502020204030204"/>
            </a:endParaRPr>
          </a:p>
          <a:p>
            <a:pPr marL="0" indent="0">
              <a:buNone/>
            </a:pPr>
            <a:r>
              <a:rPr lang="en-GB" sz="2000" b="1">
                <a:ea typeface="+mn-lt"/>
                <a:cs typeface="+mn-lt"/>
              </a:rPr>
              <a:t>class</a:t>
            </a:r>
            <a:r>
              <a:rPr lang="en-GB" sz="2000">
                <a:ea typeface="+mn-lt"/>
                <a:cs typeface="+mn-lt"/>
              </a:rPr>
              <a:t> MapExample2{  </a:t>
            </a:r>
            <a:endParaRPr lang="en-GB" sz="2000">
              <a:cs typeface="Calibri" panose="020F0502020204030204"/>
            </a:endParaRPr>
          </a:p>
          <a:p>
            <a:pPr marL="0" indent="0">
              <a:buNone/>
            </a:pPr>
            <a:r>
              <a:rPr lang="en-GB" sz="2000" b="1">
                <a:ea typeface="+mn-lt"/>
                <a:cs typeface="+mn-lt"/>
              </a:rPr>
              <a:t>public</a:t>
            </a:r>
            <a:r>
              <a:rPr lang="en-GB" sz="2000">
                <a:ea typeface="+mn-lt"/>
                <a:cs typeface="+mn-lt"/>
              </a:rPr>
              <a:t> </a:t>
            </a:r>
            <a:r>
              <a:rPr lang="en-GB" sz="2000" b="1">
                <a:ea typeface="+mn-lt"/>
                <a:cs typeface="+mn-lt"/>
              </a:rPr>
              <a:t>static</a:t>
            </a:r>
            <a:r>
              <a:rPr lang="en-GB" sz="2000">
                <a:ea typeface="+mn-lt"/>
                <a:cs typeface="+mn-lt"/>
              </a:rPr>
              <a:t> </a:t>
            </a:r>
            <a:r>
              <a:rPr lang="en-GB" sz="2000" b="1">
                <a:ea typeface="+mn-lt"/>
                <a:cs typeface="+mn-lt"/>
              </a:rPr>
              <a:t>void</a:t>
            </a:r>
            <a:r>
              <a:rPr lang="en-GB" sz="2000">
                <a:ea typeface="+mn-lt"/>
                <a:cs typeface="+mn-lt"/>
              </a:rPr>
              <a:t> main(String args[]){  </a:t>
            </a:r>
            <a:endParaRPr lang="en-GB" sz="2000">
              <a:cs typeface="Calibri"/>
            </a:endParaRPr>
          </a:p>
          <a:p>
            <a:pPr marL="0" indent="0">
              <a:buNone/>
            </a:pPr>
            <a:r>
              <a:rPr lang="en-GB" sz="2000">
                <a:ea typeface="+mn-lt"/>
                <a:cs typeface="+mn-lt"/>
              </a:rPr>
              <a:t>Map&lt;Integer,String&gt; map=</a:t>
            </a:r>
            <a:r>
              <a:rPr lang="en-GB" sz="2000" b="1">
                <a:ea typeface="+mn-lt"/>
                <a:cs typeface="+mn-lt"/>
              </a:rPr>
              <a:t>new</a:t>
            </a:r>
            <a:r>
              <a:rPr lang="en-GB" sz="2000">
                <a:ea typeface="+mn-lt"/>
                <a:cs typeface="+mn-lt"/>
              </a:rPr>
              <a:t> HashMap&lt;Integer,String&gt;();  </a:t>
            </a:r>
            <a:endParaRPr lang="en-GB" sz="2000">
              <a:cs typeface="Calibri"/>
            </a:endParaRPr>
          </a:p>
          <a:p>
            <a:pPr marL="0" indent="0">
              <a:buNone/>
            </a:pPr>
            <a:r>
              <a:rPr lang="en-GB" sz="2000">
                <a:ea typeface="+mn-lt"/>
                <a:cs typeface="+mn-lt"/>
              </a:rPr>
              <a:t>map.put(100,"Amit");  </a:t>
            </a:r>
            <a:endParaRPr lang="en-GB" sz="2000">
              <a:cs typeface="Calibri" panose="020F0502020204030204"/>
            </a:endParaRPr>
          </a:p>
          <a:p>
            <a:pPr marL="0" indent="0">
              <a:buNone/>
            </a:pPr>
            <a:r>
              <a:rPr lang="en-GB" sz="2000">
                <a:ea typeface="+mn-lt"/>
                <a:cs typeface="+mn-lt"/>
              </a:rPr>
              <a:t> map.put(101,"Vijay");  </a:t>
            </a:r>
            <a:endParaRPr lang="en-GB" sz="2000">
              <a:cs typeface="Calibri" panose="020F0502020204030204"/>
            </a:endParaRPr>
          </a:p>
          <a:p>
            <a:pPr marL="0" indent="0">
              <a:buNone/>
            </a:pPr>
            <a:r>
              <a:rPr lang="en-GB" sz="2000">
                <a:ea typeface="+mn-lt"/>
                <a:cs typeface="+mn-lt"/>
              </a:rPr>
              <a:t>map.put(102,"Rahul");  </a:t>
            </a:r>
          </a:p>
          <a:p>
            <a:pPr marL="0" indent="0">
              <a:buNone/>
            </a:pPr>
            <a:r>
              <a:rPr lang="en-GB" sz="2000">
                <a:ea typeface="+mn-lt"/>
                <a:cs typeface="+mn-lt"/>
              </a:rPr>
              <a:t> //Elements can traverse in any order  </a:t>
            </a:r>
            <a:endParaRPr lang="en-GB" sz="2000">
              <a:cs typeface="Calibri" panose="020F0502020204030204"/>
            </a:endParaRPr>
          </a:p>
          <a:p>
            <a:pPr marL="0" indent="0">
              <a:buNone/>
            </a:pPr>
            <a:r>
              <a:rPr lang="en-GB" sz="2000">
                <a:ea typeface="+mn-lt"/>
                <a:cs typeface="+mn-lt"/>
              </a:rPr>
              <a:t> </a:t>
            </a:r>
            <a:r>
              <a:rPr lang="en-GB" sz="2000" b="1">
                <a:ea typeface="+mn-lt"/>
                <a:cs typeface="+mn-lt"/>
              </a:rPr>
              <a:t>for</a:t>
            </a:r>
            <a:r>
              <a:rPr lang="en-GB" sz="2000">
                <a:ea typeface="+mn-lt"/>
                <a:cs typeface="+mn-lt"/>
              </a:rPr>
              <a:t>(Map.Entry m:map.entrySet()){  </a:t>
            </a:r>
          </a:p>
          <a:p>
            <a:pPr marL="0" indent="0">
              <a:buNone/>
            </a:pPr>
            <a:r>
              <a:rPr lang="en-GB" sz="2000">
                <a:ea typeface="+mn-lt"/>
                <a:cs typeface="+mn-lt"/>
              </a:rPr>
              <a:t> System.out.println(m.getKey()+" "+m.getValue());  </a:t>
            </a:r>
            <a:endParaRPr lang="en-GB" sz="2000">
              <a:cs typeface="Calibri" panose="020F0502020204030204"/>
            </a:endParaRPr>
          </a:p>
          <a:p>
            <a:pPr marL="0" indent="0">
              <a:buNone/>
            </a:pPr>
            <a:r>
              <a:rPr lang="en-GB" sz="2000">
                <a:ea typeface="+mn-lt"/>
                <a:cs typeface="+mn-lt"/>
              </a:rPr>
              <a:t> }  </a:t>
            </a:r>
            <a:endParaRPr lang="en-GB" sz="2000">
              <a:cs typeface="Calibri" panose="020F0502020204030204"/>
            </a:endParaRPr>
          </a:p>
          <a:p>
            <a:pPr marL="0" indent="0">
              <a:buNone/>
            </a:pPr>
            <a:r>
              <a:rPr lang="en-GB" sz="2000">
                <a:ea typeface="+mn-lt"/>
                <a:cs typeface="+mn-lt"/>
              </a:rPr>
              <a:t> }  </a:t>
            </a:r>
            <a:endParaRPr lang="en-GB" sz="2000">
              <a:cs typeface="Calibri" panose="020F0502020204030204"/>
            </a:endParaRPr>
          </a:p>
          <a:p>
            <a:pPr marL="0" indent="0">
              <a:buNone/>
            </a:pPr>
            <a:r>
              <a:rPr lang="en-GB" sz="2000">
                <a:ea typeface="+mn-lt"/>
                <a:cs typeface="+mn-lt"/>
              </a:rPr>
              <a:t>}  </a:t>
            </a:r>
            <a:endParaRPr lang="en-GB" sz="2000">
              <a:cs typeface="Calibri" panose="020F0502020204030204"/>
            </a:endParaRPr>
          </a:p>
          <a:p>
            <a:endParaRPr lang="en-GB" sz="2000">
              <a:cs typeface="Calibri" panose="020F0502020204030204"/>
            </a:endParaRPr>
          </a:p>
        </p:txBody>
      </p:sp>
    </p:spTree>
    <p:extLst>
      <p:ext uri="{BB962C8B-B14F-4D97-AF65-F5344CB8AC3E}">
        <p14:creationId xmlns:p14="http://schemas.microsoft.com/office/powerpoint/2010/main" val="3157044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F66B49-A86C-46A2-A033-113FE2D802DC}"/>
              </a:ext>
            </a:extLst>
          </p:cNvPr>
          <p:cNvSpPr>
            <a:spLocks noGrp="1"/>
          </p:cNvSpPr>
          <p:nvPr>
            <p:ph type="title" idx="4294967295"/>
          </p:nvPr>
        </p:nvSpPr>
        <p:spPr>
          <a:xfrm>
            <a:off x="621792" y="1161288"/>
            <a:ext cx="3602736" cy="4526280"/>
          </a:xfrm>
        </p:spPr>
        <p:txBody>
          <a:bodyPr vert="horz" lIns="91440" tIns="45720" rIns="91440" bIns="45720" rtlCol="0" anchor="ctr">
            <a:normAutofit/>
          </a:bodyPr>
          <a:lstStyle/>
          <a:p>
            <a:r>
              <a:rPr lang="en-US" sz="4000" b="1" kern="1200">
                <a:solidFill>
                  <a:schemeClr val="tx1"/>
                </a:solidFill>
                <a:latin typeface="+mj-lt"/>
                <a:ea typeface="+mj-ea"/>
                <a:cs typeface="+mj-cs"/>
              </a:rPr>
              <a:t>INHERITANCE</a:t>
            </a:r>
          </a:p>
        </p:txBody>
      </p:sp>
      <p:sp>
        <p:nvSpPr>
          <p:cNvPr id="9"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88E5B05-D5ED-4F31-B4BB-00995E7DD910}"/>
              </a:ext>
            </a:extLst>
          </p:cNvPr>
          <p:cNvSpPr>
            <a:spLocks noGrp="1"/>
          </p:cNvSpPr>
          <p:nvPr>
            <p:ph idx="4294967295"/>
          </p:nvPr>
        </p:nvSpPr>
        <p:spPr>
          <a:xfrm>
            <a:off x="5017207" y="-1840"/>
            <a:ext cx="7009280" cy="6775416"/>
          </a:xfrm>
        </p:spPr>
        <p:txBody>
          <a:bodyPr vert="horz" lIns="91440" tIns="45720" rIns="91440" bIns="45720" rtlCol="0" anchor="ctr">
            <a:normAutofit/>
          </a:bodyPr>
          <a:lstStyle/>
          <a:p>
            <a:r>
              <a:rPr lang="en-US" sz="1400" b="1"/>
              <a:t>Inheritance in Java</a:t>
            </a:r>
            <a:r>
              <a:rPr lang="en-US" sz="1400"/>
              <a:t> is a mechanism in which one object acquires all the properties and </a:t>
            </a:r>
            <a:r>
              <a:rPr lang="en-US" sz="1400" err="1"/>
              <a:t>behaviors</a:t>
            </a:r>
            <a:r>
              <a:rPr lang="en-US" sz="1400"/>
              <a:t> of a parent object. It is an important part of </a:t>
            </a:r>
            <a:r>
              <a:rPr lang="en-US" sz="1400" dirty="0">
                <a:hlinkClick r:id="rId2"/>
              </a:rPr>
              <a:t>OOPs</a:t>
            </a:r>
            <a:r>
              <a:rPr lang="en-US" sz="1400"/>
              <a:t> (Object Oriented programming system).The idea behind inheritance in Java is that you can create new </a:t>
            </a:r>
            <a:r>
              <a:rPr lang="en-US" sz="1400" dirty="0">
                <a:hlinkClick r:id="rId3"/>
              </a:rPr>
              <a:t>classes</a:t>
            </a:r>
            <a:r>
              <a:rPr lang="en-US" sz="1400"/>
              <a:t> that are built upon existing classes. When you inherit from an existing class, you can reuse methods and fields of the parent class. Moreover, you can add new methods and fields in your current class also. Inheritance represents the </a:t>
            </a:r>
            <a:r>
              <a:rPr lang="en-US" sz="1400" b="1"/>
              <a:t>IS-A relationship</a:t>
            </a:r>
            <a:r>
              <a:rPr lang="en-US" sz="1400"/>
              <a:t> which is also known as a </a:t>
            </a:r>
            <a:r>
              <a:rPr lang="en-US" sz="1400" i="1"/>
              <a:t>parent-child</a:t>
            </a:r>
            <a:r>
              <a:rPr lang="en-US" sz="1400"/>
              <a:t> relationship. The </a:t>
            </a:r>
            <a:r>
              <a:rPr lang="en-US" sz="1400" b="1"/>
              <a:t>extends keyword</a:t>
            </a:r>
            <a:r>
              <a:rPr lang="en-US" sz="1400"/>
              <a:t> indicates that you are making a new class that derives from an existing class.</a:t>
            </a:r>
            <a:endParaRPr lang="en-US" sz="1400" dirty="0">
              <a:cs typeface="Calibri"/>
            </a:endParaRPr>
          </a:p>
          <a:p>
            <a:r>
              <a:rPr lang="en-US" sz="1400"/>
              <a:t>Why use inheritance in java</a:t>
            </a:r>
            <a:endParaRPr lang="en-US" sz="1400" dirty="0">
              <a:cs typeface="Calibri"/>
            </a:endParaRPr>
          </a:p>
          <a:p>
            <a:pPr marL="0"/>
            <a:r>
              <a:rPr lang="en-US" sz="1400"/>
              <a:t>     For </a:t>
            </a:r>
            <a:r>
              <a:rPr lang="en-US" sz="1400" dirty="0">
                <a:hlinkClick r:id="rId4"/>
              </a:rPr>
              <a:t>Method Overriding</a:t>
            </a:r>
            <a:r>
              <a:rPr lang="en-US" sz="1400"/>
              <a:t> (so </a:t>
            </a:r>
            <a:r>
              <a:rPr lang="en-US" sz="1400" dirty="0">
                <a:hlinkClick r:id="rId5"/>
              </a:rPr>
              <a:t>runtime polymorphism</a:t>
            </a:r>
            <a:r>
              <a:rPr lang="en-US" sz="1400"/>
              <a:t> can be achieved). </a:t>
            </a:r>
            <a:endParaRPr lang="en-US" sz="1400" dirty="0">
              <a:cs typeface="Calibri"/>
            </a:endParaRPr>
          </a:p>
          <a:p>
            <a:pPr marL="0"/>
            <a:r>
              <a:rPr lang="en-US" sz="1400"/>
              <a:t>     For Code Reusability.</a:t>
            </a:r>
            <a:endParaRPr lang="en-US" sz="1400" dirty="0">
              <a:cs typeface="Calibri"/>
            </a:endParaRPr>
          </a:p>
          <a:p>
            <a:r>
              <a:rPr lang="en-US" sz="1400" b="1"/>
              <a:t>Terms used in Inheritance</a:t>
            </a:r>
            <a:endParaRPr lang="en-US" sz="1400" b="1">
              <a:cs typeface="Calibri"/>
            </a:endParaRPr>
          </a:p>
          <a:p>
            <a:r>
              <a:rPr lang="en-US" sz="1400" b="1"/>
              <a:t>Class:</a:t>
            </a:r>
            <a:r>
              <a:rPr lang="en-US" sz="1400"/>
              <a:t> A class is a group of objects which have common properties. It is a template or blueprint from which objects are created.</a:t>
            </a:r>
            <a:endParaRPr lang="en-US" sz="1400" dirty="0">
              <a:cs typeface="Calibri"/>
            </a:endParaRPr>
          </a:p>
          <a:p>
            <a:r>
              <a:rPr lang="en-US" sz="1400" b="1"/>
              <a:t>Sub Class/Child Class:</a:t>
            </a:r>
            <a:r>
              <a:rPr lang="en-US" sz="1400"/>
              <a:t> Subclass is a class which inherits the other class. It is also called a derived class, extended class, or child class.</a:t>
            </a:r>
            <a:endParaRPr lang="en-US" sz="1400" dirty="0">
              <a:cs typeface="Calibri"/>
            </a:endParaRPr>
          </a:p>
          <a:p>
            <a:r>
              <a:rPr lang="en-US" sz="1400" b="1"/>
              <a:t>Super Class/Parent Class:</a:t>
            </a:r>
            <a:r>
              <a:rPr lang="en-US" sz="1400"/>
              <a:t> Superclass is the class from where a subclass inherits the features. It is also called a base class or a parent class.</a:t>
            </a:r>
            <a:endParaRPr lang="en-US" sz="1400" dirty="0">
              <a:cs typeface="Calibri"/>
            </a:endParaRPr>
          </a:p>
          <a:p>
            <a:r>
              <a:rPr lang="en-US" sz="1400" b="1"/>
              <a:t>Reusability:</a:t>
            </a:r>
            <a:r>
              <a:rPr lang="en-US" sz="1400"/>
              <a:t> As the name specifies, reusability is a mechanism which facilitates you to reuse the fields and methods of the existing class when you create a new class. You can use the same fields and methods already defined in the previous class. </a:t>
            </a:r>
            <a:endParaRPr lang="en-US" sz="1400" dirty="0">
              <a:cs typeface="Calibri"/>
            </a:endParaRPr>
          </a:p>
          <a:p>
            <a:pPr marL="0"/>
            <a:endParaRPr lang="en-US" sz="1400" dirty="0">
              <a:cs typeface="Calibri"/>
            </a:endParaRPr>
          </a:p>
          <a:p>
            <a:endParaRPr lang="en-US" sz="1400" dirty="0">
              <a:cs typeface="Calibri"/>
            </a:endParaRPr>
          </a:p>
        </p:txBody>
      </p:sp>
    </p:spTree>
    <p:extLst>
      <p:ext uri="{BB962C8B-B14F-4D97-AF65-F5344CB8AC3E}">
        <p14:creationId xmlns:p14="http://schemas.microsoft.com/office/powerpoint/2010/main" val="7836553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6983D-F19E-4082-BF1D-486A6FC4E590}"/>
              </a:ext>
            </a:extLst>
          </p:cNvPr>
          <p:cNvSpPr>
            <a:spLocks noGrp="1"/>
          </p:cNvSpPr>
          <p:nvPr>
            <p:ph type="title"/>
          </p:nvPr>
        </p:nvSpPr>
        <p:spPr>
          <a:xfrm>
            <a:off x="686834" y="1153572"/>
            <a:ext cx="3200400" cy="4461163"/>
          </a:xfrm>
        </p:spPr>
        <p:txBody>
          <a:bodyPr>
            <a:normAutofit/>
          </a:bodyPr>
          <a:lstStyle/>
          <a:p>
            <a:r>
              <a:rPr lang="en-GB">
                <a:solidFill>
                  <a:srgbClr val="FFFFFF"/>
                </a:solidFill>
                <a:cs typeface="Calibri Light"/>
              </a:rPr>
              <a:t>HashMap</a:t>
            </a:r>
            <a:endParaRPr lang="en-GB">
              <a:solidFill>
                <a:srgbClr val="FFFFFF"/>
              </a:solidFill>
            </a:endParaRPr>
          </a:p>
        </p:txBody>
      </p:sp>
      <p:sp>
        <p:nvSpPr>
          <p:cNvPr id="17"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CB22A71-D940-4FF6-A767-61034EC42DB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GB" sz="1800">
                <a:ea typeface="+mn-lt"/>
                <a:cs typeface="+mn-lt"/>
              </a:rPr>
              <a:t>Java </a:t>
            </a:r>
            <a:r>
              <a:rPr lang="en-GB" sz="1800" b="1">
                <a:ea typeface="+mn-lt"/>
                <a:cs typeface="+mn-lt"/>
              </a:rPr>
              <a:t>HashMap</a:t>
            </a:r>
            <a:r>
              <a:rPr lang="en-GB" sz="1800">
                <a:ea typeface="+mn-lt"/>
                <a:cs typeface="+mn-lt"/>
              </a:rPr>
              <a:t> class implements the Map interface which allows us </a:t>
            </a:r>
            <a:r>
              <a:rPr lang="en-GB" sz="1800" i="1">
                <a:ea typeface="+mn-lt"/>
                <a:cs typeface="+mn-lt"/>
              </a:rPr>
              <a:t>to store key and value pair</a:t>
            </a:r>
            <a:r>
              <a:rPr lang="en-GB" sz="1800">
                <a:ea typeface="+mn-lt"/>
                <a:cs typeface="+mn-lt"/>
              </a:rPr>
              <a:t>, where keys should be unique. If you try to insert the duplicate key, it will replace the element of the corresponding key. It is easy to perform operations using the key index like updation, deletion, etc. HashMap class is found in the java.util package. HashMap in Java is like the legacy Hashtable class, but it is not synchronized. It allows us to store the null elements as well, but there should be only one null key. Since Java 5, it is denoted as HashMap&lt;K,V&gt;, where K stands for key and V for value. It inherits the AbstractMap class and implements the Map interface.</a:t>
            </a:r>
            <a:endParaRPr lang="en-GB" sz="1800">
              <a:cs typeface="Calibri"/>
            </a:endParaRPr>
          </a:p>
          <a:p>
            <a:pPr marL="0" indent="0">
              <a:buNone/>
            </a:pPr>
            <a:r>
              <a:rPr lang="en-GB" sz="1800" u="sng">
                <a:cs typeface="Calibri"/>
              </a:rPr>
              <a:t>NOTES :</a:t>
            </a:r>
          </a:p>
          <a:p>
            <a:r>
              <a:rPr lang="en-GB" sz="1800">
                <a:ea typeface="+mn-lt"/>
                <a:cs typeface="+mn-lt"/>
              </a:rPr>
              <a:t>Java HashMap contains values based on the key.</a:t>
            </a:r>
            <a:endParaRPr lang="en-GB" sz="1800">
              <a:cs typeface="Calibri"/>
            </a:endParaRPr>
          </a:p>
          <a:p>
            <a:r>
              <a:rPr lang="en-GB" sz="1800">
                <a:ea typeface="+mn-lt"/>
                <a:cs typeface="+mn-lt"/>
              </a:rPr>
              <a:t>Java HashMap contains only unique keys.</a:t>
            </a:r>
            <a:endParaRPr lang="en-GB" sz="1800">
              <a:cs typeface="Calibri"/>
            </a:endParaRPr>
          </a:p>
          <a:p>
            <a:r>
              <a:rPr lang="en-GB" sz="1800">
                <a:ea typeface="+mn-lt"/>
                <a:cs typeface="+mn-lt"/>
              </a:rPr>
              <a:t>Java HashMap may have one null key and multiple null values.</a:t>
            </a:r>
            <a:endParaRPr lang="en-GB" sz="1800">
              <a:cs typeface="Calibri"/>
            </a:endParaRPr>
          </a:p>
          <a:p>
            <a:r>
              <a:rPr lang="en-GB" sz="1800">
                <a:ea typeface="+mn-lt"/>
                <a:cs typeface="+mn-lt"/>
              </a:rPr>
              <a:t>Java HashMap is non synchronized.</a:t>
            </a:r>
            <a:endParaRPr lang="en-GB" sz="1800">
              <a:cs typeface="Calibri"/>
            </a:endParaRPr>
          </a:p>
          <a:p>
            <a:r>
              <a:rPr lang="en-GB" sz="1800">
                <a:ea typeface="+mn-lt"/>
                <a:cs typeface="+mn-lt"/>
              </a:rPr>
              <a:t>Java HashMap maintains no order.</a:t>
            </a:r>
            <a:endParaRPr lang="en-GB" sz="1800">
              <a:cs typeface="Calibri"/>
            </a:endParaRPr>
          </a:p>
          <a:p>
            <a:r>
              <a:rPr lang="en-GB" sz="1800">
                <a:ea typeface="+mn-lt"/>
                <a:cs typeface="+mn-lt"/>
              </a:rPr>
              <a:t>The initial default capacity of Java HashMap class is 16 with a load factor of 0.75.</a:t>
            </a:r>
            <a:endParaRPr lang="en-GB" sz="1800">
              <a:cs typeface="Calibri"/>
            </a:endParaRPr>
          </a:p>
          <a:p>
            <a:endParaRPr lang="en-GB" sz="1800">
              <a:cs typeface="Calibri"/>
            </a:endParaRPr>
          </a:p>
        </p:txBody>
      </p:sp>
    </p:spTree>
    <p:extLst>
      <p:ext uri="{BB962C8B-B14F-4D97-AF65-F5344CB8AC3E}">
        <p14:creationId xmlns:p14="http://schemas.microsoft.com/office/powerpoint/2010/main" val="29051594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Arc 4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5" name="Title 24">
            <a:extLst>
              <a:ext uri="{FF2B5EF4-FFF2-40B4-BE49-F238E27FC236}">
                <a16:creationId xmlns:a16="http://schemas.microsoft.com/office/drawing/2014/main" id="{BA273446-EE78-435E-9552-0AA1AA314B53}"/>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sz="3100" kern="1200">
                <a:solidFill>
                  <a:schemeClr val="tx1"/>
                </a:solidFill>
                <a:latin typeface="+mj-lt"/>
                <a:ea typeface="+mj-ea"/>
                <a:cs typeface="+mj-cs"/>
              </a:rPr>
              <a:t>Declaration And Constructors Used for HashMaps</a:t>
            </a:r>
          </a:p>
        </p:txBody>
      </p:sp>
      <p:sp>
        <p:nvSpPr>
          <p:cNvPr id="3" name="Content Placeholder 2">
            <a:extLst>
              <a:ext uri="{FF2B5EF4-FFF2-40B4-BE49-F238E27FC236}">
                <a16:creationId xmlns:a16="http://schemas.microsoft.com/office/drawing/2014/main" id="{0049AA3C-EC8A-4875-B491-7AD4A772E86A}"/>
              </a:ext>
            </a:extLst>
          </p:cNvPr>
          <p:cNvSpPr>
            <a:spLocks noGrp="1"/>
          </p:cNvSpPr>
          <p:nvPr>
            <p:ph idx="4294967295"/>
          </p:nvPr>
        </p:nvSpPr>
        <p:spPr>
          <a:xfrm>
            <a:off x="838201" y="1984443"/>
            <a:ext cx="5257800" cy="4192520"/>
          </a:xfrm>
        </p:spPr>
        <p:txBody>
          <a:bodyPr vert="horz" lIns="91440" tIns="45720" rIns="91440" bIns="45720" rtlCol="0">
            <a:normAutofit/>
          </a:bodyPr>
          <a:lstStyle/>
          <a:p>
            <a:pPr marL="0"/>
            <a:r>
              <a:rPr lang="en-US" sz="2600" u="sng"/>
              <a:t>Declaration for java.util.HashMap class</a:t>
            </a:r>
            <a:endParaRPr lang="en-US" sz="2600"/>
          </a:p>
          <a:p>
            <a:pPr marL="0"/>
            <a:r>
              <a:rPr lang="en-US" sz="2600" b="1"/>
              <a:t>public</a:t>
            </a:r>
            <a:r>
              <a:rPr lang="en-US" sz="2600"/>
              <a:t> </a:t>
            </a:r>
            <a:r>
              <a:rPr lang="en-US" sz="2600" b="1"/>
              <a:t>class</a:t>
            </a:r>
            <a:r>
              <a:rPr lang="en-US" sz="2600"/>
              <a:t> HashMap&lt;K,V&gt; </a:t>
            </a:r>
            <a:r>
              <a:rPr lang="en-US" sz="2600" b="1"/>
              <a:t>extends</a:t>
            </a:r>
            <a:r>
              <a:rPr lang="en-US" sz="2600"/>
              <a:t> AbstractMap&lt;K,V&gt; </a:t>
            </a:r>
            <a:r>
              <a:rPr lang="en-US" sz="2600" b="1"/>
              <a:t>implements</a:t>
            </a:r>
            <a:r>
              <a:rPr lang="en-US" sz="2600"/>
              <a:t> Map&lt;K,V&gt;, Cloneable, Serializable</a:t>
            </a:r>
          </a:p>
          <a:p>
            <a:pPr marL="0"/>
            <a:r>
              <a:rPr lang="en-US" sz="2600"/>
              <a:t>Where..,</a:t>
            </a:r>
          </a:p>
          <a:p>
            <a:pPr marL="0"/>
            <a:r>
              <a:rPr lang="en-US" sz="2600" b="1"/>
              <a:t>K</a:t>
            </a:r>
            <a:r>
              <a:rPr lang="en-US" sz="2600"/>
              <a:t>: It is the type of keys maintained by this map And </a:t>
            </a:r>
            <a:r>
              <a:rPr lang="en-US" sz="2600" b="1"/>
              <a:t>V :</a:t>
            </a:r>
            <a:r>
              <a:rPr lang="en-US" sz="2600"/>
              <a:t> It is the type of mapped values.</a:t>
            </a:r>
          </a:p>
          <a:p>
            <a:pPr marL="0"/>
            <a:endParaRPr lang="en-US" sz="2600"/>
          </a:p>
        </p:txBody>
      </p:sp>
      <p:graphicFrame>
        <p:nvGraphicFramePr>
          <p:cNvPr id="24" name="Table 23">
            <a:extLst>
              <a:ext uri="{FF2B5EF4-FFF2-40B4-BE49-F238E27FC236}">
                <a16:creationId xmlns:a16="http://schemas.microsoft.com/office/drawing/2014/main" id="{9AB64043-3857-4E2B-B88B-37FBB08B57A3}"/>
              </a:ext>
            </a:extLst>
          </p:cNvPr>
          <p:cNvGraphicFramePr>
            <a:graphicFrameLocks noGrp="1"/>
          </p:cNvGraphicFramePr>
          <p:nvPr>
            <p:extLst>
              <p:ext uri="{D42A27DB-BD31-4B8C-83A1-F6EECF244321}">
                <p14:modId xmlns:p14="http://schemas.microsoft.com/office/powerpoint/2010/main" val="2364517735"/>
              </p:ext>
            </p:extLst>
          </p:nvPr>
        </p:nvGraphicFramePr>
        <p:xfrm>
          <a:off x="6211018" y="1581509"/>
          <a:ext cx="5643337" cy="4086919"/>
        </p:xfrm>
        <a:graphic>
          <a:graphicData uri="http://schemas.openxmlformats.org/drawingml/2006/table">
            <a:tbl>
              <a:tblPr firstRow="1" bandRow="1">
                <a:tableStyleId>{5C22544A-7EE6-4342-B048-85BDC9FD1C3A}</a:tableStyleId>
              </a:tblPr>
              <a:tblGrid>
                <a:gridCol w="2192418">
                  <a:extLst>
                    <a:ext uri="{9D8B030D-6E8A-4147-A177-3AD203B41FA5}">
                      <a16:colId xmlns:a16="http://schemas.microsoft.com/office/drawing/2014/main" val="25936960"/>
                    </a:ext>
                  </a:extLst>
                </a:gridCol>
                <a:gridCol w="3450919">
                  <a:extLst>
                    <a:ext uri="{9D8B030D-6E8A-4147-A177-3AD203B41FA5}">
                      <a16:colId xmlns:a16="http://schemas.microsoft.com/office/drawing/2014/main" val="780966889"/>
                    </a:ext>
                  </a:extLst>
                </a:gridCol>
              </a:tblGrid>
              <a:tr h="520882">
                <a:tc>
                  <a:txBody>
                    <a:bodyPr/>
                    <a:lstStyle/>
                    <a:p>
                      <a:pPr algn="l" fontAlgn="t"/>
                      <a:r>
                        <a:rPr lang="en-GB" sz="1500" dirty="0">
                          <a:effectLst/>
                        </a:rPr>
                        <a:t>Constructor</a:t>
                      </a:r>
                      <a:endParaRPr lang="en-GB" sz="1500" dirty="0">
                        <a:solidFill>
                          <a:srgbClr val="000000"/>
                        </a:solidFill>
                        <a:effectLst/>
                        <a:latin typeface="times new roman" panose="02020603050405020304" pitchFamily="18" charset="0"/>
                      </a:endParaRPr>
                    </a:p>
                  </a:txBody>
                  <a:tcPr marL="89302" marR="89302" marT="89302" marB="89302"/>
                </a:tc>
                <a:tc>
                  <a:txBody>
                    <a:bodyPr/>
                    <a:lstStyle/>
                    <a:p>
                      <a:pPr algn="l" fontAlgn="t"/>
                      <a:r>
                        <a:rPr lang="en-GB" sz="1500" dirty="0">
                          <a:effectLst/>
                        </a:rPr>
                        <a:t>Description</a:t>
                      </a:r>
                      <a:endParaRPr lang="en-GB" sz="1500" dirty="0">
                        <a:solidFill>
                          <a:srgbClr val="000000"/>
                        </a:solidFill>
                        <a:effectLst/>
                        <a:latin typeface="times new roman" panose="02020603050405020304" pitchFamily="18" charset="0"/>
                      </a:endParaRPr>
                    </a:p>
                  </a:txBody>
                  <a:tcPr marL="89302" marR="89302" marT="89302" marB="89302"/>
                </a:tc>
                <a:extLst>
                  <a:ext uri="{0D108BD9-81ED-4DB2-BD59-A6C34878D82A}">
                    <a16:rowId xmlns:a16="http://schemas.microsoft.com/office/drawing/2014/main" val="1576543172"/>
                  </a:ext>
                </a:extLst>
              </a:tr>
              <a:tr h="701187">
                <a:tc>
                  <a:txBody>
                    <a:bodyPr/>
                    <a:lstStyle/>
                    <a:p>
                      <a:pPr algn="just" fontAlgn="t"/>
                      <a:r>
                        <a:rPr lang="en-GB" sz="1500" dirty="0">
                          <a:effectLst/>
                        </a:rPr>
                        <a:t>HashMap()</a:t>
                      </a:r>
                    </a:p>
                  </a:txBody>
                  <a:tcPr marL="59535" marR="59535" marT="59535" marB="59535"/>
                </a:tc>
                <a:tc>
                  <a:txBody>
                    <a:bodyPr/>
                    <a:lstStyle/>
                    <a:p>
                      <a:pPr algn="just" fontAlgn="t"/>
                      <a:r>
                        <a:rPr lang="en-GB" sz="1500" dirty="0">
                          <a:effectLst/>
                        </a:rPr>
                        <a:t>It is used to construct a default HashMap.</a:t>
                      </a:r>
                    </a:p>
                  </a:txBody>
                  <a:tcPr marL="59535" marR="59535" marT="59535" marB="59535"/>
                </a:tc>
                <a:extLst>
                  <a:ext uri="{0D108BD9-81ED-4DB2-BD59-A6C34878D82A}">
                    <a16:rowId xmlns:a16="http://schemas.microsoft.com/office/drawing/2014/main" val="3143914801"/>
                  </a:ext>
                </a:extLst>
              </a:tr>
              <a:tr h="941594">
                <a:tc>
                  <a:txBody>
                    <a:bodyPr/>
                    <a:lstStyle/>
                    <a:p>
                      <a:pPr algn="just" fontAlgn="t"/>
                      <a:r>
                        <a:rPr lang="en-GB" sz="1500" dirty="0">
                          <a:effectLst/>
                        </a:rPr>
                        <a:t>HashMap(Map&lt;? extends K,? extends V&gt; m)</a:t>
                      </a:r>
                    </a:p>
                  </a:txBody>
                  <a:tcPr marL="59535" marR="59535" marT="59535" marB="59535"/>
                </a:tc>
                <a:tc>
                  <a:txBody>
                    <a:bodyPr/>
                    <a:lstStyle/>
                    <a:p>
                      <a:pPr algn="just" fontAlgn="t"/>
                      <a:r>
                        <a:rPr lang="en-GB" sz="1500" dirty="0">
                          <a:effectLst/>
                        </a:rPr>
                        <a:t>It is used to initialize the hash map by using the elements of the given Map object m.</a:t>
                      </a:r>
                    </a:p>
                  </a:txBody>
                  <a:tcPr marL="59535" marR="59535" marT="59535" marB="59535"/>
                </a:tc>
                <a:extLst>
                  <a:ext uri="{0D108BD9-81ED-4DB2-BD59-A6C34878D82A}">
                    <a16:rowId xmlns:a16="http://schemas.microsoft.com/office/drawing/2014/main" val="2190670405"/>
                  </a:ext>
                </a:extLst>
              </a:tr>
              <a:tr h="961628">
                <a:tc>
                  <a:txBody>
                    <a:bodyPr/>
                    <a:lstStyle/>
                    <a:p>
                      <a:pPr algn="just" fontAlgn="t"/>
                      <a:r>
                        <a:rPr lang="en-GB" sz="1500" dirty="0">
                          <a:effectLst/>
                        </a:rPr>
                        <a:t>HashMap(int capacity)</a:t>
                      </a:r>
                    </a:p>
                  </a:txBody>
                  <a:tcPr marL="59535" marR="59535" marT="59535" marB="59535"/>
                </a:tc>
                <a:tc>
                  <a:txBody>
                    <a:bodyPr/>
                    <a:lstStyle/>
                    <a:p>
                      <a:pPr algn="just" fontAlgn="t"/>
                      <a:r>
                        <a:rPr lang="en-GB" sz="1500" dirty="0">
                          <a:effectLst/>
                        </a:rPr>
                        <a:t>It is used to initializes the capacity of the hash map to the given integer value, capacity.</a:t>
                      </a:r>
                    </a:p>
                  </a:txBody>
                  <a:tcPr marL="59535" marR="59535" marT="59535" marB="59535"/>
                </a:tc>
                <a:extLst>
                  <a:ext uri="{0D108BD9-81ED-4DB2-BD59-A6C34878D82A}">
                    <a16:rowId xmlns:a16="http://schemas.microsoft.com/office/drawing/2014/main" val="3516620504"/>
                  </a:ext>
                </a:extLst>
              </a:tr>
              <a:tr h="961628">
                <a:tc>
                  <a:txBody>
                    <a:bodyPr/>
                    <a:lstStyle/>
                    <a:p>
                      <a:pPr algn="just" fontAlgn="t"/>
                      <a:r>
                        <a:rPr lang="en-GB" sz="1500" dirty="0">
                          <a:effectLst/>
                        </a:rPr>
                        <a:t>HashMap(int capacity, float </a:t>
                      </a:r>
                      <a:r>
                        <a:rPr lang="en-GB" sz="1500" dirty="0" err="1">
                          <a:effectLst/>
                        </a:rPr>
                        <a:t>loadFactor</a:t>
                      </a:r>
                      <a:r>
                        <a:rPr lang="en-GB" sz="1500" dirty="0">
                          <a:effectLst/>
                        </a:rPr>
                        <a:t>)</a:t>
                      </a:r>
                    </a:p>
                  </a:txBody>
                  <a:tcPr marL="59535" marR="59535" marT="59535" marB="59535"/>
                </a:tc>
                <a:tc>
                  <a:txBody>
                    <a:bodyPr/>
                    <a:lstStyle/>
                    <a:p>
                      <a:pPr algn="just" fontAlgn="t"/>
                      <a:r>
                        <a:rPr lang="en-GB" sz="1500" dirty="0">
                          <a:effectLst/>
                        </a:rPr>
                        <a:t>It is used to initialize both the capacity and load factor of the hash map by using its arguments.</a:t>
                      </a:r>
                    </a:p>
                  </a:txBody>
                  <a:tcPr marL="59535" marR="59535" marT="59535" marB="59535"/>
                </a:tc>
                <a:extLst>
                  <a:ext uri="{0D108BD9-81ED-4DB2-BD59-A6C34878D82A}">
                    <a16:rowId xmlns:a16="http://schemas.microsoft.com/office/drawing/2014/main" val="3051842575"/>
                  </a:ext>
                </a:extLst>
              </a:tr>
            </a:tbl>
          </a:graphicData>
        </a:graphic>
      </p:graphicFrame>
    </p:spTree>
    <p:extLst>
      <p:ext uri="{BB962C8B-B14F-4D97-AF65-F5344CB8AC3E}">
        <p14:creationId xmlns:p14="http://schemas.microsoft.com/office/powerpoint/2010/main" val="1825096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4A3D50-C943-40D5-AF03-AD9B3D0E365E}"/>
              </a:ext>
            </a:extLst>
          </p:cNvPr>
          <p:cNvSpPr>
            <a:spLocks noGrp="1"/>
          </p:cNvSpPr>
          <p:nvPr>
            <p:ph type="title"/>
          </p:nvPr>
        </p:nvSpPr>
        <p:spPr>
          <a:xfrm>
            <a:off x="686834" y="1153572"/>
            <a:ext cx="3200400" cy="4461163"/>
          </a:xfrm>
        </p:spPr>
        <p:txBody>
          <a:bodyPr>
            <a:normAutofit/>
          </a:bodyPr>
          <a:lstStyle/>
          <a:p>
            <a:r>
              <a:rPr lang="en-GB">
                <a:solidFill>
                  <a:srgbClr val="FFFFFF"/>
                </a:solidFill>
                <a:cs typeface="Calibri Light"/>
              </a:rPr>
              <a:t>Example for HashMap</a:t>
            </a:r>
            <a:endParaRPr lang="en-GB">
              <a:solidFill>
                <a:srgbClr val="FFFFFF"/>
              </a:solidFill>
            </a:endParaRP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738A587-B74D-4B25-BCAE-275DF699558C}"/>
              </a:ext>
            </a:extLst>
          </p:cNvPr>
          <p:cNvSpPr>
            <a:spLocks noGrp="1"/>
          </p:cNvSpPr>
          <p:nvPr>
            <p:ph idx="1"/>
          </p:nvPr>
        </p:nvSpPr>
        <p:spPr>
          <a:xfrm>
            <a:off x="4447308" y="591344"/>
            <a:ext cx="6906491" cy="5585619"/>
          </a:xfrm>
        </p:spPr>
        <p:txBody>
          <a:bodyPr anchor="ctr">
            <a:normAutofit/>
          </a:bodyPr>
          <a:lstStyle/>
          <a:p>
            <a:pPr marL="0" indent="0">
              <a:buNone/>
            </a:pPr>
            <a:r>
              <a:rPr lang="en-GB" sz="1800" b="1" dirty="0">
                <a:ea typeface="+mn-lt"/>
                <a:cs typeface="+mn-lt"/>
              </a:rPr>
              <a:t>import</a:t>
            </a:r>
            <a:r>
              <a:rPr lang="en-GB" sz="1800" dirty="0">
                <a:ea typeface="+mn-lt"/>
                <a:cs typeface="+mn-lt"/>
              </a:rPr>
              <a:t> </a:t>
            </a:r>
            <a:r>
              <a:rPr lang="en-GB" sz="1800" dirty="0" err="1">
                <a:ea typeface="+mn-lt"/>
                <a:cs typeface="+mn-lt"/>
              </a:rPr>
              <a:t>java.util</a:t>
            </a:r>
            <a:r>
              <a:rPr lang="en-GB" sz="1800" dirty="0">
                <a:ea typeface="+mn-lt"/>
                <a:cs typeface="+mn-lt"/>
              </a:rPr>
              <a:t>.*;  </a:t>
            </a:r>
            <a:endParaRPr lang="en-US" sz="1800"/>
          </a:p>
          <a:p>
            <a:pPr marL="0" indent="0">
              <a:buNone/>
            </a:pPr>
            <a:r>
              <a:rPr lang="en-GB" sz="1800" b="1" dirty="0">
                <a:ea typeface="+mn-lt"/>
                <a:cs typeface="+mn-lt"/>
              </a:rPr>
              <a:t>public</a:t>
            </a:r>
            <a:r>
              <a:rPr lang="en-GB" sz="1800" dirty="0">
                <a:ea typeface="+mn-lt"/>
                <a:cs typeface="+mn-lt"/>
              </a:rPr>
              <a:t> </a:t>
            </a:r>
            <a:r>
              <a:rPr lang="en-GB" sz="1800" b="1" dirty="0">
                <a:ea typeface="+mn-lt"/>
                <a:cs typeface="+mn-lt"/>
              </a:rPr>
              <a:t>class</a:t>
            </a:r>
            <a:r>
              <a:rPr lang="en-GB" sz="1800" dirty="0">
                <a:ea typeface="+mn-lt"/>
                <a:cs typeface="+mn-lt"/>
              </a:rPr>
              <a:t> HashMapExample1{  </a:t>
            </a:r>
            <a:endParaRPr lang="en-GB" sz="1800" dirty="0">
              <a:cs typeface="Calibri"/>
            </a:endParaRPr>
          </a:p>
          <a:p>
            <a:pPr marL="0" indent="0">
              <a:buNone/>
            </a:pPr>
            <a:r>
              <a:rPr lang="en-GB" sz="1800" b="1" dirty="0">
                <a:ea typeface="+mn-lt"/>
                <a:cs typeface="+mn-lt"/>
              </a:rPr>
              <a:t>public</a:t>
            </a:r>
            <a:r>
              <a:rPr lang="en-GB" sz="1800" dirty="0">
                <a:ea typeface="+mn-lt"/>
                <a:cs typeface="+mn-lt"/>
              </a:rPr>
              <a:t> </a:t>
            </a:r>
            <a:r>
              <a:rPr lang="en-GB" sz="1800" b="1" dirty="0">
                <a:ea typeface="+mn-lt"/>
                <a:cs typeface="+mn-lt"/>
              </a:rPr>
              <a:t>static</a:t>
            </a:r>
            <a:r>
              <a:rPr lang="en-GB" sz="1800" dirty="0">
                <a:ea typeface="+mn-lt"/>
                <a:cs typeface="+mn-lt"/>
              </a:rPr>
              <a:t> </a:t>
            </a:r>
            <a:r>
              <a:rPr lang="en-GB" sz="1800" b="1" dirty="0">
                <a:ea typeface="+mn-lt"/>
                <a:cs typeface="+mn-lt"/>
              </a:rPr>
              <a:t>void</a:t>
            </a:r>
            <a:r>
              <a:rPr lang="en-GB" sz="1800" dirty="0">
                <a:ea typeface="+mn-lt"/>
                <a:cs typeface="+mn-lt"/>
              </a:rPr>
              <a:t> main(String </a:t>
            </a:r>
            <a:r>
              <a:rPr lang="en-GB" sz="1800" dirty="0" err="1">
                <a:ea typeface="+mn-lt"/>
                <a:cs typeface="+mn-lt"/>
              </a:rPr>
              <a:t>args</a:t>
            </a:r>
            <a:r>
              <a:rPr lang="en-GB" sz="1800" dirty="0">
                <a:ea typeface="+mn-lt"/>
                <a:cs typeface="+mn-lt"/>
              </a:rPr>
              <a:t>[]){  </a:t>
            </a:r>
          </a:p>
          <a:p>
            <a:pPr marL="0" indent="0">
              <a:buNone/>
            </a:pPr>
            <a:r>
              <a:rPr lang="en-GB" sz="1800" dirty="0">
                <a:ea typeface="+mn-lt"/>
                <a:cs typeface="+mn-lt"/>
              </a:rPr>
              <a:t>HashMap&lt;</a:t>
            </a:r>
            <a:r>
              <a:rPr lang="en-GB" sz="1800" dirty="0" err="1">
                <a:ea typeface="+mn-lt"/>
                <a:cs typeface="+mn-lt"/>
              </a:rPr>
              <a:t>Integer,String</a:t>
            </a:r>
            <a:r>
              <a:rPr lang="en-GB" sz="1800" dirty="0">
                <a:ea typeface="+mn-lt"/>
                <a:cs typeface="+mn-lt"/>
              </a:rPr>
              <a:t>&gt; map=</a:t>
            </a:r>
            <a:r>
              <a:rPr lang="en-GB" sz="1800" b="1" dirty="0">
                <a:ea typeface="+mn-lt"/>
                <a:cs typeface="+mn-lt"/>
              </a:rPr>
              <a:t>new</a:t>
            </a:r>
            <a:r>
              <a:rPr lang="en-GB" sz="1800" dirty="0">
                <a:ea typeface="+mn-lt"/>
                <a:cs typeface="+mn-lt"/>
              </a:rPr>
              <a:t> HashMap&lt;</a:t>
            </a:r>
            <a:r>
              <a:rPr lang="en-GB" sz="1800" dirty="0" err="1">
                <a:ea typeface="+mn-lt"/>
                <a:cs typeface="+mn-lt"/>
              </a:rPr>
              <a:t>Integer,String</a:t>
            </a:r>
            <a:r>
              <a:rPr lang="en-GB" sz="1800" dirty="0">
                <a:ea typeface="+mn-lt"/>
                <a:cs typeface="+mn-lt"/>
              </a:rPr>
              <a:t>&gt;(); //Creating HashMap    </a:t>
            </a:r>
            <a:endParaRPr lang="en-GB" sz="1800">
              <a:cs typeface="Calibri"/>
            </a:endParaRPr>
          </a:p>
          <a:p>
            <a:pPr marL="0" indent="0">
              <a:buNone/>
            </a:pPr>
            <a:r>
              <a:rPr lang="en-GB" sz="1800" dirty="0" err="1">
                <a:ea typeface="+mn-lt"/>
                <a:cs typeface="+mn-lt"/>
              </a:rPr>
              <a:t>map.put</a:t>
            </a:r>
            <a:r>
              <a:rPr lang="en-GB" sz="1800" dirty="0">
                <a:ea typeface="+mn-lt"/>
                <a:cs typeface="+mn-lt"/>
              </a:rPr>
              <a:t>(1,"Mango");  //Put elements in Map  </a:t>
            </a:r>
            <a:endParaRPr lang="en-GB" sz="1800" dirty="0">
              <a:cs typeface="Calibri" panose="020F0502020204030204"/>
            </a:endParaRPr>
          </a:p>
          <a:p>
            <a:pPr marL="0" indent="0">
              <a:buNone/>
            </a:pPr>
            <a:r>
              <a:rPr lang="en-GB" sz="1800" dirty="0" err="1">
                <a:ea typeface="+mn-lt"/>
                <a:cs typeface="+mn-lt"/>
              </a:rPr>
              <a:t>map.put</a:t>
            </a:r>
            <a:r>
              <a:rPr lang="en-GB" sz="1800" dirty="0">
                <a:ea typeface="+mn-lt"/>
                <a:cs typeface="+mn-lt"/>
              </a:rPr>
              <a:t>(2,"Apple");    </a:t>
            </a:r>
            <a:endParaRPr lang="en-GB" sz="1800" dirty="0">
              <a:cs typeface="Calibri" panose="020F0502020204030204"/>
            </a:endParaRPr>
          </a:p>
          <a:p>
            <a:pPr marL="0" indent="0">
              <a:buNone/>
            </a:pPr>
            <a:r>
              <a:rPr lang="en-GB" sz="1800" dirty="0">
                <a:ea typeface="+mn-lt"/>
                <a:cs typeface="+mn-lt"/>
              </a:rPr>
              <a:t>  </a:t>
            </a:r>
            <a:r>
              <a:rPr lang="en-GB" sz="1800" dirty="0" err="1">
                <a:ea typeface="+mn-lt"/>
                <a:cs typeface="+mn-lt"/>
              </a:rPr>
              <a:t>map.put</a:t>
            </a:r>
            <a:r>
              <a:rPr lang="en-GB" sz="1800" dirty="0">
                <a:ea typeface="+mn-lt"/>
                <a:cs typeface="+mn-lt"/>
              </a:rPr>
              <a:t>(3,"Banana");   </a:t>
            </a:r>
            <a:endParaRPr lang="en-GB" sz="1800" dirty="0">
              <a:cs typeface="Calibri" panose="020F0502020204030204"/>
            </a:endParaRPr>
          </a:p>
          <a:p>
            <a:pPr marL="0" indent="0">
              <a:buNone/>
            </a:pPr>
            <a:r>
              <a:rPr lang="en-GB" sz="1800" dirty="0">
                <a:ea typeface="+mn-lt"/>
                <a:cs typeface="+mn-lt"/>
              </a:rPr>
              <a:t>  </a:t>
            </a:r>
            <a:r>
              <a:rPr lang="en-GB" sz="1800" dirty="0" err="1">
                <a:ea typeface="+mn-lt"/>
                <a:cs typeface="+mn-lt"/>
              </a:rPr>
              <a:t>map.put</a:t>
            </a:r>
            <a:r>
              <a:rPr lang="en-GB" sz="1800" dirty="0">
                <a:ea typeface="+mn-lt"/>
                <a:cs typeface="+mn-lt"/>
              </a:rPr>
              <a:t>(4,"Grapes");   </a:t>
            </a:r>
            <a:endParaRPr lang="en-GB" sz="1800" dirty="0">
              <a:cs typeface="Calibri" panose="020F0502020204030204"/>
            </a:endParaRPr>
          </a:p>
          <a:p>
            <a:pPr marL="0" indent="0">
              <a:buNone/>
            </a:pPr>
            <a:r>
              <a:rPr lang="en-GB" sz="1800" dirty="0" err="1">
                <a:ea typeface="+mn-lt"/>
                <a:cs typeface="+mn-lt"/>
              </a:rPr>
              <a:t>System.out.println</a:t>
            </a:r>
            <a:r>
              <a:rPr lang="en-GB" sz="1800" dirty="0">
                <a:ea typeface="+mn-lt"/>
                <a:cs typeface="+mn-lt"/>
              </a:rPr>
              <a:t>("Iterating </a:t>
            </a:r>
            <a:r>
              <a:rPr lang="en-GB" sz="1800" dirty="0" err="1">
                <a:ea typeface="+mn-lt"/>
                <a:cs typeface="+mn-lt"/>
              </a:rPr>
              <a:t>Hashmap</a:t>
            </a:r>
            <a:r>
              <a:rPr lang="en-GB" sz="1800" dirty="0">
                <a:ea typeface="+mn-lt"/>
                <a:cs typeface="+mn-lt"/>
              </a:rPr>
              <a:t>...");  </a:t>
            </a:r>
            <a:endParaRPr lang="en-GB" sz="1800" dirty="0">
              <a:cs typeface="Calibri" panose="020F0502020204030204"/>
            </a:endParaRPr>
          </a:p>
          <a:p>
            <a:pPr marL="0" indent="0">
              <a:buNone/>
            </a:pPr>
            <a:r>
              <a:rPr lang="en-GB" sz="1800" b="1" dirty="0">
                <a:ea typeface="+mn-lt"/>
                <a:cs typeface="+mn-lt"/>
              </a:rPr>
              <a:t>for</a:t>
            </a:r>
            <a:r>
              <a:rPr lang="en-GB" sz="1800" dirty="0">
                <a:ea typeface="+mn-lt"/>
                <a:cs typeface="+mn-lt"/>
              </a:rPr>
              <a:t>(</a:t>
            </a:r>
            <a:r>
              <a:rPr lang="en-GB" sz="1800" dirty="0" err="1">
                <a:ea typeface="+mn-lt"/>
                <a:cs typeface="+mn-lt"/>
              </a:rPr>
              <a:t>Map.Entry</a:t>
            </a:r>
            <a:r>
              <a:rPr lang="en-GB" sz="1800" dirty="0">
                <a:ea typeface="+mn-lt"/>
                <a:cs typeface="+mn-lt"/>
              </a:rPr>
              <a:t> m : </a:t>
            </a:r>
            <a:r>
              <a:rPr lang="en-GB" sz="1800" dirty="0" err="1">
                <a:ea typeface="+mn-lt"/>
                <a:cs typeface="+mn-lt"/>
              </a:rPr>
              <a:t>map.entrySet</a:t>
            </a:r>
            <a:r>
              <a:rPr lang="en-GB" sz="1800" dirty="0">
                <a:ea typeface="+mn-lt"/>
                <a:cs typeface="+mn-lt"/>
              </a:rPr>
              <a:t>()){    </a:t>
            </a:r>
            <a:endParaRPr lang="en-GB" sz="1800" dirty="0">
              <a:cs typeface="Calibri" panose="020F0502020204030204"/>
            </a:endParaRPr>
          </a:p>
          <a:p>
            <a:pPr marL="0" indent="0">
              <a:buNone/>
            </a:pPr>
            <a:r>
              <a:rPr lang="en-GB" sz="1800" dirty="0" err="1">
                <a:ea typeface="+mn-lt"/>
                <a:cs typeface="+mn-lt"/>
              </a:rPr>
              <a:t>System.out.println</a:t>
            </a:r>
            <a:r>
              <a:rPr lang="en-GB" sz="1800" dirty="0">
                <a:ea typeface="+mn-lt"/>
                <a:cs typeface="+mn-lt"/>
              </a:rPr>
              <a:t>(</a:t>
            </a:r>
            <a:r>
              <a:rPr lang="en-GB" sz="1800" dirty="0" err="1">
                <a:ea typeface="+mn-lt"/>
                <a:cs typeface="+mn-lt"/>
              </a:rPr>
              <a:t>m.getKey</a:t>
            </a:r>
            <a:r>
              <a:rPr lang="en-GB" sz="1800" dirty="0">
                <a:ea typeface="+mn-lt"/>
                <a:cs typeface="+mn-lt"/>
              </a:rPr>
              <a:t>()+" "+</a:t>
            </a:r>
            <a:r>
              <a:rPr lang="en-GB" sz="1800" dirty="0" err="1">
                <a:ea typeface="+mn-lt"/>
                <a:cs typeface="+mn-lt"/>
              </a:rPr>
              <a:t>m.getValue</a:t>
            </a:r>
            <a:r>
              <a:rPr lang="en-GB" sz="1800" dirty="0">
                <a:ea typeface="+mn-lt"/>
                <a:cs typeface="+mn-lt"/>
              </a:rPr>
              <a:t>());    </a:t>
            </a:r>
            <a:endParaRPr lang="en-GB" sz="1800" dirty="0">
              <a:cs typeface="Calibri" panose="020F0502020204030204"/>
            </a:endParaRPr>
          </a:p>
          <a:p>
            <a:pPr marL="0" indent="0">
              <a:buNone/>
            </a:pPr>
            <a:r>
              <a:rPr lang="en-GB" sz="1800" dirty="0">
                <a:ea typeface="+mn-lt"/>
                <a:cs typeface="+mn-lt"/>
              </a:rPr>
              <a:t>}  </a:t>
            </a:r>
            <a:endParaRPr lang="en-GB" sz="1800" dirty="0">
              <a:cs typeface="Calibri" panose="020F0502020204030204"/>
            </a:endParaRPr>
          </a:p>
          <a:p>
            <a:pPr marL="0" indent="0">
              <a:buNone/>
            </a:pPr>
            <a:r>
              <a:rPr lang="en-GB" sz="1800" dirty="0">
                <a:ea typeface="+mn-lt"/>
                <a:cs typeface="+mn-lt"/>
              </a:rPr>
              <a:t>}  </a:t>
            </a:r>
            <a:endParaRPr lang="en-GB" sz="1800" dirty="0">
              <a:cs typeface="Calibri" panose="020F0502020204030204"/>
            </a:endParaRPr>
          </a:p>
          <a:p>
            <a:pPr marL="0" indent="0">
              <a:buNone/>
            </a:pPr>
            <a:r>
              <a:rPr lang="en-GB" sz="1800" dirty="0">
                <a:ea typeface="+mn-lt"/>
                <a:cs typeface="+mn-lt"/>
              </a:rPr>
              <a:t>}  </a:t>
            </a:r>
            <a:endParaRPr lang="en-GB" sz="1800" dirty="0">
              <a:cs typeface="Calibri" panose="020F0502020204030204"/>
            </a:endParaRPr>
          </a:p>
          <a:p>
            <a:endParaRPr lang="en-GB" sz="1800">
              <a:cs typeface="Calibri" panose="020F0502020204030204"/>
            </a:endParaRPr>
          </a:p>
        </p:txBody>
      </p:sp>
    </p:spTree>
    <p:extLst>
      <p:ext uri="{BB962C8B-B14F-4D97-AF65-F5344CB8AC3E}">
        <p14:creationId xmlns:p14="http://schemas.microsoft.com/office/powerpoint/2010/main" val="6351691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93388-B275-42DD-A5DF-E6BC65E2AAFA}"/>
              </a:ext>
            </a:extLst>
          </p:cNvPr>
          <p:cNvSpPr>
            <a:spLocks noGrp="1"/>
          </p:cNvSpPr>
          <p:nvPr>
            <p:ph type="title"/>
          </p:nvPr>
        </p:nvSpPr>
        <p:spPr>
          <a:xfrm>
            <a:off x="686834" y="1153572"/>
            <a:ext cx="3200400" cy="4461163"/>
          </a:xfrm>
        </p:spPr>
        <p:txBody>
          <a:bodyPr>
            <a:normAutofit/>
          </a:bodyPr>
          <a:lstStyle/>
          <a:p>
            <a:r>
              <a:rPr lang="en-GB" dirty="0" err="1">
                <a:solidFill>
                  <a:srgbClr val="FFFFFF"/>
                </a:solidFill>
                <a:cs typeface="Calibri Light"/>
              </a:rPr>
              <a:t>TreeMap</a:t>
            </a:r>
            <a:endParaRPr lang="en-GB" dirty="0" err="1">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85BA894-54E2-4E10-B766-F3BD08614739}"/>
              </a:ext>
            </a:extLst>
          </p:cNvPr>
          <p:cNvSpPr>
            <a:spLocks noGrp="1"/>
          </p:cNvSpPr>
          <p:nvPr>
            <p:ph idx="1"/>
          </p:nvPr>
        </p:nvSpPr>
        <p:spPr>
          <a:xfrm>
            <a:off x="4849875" y="88137"/>
            <a:ext cx="6403282" cy="6060071"/>
          </a:xfrm>
        </p:spPr>
        <p:txBody>
          <a:bodyPr anchor="ctr">
            <a:normAutofit/>
          </a:bodyPr>
          <a:lstStyle/>
          <a:p>
            <a:pPr marL="0" indent="0" algn="just">
              <a:buNone/>
            </a:pPr>
            <a:r>
              <a:rPr lang="en-GB" sz="1800" dirty="0">
                <a:ea typeface="+mn-lt"/>
                <a:cs typeface="+mn-lt"/>
              </a:rPr>
              <a:t>Java </a:t>
            </a:r>
            <a:r>
              <a:rPr lang="en-GB" sz="1800" dirty="0" err="1">
                <a:ea typeface="+mn-lt"/>
                <a:cs typeface="+mn-lt"/>
              </a:rPr>
              <a:t>TreeMap</a:t>
            </a:r>
            <a:r>
              <a:rPr lang="en-GB" sz="1800" dirty="0">
                <a:ea typeface="+mn-lt"/>
                <a:cs typeface="+mn-lt"/>
              </a:rPr>
              <a:t> class is a red-black tree based implementation. It provides an efficient means of storing key-value pairs in sorted order.</a:t>
            </a:r>
            <a:endParaRPr lang="en-GB" sz="1800">
              <a:cs typeface="Calibri" panose="020F0502020204030204"/>
            </a:endParaRPr>
          </a:p>
          <a:p>
            <a:pPr marL="0" indent="0" algn="just">
              <a:buNone/>
            </a:pPr>
            <a:r>
              <a:rPr lang="en-GB" sz="1800" b="1" u="sng" dirty="0">
                <a:ea typeface="+mn-lt"/>
                <a:cs typeface="+mn-lt"/>
              </a:rPr>
              <a:t>NOTES :</a:t>
            </a:r>
            <a:endParaRPr lang="en-GB" sz="1800" b="1" u="sng" dirty="0">
              <a:cs typeface="Calibri"/>
            </a:endParaRPr>
          </a:p>
          <a:p>
            <a:pPr algn="just"/>
            <a:r>
              <a:rPr lang="en-GB" sz="1800" dirty="0">
                <a:ea typeface="+mn-lt"/>
                <a:cs typeface="+mn-lt"/>
              </a:rPr>
              <a:t>Java </a:t>
            </a:r>
            <a:r>
              <a:rPr lang="en-GB" sz="1800" dirty="0" err="1">
                <a:ea typeface="+mn-lt"/>
                <a:cs typeface="+mn-lt"/>
              </a:rPr>
              <a:t>TreeMap</a:t>
            </a:r>
            <a:r>
              <a:rPr lang="en-GB" sz="1800" dirty="0">
                <a:ea typeface="+mn-lt"/>
                <a:cs typeface="+mn-lt"/>
              </a:rPr>
              <a:t> contains values based on the key. It implements the </a:t>
            </a:r>
            <a:r>
              <a:rPr lang="en-GB" sz="1800" dirty="0" err="1">
                <a:ea typeface="+mn-lt"/>
                <a:cs typeface="+mn-lt"/>
              </a:rPr>
              <a:t>NavigableMap</a:t>
            </a:r>
            <a:r>
              <a:rPr lang="en-GB" sz="1800" dirty="0">
                <a:ea typeface="+mn-lt"/>
                <a:cs typeface="+mn-lt"/>
              </a:rPr>
              <a:t> interface and extends </a:t>
            </a:r>
            <a:r>
              <a:rPr lang="en-GB" sz="1800" dirty="0" err="1">
                <a:ea typeface="+mn-lt"/>
                <a:cs typeface="+mn-lt"/>
              </a:rPr>
              <a:t>AbstractMap</a:t>
            </a:r>
            <a:r>
              <a:rPr lang="en-GB" sz="1800" dirty="0">
                <a:ea typeface="+mn-lt"/>
                <a:cs typeface="+mn-lt"/>
              </a:rPr>
              <a:t> class.</a:t>
            </a:r>
            <a:endParaRPr lang="en-GB" sz="1800">
              <a:cs typeface="Calibri"/>
            </a:endParaRPr>
          </a:p>
          <a:p>
            <a:pPr algn="just"/>
            <a:r>
              <a:rPr lang="en-GB" sz="1800" dirty="0">
                <a:ea typeface="+mn-lt"/>
                <a:cs typeface="+mn-lt"/>
              </a:rPr>
              <a:t>Java </a:t>
            </a:r>
            <a:r>
              <a:rPr lang="en-GB" sz="1800" dirty="0" err="1">
                <a:ea typeface="+mn-lt"/>
                <a:cs typeface="+mn-lt"/>
              </a:rPr>
              <a:t>TreeMap</a:t>
            </a:r>
            <a:r>
              <a:rPr lang="en-GB" sz="1800" dirty="0">
                <a:ea typeface="+mn-lt"/>
                <a:cs typeface="+mn-lt"/>
              </a:rPr>
              <a:t> contains only unique elements.</a:t>
            </a:r>
            <a:endParaRPr lang="en-GB" sz="1800">
              <a:cs typeface="Calibri"/>
            </a:endParaRPr>
          </a:p>
          <a:p>
            <a:pPr algn="just"/>
            <a:r>
              <a:rPr lang="en-GB" sz="1800" dirty="0">
                <a:ea typeface="+mn-lt"/>
                <a:cs typeface="+mn-lt"/>
              </a:rPr>
              <a:t>Java </a:t>
            </a:r>
            <a:r>
              <a:rPr lang="en-GB" sz="1800" dirty="0" err="1">
                <a:ea typeface="+mn-lt"/>
                <a:cs typeface="+mn-lt"/>
              </a:rPr>
              <a:t>TreeMap</a:t>
            </a:r>
            <a:r>
              <a:rPr lang="en-GB" sz="1800" dirty="0">
                <a:ea typeface="+mn-lt"/>
                <a:cs typeface="+mn-lt"/>
              </a:rPr>
              <a:t> cannot have a null key but can have multiple null values.</a:t>
            </a:r>
            <a:endParaRPr lang="en-GB" sz="1800">
              <a:cs typeface="Calibri"/>
            </a:endParaRPr>
          </a:p>
          <a:p>
            <a:pPr algn="just"/>
            <a:r>
              <a:rPr lang="en-GB" sz="1800" dirty="0">
                <a:ea typeface="+mn-lt"/>
                <a:cs typeface="+mn-lt"/>
              </a:rPr>
              <a:t>Java </a:t>
            </a:r>
            <a:r>
              <a:rPr lang="en-GB" sz="1800" dirty="0" err="1">
                <a:ea typeface="+mn-lt"/>
                <a:cs typeface="+mn-lt"/>
              </a:rPr>
              <a:t>TreeMap</a:t>
            </a:r>
            <a:r>
              <a:rPr lang="en-GB" sz="1800" dirty="0">
                <a:ea typeface="+mn-lt"/>
                <a:cs typeface="+mn-lt"/>
              </a:rPr>
              <a:t> is non synchronized.</a:t>
            </a:r>
            <a:endParaRPr lang="en-GB" sz="1800">
              <a:cs typeface="Calibri"/>
            </a:endParaRPr>
          </a:p>
          <a:p>
            <a:pPr algn="just"/>
            <a:r>
              <a:rPr lang="en-GB" sz="1800" dirty="0">
                <a:ea typeface="+mn-lt"/>
                <a:cs typeface="+mn-lt"/>
              </a:rPr>
              <a:t>Java </a:t>
            </a:r>
            <a:r>
              <a:rPr lang="en-GB" sz="1800" dirty="0" err="1">
                <a:ea typeface="+mn-lt"/>
                <a:cs typeface="+mn-lt"/>
              </a:rPr>
              <a:t>TreeMap</a:t>
            </a:r>
            <a:r>
              <a:rPr lang="en-GB" sz="1800" dirty="0">
                <a:ea typeface="+mn-lt"/>
                <a:cs typeface="+mn-lt"/>
              </a:rPr>
              <a:t> maintains ascending order.</a:t>
            </a:r>
            <a:endParaRPr lang="en-GB" sz="1800" dirty="0">
              <a:cs typeface="Calibri"/>
            </a:endParaRPr>
          </a:p>
          <a:p>
            <a:pPr marL="0" indent="0" algn="just">
              <a:buNone/>
            </a:pPr>
            <a:r>
              <a:rPr lang="en-GB" sz="1800" b="1" u="sng" dirty="0">
                <a:ea typeface="+mn-lt"/>
                <a:cs typeface="+mn-lt"/>
              </a:rPr>
              <a:t>Declaration for </a:t>
            </a:r>
            <a:r>
              <a:rPr lang="en-GB" sz="1800" b="1" u="sng" dirty="0" err="1">
                <a:ea typeface="+mn-lt"/>
                <a:cs typeface="+mn-lt"/>
              </a:rPr>
              <a:t>java.util.TreeMap</a:t>
            </a:r>
            <a:r>
              <a:rPr lang="en-GB" sz="1800" b="1" u="sng" dirty="0">
                <a:ea typeface="+mn-lt"/>
                <a:cs typeface="+mn-lt"/>
              </a:rPr>
              <a:t> class :</a:t>
            </a:r>
            <a:endParaRPr lang="en-GB" b="1" u="sng" dirty="0">
              <a:ea typeface="+mn-lt"/>
              <a:cs typeface="+mn-lt"/>
            </a:endParaRPr>
          </a:p>
          <a:p>
            <a:pPr marL="0" indent="0" algn="just">
              <a:buNone/>
            </a:pPr>
            <a:r>
              <a:rPr lang="en-GB" sz="1800" b="1" dirty="0">
                <a:ea typeface="+mn-lt"/>
                <a:cs typeface="+mn-lt"/>
              </a:rPr>
              <a:t>public</a:t>
            </a:r>
            <a:r>
              <a:rPr lang="en-GB" sz="1800" dirty="0">
                <a:ea typeface="+mn-lt"/>
                <a:cs typeface="+mn-lt"/>
              </a:rPr>
              <a:t> </a:t>
            </a:r>
            <a:r>
              <a:rPr lang="en-GB" sz="1800" b="1" dirty="0">
                <a:ea typeface="+mn-lt"/>
                <a:cs typeface="+mn-lt"/>
              </a:rPr>
              <a:t>class</a:t>
            </a:r>
            <a:r>
              <a:rPr lang="en-GB" sz="1800" dirty="0">
                <a:ea typeface="+mn-lt"/>
                <a:cs typeface="+mn-lt"/>
              </a:rPr>
              <a:t> </a:t>
            </a:r>
            <a:r>
              <a:rPr lang="en-GB" sz="1800" dirty="0" err="1">
                <a:ea typeface="+mn-lt"/>
                <a:cs typeface="+mn-lt"/>
              </a:rPr>
              <a:t>TreeMap</a:t>
            </a:r>
            <a:r>
              <a:rPr lang="en-GB" sz="1800" dirty="0">
                <a:ea typeface="+mn-lt"/>
                <a:cs typeface="+mn-lt"/>
              </a:rPr>
              <a:t>&lt;K,V&gt; </a:t>
            </a:r>
            <a:r>
              <a:rPr lang="en-GB" sz="1800" b="1" dirty="0">
                <a:ea typeface="+mn-lt"/>
                <a:cs typeface="+mn-lt"/>
              </a:rPr>
              <a:t>extends</a:t>
            </a:r>
            <a:r>
              <a:rPr lang="en-GB" sz="1800" dirty="0">
                <a:ea typeface="+mn-lt"/>
                <a:cs typeface="+mn-lt"/>
              </a:rPr>
              <a:t> </a:t>
            </a:r>
            <a:r>
              <a:rPr lang="en-GB" sz="1800" dirty="0" err="1">
                <a:ea typeface="+mn-lt"/>
                <a:cs typeface="+mn-lt"/>
              </a:rPr>
              <a:t>AbstractMap</a:t>
            </a:r>
            <a:r>
              <a:rPr lang="en-GB" sz="1800" dirty="0">
                <a:ea typeface="+mn-lt"/>
                <a:cs typeface="+mn-lt"/>
              </a:rPr>
              <a:t>&lt;K,V&gt; </a:t>
            </a:r>
            <a:r>
              <a:rPr lang="en-GB" sz="1800" b="1" dirty="0">
                <a:ea typeface="+mn-lt"/>
                <a:cs typeface="+mn-lt"/>
              </a:rPr>
              <a:t>implements</a:t>
            </a:r>
            <a:r>
              <a:rPr lang="en-GB" sz="1800" dirty="0">
                <a:ea typeface="+mn-lt"/>
                <a:cs typeface="+mn-lt"/>
              </a:rPr>
              <a:t> </a:t>
            </a:r>
            <a:r>
              <a:rPr lang="en-GB" sz="1800" dirty="0" err="1">
                <a:ea typeface="+mn-lt"/>
                <a:cs typeface="+mn-lt"/>
              </a:rPr>
              <a:t>NavigableMap</a:t>
            </a:r>
            <a:r>
              <a:rPr lang="en-GB" sz="1800" dirty="0">
                <a:ea typeface="+mn-lt"/>
                <a:cs typeface="+mn-lt"/>
              </a:rPr>
              <a:t>&lt;K,V&gt;, Cloneable, Serializable</a:t>
            </a:r>
            <a:endParaRPr lang="en-GB" dirty="0"/>
          </a:p>
          <a:p>
            <a:pPr algn="just"/>
            <a:endParaRPr lang="en-GB" sz="1800" dirty="0">
              <a:cs typeface="Calibri"/>
            </a:endParaRPr>
          </a:p>
          <a:p>
            <a:endParaRPr lang="en-GB" sz="2000" dirty="0">
              <a:cs typeface="Calibri"/>
            </a:endParaRPr>
          </a:p>
        </p:txBody>
      </p:sp>
    </p:spTree>
    <p:extLst>
      <p:ext uri="{BB962C8B-B14F-4D97-AF65-F5344CB8AC3E}">
        <p14:creationId xmlns:p14="http://schemas.microsoft.com/office/powerpoint/2010/main" val="22610646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9AB27C-30C8-4FEF-82A3-E19C1428A802}"/>
              </a:ext>
            </a:extLst>
          </p:cNvPr>
          <p:cNvSpPr>
            <a:spLocks noGrp="1"/>
          </p:cNvSpPr>
          <p:nvPr>
            <p:ph type="title"/>
          </p:nvPr>
        </p:nvSpPr>
        <p:spPr>
          <a:xfrm>
            <a:off x="838200" y="459863"/>
            <a:ext cx="10515600" cy="1004594"/>
          </a:xfrm>
        </p:spPr>
        <p:txBody>
          <a:bodyPr>
            <a:normAutofit/>
          </a:bodyPr>
          <a:lstStyle/>
          <a:p>
            <a:pPr algn="ctr"/>
            <a:r>
              <a:rPr lang="en-GB">
                <a:solidFill>
                  <a:srgbClr val="FFFFFF"/>
                </a:solidFill>
                <a:cs typeface="Calibri Light"/>
              </a:rPr>
              <a:t>Constructors Used In TreeMap</a:t>
            </a:r>
            <a:endParaRPr lang="en-GB">
              <a:solidFill>
                <a:srgbClr val="FFFFFF"/>
              </a:solidFill>
            </a:endParaRPr>
          </a:p>
        </p:txBody>
      </p:sp>
      <p:sp>
        <p:nvSpPr>
          <p:cNvPr id="8" name="Rectangle: Rounded Corners 1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F25C7211-E398-4190-8066-115C02EFEC93}"/>
              </a:ext>
            </a:extLst>
          </p:cNvPr>
          <p:cNvGraphicFramePr>
            <a:graphicFrameLocks noGrp="1"/>
          </p:cNvGraphicFramePr>
          <p:nvPr>
            <p:ph idx="1"/>
            <p:extLst>
              <p:ext uri="{D42A27DB-BD31-4B8C-83A1-F6EECF244321}">
                <p14:modId xmlns:p14="http://schemas.microsoft.com/office/powerpoint/2010/main" val="3743508458"/>
              </p:ext>
            </p:extLst>
          </p:nvPr>
        </p:nvGraphicFramePr>
        <p:xfrm>
          <a:off x="838200" y="1888211"/>
          <a:ext cx="10515601" cy="4176740"/>
        </p:xfrm>
        <a:graphic>
          <a:graphicData uri="http://schemas.openxmlformats.org/drawingml/2006/table">
            <a:tbl>
              <a:tblPr firstRow="1" bandRow="1">
                <a:tableStyleId>{5C22544A-7EE6-4342-B048-85BDC9FD1C3A}</a:tableStyleId>
              </a:tblPr>
              <a:tblGrid>
                <a:gridCol w="5195842">
                  <a:extLst>
                    <a:ext uri="{9D8B030D-6E8A-4147-A177-3AD203B41FA5}">
                      <a16:colId xmlns:a16="http://schemas.microsoft.com/office/drawing/2014/main" val="708644356"/>
                    </a:ext>
                  </a:extLst>
                </a:gridCol>
                <a:gridCol w="5319759">
                  <a:extLst>
                    <a:ext uri="{9D8B030D-6E8A-4147-A177-3AD203B41FA5}">
                      <a16:colId xmlns:a16="http://schemas.microsoft.com/office/drawing/2014/main" val="20009416"/>
                    </a:ext>
                  </a:extLst>
                </a:gridCol>
              </a:tblGrid>
              <a:tr h="557950">
                <a:tc>
                  <a:txBody>
                    <a:bodyPr/>
                    <a:lstStyle/>
                    <a:p>
                      <a:pPr algn="l" fontAlgn="t"/>
                      <a:r>
                        <a:rPr lang="en-GB" sz="1900">
                          <a:effectLst/>
                        </a:rPr>
                        <a:t>Constructor</a:t>
                      </a:r>
                      <a:endParaRPr lang="en-GB" sz="1900">
                        <a:solidFill>
                          <a:srgbClr val="000000"/>
                        </a:solidFill>
                        <a:effectLst/>
                        <a:latin typeface="times new roman" panose="02020603050405020304" pitchFamily="18" charset="0"/>
                      </a:endParaRPr>
                    </a:p>
                  </a:txBody>
                  <a:tcPr marL="118210" marR="118210" marT="118210" marB="118210"/>
                </a:tc>
                <a:tc>
                  <a:txBody>
                    <a:bodyPr/>
                    <a:lstStyle/>
                    <a:p>
                      <a:pPr algn="l" fontAlgn="t"/>
                      <a:r>
                        <a:rPr lang="en-GB" sz="1900">
                          <a:effectLst/>
                        </a:rPr>
                        <a:t>Description</a:t>
                      </a:r>
                      <a:endParaRPr lang="en-GB" sz="1900">
                        <a:solidFill>
                          <a:srgbClr val="000000"/>
                        </a:solidFill>
                        <a:effectLst/>
                        <a:latin typeface="times new roman" panose="02020603050405020304" pitchFamily="18" charset="0"/>
                      </a:endParaRPr>
                    </a:p>
                  </a:txBody>
                  <a:tcPr marL="118210" marR="118210" marT="118210" marB="118210"/>
                </a:tc>
                <a:extLst>
                  <a:ext uri="{0D108BD9-81ED-4DB2-BD59-A6C34878D82A}">
                    <a16:rowId xmlns:a16="http://schemas.microsoft.com/office/drawing/2014/main" val="2462697449"/>
                  </a:ext>
                </a:extLst>
              </a:tr>
              <a:tr h="762846">
                <a:tc>
                  <a:txBody>
                    <a:bodyPr/>
                    <a:lstStyle/>
                    <a:p>
                      <a:pPr algn="just" fontAlgn="t"/>
                      <a:r>
                        <a:rPr lang="en-GB" sz="1900">
                          <a:effectLst/>
                        </a:rPr>
                        <a:t>TreeMap()</a:t>
                      </a:r>
                      <a:endParaRPr lang="en-GB" sz="1900">
                        <a:solidFill>
                          <a:srgbClr val="333333"/>
                        </a:solidFill>
                        <a:effectLst/>
                        <a:latin typeface="inter-regular"/>
                      </a:endParaRPr>
                    </a:p>
                  </a:txBody>
                  <a:tcPr marL="78806" marR="78806" marT="78806" marB="78806"/>
                </a:tc>
                <a:tc>
                  <a:txBody>
                    <a:bodyPr/>
                    <a:lstStyle/>
                    <a:p>
                      <a:pPr algn="just" fontAlgn="t"/>
                      <a:r>
                        <a:rPr lang="en-GB" sz="1900">
                          <a:effectLst/>
                        </a:rPr>
                        <a:t>It is used to construct an empty tree map that will be sorted using the natural order of its key.</a:t>
                      </a:r>
                      <a:endParaRPr lang="en-GB" sz="1900">
                        <a:solidFill>
                          <a:srgbClr val="333333"/>
                        </a:solidFill>
                        <a:effectLst/>
                        <a:latin typeface="inter-regular"/>
                      </a:endParaRPr>
                    </a:p>
                  </a:txBody>
                  <a:tcPr marL="78806" marR="78806" marT="78806" marB="78806"/>
                </a:tc>
                <a:extLst>
                  <a:ext uri="{0D108BD9-81ED-4DB2-BD59-A6C34878D82A}">
                    <a16:rowId xmlns:a16="http://schemas.microsoft.com/office/drawing/2014/main" val="1847794583"/>
                  </a:ext>
                </a:extLst>
              </a:tr>
              <a:tr h="762846">
                <a:tc>
                  <a:txBody>
                    <a:bodyPr/>
                    <a:lstStyle/>
                    <a:p>
                      <a:pPr algn="just" fontAlgn="t"/>
                      <a:r>
                        <a:rPr lang="en-GB" sz="1900">
                          <a:effectLst/>
                        </a:rPr>
                        <a:t>TreeMap(Comparator&lt;? super K&gt; comparator)</a:t>
                      </a:r>
                      <a:endParaRPr lang="en-GB" sz="1900">
                        <a:solidFill>
                          <a:srgbClr val="333333"/>
                        </a:solidFill>
                        <a:effectLst/>
                        <a:latin typeface="inter-regular"/>
                      </a:endParaRPr>
                    </a:p>
                  </a:txBody>
                  <a:tcPr marL="78806" marR="78806" marT="78806" marB="78806"/>
                </a:tc>
                <a:tc>
                  <a:txBody>
                    <a:bodyPr/>
                    <a:lstStyle/>
                    <a:p>
                      <a:pPr algn="just" fontAlgn="t"/>
                      <a:r>
                        <a:rPr lang="en-GB" sz="1900">
                          <a:effectLst/>
                        </a:rPr>
                        <a:t>It is used to construct an empty tree-based map that will be sorted using the comparator comp.</a:t>
                      </a:r>
                      <a:endParaRPr lang="en-GB" sz="1900">
                        <a:solidFill>
                          <a:srgbClr val="333333"/>
                        </a:solidFill>
                        <a:effectLst/>
                        <a:latin typeface="inter-regular"/>
                      </a:endParaRPr>
                    </a:p>
                  </a:txBody>
                  <a:tcPr marL="78806" marR="78806" marT="78806" marB="78806"/>
                </a:tc>
                <a:extLst>
                  <a:ext uri="{0D108BD9-81ED-4DB2-BD59-A6C34878D82A}">
                    <a16:rowId xmlns:a16="http://schemas.microsoft.com/office/drawing/2014/main" val="1619853622"/>
                  </a:ext>
                </a:extLst>
              </a:tr>
              <a:tr h="1046549">
                <a:tc>
                  <a:txBody>
                    <a:bodyPr/>
                    <a:lstStyle/>
                    <a:p>
                      <a:pPr algn="just" fontAlgn="t"/>
                      <a:r>
                        <a:rPr lang="en-GB" sz="1900">
                          <a:effectLst/>
                        </a:rPr>
                        <a:t>TreeMap(Map&lt;? extends K,? extends V&gt; m)</a:t>
                      </a:r>
                      <a:endParaRPr lang="en-GB" sz="1900">
                        <a:solidFill>
                          <a:srgbClr val="333333"/>
                        </a:solidFill>
                        <a:effectLst/>
                        <a:latin typeface="inter-regular"/>
                      </a:endParaRPr>
                    </a:p>
                  </a:txBody>
                  <a:tcPr marL="78806" marR="78806" marT="78806" marB="78806"/>
                </a:tc>
                <a:tc>
                  <a:txBody>
                    <a:bodyPr/>
                    <a:lstStyle/>
                    <a:p>
                      <a:pPr algn="just" fontAlgn="t"/>
                      <a:r>
                        <a:rPr lang="en-GB" sz="1900">
                          <a:effectLst/>
                        </a:rPr>
                        <a:t>It is used to initialize a treemap with the entries from m, which will be sorted using the natural order of the keys.</a:t>
                      </a:r>
                      <a:endParaRPr lang="en-GB" sz="1900">
                        <a:solidFill>
                          <a:srgbClr val="333333"/>
                        </a:solidFill>
                        <a:effectLst/>
                        <a:latin typeface="inter-regular"/>
                      </a:endParaRPr>
                    </a:p>
                  </a:txBody>
                  <a:tcPr marL="78806" marR="78806" marT="78806" marB="78806"/>
                </a:tc>
                <a:extLst>
                  <a:ext uri="{0D108BD9-81ED-4DB2-BD59-A6C34878D82A}">
                    <a16:rowId xmlns:a16="http://schemas.microsoft.com/office/drawing/2014/main" val="1552143023"/>
                  </a:ext>
                </a:extLst>
              </a:tr>
              <a:tr h="1046549">
                <a:tc>
                  <a:txBody>
                    <a:bodyPr/>
                    <a:lstStyle/>
                    <a:p>
                      <a:pPr algn="just" fontAlgn="t"/>
                      <a:r>
                        <a:rPr lang="en-GB" sz="1900">
                          <a:effectLst/>
                        </a:rPr>
                        <a:t>TreeMap(SortedMap&lt;K,? extends V&gt; m)</a:t>
                      </a:r>
                      <a:endParaRPr lang="en-GB" sz="1900">
                        <a:solidFill>
                          <a:srgbClr val="333333"/>
                        </a:solidFill>
                        <a:effectLst/>
                        <a:latin typeface="inter-regular"/>
                      </a:endParaRPr>
                    </a:p>
                  </a:txBody>
                  <a:tcPr marL="78806" marR="78806" marT="78806" marB="78806"/>
                </a:tc>
                <a:tc>
                  <a:txBody>
                    <a:bodyPr/>
                    <a:lstStyle/>
                    <a:p>
                      <a:pPr algn="just" fontAlgn="t"/>
                      <a:r>
                        <a:rPr lang="en-GB" sz="1900">
                          <a:effectLst/>
                        </a:rPr>
                        <a:t>It is used to initialize a treemap with the entries from the SortedMap sm, which will be sorted in the same order as sm.</a:t>
                      </a:r>
                      <a:endParaRPr lang="en-GB" sz="1900">
                        <a:solidFill>
                          <a:srgbClr val="333333"/>
                        </a:solidFill>
                        <a:effectLst/>
                        <a:latin typeface="inter-regular"/>
                      </a:endParaRPr>
                    </a:p>
                  </a:txBody>
                  <a:tcPr marL="78806" marR="78806" marT="78806" marB="78806"/>
                </a:tc>
                <a:extLst>
                  <a:ext uri="{0D108BD9-81ED-4DB2-BD59-A6C34878D82A}">
                    <a16:rowId xmlns:a16="http://schemas.microsoft.com/office/drawing/2014/main" val="2058559864"/>
                  </a:ext>
                </a:extLst>
              </a:tr>
            </a:tbl>
          </a:graphicData>
        </a:graphic>
      </p:graphicFrame>
    </p:spTree>
    <p:extLst>
      <p:ext uri="{BB962C8B-B14F-4D97-AF65-F5344CB8AC3E}">
        <p14:creationId xmlns:p14="http://schemas.microsoft.com/office/powerpoint/2010/main" val="13658576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E2F66-159D-4B13-A2EF-404C2C4920A6}"/>
              </a:ext>
            </a:extLst>
          </p:cNvPr>
          <p:cNvSpPr>
            <a:spLocks noGrp="1"/>
          </p:cNvSpPr>
          <p:nvPr>
            <p:ph type="title"/>
          </p:nvPr>
        </p:nvSpPr>
        <p:spPr>
          <a:xfrm>
            <a:off x="686834" y="591344"/>
            <a:ext cx="3200400" cy="5585619"/>
          </a:xfrm>
        </p:spPr>
        <p:txBody>
          <a:bodyPr>
            <a:normAutofit/>
          </a:bodyPr>
          <a:lstStyle/>
          <a:p>
            <a:r>
              <a:rPr lang="en-GB">
                <a:solidFill>
                  <a:srgbClr val="FFFFFF"/>
                </a:solidFill>
                <a:cs typeface="Calibri Light"/>
              </a:rPr>
              <a:t>Example for TreeMap</a:t>
            </a:r>
            <a:endParaRPr lang="en-GB">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A5E829-72D8-41C3-BAB9-B74F54912EF1}"/>
              </a:ext>
            </a:extLst>
          </p:cNvPr>
          <p:cNvSpPr>
            <a:spLocks noGrp="1"/>
          </p:cNvSpPr>
          <p:nvPr>
            <p:ph idx="1"/>
          </p:nvPr>
        </p:nvSpPr>
        <p:spPr>
          <a:xfrm>
            <a:off x="4174139" y="591344"/>
            <a:ext cx="7654112" cy="5585619"/>
          </a:xfrm>
        </p:spPr>
        <p:txBody>
          <a:bodyPr anchor="ctr">
            <a:normAutofit fontScale="85000" lnSpcReduction="20000"/>
          </a:bodyPr>
          <a:lstStyle/>
          <a:p>
            <a:pPr marL="0" indent="0" algn="just">
              <a:buNone/>
            </a:pPr>
            <a:r>
              <a:rPr lang="en-GB" b="1" dirty="0">
                <a:ea typeface="+mn-lt"/>
                <a:cs typeface="+mn-lt"/>
              </a:rPr>
              <a:t>import</a:t>
            </a:r>
            <a:r>
              <a:rPr lang="en-GB" dirty="0">
                <a:ea typeface="+mn-lt"/>
                <a:cs typeface="+mn-lt"/>
              </a:rPr>
              <a:t> </a:t>
            </a:r>
            <a:r>
              <a:rPr lang="en-GB" dirty="0" err="1">
                <a:ea typeface="+mn-lt"/>
                <a:cs typeface="+mn-lt"/>
              </a:rPr>
              <a:t>java.util</a:t>
            </a:r>
            <a:r>
              <a:rPr lang="en-GB" dirty="0">
                <a:ea typeface="+mn-lt"/>
                <a:cs typeface="+mn-lt"/>
              </a:rPr>
              <a:t>.*;  </a:t>
            </a:r>
            <a:endParaRPr lang="en-GB" dirty="0">
              <a:cs typeface="Calibri" panose="020F0502020204030204"/>
            </a:endParaRPr>
          </a:p>
          <a:p>
            <a:pPr marL="0" indent="0" algn="just">
              <a:buNone/>
            </a:pPr>
            <a:r>
              <a:rPr lang="en-GB" b="1" dirty="0">
                <a:ea typeface="+mn-lt"/>
                <a:cs typeface="+mn-lt"/>
              </a:rPr>
              <a:t>class</a:t>
            </a:r>
            <a:r>
              <a:rPr lang="en-GB" dirty="0">
                <a:ea typeface="+mn-lt"/>
                <a:cs typeface="+mn-lt"/>
              </a:rPr>
              <a:t> TreeMap1{  </a:t>
            </a:r>
            <a:endParaRPr lang="en-GB" dirty="0">
              <a:cs typeface="Calibri" panose="020F0502020204030204"/>
            </a:endParaRPr>
          </a:p>
          <a:p>
            <a:pPr marL="0" indent="0" algn="just">
              <a:buNone/>
            </a:pPr>
            <a:r>
              <a:rPr lang="en-GB" b="1" dirty="0">
                <a:ea typeface="+mn-lt"/>
                <a:cs typeface="+mn-lt"/>
              </a:rPr>
              <a:t>public</a:t>
            </a:r>
            <a:r>
              <a:rPr lang="en-GB" dirty="0">
                <a:ea typeface="+mn-lt"/>
                <a:cs typeface="+mn-lt"/>
              </a:rPr>
              <a:t> </a:t>
            </a:r>
            <a:r>
              <a:rPr lang="en-GB" b="1" dirty="0">
                <a:ea typeface="+mn-lt"/>
                <a:cs typeface="+mn-lt"/>
              </a:rPr>
              <a:t>static</a:t>
            </a:r>
            <a:r>
              <a:rPr lang="en-GB" dirty="0">
                <a:ea typeface="+mn-lt"/>
                <a:cs typeface="+mn-lt"/>
              </a:rPr>
              <a:t> </a:t>
            </a:r>
            <a:r>
              <a:rPr lang="en-GB" b="1" dirty="0">
                <a:ea typeface="+mn-lt"/>
                <a:cs typeface="+mn-lt"/>
              </a:rPr>
              <a:t>void</a:t>
            </a:r>
            <a:r>
              <a:rPr lang="en-GB" dirty="0">
                <a:ea typeface="+mn-lt"/>
                <a:cs typeface="+mn-lt"/>
              </a:rPr>
              <a:t> main(String </a:t>
            </a:r>
            <a:r>
              <a:rPr lang="en-GB" dirty="0" err="1">
                <a:ea typeface="+mn-lt"/>
                <a:cs typeface="+mn-lt"/>
              </a:rPr>
              <a:t>args</a:t>
            </a:r>
            <a:r>
              <a:rPr lang="en-GB" dirty="0">
                <a:ea typeface="+mn-lt"/>
                <a:cs typeface="+mn-lt"/>
              </a:rPr>
              <a:t>[]){  </a:t>
            </a:r>
            <a:endParaRPr lang="en-GB" dirty="0">
              <a:cs typeface="Calibri" panose="020F0502020204030204"/>
            </a:endParaRPr>
          </a:p>
          <a:p>
            <a:pPr marL="0" indent="0" algn="just">
              <a:buNone/>
            </a:pPr>
            <a:r>
              <a:rPr lang="en-GB" dirty="0">
                <a:ea typeface="+mn-lt"/>
                <a:cs typeface="+mn-lt"/>
              </a:rPr>
              <a:t> </a:t>
            </a:r>
            <a:r>
              <a:rPr lang="en-GB" dirty="0" err="1">
                <a:ea typeface="+mn-lt"/>
                <a:cs typeface="+mn-lt"/>
              </a:rPr>
              <a:t>TreeMap</a:t>
            </a:r>
            <a:r>
              <a:rPr lang="en-GB" dirty="0">
                <a:ea typeface="+mn-lt"/>
                <a:cs typeface="+mn-lt"/>
              </a:rPr>
              <a:t>&lt;</a:t>
            </a:r>
            <a:r>
              <a:rPr lang="en-GB" dirty="0" err="1">
                <a:ea typeface="+mn-lt"/>
                <a:cs typeface="+mn-lt"/>
              </a:rPr>
              <a:t>Integer,String</a:t>
            </a:r>
            <a:r>
              <a:rPr lang="en-GB" dirty="0">
                <a:ea typeface="+mn-lt"/>
                <a:cs typeface="+mn-lt"/>
              </a:rPr>
              <a:t>&gt; map=</a:t>
            </a:r>
            <a:r>
              <a:rPr lang="en-GB" b="1" dirty="0">
                <a:ea typeface="+mn-lt"/>
                <a:cs typeface="+mn-lt"/>
              </a:rPr>
              <a:t>new</a:t>
            </a:r>
            <a:r>
              <a:rPr lang="en-GB" dirty="0">
                <a:ea typeface="+mn-lt"/>
                <a:cs typeface="+mn-lt"/>
              </a:rPr>
              <a:t> </a:t>
            </a:r>
            <a:r>
              <a:rPr lang="en-GB" dirty="0" err="1">
                <a:ea typeface="+mn-lt"/>
                <a:cs typeface="+mn-lt"/>
              </a:rPr>
              <a:t>TreeMap</a:t>
            </a:r>
            <a:r>
              <a:rPr lang="en-GB" dirty="0">
                <a:ea typeface="+mn-lt"/>
                <a:cs typeface="+mn-lt"/>
              </a:rPr>
              <a:t>&lt;</a:t>
            </a:r>
            <a:r>
              <a:rPr lang="en-GB" dirty="0" err="1">
                <a:ea typeface="+mn-lt"/>
                <a:cs typeface="+mn-lt"/>
              </a:rPr>
              <a:t>Integer,String</a:t>
            </a:r>
            <a:r>
              <a:rPr lang="en-GB" dirty="0">
                <a:ea typeface="+mn-lt"/>
                <a:cs typeface="+mn-lt"/>
              </a:rPr>
              <a:t>&gt;();    </a:t>
            </a:r>
            <a:endParaRPr lang="en-GB" dirty="0">
              <a:cs typeface="Calibri" panose="020F0502020204030204"/>
            </a:endParaRPr>
          </a:p>
          <a:p>
            <a:pPr marL="0" indent="0" algn="just">
              <a:buNone/>
            </a:pPr>
            <a:r>
              <a:rPr lang="en-GB" dirty="0">
                <a:ea typeface="+mn-lt"/>
                <a:cs typeface="+mn-lt"/>
              </a:rPr>
              <a:t>     </a:t>
            </a:r>
            <a:r>
              <a:rPr lang="en-GB" dirty="0" err="1">
                <a:ea typeface="+mn-lt"/>
                <a:cs typeface="+mn-lt"/>
              </a:rPr>
              <a:t>map.put</a:t>
            </a:r>
            <a:r>
              <a:rPr lang="en-GB" dirty="0">
                <a:ea typeface="+mn-lt"/>
                <a:cs typeface="+mn-lt"/>
              </a:rPr>
              <a:t>(100,"Amit");    </a:t>
            </a:r>
            <a:endParaRPr lang="en-GB" dirty="0">
              <a:cs typeface="Calibri" panose="020F0502020204030204"/>
            </a:endParaRPr>
          </a:p>
          <a:p>
            <a:pPr marL="0" indent="0" algn="just">
              <a:buNone/>
            </a:pPr>
            <a:r>
              <a:rPr lang="en-GB" dirty="0">
                <a:ea typeface="+mn-lt"/>
                <a:cs typeface="+mn-lt"/>
              </a:rPr>
              <a:t>      </a:t>
            </a:r>
            <a:r>
              <a:rPr lang="en-GB" dirty="0" err="1">
                <a:ea typeface="+mn-lt"/>
                <a:cs typeface="+mn-lt"/>
              </a:rPr>
              <a:t>map.put</a:t>
            </a:r>
            <a:r>
              <a:rPr lang="en-GB" dirty="0">
                <a:ea typeface="+mn-lt"/>
                <a:cs typeface="+mn-lt"/>
              </a:rPr>
              <a:t>(102,"Ravi");    </a:t>
            </a:r>
            <a:endParaRPr lang="en-GB" dirty="0">
              <a:cs typeface="Calibri" panose="020F0502020204030204"/>
            </a:endParaRPr>
          </a:p>
          <a:p>
            <a:pPr marL="0" indent="0" algn="just">
              <a:buNone/>
            </a:pPr>
            <a:r>
              <a:rPr lang="en-GB" dirty="0">
                <a:ea typeface="+mn-lt"/>
                <a:cs typeface="+mn-lt"/>
              </a:rPr>
              <a:t>      </a:t>
            </a:r>
            <a:r>
              <a:rPr lang="en-GB" dirty="0" err="1">
                <a:ea typeface="+mn-lt"/>
                <a:cs typeface="+mn-lt"/>
              </a:rPr>
              <a:t>map.put</a:t>
            </a:r>
            <a:r>
              <a:rPr lang="en-GB" dirty="0">
                <a:ea typeface="+mn-lt"/>
                <a:cs typeface="+mn-lt"/>
              </a:rPr>
              <a:t>(101,"Vijay");    </a:t>
            </a:r>
            <a:endParaRPr lang="en-GB" dirty="0">
              <a:cs typeface="Calibri" panose="020F0502020204030204"/>
            </a:endParaRPr>
          </a:p>
          <a:p>
            <a:pPr marL="0" indent="0" algn="just">
              <a:buNone/>
            </a:pPr>
            <a:r>
              <a:rPr lang="en-GB" dirty="0">
                <a:ea typeface="+mn-lt"/>
                <a:cs typeface="+mn-lt"/>
              </a:rPr>
              <a:t>      </a:t>
            </a:r>
            <a:r>
              <a:rPr lang="en-GB" dirty="0" err="1">
                <a:ea typeface="+mn-lt"/>
                <a:cs typeface="+mn-lt"/>
              </a:rPr>
              <a:t>map.put</a:t>
            </a:r>
            <a:r>
              <a:rPr lang="en-GB" dirty="0">
                <a:ea typeface="+mn-lt"/>
                <a:cs typeface="+mn-lt"/>
              </a:rPr>
              <a:t>(103,"Rahul");    </a:t>
            </a:r>
            <a:endParaRPr lang="en-GB" dirty="0">
              <a:cs typeface="Calibri" panose="020F0502020204030204"/>
            </a:endParaRPr>
          </a:p>
          <a:p>
            <a:pPr marL="0" indent="0" algn="just">
              <a:buNone/>
            </a:pPr>
            <a:r>
              <a:rPr lang="en-GB" dirty="0">
                <a:ea typeface="+mn-lt"/>
                <a:cs typeface="+mn-lt"/>
              </a:rPr>
              <a:t>       </a:t>
            </a:r>
            <a:endParaRPr lang="en-GB" dirty="0">
              <a:cs typeface="Calibri" panose="020F0502020204030204"/>
            </a:endParaRPr>
          </a:p>
          <a:p>
            <a:pPr marL="0" indent="0" algn="just">
              <a:buNone/>
            </a:pPr>
            <a:r>
              <a:rPr lang="en-GB" dirty="0">
                <a:ea typeface="+mn-lt"/>
                <a:cs typeface="+mn-lt"/>
              </a:rPr>
              <a:t>    </a:t>
            </a:r>
            <a:r>
              <a:rPr lang="en-GB" b="1" dirty="0">
                <a:ea typeface="+mn-lt"/>
                <a:cs typeface="+mn-lt"/>
              </a:rPr>
              <a:t>for</a:t>
            </a:r>
            <a:r>
              <a:rPr lang="en-GB" dirty="0">
                <a:ea typeface="+mn-lt"/>
                <a:cs typeface="+mn-lt"/>
              </a:rPr>
              <a:t>(</a:t>
            </a:r>
            <a:r>
              <a:rPr lang="en-GB" dirty="0" err="1">
                <a:ea typeface="+mn-lt"/>
                <a:cs typeface="+mn-lt"/>
              </a:rPr>
              <a:t>Map.Entry</a:t>
            </a:r>
            <a:r>
              <a:rPr lang="en-GB" dirty="0">
                <a:ea typeface="+mn-lt"/>
                <a:cs typeface="+mn-lt"/>
              </a:rPr>
              <a:t> </a:t>
            </a:r>
            <a:r>
              <a:rPr lang="en-GB" dirty="0" err="1">
                <a:ea typeface="+mn-lt"/>
                <a:cs typeface="+mn-lt"/>
              </a:rPr>
              <a:t>m:map.entrySet</a:t>
            </a:r>
            <a:r>
              <a:rPr lang="en-GB" dirty="0">
                <a:ea typeface="+mn-lt"/>
                <a:cs typeface="+mn-lt"/>
              </a:rPr>
              <a:t>()){    </a:t>
            </a:r>
            <a:endParaRPr lang="en-GB" dirty="0">
              <a:cs typeface="Calibri"/>
            </a:endParaRPr>
          </a:p>
          <a:p>
            <a:pPr marL="0" indent="0" algn="just">
              <a:buNone/>
            </a:pPr>
            <a:r>
              <a:rPr lang="en-GB" dirty="0">
                <a:ea typeface="+mn-lt"/>
                <a:cs typeface="+mn-lt"/>
              </a:rPr>
              <a:t>      </a:t>
            </a:r>
            <a:r>
              <a:rPr lang="en-GB" dirty="0" err="1">
                <a:ea typeface="+mn-lt"/>
                <a:cs typeface="+mn-lt"/>
              </a:rPr>
              <a:t>System.out.println</a:t>
            </a:r>
            <a:r>
              <a:rPr lang="en-GB" dirty="0">
                <a:ea typeface="+mn-lt"/>
                <a:cs typeface="+mn-lt"/>
              </a:rPr>
              <a:t>(</a:t>
            </a:r>
            <a:r>
              <a:rPr lang="en-GB" dirty="0" err="1">
                <a:ea typeface="+mn-lt"/>
                <a:cs typeface="+mn-lt"/>
              </a:rPr>
              <a:t>m.getKey</a:t>
            </a:r>
            <a:r>
              <a:rPr lang="en-GB" dirty="0">
                <a:ea typeface="+mn-lt"/>
                <a:cs typeface="+mn-lt"/>
              </a:rPr>
              <a:t>()+" "+</a:t>
            </a:r>
            <a:r>
              <a:rPr lang="en-GB" dirty="0" err="1">
                <a:ea typeface="+mn-lt"/>
                <a:cs typeface="+mn-lt"/>
              </a:rPr>
              <a:t>m.getValue</a:t>
            </a:r>
            <a:r>
              <a:rPr lang="en-GB" dirty="0">
                <a:ea typeface="+mn-lt"/>
                <a:cs typeface="+mn-lt"/>
              </a:rPr>
              <a:t>());    </a:t>
            </a:r>
            <a:endParaRPr lang="en-GB" dirty="0">
              <a:cs typeface="Calibri" panose="020F0502020204030204"/>
            </a:endParaRPr>
          </a:p>
          <a:p>
            <a:pPr marL="0" indent="0" algn="just">
              <a:buNone/>
            </a:pPr>
            <a:r>
              <a:rPr lang="en-GB" dirty="0">
                <a:ea typeface="+mn-lt"/>
                <a:cs typeface="+mn-lt"/>
              </a:rPr>
              <a:t>      }    </a:t>
            </a:r>
            <a:endParaRPr lang="en-GB" dirty="0">
              <a:cs typeface="Calibri" panose="020F0502020204030204"/>
            </a:endParaRPr>
          </a:p>
          <a:p>
            <a:pPr marL="0" indent="0" algn="just">
              <a:buNone/>
            </a:pPr>
            <a:r>
              <a:rPr lang="en-GB" dirty="0">
                <a:ea typeface="+mn-lt"/>
                <a:cs typeface="+mn-lt"/>
              </a:rPr>
              <a:t> }  </a:t>
            </a:r>
            <a:endParaRPr lang="en-GB" dirty="0">
              <a:cs typeface="Calibri" panose="020F0502020204030204"/>
            </a:endParaRPr>
          </a:p>
          <a:p>
            <a:pPr marL="0" indent="0" algn="just">
              <a:buNone/>
            </a:pPr>
            <a:r>
              <a:rPr lang="en-GB" dirty="0">
                <a:ea typeface="+mn-lt"/>
                <a:cs typeface="+mn-lt"/>
              </a:rPr>
              <a:t>}  </a:t>
            </a: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36179181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4FFC4-B4B5-4632-9C0F-C8EF364BF407}"/>
              </a:ext>
            </a:extLst>
          </p:cNvPr>
          <p:cNvSpPr>
            <a:spLocks noGrp="1"/>
          </p:cNvSpPr>
          <p:nvPr>
            <p:ph type="title"/>
          </p:nvPr>
        </p:nvSpPr>
        <p:spPr>
          <a:xfrm>
            <a:off x="686834" y="1153572"/>
            <a:ext cx="3200400" cy="4461163"/>
          </a:xfrm>
        </p:spPr>
        <p:txBody>
          <a:bodyPr>
            <a:normAutofit/>
          </a:bodyPr>
          <a:lstStyle/>
          <a:p>
            <a:r>
              <a:rPr lang="en-GB">
                <a:solidFill>
                  <a:srgbClr val="FFFFFF"/>
                </a:solidFill>
                <a:cs typeface="Calibri Light"/>
              </a:rPr>
              <a:t>Generics in Java</a:t>
            </a:r>
            <a:endParaRPr lang="en-GB">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E9C515-82E7-4C44-8858-F83F1DABA455}"/>
              </a:ext>
            </a:extLst>
          </p:cNvPr>
          <p:cNvSpPr>
            <a:spLocks noGrp="1"/>
          </p:cNvSpPr>
          <p:nvPr>
            <p:ph idx="1"/>
          </p:nvPr>
        </p:nvSpPr>
        <p:spPr>
          <a:xfrm>
            <a:off x="4260403" y="102514"/>
            <a:ext cx="7093396" cy="6074449"/>
          </a:xfrm>
        </p:spPr>
        <p:txBody>
          <a:bodyPr anchor="ctr">
            <a:normAutofit fontScale="85000" lnSpcReduction="20000"/>
          </a:bodyPr>
          <a:lstStyle/>
          <a:p>
            <a:pPr marL="0" indent="0">
              <a:buNone/>
            </a:pPr>
            <a:r>
              <a:rPr lang="en-GB" b="1" dirty="0">
                <a:ea typeface="+mn-lt"/>
                <a:cs typeface="+mn-lt"/>
              </a:rPr>
              <a:t>Java Generics</a:t>
            </a:r>
            <a:r>
              <a:rPr lang="en-GB" dirty="0">
                <a:ea typeface="+mn-lt"/>
                <a:cs typeface="+mn-lt"/>
              </a:rPr>
              <a:t> is a set of related methods or a set of similar types. Generics allow types Integer, String, or even user-defined types to be passed as a parameter to classes, methods, or interfaces. Generics are mostly used by classes like HashSet or HashMap.</a:t>
            </a:r>
          </a:p>
          <a:p>
            <a:pPr>
              <a:buNone/>
            </a:pPr>
            <a:r>
              <a:rPr lang="en-GB" b="1" u="sng" dirty="0"/>
              <a:t>Advantages of using generics</a:t>
            </a:r>
            <a:endParaRPr lang="en-GB" u="sng" dirty="0"/>
          </a:p>
          <a:p>
            <a:pPr>
              <a:buFont typeface="Arial"/>
              <a:buChar char="•"/>
            </a:pPr>
            <a:r>
              <a:rPr lang="en-GB" dirty="0">
                <a:ea typeface="+mn-lt"/>
                <a:cs typeface="+mn-lt"/>
              </a:rPr>
              <a:t>Generics ensure </a:t>
            </a:r>
            <a:r>
              <a:rPr lang="en-GB" b="1" dirty="0">
                <a:ea typeface="+mn-lt"/>
                <a:cs typeface="+mn-lt"/>
              </a:rPr>
              <a:t>compile-time safety</a:t>
            </a:r>
            <a:r>
              <a:rPr lang="en-GB" dirty="0">
                <a:ea typeface="+mn-lt"/>
                <a:cs typeface="+mn-lt"/>
              </a:rPr>
              <a:t> which allows the programmer to catch the invalid types while compiling the code.</a:t>
            </a:r>
            <a:endParaRPr lang="en-GB" dirty="0"/>
          </a:p>
          <a:p>
            <a:pPr>
              <a:buFont typeface="Arial"/>
              <a:buChar char="•"/>
            </a:pPr>
            <a:r>
              <a:rPr lang="en-GB" dirty="0">
                <a:ea typeface="+mn-lt"/>
                <a:cs typeface="+mn-lt"/>
              </a:rPr>
              <a:t>Java Generics helps the programmer to </a:t>
            </a:r>
            <a:r>
              <a:rPr lang="en-GB" b="1" dirty="0">
                <a:ea typeface="+mn-lt"/>
                <a:cs typeface="+mn-lt"/>
              </a:rPr>
              <a:t>reuse</a:t>
            </a:r>
            <a:r>
              <a:rPr lang="en-GB" dirty="0">
                <a:ea typeface="+mn-lt"/>
                <a:cs typeface="+mn-lt"/>
              </a:rPr>
              <a:t> the code for whatever type he/she wishes. For instance, a programmer writes a generic method for sorting an array of objects. Generics allow the programmer to use the same method for Integer arrays, Double arrays, and even String arrays.</a:t>
            </a:r>
            <a:endParaRPr lang="en-GB" dirty="0"/>
          </a:p>
          <a:p>
            <a:pPr>
              <a:buFont typeface="Arial"/>
              <a:buChar char="•"/>
            </a:pPr>
            <a:r>
              <a:rPr lang="en-GB" dirty="0">
                <a:ea typeface="+mn-lt"/>
                <a:cs typeface="+mn-lt"/>
              </a:rPr>
              <a:t>Another advantage of using generics is that </a:t>
            </a:r>
            <a:r>
              <a:rPr lang="en-GB" b="1" dirty="0">
                <a:ea typeface="+mn-lt"/>
                <a:cs typeface="+mn-lt"/>
              </a:rPr>
              <a:t>Individual typecasting isn’t required.</a:t>
            </a:r>
            <a:r>
              <a:rPr lang="en-GB" dirty="0">
                <a:ea typeface="+mn-lt"/>
                <a:cs typeface="+mn-lt"/>
              </a:rPr>
              <a:t> The programmer defines the initial type and then lets the code do its job.</a:t>
            </a:r>
            <a:endParaRPr lang="en-GB" dirty="0"/>
          </a:p>
          <a:p>
            <a:pPr>
              <a:buFont typeface="Arial"/>
              <a:buChar char="•"/>
            </a:pPr>
            <a:r>
              <a:rPr lang="en-GB" dirty="0">
                <a:ea typeface="+mn-lt"/>
                <a:cs typeface="+mn-lt"/>
              </a:rPr>
              <a:t>It allows us to </a:t>
            </a:r>
            <a:r>
              <a:rPr lang="en-GB" b="1" dirty="0">
                <a:ea typeface="+mn-lt"/>
                <a:cs typeface="+mn-lt"/>
              </a:rPr>
              <a:t>implement non-generic algorithms.</a:t>
            </a:r>
            <a:endParaRPr lang="en-GB" dirty="0"/>
          </a:p>
          <a:p>
            <a:pPr marL="0" indent="0">
              <a:buNone/>
            </a:pPr>
            <a:endParaRPr lang="en-GB" dirty="0">
              <a:cs typeface="Calibri" panose="020F0502020204030204"/>
            </a:endParaRPr>
          </a:p>
        </p:txBody>
      </p:sp>
    </p:spTree>
    <p:extLst>
      <p:ext uri="{BB962C8B-B14F-4D97-AF65-F5344CB8AC3E}">
        <p14:creationId xmlns:p14="http://schemas.microsoft.com/office/powerpoint/2010/main" val="76274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EBBAE8DF-5108-4C12-B2C7-FA16A79222E2}"/>
              </a:ext>
            </a:extLst>
          </p:cNvPr>
          <p:cNvPicPr>
            <a:picLocks noChangeAspect="1"/>
          </p:cNvPicPr>
          <p:nvPr/>
        </p:nvPicPr>
        <p:blipFill>
          <a:blip r:embed="rId2"/>
          <a:stretch>
            <a:fillRect/>
          </a:stretch>
        </p:blipFill>
        <p:spPr>
          <a:xfrm>
            <a:off x="764836" y="643467"/>
            <a:ext cx="10662327" cy="5571066"/>
          </a:xfrm>
          <a:prstGeom prst="rect">
            <a:avLst/>
          </a:prstGeom>
        </p:spPr>
      </p:pic>
    </p:spTree>
    <p:extLst>
      <p:ext uri="{BB962C8B-B14F-4D97-AF65-F5344CB8AC3E}">
        <p14:creationId xmlns:p14="http://schemas.microsoft.com/office/powerpoint/2010/main" val="296099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38B0-0019-4EF7-9BEC-F120E421D245}"/>
              </a:ext>
            </a:extLst>
          </p:cNvPr>
          <p:cNvSpPr>
            <a:spLocks noGrp="1"/>
          </p:cNvSpPr>
          <p:nvPr>
            <p:ph type="title"/>
          </p:nvPr>
        </p:nvSpPr>
        <p:spPr>
          <a:xfrm>
            <a:off x="838200" y="365125"/>
            <a:ext cx="10515600" cy="664205"/>
          </a:xfrm>
        </p:spPr>
        <p:txBody>
          <a:bodyPr>
            <a:normAutofit/>
          </a:bodyPr>
          <a:lstStyle/>
          <a:p>
            <a:r>
              <a:rPr lang="en-GB" sz="2800" b="1">
                <a:cs typeface="Calibri Light"/>
              </a:rPr>
              <a:t>Diamond Problem in Java (Multiple Inheritance)</a:t>
            </a:r>
            <a:endParaRPr lang="en-GB" sz="2800">
              <a:cs typeface="Calibri Light" panose="020F0302020204030204"/>
            </a:endParaRPr>
          </a:p>
        </p:txBody>
      </p:sp>
      <p:sp>
        <p:nvSpPr>
          <p:cNvPr id="3" name="Content Placeholder 2">
            <a:extLst>
              <a:ext uri="{FF2B5EF4-FFF2-40B4-BE49-F238E27FC236}">
                <a16:creationId xmlns:a16="http://schemas.microsoft.com/office/drawing/2014/main" id="{33E987EF-8180-4299-B57F-4D56AC768D16}"/>
              </a:ext>
            </a:extLst>
          </p:cNvPr>
          <p:cNvSpPr>
            <a:spLocks noGrp="1"/>
          </p:cNvSpPr>
          <p:nvPr>
            <p:ph idx="1"/>
          </p:nvPr>
        </p:nvSpPr>
        <p:spPr>
          <a:xfrm>
            <a:off x="838200" y="1221777"/>
            <a:ext cx="10515600" cy="5271487"/>
          </a:xfrm>
        </p:spPr>
        <p:txBody>
          <a:bodyPr vert="horz" lIns="91440" tIns="45720" rIns="91440" bIns="45720" rtlCol="0" anchor="t">
            <a:normAutofit/>
          </a:bodyPr>
          <a:lstStyle/>
          <a:p>
            <a:r>
              <a:rPr lang="en-GB">
                <a:cs typeface="Calibri"/>
              </a:rPr>
              <a:t>Java doesn''t support this type of inheritance, inorder to avoid a problem called "</a:t>
            </a:r>
            <a:r>
              <a:rPr lang="en-GB" b="1">
                <a:cs typeface="Calibri"/>
              </a:rPr>
              <a:t>Diamond Problem</a:t>
            </a:r>
            <a:r>
              <a:rPr lang="en-GB">
                <a:cs typeface="Calibri"/>
              </a:rPr>
              <a:t>".</a:t>
            </a:r>
          </a:p>
          <a:p>
            <a:r>
              <a:rPr lang="en-GB">
                <a:cs typeface="Calibri"/>
              </a:rPr>
              <a:t>This creates ambiguity problem ie., D is derived from B &amp; C. Thus has 2 sum() functions that creates confusion on which sum function is to be called. So java  doesn't </a:t>
            </a:r>
          </a:p>
          <a:p>
            <a:pPr marL="0" indent="0">
              <a:buNone/>
            </a:pPr>
            <a:r>
              <a:rPr lang="en-GB">
                <a:cs typeface="Calibri"/>
              </a:rPr>
              <a:t>   Support Multiple/Hybrid </a:t>
            </a:r>
          </a:p>
          <a:p>
            <a:pPr marL="0" indent="0">
              <a:buNone/>
            </a:pPr>
            <a:r>
              <a:rPr lang="en-GB">
                <a:cs typeface="Calibri"/>
              </a:rPr>
              <a:t>    Inheritance.</a:t>
            </a:r>
          </a:p>
          <a:p>
            <a:pPr lvl="3"/>
            <a:endParaRPr lang="en-GB" dirty="0">
              <a:cs typeface="Calibri"/>
            </a:endParaRPr>
          </a:p>
        </p:txBody>
      </p:sp>
      <p:sp>
        <p:nvSpPr>
          <p:cNvPr id="5" name="Rectangle 4">
            <a:extLst>
              <a:ext uri="{FF2B5EF4-FFF2-40B4-BE49-F238E27FC236}">
                <a16:creationId xmlns:a16="http://schemas.microsoft.com/office/drawing/2014/main" id="{4478D6A2-D53F-442D-9896-142DC44A63D5}"/>
              </a:ext>
            </a:extLst>
          </p:cNvPr>
          <p:cNvSpPr/>
          <p:nvPr/>
        </p:nvSpPr>
        <p:spPr>
          <a:xfrm>
            <a:off x="5537260" y="2956525"/>
            <a:ext cx="1452112" cy="690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A </a:t>
            </a:r>
          </a:p>
          <a:p>
            <a:pPr algn="ctr"/>
            <a:r>
              <a:rPr lang="en-GB">
                <a:cs typeface="Calibri"/>
              </a:rPr>
              <a:t>sum()</a:t>
            </a:r>
          </a:p>
        </p:txBody>
      </p:sp>
      <p:sp>
        <p:nvSpPr>
          <p:cNvPr id="7" name="Rectangle 6">
            <a:extLst>
              <a:ext uri="{FF2B5EF4-FFF2-40B4-BE49-F238E27FC236}">
                <a16:creationId xmlns:a16="http://schemas.microsoft.com/office/drawing/2014/main" id="{2516B209-5BAB-4C24-B9BE-7F1D5641EDED}"/>
              </a:ext>
            </a:extLst>
          </p:cNvPr>
          <p:cNvSpPr/>
          <p:nvPr/>
        </p:nvSpPr>
        <p:spPr>
          <a:xfrm>
            <a:off x="4208286" y="4229270"/>
            <a:ext cx="733246" cy="618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B</a:t>
            </a:r>
          </a:p>
          <a:p>
            <a:pPr algn="ctr"/>
            <a:r>
              <a:rPr lang="en-GB">
                <a:cs typeface="Calibri"/>
              </a:rPr>
              <a:t>Sum()</a:t>
            </a:r>
            <a:endParaRPr lang="en-GB" dirty="0">
              <a:cs typeface="Calibri"/>
            </a:endParaRPr>
          </a:p>
        </p:txBody>
      </p:sp>
      <p:sp>
        <p:nvSpPr>
          <p:cNvPr id="8" name="Rectangle 7">
            <a:extLst>
              <a:ext uri="{FF2B5EF4-FFF2-40B4-BE49-F238E27FC236}">
                <a16:creationId xmlns:a16="http://schemas.microsoft.com/office/drawing/2014/main" id="{CFFFEE0F-9429-471A-B833-85C97805AACD}"/>
              </a:ext>
            </a:extLst>
          </p:cNvPr>
          <p:cNvSpPr/>
          <p:nvPr/>
        </p:nvSpPr>
        <p:spPr>
          <a:xfrm>
            <a:off x="7302979" y="4219035"/>
            <a:ext cx="920150" cy="63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C</a:t>
            </a:r>
          </a:p>
          <a:p>
            <a:pPr algn="ctr"/>
            <a:r>
              <a:rPr lang="en-GB">
                <a:cs typeface="Calibri"/>
              </a:rPr>
              <a:t>Sum()</a:t>
            </a:r>
            <a:endParaRPr lang="en-GB" dirty="0">
              <a:cs typeface="Calibri"/>
            </a:endParaRPr>
          </a:p>
        </p:txBody>
      </p:sp>
      <p:sp>
        <p:nvSpPr>
          <p:cNvPr id="9" name="Rectangle 8">
            <a:extLst>
              <a:ext uri="{FF2B5EF4-FFF2-40B4-BE49-F238E27FC236}">
                <a16:creationId xmlns:a16="http://schemas.microsoft.com/office/drawing/2014/main" id="{43841A7F-5250-46E3-926F-C1C8E31AFDE2}"/>
              </a:ext>
            </a:extLst>
          </p:cNvPr>
          <p:cNvSpPr/>
          <p:nvPr/>
        </p:nvSpPr>
        <p:spPr>
          <a:xfrm>
            <a:off x="6108760" y="5066401"/>
            <a:ext cx="977658" cy="790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D</a:t>
            </a:r>
          </a:p>
          <a:p>
            <a:pPr algn="ctr"/>
            <a:r>
              <a:rPr lang="en-GB">
                <a:cs typeface="Calibri"/>
              </a:rPr>
              <a:t>Sum() ?</a:t>
            </a:r>
            <a:endParaRPr lang="en-GB" dirty="0">
              <a:cs typeface="Calibri"/>
            </a:endParaRPr>
          </a:p>
        </p:txBody>
      </p:sp>
      <p:cxnSp>
        <p:nvCxnSpPr>
          <p:cNvPr id="10" name="Straight Arrow Connector 9">
            <a:extLst>
              <a:ext uri="{FF2B5EF4-FFF2-40B4-BE49-F238E27FC236}">
                <a16:creationId xmlns:a16="http://schemas.microsoft.com/office/drawing/2014/main" id="{2774FC34-52EC-4F62-8E52-C90E0136858F}"/>
              </a:ext>
            </a:extLst>
          </p:cNvPr>
          <p:cNvCxnSpPr/>
          <p:nvPr/>
        </p:nvCxnSpPr>
        <p:spPr>
          <a:xfrm>
            <a:off x="6984880" y="3340220"/>
            <a:ext cx="641231" cy="828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87BDF71-6660-4188-8BBA-C2C8558DAC6C}"/>
              </a:ext>
            </a:extLst>
          </p:cNvPr>
          <p:cNvCxnSpPr/>
          <p:nvPr/>
        </p:nvCxnSpPr>
        <p:spPr>
          <a:xfrm flipH="1">
            <a:off x="4490947" y="3267434"/>
            <a:ext cx="1040920" cy="885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E5374F2-D2E5-4570-84BF-C1544D849433}"/>
              </a:ext>
            </a:extLst>
          </p:cNvPr>
          <p:cNvCxnSpPr/>
          <p:nvPr/>
        </p:nvCxnSpPr>
        <p:spPr>
          <a:xfrm flipH="1">
            <a:off x="7135483" y="4948686"/>
            <a:ext cx="566469" cy="669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BEC1BF2-6051-409C-A0F9-113DFA4C3308}"/>
              </a:ext>
            </a:extLst>
          </p:cNvPr>
          <p:cNvCxnSpPr/>
          <p:nvPr/>
        </p:nvCxnSpPr>
        <p:spPr>
          <a:xfrm>
            <a:off x="4868713" y="4904656"/>
            <a:ext cx="1101306" cy="612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247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76</Slides>
  <Notes>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JAVA</vt:lpstr>
      <vt:lpstr>What is Java?</vt:lpstr>
      <vt:lpstr>Difference between JDK,  JRE and JVM?</vt:lpstr>
      <vt:lpstr>OOPS Concept</vt:lpstr>
      <vt:lpstr>Encapsulation And Abstraction</vt:lpstr>
      <vt:lpstr>Polymorphism</vt:lpstr>
      <vt:lpstr>INHERITANCE</vt:lpstr>
      <vt:lpstr>PowerPoint Presentation</vt:lpstr>
      <vt:lpstr>Diamond Problem in Java (Multiple Inheritance)</vt:lpstr>
      <vt:lpstr>Access Control Modifiers</vt:lpstr>
      <vt:lpstr>Non –Access modifiers</vt:lpstr>
      <vt:lpstr>PowerPoint Presentation</vt:lpstr>
      <vt:lpstr>PowerPoint Presentation</vt:lpstr>
      <vt:lpstr>DATA TYPES IN JAVA</vt:lpstr>
      <vt:lpstr>DATA TYPE CONVERSION</vt:lpstr>
      <vt:lpstr>OPERATORS IN JAVA</vt:lpstr>
      <vt:lpstr>ITERATIVE STATEMENTS</vt:lpstr>
      <vt:lpstr>DECISION MAKING STATEMENTS</vt:lpstr>
      <vt:lpstr>ARRAYS</vt:lpstr>
      <vt:lpstr>Types of Arrays</vt:lpstr>
      <vt:lpstr>Strings and its methods</vt:lpstr>
      <vt:lpstr>String Methods (cont...)</vt:lpstr>
      <vt:lpstr>String Methods (cont...)</vt:lpstr>
      <vt:lpstr>CLASSES AND OBJECTS</vt:lpstr>
      <vt:lpstr>OBJECTS</vt:lpstr>
      <vt:lpstr>INITIALIZATION OF JAVA OBJECT</vt:lpstr>
      <vt:lpstr>CONSTRUCTORS</vt:lpstr>
      <vt:lpstr>Types of constructors</vt:lpstr>
      <vt:lpstr>Super Keyword</vt:lpstr>
      <vt:lpstr>What is method overloading and overriding in Java?</vt:lpstr>
      <vt:lpstr>"this" Keyword</vt:lpstr>
      <vt:lpstr>JAVA PACKAGES</vt:lpstr>
      <vt:lpstr>Pre-defined Package : </vt:lpstr>
      <vt:lpstr>Regular Expression</vt:lpstr>
      <vt:lpstr>Exception Handling in Java</vt:lpstr>
      <vt:lpstr>Exception Handling in Java (cont...)</vt:lpstr>
      <vt:lpstr>Types Of Exceptions</vt:lpstr>
      <vt:lpstr>Exception Vs Error</vt:lpstr>
      <vt:lpstr>Throw Vs Throws</vt:lpstr>
      <vt:lpstr>Garbage Collection</vt:lpstr>
      <vt:lpstr>Garbage Collection ( Cont...)</vt:lpstr>
      <vt:lpstr>FILE CONCEPT IN JAVA</vt:lpstr>
      <vt:lpstr>PowerPoint Presentation</vt:lpstr>
      <vt:lpstr>PowerPoint Presentation</vt:lpstr>
      <vt:lpstr> WRAPPER CLASSES IN JAVA</vt:lpstr>
      <vt:lpstr>Autoboxing And Unboxing ( Wrapper Classes – cont...)</vt:lpstr>
      <vt:lpstr>INTERFACE</vt:lpstr>
      <vt:lpstr>PowerPoint Presentation</vt:lpstr>
      <vt:lpstr>LAMDA EXPRESSIONS</vt:lpstr>
      <vt:lpstr>PowerPoint Presentation</vt:lpstr>
      <vt:lpstr>Java In-Built Functional Interfaces</vt:lpstr>
      <vt:lpstr>COLLECTIONS IN JAVA</vt:lpstr>
      <vt:lpstr>ArrayList</vt:lpstr>
      <vt:lpstr>Example for ArrayList</vt:lpstr>
      <vt:lpstr>LinkedList</vt:lpstr>
      <vt:lpstr>Example for LinkedList</vt:lpstr>
      <vt:lpstr>HashSet</vt:lpstr>
      <vt:lpstr>Example for HashSet</vt:lpstr>
      <vt:lpstr>TreeSet</vt:lpstr>
      <vt:lpstr>Example for TreeSet</vt:lpstr>
      <vt:lpstr>Queue &amp; Priority Queue</vt:lpstr>
      <vt:lpstr>Example for Priority Queue</vt:lpstr>
      <vt:lpstr>Deque &amp; Methods Used</vt:lpstr>
      <vt:lpstr>ArrayDeque</vt:lpstr>
      <vt:lpstr>Example For ArrayDeque</vt:lpstr>
      <vt:lpstr>Map Interface</vt:lpstr>
      <vt:lpstr>Useful methods of Map interface </vt:lpstr>
      <vt:lpstr>Other Methods</vt:lpstr>
      <vt:lpstr>Example for Map</vt:lpstr>
      <vt:lpstr>HashMap</vt:lpstr>
      <vt:lpstr>Declaration And Constructors Used for HashMaps</vt:lpstr>
      <vt:lpstr>Example for HashMap</vt:lpstr>
      <vt:lpstr>TreeMap</vt:lpstr>
      <vt:lpstr>Constructors Used In TreeMap</vt:lpstr>
      <vt:lpstr>Example for TreeMap</vt:lpstr>
      <vt:lpstr>Generics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2729</cp:revision>
  <dcterms:created xsi:type="dcterms:W3CDTF">2021-11-01T10:33:22Z</dcterms:created>
  <dcterms:modified xsi:type="dcterms:W3CDTF">2021-11-05T11:36:23Z</dcterms:modified>
</cp:coreProperties>
</file>