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Robo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OpenSans-regular.fntdata"/><Relationship Id="rId21" Type="http://schemas.openxmlformats.org/officeDocument/2006/relationships/font" Target="fonts/Robo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32523266b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32523266b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32523266b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32523266b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32523266b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32523266b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32523266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32523266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2523266b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2523266b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2523266b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32523266b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32523266b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32523266b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01400" y="855455"/>
            <a:ext cx="3054600" cy="1537200"/>
          </a:xfrm>
          <a:prstGeom prst="rect">
            <a:avLst/>
          </a:prstGeom>
        </p:spPr>
        <p:txBody>
          <a:bodyPr anchorCtr="0" anchor="b" bIns="91425" lIns="91425" spcFirstLastPara="1" rIns="91425" wrap="square" tIns="91425">
            <a:normAutofit fontScale="90000"/>
          </a:bodyPr>
          <a:lstStyle/>
          <a:p>
            <a:pPr indent="0" lvl="0" marL="0" rtl="0" algn="l">
              <a:lnSpc>
                <a:spcPct val="130434"/>
              </a:lnSpc>
              <a:spcBef>
                <a:spcPts val="1400"/>
              </a:spcBef>
              <a:spcAft>
                <a:spcPts val="0"/>
              </a:spcAft>
              <a:buNone/>
            </a:pPr>
            <a:r>
              <a:t/>
            </a:r>
            <a:endParaRPr b="1" sz="2400">
              <a:solidFill>
                <a:schemeClr val="dk1"/>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t/>
            </a:r>
            <a:endParaRPr sz="1100">
              <a:solidFill>
                <a:srgbClr val="000000"/>
              </a:solidFill>
              <a:highlight>
                <a:srgbClr val="FFFFFF"/>
              </a:highlight>
              <a:latin typeface="Roboto"/>
              <a:ea typeface="Roboto"/>
              <a:cs typeface="Roboto"/>
              <a:sym typeface="Roboto"/>
            </a:endParaRPr>
          </a:p>
          <a:p>
            <a:pPr indent="0" lvl="0" marL="0" rtl="0" algn="ctr">
              <a:lnSpc>
                <a:spcPct val="130434"/>
              </a:lnSpc>
              <a:spcBef>
                <a:spcPts val="1400"/>
              </a:spcBef>
              <a:spcAft>
                <a:spcPts val="0"/>
              </a:spcAft>
              <a:buNone/>
            </a:pPr>
            <a:r>
              <a:t/>
            </a:r>
            <a:endParaRPr sz="2400">
              <a:solidFill>
                <a:srgbClr val="292929"/>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t/>
            </a:r>
            <a:endParaRPr sz="1100">
              <a:solidFill>
                <a:srgbClr val="000000"/>
              </a:solidFill>
              <a:highlight>
                <a:srgbClr val="FFFFFF"/>
              </a:highlight>
              <a:latin typeface="Roboto"/>
              <a:ea typeface="Roboto"/>
              <a:cs typeface="Roboto"/>
              <a:sym typeface="Roboto"/>
            </a:endParaRPr>
          </a:p>
          <a:p>
            <a:pPr indent="0" lvl="0" marL="0" rtl="0" algn="ctr">
              <a:spcBef>
                <a:spcPts val="0"/>
              </a:spcBef>
              <a:spcAft>
                <a:spcPts val="0"/>
              </a:spcAft>
              <a:buNone/>
            </a:pPr>
            <a:r>
              <a:t/>
            </a:r>
            <a:endParaRPr/>
          </a:p>
        </p:txBody>
      </p:sp>
      <p:sp>
        <p:nvSpPr>
          <p:cNvPr id="63" name="Google Shape;63;p13"/>
          <p:cNvSpPr txBox="1"/>
          <p:nvPr>
            <p:ph idx="1" type="subTitle"/>
          </p:nvPr>
        </p:nvSpPr>
        <p:spPr>
          <a:xfrm>
            <a:off x="3044700" y="1480000"/>
            <a:ext cx="3458400" cy="1091700"/>
          </a:xfrm>
          <a:prstGeom prst="rect">
            <a:avLst/>
          </a:prstGeom>
        </p:spPr>
        <p:txBody>
          <a:bodyPr anchorCtr="0" anchor="t" bIns="91425" lIns="91425" spcFirstLastPara="1" rIns="91425" wrap="square" tIns="91425">
            <a:noAutofit/>
          </a:bodyPr>
          <a:lstStyle/>
          <a:p>
            <a:pPr indent="0" lvl="0" marL="0" rtl="0" algn="l">
              <a:lnSpc>
                <a:spcPct val="130434"/>
              </a:lnSpc>
              <a:spcBef>
                <a:spcPts val="1400"/>
              </a:spcBef>
              <a:spcAft>
                <a:spcPts val="0"/>
              </a:spcAft>
              <a:buClr>
                <a:schemeClr val="dk1"/>
              </a:buClr>
              <a:buSzPts val="1100"/>
              <a:buFont typeface="Arial"/>
              <a:buNone/>
            </a:pPr>
            <a:r>
              <a:rPr lang="en" sz="2600">
                <a:solidFill>
                  <a:srgbClr val="292929"/>
                </a:solidFill>
                <a:highlight>
                  <a:srgbClr val="FFFFFF"/>
                </a:highlight>
              </a:rPr>
              <a:t>Vehicle Violation Detection System using Deep Learning</a:t>
            </a:r>
            <a:endParaRPr sz="2600">
              <a:solidFill>
                <a:srgbClr val="292929"/>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400">
              <a:highlight>
                <a:srgbClr val="FFFFFF"/>
              </a:highlight>
              <a:latin typeface="Roboto"/>
              <a:ea typeface="Roboto"/>
              <a:cs typeface="Roboto"/>
              <a:sym typeface="Roboto"/>
            </a:endParaRPr>
          </a:p>
          <a:p>
            <a:pPr indent="457200" lvl="0" marL="457200" rtl="0" algn="ctr">
              <a:spcBef>
                <a:spcPts val="0"/>
              </a:spcBef>
              <a:spcAft>
                <a:spcPts val="0"/>
              </a:spcAft>
              <a:buNone/>
            </a:pPr>
            <a:r>
              <a:rPr lang="en" sz="2000"/>
              <a:t>-Anusha Gangasani</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Economica"/>
              <a:buChar char="●"/>
            </a:pPr>
            <a:r>
              <a:rPr lang="en" sz="2200">
                <a:latin typeface="Economica"/>
                <a:ea typeface="Economica"/>
                <a:cs typeface="Economica"/>
                <a:sym typeface="Economica"/>
              </a:rPr>
              <a:t>Reason to implement the system</a:t>
            </a:r>
            <a:endParaRPr sz="2200">
              <a:latin typeface="Economica"/>
              <a:ea typeface="Economica"/>
              <a:cs typeface="Economica"/>
              <a:sym typeface="Economica"/>
            </a:endParaRPr>
          </a:p>
          <a:p>
            <a:pPr indent="-368300" lvl="0" marL="457200" rtl="0" algn="l">
              <a:spcBef>
                <a:spcPts val="0"/>
              </a:spcBef>
              <a:spcAft>
                <a:spcPts val="0"/>
              </a:spcAft>
              <a:buSzPts val="2200"/>
              <a:buFont typeface="Economica"/>
              <a:buChar char="●"/>
            </a:pPr>
            <a:r>
              <a:rPr lang="en" sz="2200">
                <a:latin typeface="Economica"/>
                <a:ea typeface="Economica"/>
                <a:cs typeface="Economica"/>
                <a:sym typeface="Economica"/>
              </a:rPr>
              <a:t>Components implemented in the system</a:t>
            </a:r>
            <a:endParaRPr sz="22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 DESIGN AND ARCHITECTURE</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Presentation Layer</a:t>
            </a:r>
            <a:endParaRPr/>
          </a:p>
          <a:p>
            <a:pPr indent="-342900" lvl="0" marL="457200" rtl="0" algn="l">
              <a:spcBef>
                <a:spcPts val="0"/>
              </a:spcBef>
              <a:spcAft>
                <a:spcPts val="0"/>
              </a:spcAft>
              <a:buSzPts val="1800"/>
              <a:buChar char="●"/>
            </a:pPr>
            <a:r>
              <a:rPr lang="en"/>
              <a:t>Business Layer</a:t>
            </a:r>
            <a:endParaRPr/>
          </a:p>
          <a:p>
            <a:pPr indent="-342900" lvl="0" marL="457200" rtl="0" algn="l">
              <a:spcBef>
                <a:spcPts val="0"/>
              </a:spcBef>
              <a:spcAft>
                <a:spcPts val="0"/>
              </a:spcAft>
              <a:buSzPts val="1800"/>
              <a:buChar char="●"/>
            </a:pPr>
            <a:r>
              <a:rPr lang="en"/>
              <a:t>Data Layer</a:t>
            </a:r>
            <a:endParaRPr/>
          </a:p>
        </p:txBody>
      </p:sp>
      <p:pic>
        <p:nvPicPr>
          <p:cNvPr id="76" name="Google Shape;76;p15"/>
          <p:cNvPicPr preferRelativeResize="0"/>
          <p:nvPr/>
        </p:nvPicPr>
        <p:blipFill>
          <a:blip r:embed="rId3">
            <a:alphaModFix/>
          </a:blip>
          <a:stretch>
            <a:fillRect/>
          </a:stretch>
        </p:blipFill>
        <p:spPr>
          <a:xfrm>
            <a:off x="5059900" y="1424400"/>
            <a:ext cx="3529899" cy="279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VEHICLE VIOLATION DETECTION SYSTEM:</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Economica"/>
                <a:ea typeface="Economica"/>
                <a:cs typeface="Economica"/>
                <a:sym typeface="Economica"/>
              </a:rPr>
              <a:t>Basic Support Modules:</a:t>
            </a:r>
            <a:endParaRPr sz="1400">
              <a:latin typeface="Economica"/>
              <a:ea typeface="Economica"/>
              <a:cs typeface="Economica"/>
              <a:sym typeface="Economica"/>
            </a:endParaRPr>
          </a:p>
          <a:p>
            <a:pPr indent="-336550" lvl="0" marL="457200" rtl="0" algn="l">
              <a:spcBef>
                <a:spcPts val="1200"/>
              </a:spcBef>
              <a:spcAft>
                <a:spcPts val="0"/>
              </a:spcAft>
              <a:buSzPts val="1700"/>
              <a:buFont typeface="Economica"/>
              <a:buChar char="●"/>
            </a:pPr>
            <a:r>
              <a:rPr lang="en" sz="1700">
                <a:latin typeface="Economica"/>
                <a:ea typeface="Economica"/>
                <a:cs typeface="Economica"/>
                <a:sym typeface="Economica"/>
              </a:rPr>
              <a:t>Detection and Tracking modules</a:t>
            </a:r>
            <a:endParaRPr sz="1700">
              <a:latin typeface="Economica"/>
              <a:ea typeface="Economica"/>
              <a:cs typeface="Economica"/>
              <a:sym typeface="Economica"/>
            </a:endParaRPr>
          </a:p>
          <a:p>
            <a:pPr indent="-336550" lvl="0" marL="457200" rtl="0" algn="l">
              <a:spcBef>
                <a:spcPts val="0"/>
              </a:spcBef>
              <a:spcAft>
                <a:spcPts val="0"/>
              </a:spcAft>
              <a:buSzPts val="1700"/>
              <a:buFont typeface="Economica"/>
              <a:buChar char="●"/>
            </a:pPr>
            <a:r>
              <a:rPr lang="en" sz="1700">
                <a:latin typeface="Economica"/>
                <a:ea typeface="Economica"/>
                <a:cs typeface="Economica"/>
                <a:sym typeface="Economica"/>
              </a:rPr>
              <a:t>Multi-attribute Recognition modules</a:t>
            </a:r>
            <a:endParaRPr sz="1700">
              <a:latin typeface="Economica"/>
              <a:ea typeface="Economica"/>
              <a:cs typeface="Economica"/>
              <a:sym typeface="Economica"/>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pic>
        <p:nvPicPr>
          <p:cNvPr id="83" name="Google Shape;83;p16"/>
          <p:cNvPicPr preferRelativeResize="0"/>
          <p:nvPr/>
        </p:nvPicPr>
        <p:blipFill>
          <a:blip r:embed="rId3">
            <a:alphaModFix/>
          </a:blip>
          <a:stretch>
            <a:fillRect/>
          </a:stretch>
        </p:blipFill>
        <p:spPr>
          <a:xfrm>
            <a:off x="3721650" y="1499775"/>
            <a:ext cx="4850825" cy="232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VEHICLE VIOLATION DETECTION SYSTEM:</a:t>
            </a:r>
            <a:endParaRPr/>
          </a:p>
        </p:txBody>
      </p:sp>
      <p:sp>
        <p:nvSpPr>
          <p:cNvPr id="89" name="Google Shape;89;p17"/>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latin typeface="Economica"/>
                <a:ea typeface="Economica"/>
                <a:cs typeface="Economica"/>
                <a:sym typeface="Economica"/>
              </a:rPr>
              <a:t>Violation Detection Modules:</a:t>
            </a:r>
            <a:endParaRPr sz="2000">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Red-Light running detection</a:t>
            </a:r>
            <a:endParaRPr sz="2400">
              <a:latin typeface="Economica"/>
              <a:ea typeface="Economica"/>
              <a:cs typeface="Economica"/>
              <a:sym typeface="Economica"/>
            </a:endParaRPr>
          </a:p>
        </p:txBody>
      </p:sp>
      <p:pic>
        <p:nvPicPr>
          <p:cNvPr id="90" name="Google Shape;90;p17"/>
          <p:cNvPicPr preferRelativeResize="0"/>
          <p:nvPr/>
        </p:nvPicPr>
        <p:blipFill>
          <a:blip r:embed="rId3">
            <a:alphaModFix/>
          </a:blip>
          <a:stretch>
            <a:fillRect/>
          </a:stretch>
        </p:blipFill>
        <p:spPr>
          <a:xfrm>
            <a:off x="3531598" y="1436250"/>
            <a:ext cx="4590626" cy="277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VEHICLE VIOLATION DETECTION SYSTEM:</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Economica"/>
                <a:ea typeface="Economica"/>
                <a:cs typeface="Economica"/>
                <a:sym typeface="Economica"/>
              </a:rPr>
              <a:t>Violation Detection Modules:</a:t>
            </a:r>
            <a:endParaRPr sz="2000">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Impolite Pedestrian detection</a:t>
            </a:r>
            <a:endParaRPr>
              <a:latin typeface="Economica"/>
              <a:ea typeface="Economica"/>
              <a:cs typeface="Economica"/>
              <a:sym typeface="Economica"/>
            </a:endParaRPr>
          </a:p>
          <a:p>
            <a:pPr indent="0" lvl="0" marL="0" rtl="0" algn="l">
              <a:spcBef>
                <a:spcPts val="1200"/>
              </a:spcBef>
              <a:spcAft>
                <a:spcPts val="0"/>
              </a:spcAft>
              <a:buNone/>
            </a:pPr>
            <a:r>
              <a:rPr lang="en" sz="1200">
                <a:latin typeface="Times New Roman"/>
                <a:ea typeface="Times New Roman"/>
                <a:cs typeface="Times New Roman"/>
                <a:sym typeface="Times New Roman"/>
              </a:rPr>
              <a:t>A novel strategy is defined to measure whether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vehicle is slowing down, and we calculate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speeds as follows:</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a:p>
            <a:pPr indent="0" lvl="0" marL="0" rtl="0" algn="l">
              <a:spcBef>
                <a:spcPts val="1200"/>
              </a:spcBef>
              <a:spcAft>
                <a:spcPts val="1200"/>
              </a:spcAft>
              <a:buNone/>
            </a:pPr>
            <a:r>
              <a:t/>
            </a:r>
            <a:endParaRPr>
              <a:latin typeface="Economica"/>
              <a:ea typeface="Economica"/>
              <a:cs typeface="Economica"/>
              <a:sym typeface="Economica"/>
            </a:endParaRPr>
          </a:p>
        </p:txBody>
      </p:sp>
      <p:pic>
        <p:nvPicPr>
          <p:cNvPr id="97" name="Google Shape;97;p18"/>
          <p:cNvPicPr preferRelativeResize="0"/>
          <p:nvPr/>
        </p:nvPicPr>
        <p:blipFill>
          <a:blip r:embed="rId3">
            <a:alphaModFix/>
          </a:blip>
          <a:stretch>
            <a:fillRect/>
          </a:stretch>
        </p:blipFill>
        <p:spPr>
          <a:xfrm>
            <a:off x="436400" y="3022900"/>
            <a:ext cx="3070525" cy="400150"/>
          </a:xfrm>
          <a:prstGeom prst="rect">
            <a:avLst/>
          </a:prstGeom>
          <a:noFill/>
          <a:ln>
            <a:noFill/>
          </a:ln>
        </p:spPr>
      </p:pic>
      <p:pic>
        <p:nvPicPr>
          <p:cNvPr id="98" name="Google Shape;98;p18"/>
          <p:cNvPicPr preferRelativeResize="0"/>
          <p:nvPr/>
        </p:nvPicPr>
        <p:blipFill>
          <a:blip r:embed="rId4">
            <a:alphaModFix/>
          </a:blip>
          <a:stretch>
            <a:fillRect/>
          </a:stretch>
        </p:blipFill>
        <p:spPr>
          <a:xfrm>
            <a:off x="3979575" y="1277175"/>
            <a:ext cx="4725499" cy="2827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p>
            <a:pPr indent="0" lvl="0" marL="0" rtl="0" algn="just">
              <a:lnSpc>
                <a:spcPct val="115000"/>
              </a:lnSpc>
              <a:spcBef>
                <a:spcPts val="0"/>
              </a:spcBef>
              <a:spcAft>
                <a:spcPts val="0"/>
              </a:spcAft>
              <a:buNone/>
            </a:pPr>
            <a:r>
              <a:rPr lang="en" sz="3200"/>
              <a:t>CONCLUSION:</a:t>
            </a:r>
            <a:endParaRPr sz="3200"/>
          </a:p>
          <a:p>
            <a:pPr indent="0" lvl="0" marL="0" rtl="0" algn="just">
              <a:lnSpc>
                <a:spcPct val="115000"/>
              </a:lnSpc>
              <a:spcBef>
                <a:spcPts val="0"/>
              </a:spcBef>
              <a:spcAft>
                <a:spcPts val="0"/>
              </a:spcAft>
              <a:buClr>
                <a:schemeClr val="dk1"/>
              </a:buClr>
              <a:buSzPts val="1100"/>
              <a:buFont typeface="Arial"/>
              <a:buNone/>
            </a:pPr>
            <a:r>
              <a:rPr lang="en" sz="2100"/>
              <a:t>This paper gives us a detailed design and implementation of vehicle violation detection system based on the deep learning technology, which combines several popular function modules. This system provides effective technical support for the development of intelligent traffic management.</a:t>
            </a:r>
            <a:endParaRPr sz="21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500"/>
              <a:t>THANK YOU</a:t>
            </a:r>
            <a:endParaRPr sz="65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