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2"/>
    <p:restoredTop sz="94648"/>
  </p:normalViewPr>
  <p:slideViewPr>
    <p:cSldViewPr snapToGrid="0">
      <p:cViewPr varScale="1">
        <p:scale>
          <a:sx n="141" d="100"/>
          <a:sy n="141" d="100"/>
        </p:scale>
        <p:origin x="200" y="4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a4e345c804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a4e345c80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a4e345c804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a4e345c80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a4e345c804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a4e345c804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a4e345c80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a4e345c80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a4e345c804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a4e345c80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a4e345c804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a4e345c804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a4e345c80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a4e345c80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gangasani-anusha/RL-FinalProject"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Credit Card Fraud Detection Using Autoencoders In Keras</a:t>
            </a:r>
            <a:endParaRPr sz="3000"/>
          </a:p>
        </p:txBody>
      </p:sp>
      <p:sp>
        <p:nvSpPr>
          <p:cNvPr id="86" name="Google Shape;86;p13"/>
          <p:cNvSpPr txBox="1">
            <a:spLocks noGrp="1"/>
          </p:cNvSpPr>
          <p:nvPr>
            <p:ph type="subTitle" idx="1"/>
          </p:nvPr>
        </p:nvSpPr>
        <p:spPr>
          <a:xfrm>
            <a:off x="710663" y="3503888"/>
            <a:ext cx="8222100" cy="432900"/>
          </a:xfrm>
          <a:prstGeom prst="rect">
            <a:avLst/>
          </a:prstGeom>
        </p:spPr>
        <p:txBody>
          <a:bodyPr spcFirstLastPara="1" wrap="square" lIns="91425" tIns="91425" rIns="91425" bIns="91425" anchor="t" anchorCtr="0">
            <a:noAutofit/>
          </a:bodyPr>
          <a:lstStyle/>
          <a:p>
            <a:pPr marL="457200" lvl="0" indent="0" algn="r" rtl="0">
              <a:spcBef>
                <a:spcPts val="0"/>
              </a:spcBef>
              <a:spcAft>
                <a:spcPts val="0"/>
              </a:spcAft>
              <a:buNone/>
            </a:pPr>
            <a:r>
              <a:rPr lang="en" sz="1400"/>
              <a:t>Ramya Mahesh</a:t>
            </a:r>
            <a:br>
              <a:rPr lang="en" sz="1400"/>
            </a:br>
            <a:r>
              <a:rPr lang="en" sz="1400"/>
              <a:t>Anusha Gangasani</a:t>
            </a:r>
            <a:br>
              <a:rPr lang="en" sz="1400"/>
            </a:br>
            <a:r>
              <a:rPr lang="en" sz="1400"/>
              <a:t>Ashika Anand Babu</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Introduction</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Clr>
                <a:srgbClr val="434343"/>
              </a:buClr>
              <a:buSzPts val="2400"/>
              <a:buChar char="●"/>
            </a:pPr>
            <a:r>
              <a:rPr lang="en" sz="2400">
                <a:solidFill>
                  <a:srgbClr val="434343"/>
                </a:solidFill>
              </a:rPr>
              <a:t>The usage of credit cards has dramatically increased these days.</a:t>
            </a:r>
            <a:endParaRPr sz="2400">
              <a:solidFill>
                <a:srgbClr val="434343"/>
              </a:solidFill>
            </a:endParaRPr>
          </a:p>
          <a:p>
            <a:pPr marL="457200" lvl="0" indent="-381000" algn="l" rtl="0">
              <a:lnSpc>
                <a:spcPct val="150000"/>
              </a:lnSpc>
              <a:spcBef>
                <a:spcPts val="0"/>
              </a:spcBef>
              <a:spcAft>
                <a:spcPts val="0"/>
              </a:spcAft>
              <a:buClr>
                <a:srgbClr val="434343"/>
              </a:buClr>
              <a:buSzPts val="2400"/>
              <a:buChar char="●"/>
            </a:pPr>
            <a:r>
              <a:rPr lang="en" sz="2400">
                <a:solidFill>
                  <a:srgbClr val="434343"/>
                </a:solidFill>
              </a:rPr>
              <a:t>As credit cards become the most popular payment method for both online and regular purchases, related fraud cases are also on the rise.</a:t>
            </a:r>
            <a:endParaRPr sz="2400">
              <a:solidFill>
                <a:srgbClr val="434343"/>
              </a:solidFill>
            </a:endParaRPr>
          </a:p>
          <a:p>
            <a:pPr marL="457200" lvl="0" indent="-381000" algn="l" rtl="0">
              <a:lnSpc>
                <a:spcPct val="150000"/>
              </a:lnSpc>
              <a:spcBef>
                <a:spcPts val="0"/>
              </a:spcBef>
              <a:spcAft>
                <a:spcPts val="0"/>
              </a:spcAft>
              <a:buClr>
                <a:srgbClr val="434343"/>
              </a:buClr>
              <a:buSzPts val="2400"/>
              <a:buChar char="●"/>
            </a:pPr>
            <a:r>
              <a:rPr lang="en" sz="2400">
                <a:solidFill>
                  <a:srgbClr val="434343"/>
                </a:solidFill>
              </a:rPr>
              <a:t>Usage of Autoencoders to detect fraudulent transactions.</a:t>
            </a:r>
            <a:endParaRPr sz="24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Data</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55000" lnSpcReduction="20000"/>
          </a:bodyPr>
          <a:lstStyle/>
          <a:p>
            <a:pPr marL="457200" lvl="0" indent="-324358" algn="just" rtl="0">
              <a:lnSpc>
                <a:spcPct val="200000"/>
              </a:lnSpc>
              <a:spcBef>
                <a:spcPts val="0"/>
              </a:spcBef>
              <a:spcAft>
                <a:spcPts val="0"/>
              </a:spcAft>
              <a:buClr>
                <a:srgbClr val="212121"/>
              </a:buClr>
              <a:buSzPct val="100000"/>
              <a:buAutoNum type="arabicPeriod"/>
            </a:pPr>
            <a:r>
              <a:rPr lang="en" sz="2741">
                <a:solidFill>
                  <a:srgbClr val="212121"/>
                </a:solidFill>
                <a:highlight>
                  <a:srgbClr val="FFFFFF"/>
                </a:highlight>
              </a:rPr>
              <a:t>The data includes 492 fraudulent transactions out of 284,807 total transactions using European credit cards over the course of two days. </a:t>
            </a:r>
            <a:endParaRPr sz="2741">
              <a:solidFill>
                <a:srgbClr val="212121"/>
              </a:solidFill>
              <a:highlight>
                <a:srgbClr val="FFFFFF"/>
              </a:highlight>
            </a:endParaRPr>
          </a:p>
          <a:p>
            <a:pPr marL="457200" lvl="0" indent="-324358" algn="just" rtl="0">
              <a:lnSpc>
                <a:spcPct val="200000"/>
              </a:lnSpc>
              <a:spcBef>
                <a:spcPts val="0"/>
              </a:spcBef>
              <a:spcAft>
                <a:spcPts val="0"/>
              </a:spcAft>
              <a:buClr>
                <a:srgbClr val="212121"/>
              </a:buClr>
              <a:buSzPct val="100000"/>
              <a:buAutoNum type="arabicPeriod"/>
            </a:pPr>
            <a:r>
              <a:rPr lang="en" sz="2741">
                <a:solidFill>
                  <a:srgbClr val="212121"/>
                </a:solidFill>
                <a:highlight>
                  <a:srgbClr val="FFFFFF"/>
                </a:highlight>
              </a:rPr>
              <a:t>A Principal Component Analysis (PCA) has been used to reduce everything except the time and amount due to privacy concerns. </a:t>
            </a:r>
            <a:endParaRPr sz="2741">
              <a:solidFill>
                <a:srgbClr val="212121"/>
              </a:solidFill>
              <a:highlight>
                <a:srgbClr val="FFFFFF"/>
              </a:highlight>
            </a:endParaRPr>
          </a:p>
          <a:p>
            <a:pPr marL="457200" lvl="0" indent="-324358" algn="just" rtl="0">
              <a:lnSpc>
                <a:spcPct val="200000"/>
              </a:lnSpc>
              <a:spcBef>
                <a:spcPts val="0"/>
              </a:spcBef>
              <a:spcAft>
                <a:spcPts val="0"/>
              </a:spcAft>
              <a:buClr>
                <a:srgbClr val="212121"/>
              </a:buClr>
              <a:buSzPct val="100000"/>
              <a:buAutoNum type="arabicPeriod"/>
            </a:pPr>
            <a:r>
              <a:rPr lang="en" sz="2741">
                <a:solidFill>
                  <a:srgbClr val="212121"/>
                </a:solidFill>
                <a:highlight>
                  <a:srgbClr val="FFFFFF"/>
                </a:highlight>
              </a:rPr>
              <a:t>We can also consider that there are only 0.17% of fraudulent transactions in our given dataset and we are able to obtain over ~70% accuracy using our model for predicting credit card fraud occurrence.</a:t>
            </a:r>
            <a:endParaRPr sz="2741">
              <a:solidFill>
                <a:srgbClr val="000000"/>
              </a:solidFill>
            </a:endParaRPr>
          </a:p>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Autoencoders</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solidFill>
                  <a:srgbClr val="434343"/>
                </a:solidFill>
                <a:highlight>
                  <a:srgbClr val="FFFFFF"/>
                </a:highlight>
              </a:rPr>
              <a:t>Autoencoders can seem quite bizarre at first. The job of those models is to predict the input, given that same input.</a:t>
            </a:r>
            <a:endParaRPr sz="2400">
              <a:solidFill>
                <a:srgbClr val="434343"/>
              </a:solidFill>
              <a:highlight>
                <a:srgbClr val="FFFFFF"/>
              </a:highlight>
            </a:endParaRPr>
          </a:p>
          <a:p>
            <a:pPr marL="457200" lvl="0" indent="-355600" algn="just" rtl="0">
              <a:lnSpc>
                <a:spcPct val="200000"/>
              </a:lnSpc>
              <a:spcBef>
                <a:spcPts val="1200"/>
              </a:spcBef>
              <a:spcAft>
                <a:spcPts val="0"/>
              </a:spcAft>
              <a:buClr>
                <a:srgbClr val="434343"/>
              </a:buClr>
              <a:buSzPts val="2000"/>
              <a:buChar char="●"/>
            </a:pPr>
            <a:r>
              <a:rPr lang="en" sz="2000">
                <a:solidFill>
                  <a:srgbClr val="434343"/>
                </a:solidFill>
              </a:rPr>
              <a:t>Using Reconstruction Error</a:t>
            </a:r>
            <a:endParaRPr sz="2000">
              <a:solidFill>
                <a:srgbClr val="434343"/>
              </a:solidFill>
            </a:endParaRPr>
          </a:p>
          <a:p>
            <a:pPr marL="457200" lvl="0" indent="-355600" algn="just" rtl="0">
              <a:lnSpc>
                <a:spcPct val="200000"/>
              </a:lnSpc>
              <a:spcBef>
                <a:spcPts val="0"/>
              </a:spcBef>
              <a:spcAft>
                <a:spcPts val="0"/>
              </a:spcAft>
              <a:buClr>
                <a:srgbClr val="434343"/>
              </a:buClr>
              <a:buSzPts val="2000"/>
              <a:buChar char="●"/>
            </a:pPr>
            <a:r>
              <a:rPr lang="en" sz="2000">
                <a:solidFill>
                  <a:srgbClr val="434343"/>
                </a:solidFill>
              </a:rPr>
              <a:t>Encoder and KNN</a:t>
            </a:r>
            <a:endParaRPr sz="2000">
              <a:solidFill>
                <a:srgbClr val="434343"/>
              </a:solidFill>
            </a:endParaRPr>
          </a:p>
        </p:txBody>
      </p:sp>
      <p:pic>
        <p:nvPicPr>
          <p:cNvPr id="105" name="Google Shape;105;p16"/>
          <p:cNvPicPr preferRelativeResize="0"/>
          <p:nvPr/>
        </p:nvPicPr>
        <p:blipFill>
          <a:blip r:embed="rId3">
            <a:alphaModFix/>
          </a:blip>
          <a:stretch>
            <a:fillRect/>
          </a:stretch>
        </p:blipFill>
        <p:spPr>
          <a:xfrm>
            <a:off x="4258525" y="2312625"/>
            <a:ext cx="4478502" cy="2008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a:t>
            </a:r>
            <a:endParaRPr/>
          </a:p>
        </p:txBody>
      </p:sp>
      <p:sp>
        <p:nvSpPr>
          <p:cNvPr id="111" name="Google Shape;111;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77825" algn="l" rtl="0">
              <a:spcBef>
                <a:spcPts val="0"/>
              </a:spcBef>
              <a:spcAft>
                <a:spcPts val="0"/>
              </a:spcAft>
              <a:buSzPts val="2350"/>
              <a:buChar char="●"/>
            </a:pPr>
            <a:r>
              <a:rPr lang="en" sz="2350"/>
              <a:t>Reconstruction error</a:t>
            </a:r>
            <a:endParaRPr sz="2350"/>
          </a:p>
          <a:p>
            <a:pPr marL="457200" lvl="0" indent="-377825" algn="l" rtl="0">
              <a:spcBef>
                <a:spcPts val="0"/>
              </a:spcBef>
              <a:spcAft>
                <a:spcPts val="0"/>
              </a:spcAft>
              <a:buSzPts val="2350"/>
              <a:buChar char="●"/>
            </a:pPr>
            <a:r>
              <a:rPr lang="en" sz="2350"/>
              <a:t>Preparing the data</a:t>
            </a:r>
            <a:endParaRPr sz="2350"/>
          </a:p>
          <a:p>
            <a:pPr marL="457200" lvl="0" indent="-377825" algn="l" rtl="0">
              <a:spcBef>
                <a:spcPts val="0"/>
              </a:spcBef>
              <a:spcAft>
                <a:spcPts val="0"/>
              </a:spcAft>
              <a:buSzPts val="2350"/>
              <a:buChar char="●"/>
            </a:pPr>
            <a:r>
              <a:rPr lang="en" sz="2350"/>
              <a:t>Building the model</a:t>
            </a:r>
            <a:endParaRPr sz="2350"/>
          </a:p>
          <a:p>
            <a:pPr marL="457200" lvl="0" indent="-377825" algn="l" rtl="0">
              <a:spcBef>
                <a:spcPts val="0"/>
              </a:spcBef>
              <a:spcAft>
                <a:spcPts val="0"/>
              </a:spcAft>
              <a:buSzPts val="2350"/>
              <a:buChar char="●"/>
            </a:pPr>
            <a:r>
              <a:rPr lang="en" sz="2350"/>
              <a:t>Evaluation</a:t>
            </a:r>
            <a:endParaRPr sz="2350"/>
          </a:p>
          <a:p>
            <a:pPr marL="457200" lvl="0" indent="-377825" algn="l" rtl="0">
              <a:spcBef>
                <a:spcPts val="0"/>
              </a:spcBef>
              <a:spcAft>
                <a:spcPts val="0"/>
              </a:spcAft>
              <a:buSzPts val="2350"/>
              <a:buChar char="●"/>
            </a:pPr>
            <a:r>
              <a:rPr lang="en" sz="2350"/>
              <a:t>Reconstruction error without fraud</a:t>
            </a:r>
            <a:endParaRPr sz="2350"/>
          </a:p>
          <a:p>
            <a:pPr marL="457200" lvl="0" indent="-377825" algn="l" rtl="0">
              <a:spcBef>
                <a:spcPts val="0"/>
              </a:spcBef>
              <a:spcAft>
                <a:spcPts val="0"/>
              </a:spcAft>
              <a:buSzPts val="2350"/>
              <a:buChar char="●"/>
            </a:pPr>
            <a:r>
              <a:rPr lang="en" sz="2350"/>
              <a:t>Precision vs Recall</a:t>
            </a:r>
            <a:endParaRPr sz="2350"/>
          </a:p>
          <a:p>
            <a:pPr marL="457200" lvl="0" indent="-377825" algn="l" rtl="0">
              <a:spcBef>
                <a:spcPts val="0"/>
              </a:spcBef>
              <a:spcAft>
                <a:spcPts val="0"/>
              </a:spcAft>
              <a:buSzPts val="2350"/>
              <a:buChar char="●"/>
            </a:pPr>
            <a:r>
              <a:rPr lang="en" sz="2350"/>
              <a:t>Prediction</a:t>
            </a:r>
            <a:endParaRPr sz="2350"/>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Experiment &amp; Results</a:t>
            </a:r>
            <a:endParaRPr/>
          </a:p>
        </p:txBody>
      </p:sp>
      <p:sp>
        <p:nvSpPr>
          <p:cNvPr id="117" name="Google Shape;117;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Choosing autoencoding since we need to predict the same type of record - fraud</a:t>
            </a:r>
            <a:endParaRPr/>
          </a:p>
          <a:p>
            <a:pPr marL="457200" lvl="0" indent="-342900" algn="l" rtl="0">
              <a:spcBef>
                <a:spcPts val="0"/>
              </a:spcBef>
              <a:spcAft>
                <a:spcPts val="0"/>
              </a:spcAft>
              <a:buSzPts val="1800"/>
              <a:buAutoNum type="arabicPeriod"/>
            </a:pPr>
            <a:r>
              <a:rPr lang="en"/>
              <a:t>Number of Epochs - we set the epochs at 50 as the accuracy does not seem to increase later and loss reduces around 10th epoch and remains constant.</a:t>
            </a:r>
            <a:endParaRPr/>
          </a:p>
          <a:p>
            <a:pPr marL="457200" lvl="0" indent="-342900" algn="l" rtl="0">
              <a:spcBef>
                <a:spcPts val="0"/>
              </a:spcBef>
              <a:spcAft>
                <a:spcPts val="0"/>
              </a:spcAft>
              <a:buSzPts val="1800"/>
              <a:buAutoNum type="arabicPeriod"/>
            </a:pPr>
            <a:r>
              <a:rPr lang="en"/>
              <a:t>Batch Size - Tested with 15, 20, 100. Set to 15 as accuracy was higher</a:t>
            </a:r>
            <a:endParaRPr/>
          </a:p>
          <a:p>
            <a:pPr marL="457200" lvl="0" indent="-342900" algn="l" rtl="0">
              <a:spcBef>
                <a:spcPts val="0"/>
              </a:spcBef>
              <a:spcAft>
                <a:spcPts val="0"/>
              </a:spcAft>
              <a:buSzPts val="1800"/>
              <a:buAutoNum type="arabicPeriod"/>
            </a:pPr>
            <a:r>
              <a:rPr lang="en"/>
              <a:t>Activation function - Tested with relu, sigmoid  and tanh. With sigmoid in the first layer of decoder and encoder, the loss was very high and the model was not stable. Relu improved accuracy and provided better 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Conclusion</a:t>
            </a:r>
            <a:endParaRPr/>
          </a:p>
        </p:txBody>
      </p:sp>
      <p:sp>
        <p:nvSpPr>
          <p:cNvPr id="123" name="Google Shape;123;p19"/>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Clr>
                <a:srgbClr val="434343"/>
              </a:buClr>
              <a:buSzPts val="2400"/>
              <a:buChar char="●"/>
            </a:pPr>
            <a:r>
              <a:rPr lang="en" sz="2400">
                <a:solidFill>
                  <a:srgbClr val="434343"/>
                </a:solidFill>
              </a:rPr>
              <a:t>The simple deep autoencoder in Keras that has been developed can reconstruct what non-fraudulent transactions look like. </a:t>
            </a:r>
            <a:endParaRPr sz="2400">
              <a:solidFill>
                <a:srgbClr val="434343"/>
              </a:solidFill>
            </a:endParaRPr>
          </a:p>
          <a:p>
            <a:pPr marL="457200" lvl="0" indent="-381000" algn="l" rtl="0">
              <a:lnSpc>
                <a:spcPct val="150000"/>
              </a:lnSpc>
              <a:spcBef>
                <a:spcPts val="0"/>
              </a:spcBef>
              <a:spcAft>
                <a:spcPts val="0"/>
              </a:spcAft>
              <a:buClr>
                <a:srgbClr val="434343"/>
              </a:buClr>
              <a:buSzPts val="2400"/>
              <a:buChar char="●"/>
            </a:pPr>
            <a:r>
              <a:rPr lang="en" sz="2400">
                <a:solidFill>
                  <a:srgbClr val="434343"/>
                </a:solidFill>
              </a:rPr>
              <a:t>The large area under the Recall vs Precision curve represents both high recall and high precision, with high precision associated with low false positive rates and high recall associated with low false negative rates.</a:t>
            </a:r>
            <a:endParaRPr sz="2400">
              <a:solidFill>
                <a:srgbClr val="434343"/>
              </a:solidFill>
            </a:endParaRPr>
          </a:p>
          <a:p>
            <a:pPr marL="0" lvl="0" indent="457200" algn="l" rtl="0">
              <a:lnSpc>
                <a:spcPct val="200000"/>
              </a:lnSpc>
              <a:spcBef>
                <a:spcPts val="0"/>
              </a:spcBef>
              <a:spcAft>
                <a:spcPts val="0"/>
              </a:spcAft>
              <a:buNone/>
            </a:pPr>
            <a:endParaRPr sz="13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490250" y="526350"/>
            <a:ext cx="7494906"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6000" dirty="0"/>
              <a:t>Thank You</a:t>
            </a:r>
            <a:br>
              <a:rPr lang="en" sz="6000" dirty="0"/>
            </a:br>
            <a:r>
              <a:rPr lang="en" sz="2000" dirty="0" err="1"/>
              <a:t>Github</a:t>
            </a:r>
            <a:r>
              <a:rPr lang="en" sz="2000" dirty="0"/>
              <a:t> : </a:t>
            </a:r>
            <a:r>
              <a:rPr lang="en-US" sz="2000" dirty="0">
                <a:hlinkClick r:id="rId3"/>
              </a:rPr>
              <a:t>https://</a:t>
            </a:r>
            <a:r>
              <a:rPr lang="en-US" sz="2000" dirty="0" err="1">
                <a:hlinkClick r:id="rId3"/>
              </a:rPr>
              <a:t>github.com</a:t>
            </a:r>
            <a:r>
              <a:rPr lang="en-US" sz="2000" dirty="0">
                <a:hlinkClick r:id="rId3"/>
              </a:rPr>
              <a:t>/</a:t>
            </a:r>
            <a:r>
              <a:rPr lang="en-US" sz="2000" dirty="0" err="1">
                <a:hlinkClick r:id="rId3"/>
              </a:rPr>
              <a:t>gangasani-anusha</a:t>
            </a:r>
            <a:r>
              <a:rPr lang="en-US" sz="2000" dirty="0">
                <a:hlinkClick r:id="rId3"/>
              </a:rPr>
              <a:t>/RL-</a:t>
            </a:r>
            <a:r>
              <a:rPr lang="en-US" sz="2000" dirty="0" err="1">
                <a:hlinkClick r:id="rId3"/>
              </a:rPr>
              <a:t>FinalProject</a:t>
            </a:r>
            <a:endParaRPr sz="2000"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370</Words>
  <Application>Microsoft Macintosh PowerPoint</Application>
  <PresentationFormat>On-screen Show (16:9)</PresentationFormat>
  <Paragraphs>31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Roboto</vt:lpstr>
      <vt:lpstr>Arial</vt:lpstr>
      <vt:lpstr>Times New Roman</vt:lpstr>
      <vt:lpstr>Geometric</vt:lpstr>
      <vt:lpstr>Credit Card Fraud Detection Using Autoencoders In Keras</vt:lpstr>
      <vt:lpstr>Introduction</vt:lpstr>
      <vt:lpstr>Data</vt:lpstr>
      <vt:lpstr>Autoencoders</vt:lpstr>
      <vt:lpstr>Implementation</vt:lpstr>
      <vt:lpstr>Experiment &amp; Results</vt:lpstr>
      <vt:lpstr>Conclusion</vt:lpstr>
      <vt:lpstr>Thank You Github : https://github.com/gangasani-anusha/RL-FinalProject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Autoencoders In Keras</dc:title>
  <cp:lastModifiedBy>Ashika Anand Babu</cp:lastModifiedBy>
  <cp:revision>1</cp:revision>
  <dcterms:modified xsi:type="dcterms:W3CDTF">2022-12-06T20:25:26Z</dcterms:modified>
</cp:coreProperties>
</file>