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3" r:id="rId3"/>
    <p:sldId id="277" r:id="rId4"/>
    <p:sldId id="282" r:id="rId5"/>
    <p:sldId id="278" r:id="rId6"/>
    <p:sldId id="281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9B959-8326-40E3-966C-18D1846D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8488F-9DB4-4F1A-A4A6-2B8CCB1C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E4466-9622-494D-AE51-A2C923FD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42BEE-498B-4055-9483-9306683B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A353A-E9C7-4045-B88D-38EAE89F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0BAD-1D08-46BC-9351-580DACA4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A7CED-6FD5-49B9-B8E8-27373ACB4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0078-0127-404A-8331-4983086D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76ABB-BAF9-4A00-AC46-FD7C3BEA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A8E5D-EF92-4DC4-81B4-C3508D0C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8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2A2CE-A720-4D1E-95EF-000075B7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80D0E-E40A-440F-AD6E-FBDF2F9C8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68DD4-F173-4675-A270-27C610A6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61881-3A14-411F-89B8-F141B47A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95972-36D6-43F9-8610-8DD1B062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7C6F9-4F08-4725-A185-80E1574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64CDF-8B12-4E3C-8BC8-0CC6C430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28F19-B93E-4F9F-AB5B-68949A99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CD40B-6B10-4B99-9125-F9FDC09B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DCA6B-D86E-4A88-967D-47B48EFE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55D68-6CC7-48BC-B2B8-6D261043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AFC73-CFF7-4E9A-A461-2AF4B8DC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0F180-7955-4801-AF8A-DB66887A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69509-73C9-4B0F-90B9-7D032E3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3C5E0-7B2E-4DDF-AFB8-A736414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4D54-9F5E-4E78-8051-2EDD3B3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4E7C-E020-4CA8-B67A-5E05C229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175B6-A725-4DD6-9D80-16B14144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2A0DD-EB6C-41CF-970C-E40246D8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CD877-95B7-4E3D-9A4D-AD48D34D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0ECB2-5A9A-4DE8-A1CD-578B055C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31D27-A84E-42EF-88D7-135C93D6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69296-97ED-45DF-A1D5-152AE74B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39767-C43D-4337-B954-24CD5B262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B5520-20FD-4F2E-BF36-15BAACB0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55CCAA-3887-4DE6-BBEA-2D7F9E012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D05DC-C3C8-410B-9C60-10BB42B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2D341-7EE2-42CD-83FA-D5C51F74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50CD77-F79C-4A59-9AB2-CB9CDDC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BF11-36B4-4A67-BEFB-C192707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8F73C0-2CC5-4A0B-B76D-CB9B704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04DB6-1584-4E7E-B1DB-405F6715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429C05-BCBD-483A-8232-DCF388FC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9A61A-D6FB-4AC5-8FEC-E4102562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B9324-BDA0-416B-8FD9-4B4F0F32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4C2D6-7CBD-4D47-BBE0-C2EBF53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E8CD-B920-40BC-A946-8B65D5C1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4C977-A575-47AE-8812-BDCC38CF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F811E-33A4-4078-92BC-176644C2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14D15-1041-4CC5-B95F-0BD0117E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C58DF-747C-4BDD-81C8-4E4E056E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B130-7825-4F8E-85EF-480DF27B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7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6EC2-0524-404A-877D-D38A6561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1C3E44-CAEE-40D1-AF1E-A8A693118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B8426-304D-4566-8B81-B8612EBB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E3BAE-D3E5-4A25-88F1-868C8CD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FD7D-C070-4C2B-9FF7-005B0403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55338-94A6-4E74-9C96-296951C2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552CB-1C4C-4132-81C2-D5601E67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D7ABC-6CD1-4840-A596-63718400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33C9B-C843-49C2-A829-B61BBDBC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ECE1-A3C6-41D2-9F55-E5AB6C13F1D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50E09-5FB5-473D-89DD-38B90733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130D6-94D0-4C29-9B74-A6398167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9E89-26A6-4627-BF30-C5CB3A5F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0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BFD8E-640F-4D94-B658-C1576010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8593" y="88490"/>
                <a:ext cx="3687098" cy="6322142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𝑑𝑋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U(t) –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ξ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X(t)</a:t>
                </a:r>
              </a:p>
              <a:p>
                <a:pPr marL="66675" algn="just">
                  <a:lnSpc>
                    <a:spcPct val="150000"/>
                  </a:lnSpc>
                  <a:spcAft>
                    <a:spcPts val="0"/>
                  </a:spcAft>
                  <a:tabLst>
                    <a:tab pos="180340" algn="l"/>
                  </a:tabLst>
                </a:pPr>
                <a:endParaRPr lang="en-US" altLang="zh-CN" sz="2000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6675" algn="just">
                  <a:lnSpc>
                    <a:spcPct val="150000"/>
                  </a:lnSpc>
                  <a:spcAft>
                    <a:spcPts val="0"/>
                  </a:spcAft>
                  <a:tabLst>
                    <a:tab pos="180340" algn="l"/>
                  </a:tabLst>
                </a:pPr>
                <a:r>
                  <a:rPr lang="en-US" altLang="zh-CN" sz="2000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 living pools: </a:t>
                </a: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leaf, </a:t>
                </a:r>
                <a:r>
                  <a:rPr lang="en-US" altLang="zh-CN" sz="2000" b="1" kern="100" dirty="0">
                    <a:solidFill>
                      <a:srgbClr val="7030A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heartwood</a:t>
                </a: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sapwood, fine root, and coarse root;</a:t>
                </a:r>
              </a:p>
              <a:p>
                <a:pPr marL="66675" algn="just">
                  <a:lnSpc>
                    <a:spcPct val="150000"/>
                  </a:lnSpc>
                  <a:spcAft>
                    <a:spcPts val="0"/>
                  </a:spcAft>
                  <a:tabLst>
                    <a:tab pos="180340" algn="l"/>
                  </a:tabLst>
                </a:pPr>
                <a:r>
                  <a:rPr lang="en-US" altLang="zh-CN" sz="2000" kern="100" dirty="0">
                    <a:solidFill>
                      <a:srgbClr val="00B05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litter pool: </a:t>
                </a: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AOM1, AOM2; </a:t>
                </a:r>
              </a:p>
              <a:p>
                <a:pPr marL="66675" algn="just">
                  <a:lnSpc>
                    <a:spcPct val="150000"/>
                  </a:lnSpc>
                  <a:spcAft>
                    <a:spcPts val="0"/>
                  </a:spcAft>
                  <a:tabLst>
                    <a:tab pos="180340" algn="l"/>
                  </a:tabLst>
                </a:pPr>
                <a:r>
                  <a:rPr lang="en-US" altLang="zh-CN" sz="2000" kern="100" dirty="0">
                    <a:solidFill>
                      <a:srgbClr val="0000FF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 soil pools </a:t>
                </a:r>
                <a:r>
                  <a:rPr lang="en-US" altLang="zh-CN" sz="20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(three microbial pools, and three slow carbon pools).</a:t>
                </a:r>
              </a:p>
              <a:p>
                <a:pPr marL="66675" algn="just">
                  <a:lnSpc>
                    <a:spcPct val="150000"/>
                  </a:lnSpc>
                  <a:spcAft>
                    <a:spcPts val="0"/>
                  </a:spcAft>
                  <a:tabLst>
                    <a:tab pos="180340" algn="l"/>
                  </a:tabLst>
                </a:pPr>
                <a:r>
                  <a:rPr lang="en-US" altLang="zh-CN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SMB1 is the autochthonous microbial</a:t>
                </a:r>
                <a:r>
                  <a:rPr lang="zh-CN" alt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， </a:t>
                </a:r>
                <a:r>
                  <a:rPr lang="en-US" altLang="zh-CN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SMB2 is the </a:t>
                </a:r>
              </a:p>
              <a:p>
                <a:endParaRPr lang="en-US" altLang="zh-CN" sz="2400" baseline="30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4BFD8E-640F-4D94-B658-C1576010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8593" y="88490"/>
                <a:ext cx="3687098" cy="6322142"/>
              </a:xfrm>
              <a:blipFill>
                <a:blip r:embed="rId2"/>
                <a:stretch>
                  <a:fillRect l="-1322" r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D8DD6-574C-4F7B-A725-48A9146D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48"/>
            <a:ext cx="7544520" cy="67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1F74-1DA2-4C75-95E3-B98047F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836564" cy="1009651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Vector B represents carbon allocation into leaf, sapwood, fine root and coarse root</a:t>
            </a:r>
            <a:b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pools. The partition coefficients are defined with different plant functional types (PFT)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2E1B4-F5C5-4D02-A827-0FFEEC57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0818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B=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79C976-F9EA-4893-A0C7-E34109F43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73259"/>
              </p:ext>
            </p:extLst>
          </p:nvPr>
        </p:nvGraphicFramePr>
        <p:xfrm>
          <a:off x="1973693" y="1690688"/>
          <a:ext cx="1314450" cy="477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" imgW="1002960" imgH="2717640" progId="Equation.DSMT4">
                  <p:embed/>
                </p:oleObj>
              </mc:Choice>
              <mc:Fallback>
                <p:oleObj name="Equation" r:id="rId3" imgW="100296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693" y="1690688"/>
                        <a:ext cx="1314450" cy="4773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1226F9E1-5217-4617-811C-CDA0D6C99C7F}"/>
              </a:ext>
            </a:extLst>
          </p:cNvPr>
          <p:cNvSpPr/>
          <p:nvPr/>
        </p:nvSpPr>
        <p:spPr>
          <a:xfrm>
            <a:off x="1722824" y="1825625"/>
            <a:ext cx="353962" cy="450317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31180013-8919-47DB-962F-7C5A82F68851}"/>
              </a:ext>
            </a:extLst>
          </p:cNvPr>
          <p:cNvSpPr/>
          <p:nvPr/>
        </p:nvSpPr>
        <p:spPr>
          <a:xfrm>
            <a:off x="3288143" y="1825625"/>
            <a:ext cx="353962" cy="450317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C71023-9CDC-4D98-AD8A-D53CAA205875}"/>
              </a:ext>
            </a:extLst>
          </p:cNvPr>
          <p:cNvSpPr txBox="1"/>
          <p:nvPr/>
        </p:nvSpPr>
        <p:spPr>
          <a:xfrm>
            <a:off x="3696473" y="171170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D7E8B3-8CBC-4E55-B10D-82C7CE454BE7}"/>
              </a:ext>
            </a:extLst>
          </p:cNvPr>
          <p:cNvSpPr txBox="1"/>
          <p:nvPr/>
        </p:nvSpPr>
        <p:spPr>
          <a:xfrm>
            <a:off x="3706311" y="202676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D8F73-413B-457D-91F4-0AAB1F5FFD3B}"/>
              </a:ext>
            </a:extLst>
          </p:cNvPr>
          <p:cNvSpPr txBox="1"/>
          <p:nvPr/>
        </p:nvSpPr>
        <p:spPr>
          <a:xfrm>
            <a:off x="3696472" y="242117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492108-E150-4021-BFDB-99ED39151312}"/>
              </a:ext>
            </a:extLst>
          </p:cNvPr>
          <p:cNvSpPr txBox="1"/>
          <p:nvPr/>
        </p:nvSpPr>
        <p:spPr>
          <a:xfrm>
            <a:off x="3696471" y="278993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5F1AB6-439C-4438-9438-791B01FD7F63}"/>
              </a:ext>
            </a:extLst>
          </p:cNvPr>
          <p:cNvSpPr txBox="1"/>
          <p:nvPr/>
        </p:nvSpPr>
        <p:spPr>
          <a:xfrm>
            <a:off x="3642105" y="322597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FD368C-7698-455E-957E-D212B1A8FC33}"/>
              </a:ext>
            </a:extLst>
          </p:cNvPr>
          <p:cNvSpPr txBox="1"/>
          <p:nvPr/>
        </p:nvSpPr>
        <p:spPr>
          <a:xfrm>
            <a:off x="3642104" y="367630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9B127-904B-44B5-A1DF-EBC76E652911}"/>
              </a:ext>
            </a:extLst>
          </p:cNvPr>
          <p:cNvSpPr txBox="1"/>
          <p:nvPr/>
        </p:nvSpPr>
        <p:spPr>
          <a:xfrm>
            <a:off x="3682881" y="403490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67CAA6-55AD-4A8F-94C6-A753C1A8202D}"/>
              </a:ext>
            </a:extLst>
          </p:cNvPr>
          <p:cNvSpPr txBox="1"/>
          <p:nvPr/>
        </p:nvSpPr>
        <p:spPr>
          <a:xfrm>
            <a:off x="3706311" y="443439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8A3E80-E0FF-4A96-BE9D-CC800FE7B76E}"/>
              </a:ext>
            </a:extLst>
          </p:cNvPr>
          <p:cNvSpPr txBox="1"/>
          <p:nvPr/>
        </p:nvSpPr>
        <p:spPr>
          <a:xfrm>
            <a:off x="3696471" y="480125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3E8C0-6AD1-435A-A329-1FADBF5AF5C8}"/>
              </a:ext>
            </a:extLst>
          </p:cNvPr>
          <p:cNvSpPr txBox="1"/>
          <p:nvPr/>
        </p:nvSpPr>
        <p:spPr>
          <a:xfrm>
            <a:off x="3725968" y="519316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6CB557-F37F-4DD0-B30F-4B6222A76DC6}"/>
              </a:ext>
            </a:extLst>
          </p:cNvPr>
          <p:cNvSpPr txBox="1"/>
          <p:nvPr/>
        </p:nvSpPr>
        <p:spPr>
          <a:xfrm>
            <a:off x="3725968" y="560425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9F4B8D-9587-4645-9A04-E3C3A523B9DC}"/>
              </a:ext>
            </a:extLst>
          </p:cNvPr>
          <p:cNvSpPr txBox="1"/>
          <p:nvPr/>
        </p:nvSpPr>
        <p:spPr>
          <a:xfrm>
            <a:off x="3696473" y="602924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B33281-8653-4597-8854-6B20AE6A4D09}"/>
              </a:ext>
            </a:extLst>
          </p:cNvPr>
          <p:cNvSpPr txBox="1"/>
          <p:nvPr/>
        </p:nvSpPr>
        <p:spPr>
          <a:xfrm>
            <a:off x="4729018" y="1711703"/>
            <a:ext cx="6945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No limitation:</a:t>
            </a:r>
            <a:r>
              <a:rPr lang="zh-CN" altLang="en-US" dirty="0"/>
              <a:t> </a:t>
            </a:r>
            <a:r>
              <a:rPr lang="en-US" altLang="zh-CN" dirty="0"/>
              <a:t>B2=0.4, B1=0.3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With limitation: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ρ</a:t>
            </a:r>
            <a:r>
              <a:rPr lang="en-US" altLang="zh-CN" dirty="0"/>
              <a:t> is 1-B1-B2, </a:t>
            </a:r>
            <a:r>
              <a:rPr lang="el-GR" altLang="zh-CN" dirty="0"/>
              <a:t>σ</a:t>
            </a:r>
            <a:r>
              <a:rPr lang="en-US" altLang="zh-CN" dirty="0"/>
              <a:t> is B2.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 is light availability scalar:</a:t>
            </a:r>
          </a:p>
          <a:p>
            <a:r>
              <a:rPr lang="en-US" altLang="zh-CN" dirty="0"/>
              <a:t>                              L=exp⁡(-</a:t>
            </a:r>
            <a:r>
              <a:rPr lang="en-US" altLang="zh-CN" dirty="0" err="1"/>
              <a:t>k×LAI</a:t>
            </a:r>
            <a:r>
              <a:rPr lang="en-US" altLang="zh-CN" dirty="0"/>
              <a:t>),   k=0.5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 is soil moisture scalar: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 is nitrogen availability scalar:</a:t>
            </a:r>
          </a:p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A41072-73EA-4C51-9DDB-D34ABB849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351" y="2312444"/>
            <a:ext cx="4002958" cy="7725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3DEB452-4A79-48D1-9EF9-166502A6A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342" y="5327303"/>
            <a:ext cx="6442860" cy="114309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C4DF4A7-E48F-4621-BD57-6C65ADE0D2C9}"/>
              </a:ext>
            </a:extLst>
          </p:cNvPr>
          <p:cNvSpPr/>
          <p:nvPr/>
        </p:nvSpPr>
        <p:spPr>
          <a:xfrm>
            <a:off x="2401455" y="1604015"/>
            <a:ext cx="537441" cy="792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52CB83-6581-4581-9CDF-B20711F18999}"/>
              </a:ext>
            </a:extLst>
          </p:cNvPr>
          <p:cNvSpPr txBox="1"/>
          <p:nvPr/>
        </p:nvSpPr>
        <p:spPr>
          <a:xfrm>
            <a:off x="1554524" y="1524000"/>
            <a:ext cx="7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epa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7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2C7708F-0138-47ED-955F-E314D88CF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038837"/>
              </p:ext>
            </p:extLst>
          </p:nvPr>
        </p:nvGraphicFramePr>
        <p:xfrm>
          <a:off x="-177800" y="623888"/>
          <a:ext cx="9461500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3" imgW="5435280" imgH="2971800" progId="Equation.DSMT4">
                  <p:embed/>
                </p:oleObj>
              </mc:Choice>
              <mc:Fallback>
                <p:oleObj name="Equation" r:id="rId3" imgW="5435280" imgH="2971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5C4E7C8-90A7-439D-A695-648520AEA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77800" y="623888"/>
                        <a:ext cx="9461500" cy="517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4506B6B-633D-4FAB-BECA-3156F671F88F}"/>
              </a:ext>
            </a:extLst>
          </p:cNvPr>
          <p:cNvSpPr/>
          <p:nvPr/>
        </p:nvSpPr>
        <p:spPr>
          <a:xfrm>
            <a:off x="148872" y="235663"/>
            <a:ext cx="10131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Matrix A is the carbon transfer matrix among different pools: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BECB95B-D59C-46A2-8F78-E5FFCCDF0B0D}"/>
              </a:ext>
            </a:extLst>
          </p:cNvPr>
          <p:cNvSpPr/>
          <p:nvPr/>
        </p:nvSpPr>
        <p:spPr>
          <a:xfrm>
            <a:off x="329604" y="1177413"/>
            <a:ext cx="353962" cy="450317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4B9BF25-2BA2-4920-ADFA-C4D1B40AEC6D}"/>
              </a:ext>
            </a:extLst>
          </p:cNvPr>
          <p:cNvSpPr/>
          <p:nvPr/>
        </p:nvSpPr>
        <p:spPr>
          <a:xfrm>
            <a:off x="9209982" y="1177413"/>
            <a:ext cx="353962" cy="450317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91880D-75D2-4E20-A302-A8A0AFFABFEB}"/>
              </a:ext>
            </a:extLst>
          </p:cNvPr>
          <p:cNvSpPr/>
          <p:nvPr/>
        </p:nvSpPr>
        <p:spPr>
          <a:xfrm>
            <a:off x="705079" y="5782063"/>
            <a:ext cx="868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leaf      </a:t>
            </a:r>
            <a:r>
              <a:rPr lang="en-US" altLang="zh-CN" dirty="0" err="1"/>
              <a:t>sw</a:t>
            </a:r>
            <a:r>
              <a:rPr lang="en-US" altLang="zh-CN" dirty="0"/>
              <a:t>        </a:t>
            </a:r>
            <a:r>
              <a:rPr lang="en-US" altLang="zh-CN" dirty="0" err="1"/>
              <a:t>fr</a:t>
            </a:r>
            <a:r>
              <a:rPr lang="en-US" altLang="zh-CN" dirty="0"/>
              <a:t>         </a:t>
            </a:r>
            <a:r>
              <a:rPr lang="en-US" altLang="zh-CN" dirty="0" err="1"/>
              <a:t>cr</a:t>
            </a:r>
            <a:r>
              <a:rPr lang="en-US" altLang="zh-CN" dirty="0"/>
              <a:t>       AOM1   AOM2  SB1     SR        SB2       NM      DM  PSM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6771AF-0C4A-4BA6-9A9F-C2C5AF2A9DC2}"/>
              </a:ext>
            </a:extLst>
          </p:cNvPr>
          <p:cNvSpPr txBox="1"/>
          <p:nvPr/>
        </p:nvSpPr>
        <p:spPr>
          <a:xfrm>
            <a:off x="9563944" y="110530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14994E-BE02-4028-A8A8-D98074A31867}"/>
              </a:ext>
            </a:extLst>
          </p:cNvPr>
          <p:cNvSpPr txBox="1"/>
          <p:nvPr/>
        </p:nvSpPr>
        <p:spPr>
          <a:xfrm>
            <a:off x="9573782" y="142036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030CE2-3F63-4EA4-89EB-D0B356778A65}"/>
              </a:ext>
            </a:extLst>
          </p:cNvPr>
          <p:cNvSpPr txBox="1"/>
          <p:nvPr/>
        </p:nvSpPr>
        <p:spPr>
          <a:xfrm>
            <a:off x="9563943" y="184248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40735-B9C9-4E23-95CC-F6528D0A3B61}"/>
              </a:ext>
            </a:extLst>
          </p:cNvPr>
          <p:cNvSpPr txBox="1"/>
          <p:nvPr/>
        </p:nvSpPr>
        <p:spPr>
          <a:xfrm>
            <a:off x="9563942" y="218354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EA77D-A632-48C3-BDDE-C764D65AD47F}"/>
              </a:ext>
            </a:extLst>
          </p:cNvPr>
          <p:cNvSpPr txBox="1"/>
          <p:nvPr/>
        </p:nvSpPr>
        <p:spPr>
          <a:xfrm>
            <a:off x="9509576" y="261958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9DB9A-9238-4C9B-B863-8E188E458543}"/>
              </a:ext>
            </a:extLst>
          </p:cNvPr>
          <p:cNvSpPr txBox="1"/>
          <p:nvPr/>
        </p:nvSpPr>
        <p:spPr>
          <a:xfrm>
            <a:off x="9536760" y="295172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81382A-2223-423C-B8A5-C71D5C4E74C8}"/>
              </a:ext>
            </a:extLst>
          </p:cNvPr>
          <p:cNvSpPr txBox="1"/>
          <p:nvPr/>
        </p:nvSpPr>
        <p:spPr>
          <a:xfrm>
            <a:off x="9550352" y="342850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6D0690-4108-4E8C-B383-B7EE23236438}"/>
              </a:ext>
            </a:extLst>
          </p:cNvPr>
          <p:cNvSpPr txBox="1"/>
          <p:nvPr/>
        </p:nvSpPr>
        <p:spPr>
          <a:xfrm>
            <a:off x="9573782" y="380028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28E56-62C2-44E3-A149-0F516B0FFF50}"/>
              </a:ext>
            </a:extLst>
          </p:cNvPr>
          <p:cNvSpPr txBox="1"/>
          <p:nvPr/>
        </p:nvSpPr>
        <p:spPr>
          <a:xfrm>
            <a:off x="9563942" y="416715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7E47AE-B9D5-401F-92A1-92F936BC4F47}"/>
              </a:ext>
            </a:extLst>
          </p:cNvPr>
          <p:cNvSpPr txBox="1"/>
          <p:nvPr/>
        </p:nvSpPr>
        <p:spPr>
          <a:xfrm>
            <a:off x="9593439" y="455906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5696C2-C95A-4167-A7CE-822225E29B03}"/>
              </a:ext>
            </a:extLst>
          </p:cNvPr>
          <p:cNvSpPr txBox="1"/>
          <p:nvPr/>
        </p:nvSpPr>
        <p:spPr>
          <a:xfrm>
            <a:off x="9593439" y="496091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F0D5D1-B1B5-4616-99AC-5AC455064FD5}"/>
              </a:ext>
            </a:extLst>
          </p:cNvPr>
          <p:cNvSpPr txBox="1"/>
          <p:nvPr/>
        </p:nvSpPr>
        <p:spPr>
          <a:xfrm>
            <a:off x="9563944" y="538589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8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2C7708F-0138-47ED-955F-E314D88CF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73107"/>
              </p:ext>
            </p:extLst>
          </p:nvPr>
        </p:nvGraphicFramePr>
        <p:xfrm>
          <a:off x="-379314" y="577850"/>
          <a:ext cx="11617158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3" imgW="10959840" imgH="2946240" progId="Equation.DSMT4">
                  <p:embed/>
                </p:oleObj>
              </mc:Choice>
              <mc:Fallback>
                <p:oleObj name="Equation" r:id="rId3" imgW="10959840" imgH="2946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2C7708F-0138-47ED-955F-E314D88CF6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9314" y="577850"/>
                        <a:ext cx="11617158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4506B6B-633D-4FAB-BECA-3156F671F88F}"/>
              </a:ext>
            </a:extLst>
          </p:cNvPr>
          <p:cNvSpPr/>
          <p:nvPr/>
        </p:nvSpPr>
        <p:spPr>
          <a:xfrm>
            <a:off x="148872" y="235663"/>
            <a:ext cx="10131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Matrix A is the carbon transfer matrix among different pools: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BECB95B-D59C-46A2-8F78-E5FFCCDF0B0D}"/>
              </a:ext>
            </a:extLst>
          </p:cNvPr>
          <p:cNvSpPr/>
          <p:nvPr/>
        </p:nvSpPr>
        <p:spPr>
          <a:xfrm>
            <a:off x="329604" y="1177413"/>
            <a:ext cx="353962" cy="450317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4B9BF25-2BA2-4920-ADFA-C4D1B40AEC6D}"/>
              </a:ext>
            </a:extLst>
          </p:cNvPr>
          <p:cNvSpPr/>
          <p:nvPr/>
        </p:nvSpPr>
        <p:spPr>
          <a:xfrm>
            <a:off x="11002296" y="1152393"/>
            <a:ext cx="353962" cy="450317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91880D-75D2-4E20-A302-A8A0AFFABFEB}"/>
              </a:ext>
            </a:extLst>
          </p:cNvPr>
          <p:cNvSpPr/>
          <p:nvPr/>
        </p:nvSpPr>
        <p:spPr>
          <a:xfrm>
            <a:off x="705078" y="5782063"/>
            <a:ext cx="10651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leaf        </a:t>
            </a:r>
            <a:r>
              <a:rPr lang="en-US" altLang="zh-CN" dirty="0" err="1"/>
              <a:t>sw</a:t>
            </a:r>
            <a:r>
              <a:rPr lang="en-US" altLang="zh-CN" dirty="0"/>
              <a:t>            </a:t>
            </a:r>
            <a:r>
              <a:rPr lang="en-US" altLang="zh-CN" dirty="0" err="1"/>
              <a:t>fr</a:t>
            </a:r>
            <a:r>
              <a:rPr lang="en-US" altLang="zh-CN" dirty="0"/>
              <a:t>          </a:t>
            </a:r>
            <a:r>
              <a:rPr lang="en-US" altLang="zh-CN" dirty="0" err="1"/>
              <a:t>cr</a:t>
            </a:r>
            <a:r>
              <a:rPr lang="en-US" altLang="zh-CN" dirty="0"/>
              <a:t>        AOM1       AOM2     SB1           SR        SB2        NM          DM       PSM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6771AF-0C4A-4BA6-9A9F-C2C5AF2A9DC2}"/>
              </a:ext>
            </a:extLst>
          </p:cNvPr>
          <p:cNvSpPr txBox="1"/>
          <p:nvPr/>
        </p:nvSpPr>
        <p:spPr>
          <a:xfrm>
            <a:off x="11272460" y="102325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14994E-BE02-4028-A8A8-D98074A31867}"/>
              </a:ext>
            </a:extLst>
          </p:cNvPr>
          <p:cNvSpPr txBox="1"/>
          <p:nvPr/>
        </p:nvSpPr>
        <p:spPr>
          <a:xfrm>
            <a:off x="11282298" y="133831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030CE2-3F63-4EA4-89EB-D0B356778A65}"/>
              </a:ext>
            </a:extLst>
          </p:cNvPr>
          <p:cNvSpPr txBox="1"/>
          <p:nvPr/>
        </p:nvSpPr>
        <p:spPr>
          <a:xfrm>
            <a:off x="11267317" y="174991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40735-B9C9-4E23-95CC-F6528D0A3B61}"/>
              </a:ext>
            </a:extLst>
          </p:cNvPr>
          <p:cNvSpPr txBox="1"/>
          <p:nvPr/>
        </p:nvSpPr>
        <p:spPr>
          <a:xfrm>
            <a:off x="11260779" y="214025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EA77D-A632-48C3-BDDE-C764D65AD47F}"/>
              </a:ext>
            </a:extLst>
          </p:cNvPr>
          <p:cNvSpPr txBox="1"/>
          <p:nvPr/>
        </p:nvSpPr>
        <p:spPr>
          <a:xfrm>
            <a:off x="11282292" y="254925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9DB9A-9238-4C9B-B863-8E188E458543}"/>
              </a:ext>
            </a:extLst>
          </p:cNvPr>
          <p:cNvSpPr txBox="1"/>
          <p:nvPr/>
        </p:nvSpPr>
        <p:spPr>
          <a:xfrm>
            <a:off x="11301953" y="296165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81382A-2223-423C-B8A5-C71D5C4E74C8}"/>
              </a:ext>
            </a:extLst>
          </p:cNvPr>
          <p:cNvSpPr txBox="1"/>
          <p:nvPr/>
        </p:nvSpPr>
        <p:spPr>
          <a:xfrm>
            <a:off x="11319275" y="339086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6D0690-4108-4E8C-B383-B7EE23236438}"/>
              </a:ext>
            </a:extLst>
          </p:cNvPr>
          <p:cNvSpPr txBox="1"/>
          <p:nvPr/>
        </p:nvSpPr>
        <p:spPr>
          <a:xfrm>
            <a:off x="11331454" y="377156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28E56-62C2-44E3-A149-0F516B0FFF50}"/>
              </a:ext>
            </a:extLst>
          </p:cNvPr>
          <p:cNvSpPr txBox="1"/>
          <p:nvPr/>
        </p:nvSpPr>
        <p:spPr>
          <a:xfrm>
            <a:off x="11308519" y="413931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7E47AE-B9D5-401F-92A1-92F936BC4F47}"/>
              </a:ext>
            </a:extLst>
          </p:cNvPr>
          <p:cNvSpPr txBox="1"/>
          <p:nvPr/>
        </p:nvSpPr>
        <p:spPr>
          <a:xfrm>
            <a:off x="11319275" y="456022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5696C2-C95A-4167-A7CE-822225E29B03}"/>
              </a:ext>
            </a:extLst>
          </p:cNvPr>
          <p:cNvSpPr txBox="1"/>
          <p:nvPr/>
        </p:nvSpPr>
        <p:spPr>
          <a:xfrm>
            <a:off x="11301955" y="496734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F0D5D1-B1B5-4616-99AC-5AC455064FD5}"/>
              </a:ext>
            </a:extLst>
          </p:cNvPr>
          <p:cNvSpPr txBox="1"/>
          <p:nvPr/>
        </p:nvSpPr>
        <p:spPr>
          <a:xfrm>
            <a:off x="11267317" y="536111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B2D717-E572-4A48-BD7F-B85590F71C67}"/>
              </a:ext>
            </a:extLst>
          </p:cNvPr>
          <p:cNvSpPr/>
          <p:nvPr/>
        </p:nvSpPr>
        <p:spPr>
          <a:xfrm>
            <a:off x="591127" y="2549254"/>
            <a:ext cx="3408218" cy="412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8F4EDB-1133-49D1-A703-6DB3614FC03F}"/>
              </a:ext>
            </a:extLst>
          </p:cNvPr>
          <p:cNvSpPr txBox="1"/>
          <p:nvPr/>
        </p:nvSpPr>
        <p:spPr>
          <a:xfrm>
            <a:off x="1185070" y="2509590"/>
            <a:ext cx="7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epa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8807E9-204A-4036-A9CB-98F1749DE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7256"/>
              </p:ext>
            </p:extLst>
          </p:nvPr>
        </p:nvGraphicFramePr>
        <p:xfrm>
          <a:off x="-285750" y="608013"/>
          <a:ext cx="11129548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3" imgW="11391840" imgH="2946240" progId="Equation.DSMT4">
                  <p:embed/>
                </p:oleObj>
              </mc:Choice>
              <mc:Fallback>
                <p:oleObj name="Equation" r:id="rId3" imgW="11391840" imgH="2946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2C7708F-0138-47ED-955F-E314D88CF6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85750" y="608013"/>
                        <a:ext cx="11129548" cy="514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E947CD-B248-4C1E-B8D4-02136BD92C9F}"/>
              </a:ext>
            </a:extLst>
          </p:cNvPr>
          <p:cNvSpPr/>
          <p:nvPr/>
        </p:nvSpPr>
        <p:spPr>
          <a:xfrm>
            <a:off x="294968" y="313248"/>
            <a:ext cx="9989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Matrix k represents the potential turnover rates in each pools: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0E3FE1B-688D-428B-AD06-0F6997F3517C}"/>
              </a:ext>
            </a:extLst>
          </p:cNvPr>
          <p:cNvSpPr/>
          <p:nvPr/>
        </p:nvSpPr>
        <p:spPr>
          <a:xfrm>
            <a:off x="503750" y="1192157"/>
            <a:ext cx="353962" cy="445401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CB18EBF-1567-4D62-8A0B-47252E646448}"/>
              </a:ext>
            </a:extLst>
          </p:cNvPr>
          <p:cNvSpPr/>
          <p:nvPr/>
        </p:nvSpPr>
        <p:spPr>
          <a:xfrm>
            <a:off x="10577202" y="1192157"/>
            <a:ext cx="353962" cy="44540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3F6E17-5D4E-46AA-80A4-4F6D2A2EB9EF}"/>
              </a:ext>
            </a:extLst>
          </p:cNvPr>
          <p:cNvSpPr/>
          <p:nvPr/>
        </p:nvSpPr>
        <p:spPr>
          <a:xfrm>
            <a:off x="771831" y="5759698"/>
            <a:ext cx="1052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leaf       </a:t>
            </a:r>
            <a:r>
              <a:rPr lang="en-US" altLang="zh-CN" dirty="0" err="1"/>
              <a:t>sw</a:t>
            </a:r>
            <a:r>
              <a:rPr lang="en-US" altLang="zh-CN" dirty="0"/>
              <a:t>            </a:t>
            </a:r>
            <a:r>
              <a:rPr lang="en-US" altLang="zh-CN" dirty="0" err="1"/>
              <a:t>fr</a:t>
            </a:r>
            <a:r>
              <a:rPr lang="en-US" altLang="zh-CN" dirty="0"/>
              <a:t>           </a:t>
            </a:r>
            <a:r>
              <a:rPr lang="en-US" altLang="zh-CN" dirty="0" err="1"/>
              <a:t>cr</a:t>
            </a:r>
            <a:r>
              <a:rPr lang="en-US" altLang="zh-CN" dirty="0"/>
              <a:t>       AOM1   AOM2      SB1        SR        SB2         NM       DM     PSM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7F9F4-7C62-43D4-B3C6-B1F3343A084C}"/>
              </a:ext>
            </a:extLst>
          </p:cNvPr>
          <p:cNvSpPr txBox="1"/>
          <p:nvPr/>
        </p:nvSpPr>
        <p:spPr>
          <a:xfrm>
            <a:off x="10921337" y="99741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60575-9A76-48B8-B93A-F9E9BE77249A}"/>
              </a:ext>
            </a:extLst>
          </p:cNvPr>
          <p:cNvSpPr txBox="1"/>
          <p:nvPr/>
        </p:nvSpPr>
        <p:spPr>
          <a:xfrm>
            <a:off x="10921336" y="133786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62EA01-D761-415E-BF32-F79617F600E4}"/>
              </a:ext>
            </a:extLst>
          </p:cNvPr>
          <p:cNvSpPr txBox="1"/>
          <p:nvPr/>
        </p:nvSpPr>
        <p:spPr>
          <a:xfrm>
            <a:off x="10936079" y="175547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6C6055-D1CC-4AB2-966C-9EA65D495729}"/>
              </a:ext>
            </a:extLst>
          </p:cNvPr>
          <p:cNvSpPr txBox="1"/>
          <p:nvPr/>
        </p:nvSpPr>
        <p:spPr>
          <a:xfrm>
            <a:off x="10921330" y="216806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55E794-41F4-446A-A04D-3E4AFA4C6A14}"/>
              </a:ext>
            </a:extLst>
          </p:cNvPr>
          <p:cNvSpPr txBox="1"/>
          <p:nvPr/>
        </p:nvSpPr>
        <p:spPr>
          <a:xfrm>
            <a:off x="10921332" y="2580646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12F1F0-F906-4ACA-80E3-99CB71733B5D}"/>
              </a:ext>
            </a:extLst>
          </p:cNvPr>
          <p:cNvSpPr txBox="1"/>
          <p:nvPr/>
        </p:nvSpPr>
        <p:spPr>
          <a:xfrm>
            <a:off x="10931164" y="299323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10FC28-088D-431D-A5D9-E1A4867DB8BE}"/>
              </a:ext>
            </a:extLst>
          </p:cNvPr>
          <p:cNvSpPr txBox="1"/>
          <p:nvPr/>
        </p:nvSpPr>
        <p:spPr>
          <a:xfrm>
            <a:off x="10899771" y="336210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7E5111-9F5E-42EE-80FF-6A0B03E88664}"/>
              </a:ext>
            </a:extLst>
          </p:cNvPr>
          <p:cNvSpPr txBox="1"/>
          <p:nvPr/>
        </p:nvSpPr>
        <p:spPr>
          <a:xfrm>
            <a:off x="10896750" y="375578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A87371-23C1-4B58-80CE-E338A9377DE3}"/>
              </a:ext>
            </a:extLst>
          </p:cNvPr>
          <p:cNvSpPr txBox="1"/>
          <p:nvPr/>
        </p:nvSpPr>
        <p:spPr>
          <a:xfrm>
            <a:off x="10875191" y="415721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E240F6-0021-4CD9-BCB7-E3DB9DB2341D}"/>
              </a:ext>
            </a:extLst>
          </p:cNvPr>
          <p:cNvSpPr txBox="1"/>
          <p:nvPr/>
        </p:nvSpPr>
        <p:spPr>
          <a:xfrm>
            <a:off x="10901284" y="455418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DED58B-1A17-4A47-BE8B-EDDD926BCA7E}"/>
              </a:ext>
            </a:extLst>
          </p:cNvPr>
          <p:cNvSpPr txBox="1"/>
          <p:nvPr/>
        </p:nvSpPr>
        <p:spPr>
          <a:xfrm>
            <a:off x="10899774" y="494433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B51F82-4EC3-4DDC-A807-FD9F3ECCF3DC}"/>
              </a:ext>
            </a:extLst>
          </p:cNvPr>
          <p:cNvSpPr txBox="1"/>
          <p:nvPr/>
        </p:nvSpPr>
        <p:spPr>
          <a:xfrm>
            <a:off x="10904125" y="535258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56FD0F-67B0-472B-87A7-290A9E759329}"/>
                  </a:ext>
                </a:extLst>
              </p:cNvPr>
              <p:cNvSpPr/>
              <p:nvPr/>
            </p:nvSpPr>
            <p:spPr>
              <a:xfrm>
                <a:off x="0" y="6291002"/>
                <a:ext cx="319023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𝑐𝑙𝑎𝑦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=1−0.75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𝑐𝑙𝑎𝑦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56FD0F-67B0-472B-87A7-290A9E75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91002"/>
                <a:ext cx="3190232" cy="391261"/>
              </a:xfrm>
              <a:prstGeom prst="rect">
                <a:avLst/>
              </a:prstGeom>
              <a:blipFill>
                <a:blip r:embed="rId5"/>
                <a:stretch>
                  <a:fillRect t="-109375" r="-6501" b="-16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8807E9-204A-4036-A9CB-98F1749DE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67038"/>
              </p:ext>
            </p:extLst>
          </p:nvPr>
        </p:nvGraphicFramePr>
        <p:xfrm>
          <a:off x="-434108" y="601663"/>
          <a:ext cx="11628581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3" imgW="10121760" imgH="3174840" progId="Equation.DSMT4">
                  <p:embed/>
                </p:oleObj>
              </mc:Choice>
              <mc:Fallback>
                <p:oleObj name="Equation" r:id="rId3" imgW="10121760" imgH="3174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28807E9-204A-4036-A9CB-98F1749DE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4108" y="601663"/>
                        <a:ext cx="11628581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E947CD-B248-4C1E-B8D4-02136BD92C9F}"/>
              </a:ext>
            </a:extLst>
          </p:cNvPr>
          <p:cNvSpPr/>
          <p:nvPr/>
        </p:nvSpPr>
        <p:spPr>
          <a:xfrm>
            <a:off x="294968" y="313248"/>
            <a:ext cx="9989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Matrix k represents the potential turnover rates in each pools: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0E3FE1B-688D-428B-AD06-0F6997F3517C}"/>
              </a:ext>
            </a:extLst>
          </p:cNvPr>
          <p:cNvSpPr/>
          <p:nvPr/>
        </p:nvSpPr>
        <p:spPr>
          <a:xfrm>
            <a:off x="210868" y="1175917"/>
            <a:ext cx="353962" cy="445401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CB18EBF-1567-4D62-8A0B-47252E646448}"/>
              </a:ext>
            </a:extLst>
          </p:cNvPr>
          <p:cNvSpPr/>
          <p:nvPr/>
        </p:nvSpPr>
        <p:spPr>
          <a:xfrm>
            <a:off x="11108144" y="1163212"/>
            <a:ext cx="353962" cy="44540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3F6E17-5D4E-46AA-80A4-4F6D2A2EB9EF}"/>
              </a:ext>
            </a:extLst>
          </p:cNvPr>
          <p:cNvSpPr/>
          <p:nvPr/>
        </p:nvSpPr>
        <p:spPr>
          <a:xfrm>
            <a:off x="771831" y="5759698"/>
            <a:ext cx="1052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leaf       </a:t>
            </a:r>
            <a:r>
              <a:rPr lang="en-US" altLang="zh-CN" dirty="0" err="1"/>
              <a:t>sw</a:t>
            </a:r>
            <a:r>
              <a:rPr lang="en-US" altLang="zh-CN" dirty="0"/>
              <a:t>           </a:t>
            </a:r>
            <a:r>
              <a:rPr lang="en-US" altLang="zh-CN" dirty="0" err="1"/>
              <a:t>fr</a:t>
            </a:r>
            <a:r>
              <a:rPr lang="en-US" altLang="zh-CN" dirty="0"/>
              <a:t>         </a:t>
            </a:r>
            <a:r>
              <a:rPr lang="en-US" altLang="zh-CN" dirty="0" err="1"/>
              <a:t>cr</a:t>
            </a:r>
            <a:r>
              <a:rPr lang="en-US" altLang="zh-CN" dirty="0"/>
              <a:t>          AOM1     AOM2      SB1          SR         SB2         NM       DM       PSM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7F9F4-7C62-43D4-B3C6-B1F3343A084C}"/>
              </a:ext>
            </a:extLst>
          </p:cNvPr>
          <p:cNvSpPr txBox="1"/>
          <p:nvPr/>
        </p:nvSpPr>
        <p:spPr>
          <a:xfrm>
            <a:off x="11452279" y="107662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60575-9A76-48B8-B93A-F9E9BE77249A}"/>
              </a:ext>
            </a:extLst>
          </p:cNvPr>
          <p:cNvSpPr txBox="1"/>
          <p:nvPr/>
        </p:nvSpPr>
        <p:spPr>
          <a:xfrm>
            <a:off x="11452273" y="137554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62EA01-D761-415E-BF32-F79617F600E4}"/>
              </a:ext>
            </a:extLst>
          </p:cNvPr>
          <p:cNvSpPr txBox="1"/>
          <p:nvPr/>
        </p:nvSpPr>
        <p:spPr>
          <a:xfrm>
            <a:off x="11442440" y="178931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6C6055-D1CC-4AB2-966C-9EA65D495729}"/>
              </a:ext>
            </a:extLst>
          </p:cNvPr>
          <p:cNvSpPr txBox="1"/>
          <p:nvPr/>
        </p:nvSpPr>
        <p:spPr>
          <a:xfrm>
            <a:off x="11442439" y="214990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55E794-41F4-446A-A04D-3E4AFA4C6A14}"/>
              </a:ext>
            </a:extLst>
          </p:cNvPr>
          <p:cNvSpPr txBox="1"/>
          <p:nvPr/>
        </p:nvSpPr>
        <p:spPr>
          <a:xfrm>
            <a:off x="11427692" y="249784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12F1F0-F906-4ACA-80E3-99CB71733B5D}"/>
              </a:ext>
            </a:extLst>
          </p:cNvPr>
          <p:cNvSpPr txBox="1"/>
          <p:nvPr/>
        </p:nvSpPr>
        <p:spPr>
          <a:xfrm>
            <a:off x="11452273" y="288374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10FC28-088D-431D-A5D9-E1A4867DB8BE}"/>
              </a:ext>
            </a:extLst>
          </p:cNvPr>
          <p:cNvSpPr txBox="1"/>
          <p:nvPr/>
        </p:nvSpPr>
        <p:spPr>
          <a:xfrm>
            <a:off x="11391196" y="328126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7E5111-9F5E-42EE-80FF-6A0B03E88664}"/>
              </a:ext>
            </a:extLst>
          </p:cNvPr>
          <p:cNvSpPr txBox="1"/>
          <p:nvPr/>
        </p:nvSpPr>
        <p:spPr>
          <a:xfrm>
            <a:off x="11412942" y="376752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A87371-23C1-4B58-80CE-E338A9377DE3}"/>
              </a:ext>
            </a:extLst>
          </p:cNvPr>
          <p:cNvSpPr txBox="1"/>
          <p:nvPr/>
        </p:nvSpPr>
        <p:spPr>
          <a:xfrm>
            <a:off x="11391195" y="4225032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E240F6-0021-4CD9-BCB7-E3DB9DB2341D}"/>
              </a:ext>
            </a:extLst>
          </p:cNvPr>
          <p:cNvSpPr txBox="1"/>
          <p:nvPr/>
        </p:nvSpPr>
        <p:spPr>
          <a:xfrm>
            <a:off x="11452273" y="462386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DED58B-1A17-4A47-BE8B-EDDD926BCA7E}"/>
              </a:ext>
            </a:extLst>
          </p:cNvPr>
          <p:cNvSpPr txBox="1"/>
          <p:nvPr/>
        </p:nvSpPr>
        <p:spPr>
          <a:xfrm>
            <a:off x="11467022" y="4963696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B51F82-4EC3-4DDC-A807-FD9F3ECCF3DC}"/>
              </a:ext>
            </a:extLst>
          </p:cNvPr>
          <p:cNvSpPr txBox="1"/>
          <p:nvPr/>
        </p:nvSpPr>
        <p:spPr>
          <a:xfrm>
            <a:off x="11481771" y="533302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56FD0F-67B0-472B-87A7-290A9E759329}"/>
                  </a:ext>
                </a:extLst>
              </p:cNvPr>
              <p:cNvSpPr/>
              <p:nvPr/>
            </p:nvSpPr>
            <p:spPr>
              <a:xfrm>
                <a:off x="0" y="6291002"/>
                <a:ext cx="319023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𝑐𝑙𝑎𝑦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=1−0.75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𝑐𝑙𝑎𝑦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56FD0F-67B0-472B-87A7-290A9E75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91002"/>
                <a:ext cx="3190232" cy="391261"/>
              </a:xfrm>
              <a:prstGeom prst="rect">
                <a:avLst/>
              </a:prstGeom>
              <a:blipFill>
                <a:blip r:embed="rId5"/>
                <a:stretch>
                  <a:fillRect t="-109375" r="-6501" b="-16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0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F8F0D-B63F-428E-A86D-0FF9DAAED605}"/>
              </a:ext>
            </a:extLst>
          </p:cNvPr>
          <p:cNvSpPr/>
          <p:nvPr/>
        </p:nvSpPr>
        <p:spPr>
          <a:xfrm>
            <a:off x="86983" y="60185"/>
            <a:ext cx="11839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ξ represents the environmental scalar to influence the decomposition rates in each carbon pools. :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EC53FC-E68D-4533-9A8F-423425D25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48248"/>
              </p:ext>
            </p:extLst>
          </p:nvPr>
        </p:nvGraphicFramePr>
        <p:xfrm>
          <a:off x="-620035" y="924232"/>
          <a:ext cx="11291210" cy="449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3" imgW="11442600" imgH="2971800" progId="Equation.DSMT4">
                  <p:embed/>
                </p:oleObj>
              </mc:Choice>
              <mc:Fallback>
                <p:oleObj name="Equation" r:id="rId3" imgW="11442600" imgH="2971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28807E9-204A-4036-A9CB-98F1749DE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20035" y="924232"/>
                        <a:ext cx="11291210" cy="449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FFDD68E3-0223-4CCC-AA76-88A38D7045E2}"/>
              </a:ext>
            </a:extLst>
          </p:cNvPr>
          <p:cNvSpPr/>
          <p:nvPr/>
        </p:nvSpPr>
        <p:spPr>
          <a:xfrm>
            <a:off x="231284" y="1434792"/>
            <a:ext cx="353962" cy="38746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CE39181-C1D4-4C15-BC70-6BC0D258C3AB}"/>
              </a:ext>
            </a:extLst>
          </p:cNvPr>
          <p:cNvSpPr/>
          <p:nvPr/>
        </p:nvSpPr>
        <p:spPr>
          <a:xfrm>
            <a:off x="10392695" y="1434792"/>
            <a:ext cx="353962" cy="387462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FE9C69-A96C-44DA-9CE5-1642FEE529CD}"/>
              </a:ext>
            </a:extLst>
          </p:cNvPr>
          <p:cNvSpPr/>
          <p:nvPr/>
        </p:nvSpPr>
        <p:spPr>
          <a:xfrm>
            <a:off x="585245" y="5360587"/>
            <a:ext cx="1035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leaf       </a:t>
            </a:r>
            <a:r>
              <a:rPr lang="en-US" altLang="zh-CN" dirty="0" err="1"/>
              <a:t>sw</a:t>
            </a:r>
            <a:r>
              <a:rPr lang="en-US" altLang="zh-CN" dirty="0"/>
              <a:t>          </a:t>
            </a:r>
            <a:r>
              <a:rPr lang="en-US" altLang="zh-CN" dirty="0" err="1"/>
              <a:t>fr</a:t>
            </a:r>
            <a:r>
              <a:rPr lang="en-US" altLang="zh-CN" dirty="0"/>
              <a:t>            </a:t>
            </a:r>
            <a:r>
              <a:rPr lang="en-US" altLang="zh-CN" dirty="0" err="1"/>
              <a:t>cr</a:t>
            </a:r>
            <a:r>
              <a:rPr lang="en-US" altLang="zh-CN" dirty="0"/>
              <a:t>       AOM1     AOM2     SB1         SR          SB2        NM         DM       PSM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17A0A-02E4-40F9-96A7-D22C122A0E7B}"/>
              </a:ext>
            </a:extLst>
          </p:cNvPr>
          <p:cNvSpPr txBox="1"/>
          <p:nvPr/>
        </p:nvSpPr>
        <p:spPr>
          <a:xfrm>
            <a:off x="10726766" y="127093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9486F9-4BD1-4A0B-8168-CE6CC2FD225A}"/>
              </a:ext>
            </a:extLst>
          </p:cNvPr>
          <p:cNvSpPr txBox="1"/>
          <p:nvPr/>
        </p:nvSpPr>
        <p:spPr>
          <a:xfrm>
            <a:off x="10726766" y="157166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B12A14-2E9D-4802-B4A9-FDA975C9DDFE}"/>
              </a:ext>
            </a:extLst>
          </p:cNvPr>
          <p:cNvSpPr txBox="1"/>
          <p:nvPr/>
        </p:nvSpPr>
        <p:spPr>
          <a:xfrm>
            <a:off x="10734369" y="195112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B576B4-253D-4E2D-A732-8AD607EB2460}"/>
              </a:ext>
            </a:extLst>
          </p:cNvPr>
          <p:cNvSpPr txBox="1"/>
          <p:nvPr/>
        </p:nvSpPr>
        <p:spPr>
          <a:xfrm>
            <a:off x="10726766" y="230401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09A0A-2E35-4B05-9706-C0B632D4477B}"/>
              </a:ext>
            </a:extLst>
          </p:cNvPr>
          <p:cNvSpPr txBox="1"/>
          <p:nvPr/>
        </p:nvSpPr>
        <p:spPr>
          <a:xfrm>
            <a:off x="10717159" y="2652536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8A0877-B6D3-4087-90DD-367ABE461E36}"/>
              </a:ext>
            </a:extLst>
          </p:cNvPr>
          <p:cNvSpPr txBox="1"/>
          <p:nvPr/>
        </p:nvSpPr>
        <p:spPr>
          <a:xfrm>
            <a:off x="10682633" y="298794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AOM2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7E4AE9-E903-410B-8E7C-38E254C199C1}"/>
              </a:ext>
            </a:extLst>
          </p:cNvPr>
          <p:cNvSpPr txBox="1"/>
          <p:nvPr/>
        </p:nvSpPr>
        <p:spPr>
          <a:xfrm>
            <a:off x="10710186" y="332568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B55B86-AEC2-4E06-A7C7-EFFA8D6FB108}"/>
              </a:ext>
            </a:extLst>
          </p:cNvPr>
          <p:cNvSpPr txBox="1"/>
          <p:nvPr/>
        </p:nvSpPr>
        <p:spPr>
          <a:xfrm>
            <a:off x="10698728" y="3687806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74F8AB-A6CA-4BBD-AA15-32DFC7FCC46F}"/>
              </a:ext>
            </a:extLst>
          </p:cNvPr>
          <p:cNvSpPr txBox="1"/>
          <p:nvPr/>
        </p:nvSpPr>
        <p:spPr>
          <a:xfrm>
            <a:off x="10682633" y="4017217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SB2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310824-A4E7-4C70-A344-F0CC169F035B}"/>
              </a:ext>
            </a:extLst>
          </p:cNvPr>
          <p:cNvSpPr txBox="1"/>
          <p:nvPr/>
        </p:nvSpPr>
        <p:spPr>
          <a:xfrm>
            <a:off x="10708799" y="436275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6D5B09-A824-4DDC-B8FE-7DD8AA102A6D}"/>
              </a:ext>
            </a:extLst>
          </p:cNvPr>
          <p:cNvSpPr txBox="1"/>
          <p:nvPr/>
        </p:nvSpPr>
        <p:spPr>
          <a:xfrm>
            <a:off x="10682634" y="4695364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DA588C-A9CB-4443-8668-89D11A6A6445}"/>
              </a:ext>
            </a:extLst>
          </p:cNvPr>
          <p:cNvSpPr txBox="1"/>
          <p:nvPr/>
        </p:nvSpPr>
        <p:spPr>
          <a:xfrm>
            <a:off x="10682633" y="500417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F07F20B-1CE7-4914-81C0-79566F29E769}"/>
                  </a:ext>
                </a:extLst>
              </p:cNvPr>
              <p:cNvSpPr/>
              <p:nvPr/>
            </p:nvSpPr>
            <p:spPr>
              <a:xfrm>
                <a:off x="0" y="6099994"/>
                <a:ext cx="40476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ξ</a:t>
                </a:r>
                <a14:m>
                  <m:oMath xmlns:m="http://schemas.openxmlformats.org/officeDocument/2006/math"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=4.89×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−3.432+0.1×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×(1−0.5×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36.9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F07F20B-1CE7-4914-81C0-79566F29E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9994"/>
                <a:ext cx="4047647" cy="387927"/>
              </a:xfrm>
              <a:prstGeom prst="rect">
                <a:avLst/>
              </a:prstGeom>
              <a:blipFill>
                <a:blip r:embed="rId5"/>
                <a:stretch>
                  <a:fillRect l="-1205" t="-87302" r="-7982" b="-10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9B4E50F-878F-45A7-BB09-A4544A861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820" y="5702211"/>
            <a:ext cx="4245636" cy="11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373</Words>
  <Application>Microsoft Office PowerPoint</Application>
  <PresentationFormat>宽屏</PresentationFormat>
  <Paragraphs>114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 Vector B represents carbon allocation into leaf, sapwood, fine root and coarse root pools. The partition coefficients are defined with different plant functional types (PFT)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DLEM for TRENDY</dc:title>
  <dc:creator>gangchengcheng</dc:creator>
  <cp:lastModifiedBy>gangchengcheng</cp:lastModifiedBy>
  <cp:revision>198</cp:revision>
  <dcterms:created xsi:type="dcterms:W3CDTF">2021-07-10T06:51:58Z</dcterms:created>
  <dcterms:modified xsi:type="dcterms:W3CDTF">2021-10-19T03:10:31Z</dcterms:modified>
</cp:coreProperties>
</file>