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3" r:id="rId3"/>
    <p:sldId id="257" r:id="rId4"/>
    <p:sldId id="298" r:id="rId5"/>
    <p:sldId id="299" r:id="rId6"/>
    <p:sldId id="300" r:id="rId7"/>
    <p:sldId id="310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11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12" r:id="rId26"/>
    <p:sldId id="323" r:id="rId27"/>
    <p:sldId id="301" r:id="rId28"/>
    <p:sldId id="297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9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803CA-0FCE-5C4F-AD08-F72A27870F2C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4FA50-C5D0-2B48-82DE-A8CE557DB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65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new</a:t>
            </a:r>
            <a:r>
              <a:rPr kumimoji="1" lang="en-US" altLang="zh-CN" dirty="0" smtClean="0"/>
              <a:t>-&gt;File..-&gt;C/C++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hello.c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4FA50-C5D0-2B48-82DE-A8CE557DB33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00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9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08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27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6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7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44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2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8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81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44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7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D26A-9F54-B948-B626-8E0825CD2B7A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08C6-6218-514A-823E-54511DC527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53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odeblock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299" y="1603696"/>
            <a:ext cx="81976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Introduction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programming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language</a:t>
            </a:r>
          </a:p>
          <a:p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dirty="0" smtClean="0"/>
              <a:t>Dr.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niming@genomics.cn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Dr.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(chengang@genomics.cn)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2014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90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653055"/>
            <a:ext cx="870896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Get Started</a:t>
            </a:r>
            <a:endParaRPr kumimoji="1" lang="en-US" altLang="zh-CN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zh-CN" sz="2800" dirty="0" smtClean="0"/>
              <a:t>Download and Install Code::Blocks;</a:t>
            </a:r>
            <a:endParaRPr kumimoji="1"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71" y="1918663"/>
            <a:ext cx="5707011" cy="4710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9138" y="3167134"/>
            <a:ext cx="173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Linux: Ubuntu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2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28074"/>
            <a:ext cx="859350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Get Started</a:t>
            </a: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en-US" altLang="zh-CN" sz="2800" dirty="0" smtClean="0"/>
              <a:t>2. Input source codes;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8851" y="2111423"/>
            <a:ext cx="64291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endParaRPr lang="en-US" altLang="zh-CN" sz="2400" dirty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main(){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("Hello!\n");   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 = 1, b = 2;   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("The sum of a and b is %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\n", 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);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	return 0;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58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28074"/>
            <a:ext cx="859350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Get Started</a:t>
            </a: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en-US" altLang="zh-CN" sz="2800" dirty="0" smtClean="0"/>
              <a:t>2. Input source codes;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3" y="2111424"/>
            <a:ext cx="8115780" cy="4057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3391" y="6401086"/>
            <a:ext cx="102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hello</a:t>
            </a:r>
            <a:r>
              <a:rPr kumimoji="1" lang="en-US" altLang="zh-CN" dirty="0" err="1" smtClean="0"/>
              <a:t>.c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41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1026020"/>
            <a:ext cx="859350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Get Started</a:t>
            </a: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Build, Compile and Run;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8" y="2394240"/>
            <a:ext cx="2995476" cy="10698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90" y="4398003"/>
            <a:ext cx="7757003" cy="14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28074"/>
            <a:ext cx="8593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Get Started</a:t>
            </a:r>
            <a:endParaRPr kumimoji="1" lang="en-US" altLang="zh-CN" sz="2800" dirty="0"/>
          </a:p>
          <a:p>
            <a:r>
              <a:rPr kumimoji="1" lang="en-US" altLang="zh-CN" sz="2800" dirty="0" smtClean="0"/>
              <a:t>Back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source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codes</a:t>
            </a:r>
            <a:endParaRPr kumimoji="1"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8851" y="1798677"/>
            <a:ext cx="82636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 </a:t>
            </a:r>
            <a:r>
              <a:rPr lang="zh-CN" altLang="zh-CN" sz="2400" i="1" dirty="0" smtClean="0">
                <a:solidFill>
                  <a:srgbClr val="008000"/>
                </a:solidFill>
              </a:rPr>
              <a:t>/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/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import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library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for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I/O</a:t>
            </a:r>
            <a:endParaRPr lang="en-US" altLang="zh-CN" sz="2400" i="1" dirty="0" smtClean="0">
              <a:solidFill>
                <a:srgbClr val="008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main(){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//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define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main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function</a:t>
            </a:r>
            <a:endParaRPr lang="en-US" altLang="zh-CN" sz="2400" i="1" dirty="0" smtClean="0">
              <a:solidFill>
                <a:srgbClr val="008000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(“Hello!\n”);  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//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print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something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to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the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scree</a:t>
            </a:r>
            <a:r>
              <a:rPr lang="en-US" altLang="zh-CN" sz="2400" i="1" dirty="0" smtClean="0"/>
              <a:t>n</a:t>
            </a:r>
            <a:endParaRPr lang="en-US" altLang="zh-CN" sz="2400" i="1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 = 1, b = 2;   </a:t>
            </a:r>
            <a:r>
              <a:rPr lang="en-US" altLang="zh-CN" sz="2400" i="1" dirty="0" smtClean="0"/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//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define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two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variables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and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assign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values</a:t>
            </a:r>
            <a:endParaRPr lang="en-US" altLang="zh-CN" sz="2400" i="1" dirty="0" smtClean="0">
              <a:solidFill>
                <a:srgbClr val="008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(“The sum of a and b is %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\n”, 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); 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//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print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the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sum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of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the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two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variables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to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the</a:t>
            </a:r>
            <a:r>
              <a:rPr lang="zh-CN" altLang="en-US" sz="2400" i="1" dirty="0" smtClean="0">
                <a:solidFill>
                  <a:srgbClr val="008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8000"/>
                </a:solidFill>
              </a:rPr>
              <a:t>screen</a:t>
            </a:r>
            <a:endParaRPr lang="en-US" altLang="zh-CN" sz="2400" i="1" dirty="0" smtClean="0">
              <a:solidFill>
                <a:srgbClr val="008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smtClean="0"/>
              <a:t>	return 0;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return</a:t>
            </a:r>
            <a:r>
              <a:rPr lang="zh-CN" altLang="en-US" sz="2400" dirty="0" smtClean="0">
                <a:solidFill>
                  <a:srgbClr val="008000"/>
                </a:solidFill>
              </a:rPr>
              <a:t> </a:t>
            </a:r>
            <a:r>
              <a:rPr lang="zh-CN" altLang="zh-CN" sz="2400" dirty="0" smtClean="0">
                <a:solidFill>
                  <a:srgbClr val="008000"/>
                </a:solidFill>
              </a:rPr>
              <a:t>0</a:t>
            </a:r>
            <a:r>
              <a:rPr lang="zh-CN" altLang="en-US" sz="2400" dirty="0" smtClean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to</a:t>
            </a:r>
            <a:r>
              <a:rPr lang="zh-CN" altLang="en-US" sz="2400" dirty="0" smtClean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system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777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Outline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Overview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Quick</a:t>
            </a:r>
            <a:r>
              <a:rPr kumimoji="1" lang="en-US" altLang="zh-CN" sz="2800" dirty="0" smtClean="0"/>
              <a:t> Get Started</a:t>
            </a:r>
          </a:p>
          <a:p>
            <a:endParaRPr kumimoji="1" lang="en-US" altLang="zh-CN" sz="2800" dirty="0"/>
          </a:p>
          <a:p>
            <a:r>
              <a:rPr kumimoji="1" lang="en-US" altLang="zh-CN" sz="2800" b="1" dirty="0" smtClean="0"/>
              <a:t>3.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Syntax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 smtClean="0"/>
              <a:t>and libraries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Demo Case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82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Syntax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Variable and Data Type</a:t>
            </a:r>
          </a:p>
          <a:p>
            <a:endParaRPr kumimoji="1" lang="en-US" altLang="zh-CN" sz="2800" dirty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char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int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/>
              <a:t>f</a:t>
            </a:r>
            <a:r>
              <a:rPr kumimoji="1" lang="en-US" altLang="zh-CN" sz="2800" dirty="0" smtClean="0"/>
              <a:t>loat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double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array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pointer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variables.c</a:t>
            </a:r>
            <a:r>
              <a:rPr kumimoji="1" lang="en-US" altLang="zh-CN" sz="2800" dirty="0" smtClean="0"/>
              <a:t>)</a:t>
            </a:r>
            <a:endParaRPr kumimoji="1"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99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Syntax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Operation</a:t>
            </a:r>
          </a:p>
          <a:p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+, - , *, /, %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&gt;, &gt;=, &lt;, &lt;=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==, !=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++, --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!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&amp;&amp;, ||</a:t>
            </a:r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operations.c</a:t>
            </a:r>
            <a:r>
              <a:rPr kumimoji="1" lang="en-US" altLang="zh-CN" sz="2800" dirty="0" smtClean="0"/>
              <a:t>)</a:t>
            </a:r>
            <a:endParaRPr kumimoji="1"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87471" y="2915963"/>
            <a:ext cx="4486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puzzle: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1.3 </a:t>
            </a:r>
            <a:r>
              <a:rPr lang="en-US" altLang="zh-CN" sz="2400" dirty="0"/>
              <a:t>- 0.7 = 0.600000</a:t>
            </a:r>
          </a:p>
          <a:p>
            <a:r>
              <a:rPr lang="nl-NL" altLang="zh-CN" sz="2400" dirty="0"/>
              <a:t>1.3 - 0.7 == 0.6 is </a:t>
            </a:r>
            <a:r>
              <a:rPr lang="nl-NL" altLang="zh-CN" sz="2400" dirty="0" err="1" smtClean="0"/>
              <a:t>false</a:t>
            </a:r>
            <a:endParaRPr lang="nl-NL" altLang="zh-CN" sz="2400" dirty="0"/>
          </a:p>
          <a:p>
            <a:r>
              <a:rPr lang="nl-NL" altLang="zh-CN" sz="2400" dirty="0"/>
              <a:t>1.3 - 0.7 != 0.6 is </a:t>
            </a:r>
            <a:r>
              <a:rPr lang="nl-NL" altLang="zh-CN" sz="2400" dirty="0" err="1" smtClean="0"/>
              <a:t>true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981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Syntax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Flow Control: conditional statement</a:t>
            </a:r>
          </a:p>
          <a:p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if-else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switch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flow.c</a:t>
            </a:r>
            <a:r>
              <a:rPr kumimoji="1" lang="en-US" altLang="zh-CN" sz="2800" dirty="0" smtClean="0"/>
              <a:t>)</a:t>
            </a:r>
            <a:endParaRPr kumimoji="1"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80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Syntax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Flow Control: loop statement</a:t>
            </a:r>
          </a:p>
          <a:p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while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for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break and continue</a:t>
            </a:r>
          </a:p>
          <a:p>
            <a:pPr marL="457200" indent="-457200">
              <a:buFont typeface="Arial"/>
              <a:buChar char="•"/>
            </a:pPr>
            <a:endParaRPr kumimoji="1" lang="en-US" altLang="zh-CN" sz="2800" dirty="0"/>
          </a:p>
          <a:p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flow.c</a:t>
            </a:r>
            <a:r>
              <a:rPr kumimoji="1" lang="en-US" altLang="zh-CN" sz="2800" dirty="0" smtClean="0"/>
              <a:t>)</a:t>
            </a:r>
            <a:endParaRPr kumimoji="1"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84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1026020"/>
            <a:ext cx="85935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Assignment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Lecture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Lecture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3:</a:t>
            </a:r>
          </a:p>
          <a:p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 smtClean="0"/>
              <a:t>Download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install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Code::Blocks</a:t>
            </a:r>
            <a:r>
              <a:rPr kumimoji="1" lang="zh-CN" altLang="en-US" sz="2800" dirty="0" smtClean="0"/>
              <a:t>;</a:t>
            </a:r>
            <a:endParaRPr kumimoji="1" lang="en-US" altLang="zh-CN" sz="2800" dirty="0" smtClean="0"/>
          </a:p>
          <a:p>
            <a:pPr marL="514350" indent="-514350">
              <a:buFontTx/>
              <a:buAutoNum type="arabicPeriod"/>
            </a:pPr>
            <a:r>
              <a:rPr kumimoji="1" lang="en-US" altLang="zh-CN" sz="2800" dirty="0" smtClean="0"/>
              <a:t>Write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program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print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Fibonacci sequence</a:t>
            </a:r>
            <a:r>
              <a:rPr kumimoji="1" lang="zh-CN" altLang="zh-CN" sz="2800" dirty="0" smtClean="0"/>
              <a:t>.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length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output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sequence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specified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first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command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line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parameter.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/>
              <a:t>f</a:t>
            </a:r>
            <a:r>
              <a:rPr kumimoji="1" lang="en-US" altLang="zh-CN" sz="2800" dirty="0" err="1" smtClean="0"/>
              <a:t>ibonacci.c</a:t>
            </a:r>
            <a:r>
              <a:rPr kumimoji="1" lang="en-US" altLang="zh-CN" sz="2800" dirty="0" smtClean="0"/>
              <a:t>)</a:t>
            </a:r>
          </a:p>
          <a:p>
            <a:pPr marL="514350" indent="-514350">
              <a:buFontTx/>
              <a:buAutoNum type="arabicPeriod"/>
            </a:pPr>
            <a:r>
              <a:rPr kumimoji="1" lang="en-US" altLang="zh-CN" sz="2800" dirty="0" smtClean="0"/>
              <a:t>Implement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Smith-Waterman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algorithm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Given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that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cost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GAP,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MATCH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MISMATCH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-1,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0.5,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separately.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Calculate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alignment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“ACGTGGCCTTGTGA”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 “GGTGGGTCTTGTCG”.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07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Syntax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Function</a:t>
            </a:r>
          </a:p>
          <a:p>
            <a:endParaRPr kumimoji="1" lang="en-US" altLang="zh-CN" sz="2800" dirty="0" smtClean="0"/>
          </a:p>
          <a:p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add(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a, 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b){</a:t>
            </a:r>
          </a:p>
          <a:p>
            <a:r>
              <a:rPr kumimoji="1" lang="en-US" altLang="zh-CN" sz="2800" dirty="0" smtClean="0"/>
              <a:t>	return </a:t>
            </a:r>
            <a:r>
              <a:rPr kumimoji="1" lang="en-US" altLang="zh-CN" sz="2800" dirty="0" err="1" smtClean="0"/>
              <a:t>a+b</a:t>
            </a:r>
            <a:r>
              <a:rPr kumimoji="1" lang="en-US" altLang="zh-CN" sz="2800" dirty="0" smtClean="0"/>
              <a:t>;</a:t>
            </a:r>
          </a:p>
          <a:p>
            <a:r>
              <a:rPr kumimoji="1" lang="en-US" altLang="zh-CN" sz="2800" dirty="0" smtClean="0"/>
              <a:t>}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function.c</a:t>
            </a:r>
            <a:r>
              <a:rPr kumimoji="1" lang="en-US" altLang="zh-CN" sz="2800" dirty="0" smtClean="0"/>
              <a:t>)</a:t>
            </a:r>
            <a:endParaRPr kumimoji="1"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39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Syntax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err="1" smtClean="0"/>
              <a:t>Struct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err="1" smtClean="0"/>
              <a:t>struct</a:t>
            </a:r>
            <a:r>
              <a:rPr kumimoji="1" lang="en-US" altLang="zh-CN" sz="2800" dirty="0" smtClean="0"/>
              <a:t> point{</a:t>
            </a:r>
          </a:p>
          <a:p>
            <a:r>
              <a:rPr kumimoji="1" lang="en-US" altLang="zh-CN" sz="2800" dirty="0" smtClean="0"/>
              <a:t>	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x;</a:t>
            </a:r>
          </a:p>
          <a:p>
            <a:r>
              <a:rPr kumimoji="1" lang="en-US" altLang="zh-CN" sz="2800" dirty="0"/>
              <a:t>	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y;</a:t>
            </a:r>
          </a:p>
          <a:p>
            <a:r>
              <a:rPr kumimoji="1" lang="en-US" altLang="zh-CN" sz="2800" dirty="0" smtClean="0"/>
              <a:t>};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96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Syntax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Input/Output: </a:t>
            </a:r>
            <a:r>
              <a:rPr kumimoji="1" lang="en-US" altLang="zh-CN" sz="2800" dirty="0" err="1" smtClean="0"/>
              <a:t>stdio.h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printf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scanf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fopen</a:t>
            </a:r>
            <a:endParaRPr kumimoji="1" lang="en-US" altLang="zh-CN" sz="2800" dirty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fprintf</a:t>
            </a:r>
            <a:r>
              <a:rPr kumimoji="1" lang="en-US" altLang="zh-CN" sz="2800" dirty="0" smtClean="0"/>
              <a:t> and </a:t>
            </a:r>
            <a:r>
              <a:rPr kumimoji="1" lang="en-US" altLang="zh-CN" sz="2800" dirty="0" err="1" smtClean="0"/>
              <a:t>fscanf</a:t>
            </a:r>
            <a:endParaRPr kumimoji="1"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52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Library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err="1" smtClean="0"/>
              <a:t>math.h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sin, </a:t>
            </a:r>
            <a:r>
              <a:rPr kumimoji="1" lang="en-US" altLang="zh-CN" sz="2800" dirty="0" err="1" smtClean="0"/>
              <a:t>cos</a:t>
            </a:r>
            <a:r>
              <a:rPr kumimoji="1" lang="en-US" altLang="zh-CN" sz="2800" dirty="0" smtClean="0"/>
              <a:t>, tan, </a:t>
            </a:r>
            <a:r>
              <a:rPr kumimoji="1" lang="en-US" altLang="zh-CN" sz="2800" dirty="0" err="1" smtClean="0"/>
              <a:t>asin</a:t>
            </a:r>
            <a:r>
              <a:rPr kumimoji="1" lang="en-US" altLang="zh-CN" sz="2800" dirty="0" smtClean="0"/>
              <a:t> …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exp</a:t>
            </a:r>
            <a:r>
              <a:rPr kumimoji="1" lang="en-US" altLang="zh-CN" sz="2800" dirty="0" smtClean="0"/>
              <a:t>, log, log10 …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pow</a:t>
            </a:r>
            <a:r>
              <a:rPr kumimoji="1" lang="en-US" altLang="zh-CN" sz="2800" dirty="0" smtClean="0"/>
              <a:t>, </a:t>
            </a:r>
            <a:r>
              <a:rPr kumimoji="1" lang="en-US" altLang="zh-CN" sz="2800" dirty="0" err="1" smtClean="0"/>
              <a:t>sqrt</a:t>
            </a:r>
            <a:r>
              <a:rPr kumimoji="1" lang="en-US" altLang="zh-CN" sz="2800" dirty="0" smtClean="0"/>
              <a:t> …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floor, ceil, </a:t>
            </a:r>
            <a:r>
              <a:rPr kumimoji="1" lang="en-US" altLang="zh-CN" sz="2800" dirty="0" err="1" smtClean="0"/>
              <a:t>fabs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…</a:t>
            </a:r>
          </a:p>
          <a:p>
            <a:pPr marL="457200" indent="-457200">
              <a:buFont typeface="Arial"/>
              <a:buChar char="•"/>
            </a:pPr>
            <a:endParaRPr kumimoji="1" lang="en-US" altLang="zh-CN" sz="2800" dirty="0"/>
          </a:p>
          <a:p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math.c</a:t>
            </a:r>
            <a:r>
              <a:rPr kumimoji="1" lang="en-US" altLang="zh-CN" sz="2800" dirty="0" smtClean="0"/>
              <a:t>)</a:t>
            </a:r>
            <a:endParaRPr kumimoji="1"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1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Library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err="1" smtClean="0"/>
              <a:t>string.h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strcpy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strcat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strcmp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strlen</a:t>
            </a:r>
            <a:endParaRPr kumimoji="1"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97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Outline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Overview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Quick</a:t>
            </a:r>
            <a:r>
              <a:rPr kumimoji="1" lang="en-US" altLang="zh-CN" sz="2800" dirty="0" smtClean="0"/>
              <a:t> Get Started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Syntax and libraries</a:t>
            </a:r>
          </a:p>
          <a:p>
            <a:endParaRPr kumimoji="1" lang="en-US" altLang="zh-CN" sz="2800" dirty="0"/>
          </a:p>
          <a:p>
            <a:r>
              <a:rPr kumimoji="1" lang="en-US" altLang="zh-CN" sz="2800" b="1" dirty="0" smtClean="0"/>
              <a:t>4.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Demo Case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62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Demo Case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yes command: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http://</a:t>
            </a:r>
            <a:r>
              <a:rPr kumimoji="1" lang="en-US" altLang="zh-CN" sz="2800" dirty="0" err="1" smtClean="0"/>
              <a:t>web.mit.edu</a:t>
            </a:r>
            <a:r>
              <a:rPr kumimoji="1" lang="en-US" altLang="zh-CN" sz="2800" dirty="0" smtClean="0"/>
              <a:t>/~</a:t>
            </a:r>
            <a:r>
              <a:rPr kumimoji="1" lang="en-US" altLang="zh-CN" sz="2800" dirty="0" err="1" smtClean="0"/>
              <a:t>mkgray</a:t>
            </a:r>
            <a:r>
              <a:rPr kumimoji="1" lang="en-US" altLang="zh-CN" sz="2800" dirty="0" smtClean="0"/>
              <a:t>/</a:t>
            </a:r>
            <a:r>
              <a:rPr kumimoji="1" lang="en-US" altLang="zh-CN" sz="2800" dirty="0" err="1" smtClean="0"/>
              <a:t>afs</a:t>
            </a:r>
            <a:r>
              <a:rPr kumimoji="1" lang="en-US" altLang="zh-CN" sz="2800" dirty="0" smtClean="0"/>
              <a:t>/bar/</a:t>
            </a:r>
            <a:r>
              <a:rPr kumimoji="1" lang="en-US" altLang="zh-CN" sz="2800" dirty="0" err="1" smtClean="0"/>
              <a:t>afs</a:t>
            </a:r>
            <a:r>
              <a:rPr kumimoji="1" lang="en-US" altLang="zh-CN" sz="2800" dirty="0" smtClean="0"/>
              <a:t>/</a:t>
            </a:r>
            <a:r>
              <a:rPr kumimoji="1" lang="en-US" altLang="zh-CN" sz="2800" dirty="0" err="1" smtClean="0"/>
              <a:t>sipb</a:t>
            </a:r>
            <a:r>
              <a:rPr kumimoji="1" lang="en-US" altLang="zh-CN" sz="2800" dirty="0" smtClean="0"/>
              <a:t>/project/gnu/</a:t>
            </a:r>
            <a:r>
              <a:rPr kumimoji="1" lang="en-US" altLang="zh-CN" sz="2800" dirty="0" err="1" smtClean="0"/>
              <a:t>src</a:t>
            </a:r>
            <a:r>
              <a:rPr kumimoji="1" lang="en-US" altLang="zh-CN" sz="2800" dirty="0" smtClean="0"/>
              <a:t>/sh-utils-1.12/</a:t>
            </a:r>
            <a:r>
              <a:rPr kumimoji="1" lang="en-US" altLang="zh-CN" sz="2800" dirty="0" err="1" smtClean="0"/>
              <a:t>src</a:t>
            </a:r>
            <a:r>
              <a:rPr kumimoji="1" lang="en-US" altLang="zh-CN" sz="2800" dirty="0" smtClean="0"/>
              <a:t>/</a:t>
            </a:r>
            <a:r>
              <a:rPr kumimoji="1" lang="en-US" altLang="zh-CN" sz="2800" dirty="0" err="1" smtClean="0"/>
              <a:t>yes.c</a:t>
            </a:r>
            <a:endParaRPr kumimoji="1"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1026020"/>
            <a:ext cx="8593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Summary</a:t>
            </a:r>
          </a:p>
          <a:p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 smtClean="0"/>
              <a:t>C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fundamental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modern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computer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software.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 smtClean="0"/>
              <a:t>Almost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everything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based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including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most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programming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languages.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 smtClean="0"/>
              <a:t>C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simple, cross-platform and efficient programming language.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 smtClean="0"/>
              <a:t>C is widely used the development of various software, from small tools and big data systems.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59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712" y="2764645"/>
            <a:ext cx="29029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Thanks</a:t>
            </a:r>
            <a:r>
              <a:rPr kumimoji="1" lang="en-US" altLang="zh-CN" sz="4000" dirty="0" smtClean="0"/>
              <a:t>!</a:t>
            </a:r>
            <a:endParaRPr kumimoji="1" lang="en-US" altLang="zh-CN" sz="4000" dirty="0" smtClean="0"/>
          </a:p>
          <a:p>
            <a:endParaRPr kumimoji="1"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7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Outline</a:t>
            </a:r>
            <a:r>
              <a:rPr kumimoji="1" lang="en-US" altLang="zh-CN" sz="2800" dirty="0" smtClean="0"/>
              <a:t> of Lecture 2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Overview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Quick</a:t>
            </a:r>
            <a:r>
              <a:rPr kumimoji="1" lang="en-US" altLang="zh-CN" sz="2800" dirty="0" smtClean="0"/>
              <a:t> Get Started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Syntax, libraries and tools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Demo Case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1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Outline</a:t>
            </a:r>
          </a:p>
          <a:p>
            <a:endParaRPr kumimoji="1" lang="en-US" altLang="zh-CN" sz="2800" dirty="0"/>
          </a:p>
          <a:p>
            <a:r>
              <a:rPr kumimoji="1" lang="en-US" altLang="zh-CN" sz="2800" b="1" dirty="0" smtClean="0"/>
              <a:t>1.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Overview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Quick</a:t>
            </a:r>
            <a:r>
              <a:rPr kumimoji="1" lang="en-US" altLang="zh-CN" sz="2800" dirty="0" smtClean="0"/>
              <a:t> Get Started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Syntax, libraries and tools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Demo Case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72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0172" y="1026020"/>
            <a:ext cx="5954424" cy="544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1973,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Bell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Lab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Dennis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Ritchie</a:t>
            </a:r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r>
              <a:rPr kumimoji="1" lang="zh-CN" altLang="zh-CN" sz="2800" dirty="0" smtClean="0"/>
              <a:t>#</a:t>
            </a:r>
            <a:r>
              <a:rPr kumimoji="1" lang="en-US" altLang="zh-CN" sz="2800" dirty="0" smtClean="0"/>
              <a:t>include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&lt;</a:t>
            </a:r>
            <a:r>
              <a:rPr kumimoji="1" lang="en-US" altLang="zh-CN" sz="2800" dirty="0" err="1" smtClean="0"/>
              <a:t>stdio.h</a:t>
            </a:r>
            <a:r>
              <a:rPr kumimoji="1" lang="en-US" altLang="zh-CN" sz="2800" dirty="0" smtClean="0"/>
              <a:t>&gt;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main()</a:t>
            </a:r>
          </a:p>
          <a:p>
            <a:r>
              <a:rPr kumimoji="1" lang="en-US" altLang="zh-CN" sz="2800" dirty="0" smtClean="0"/>
              <a:t>{</a:t>
            </a:r>
          </a:p>
          <a:p>
            <a:r>
              <a:rPr kumimoji="1" lang="en-US" altLang="zh-CN" sz="2800" dirty="0"/>
              <a:t>	</a:t>
            </a:r>
            <a:r>
              <a:rPr kumimoji="1" lang="en-US" altLang="zh-CN" sz="2800" dirty="0" err="1" smtClean="0"/>
              <a:t>printf</a:t>
            </a:r>
            <a:r>
              <a:rPr kumimoji="1" lang="en-US" altLang="zh-CN" sz="2800" dirty="0" smtClean="0"/>
              <a:t>(“hello, world\n”);</a:t>
            </a:r>
          </a:p>
          <a:p>
            <a:r>
              <a:rPr kumimoji="1" lang="en-US" altLang="zh-CN" sz="2800" dirty="0" smtClean="0"/>
              <a:t>}</a:t>
            </a:r>
          </a:p>
          <a:p>
            <a:endParaRPr kumimoji="1" lang="en-US" altLang="zh-CN" sz="2000" i="1" dirty="0"/>
          </a:p>
          <a:p>
            <a:pPr algn="r"/>
            <a:r>
              <a:rPr kumimoji="1" lang="en-US" altLang="zh-CN" sz="2000" i="1" dirty="0" smtClean="0"/>
              <a:t>----The C Programming Language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88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1026020"/>
            <a:ext cx="859350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 is widely used in various environments, including network programming, operating systems, implementing programming language, embedded devices, high performance numerical computing and so on.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In this course, all other programming languages, Java, Python, Perl and R, are based on the C programming language.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C is fundamental to modern computer software, including bioinformatics software.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00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844903"/>
            <a:ext cx="8197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Outline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Overview</a:t>
            </a:r>
          </a:p>
          <a:p>
            <a:endParaRPr kumimoji="1" lang="en-US" altLang="zh-CN" sz="2800" dirty="0"/>
          </a:p>
          <a:p>
            <a:r>
              <a:rPr kumimoji="1" lang="en-US" altLang="zh-CN" sz="2800" b="1" dirty="0" smtClean="0"/>
              <a:t>2.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Quick</a:t>
            </a:r>
            <a:r>
              <a:rPr kumimoji="1" lang="en-US" altLang="zh-CN" sz="2800" b="1" dirty="0" smtClean="0"/>
              <a:t> Get Started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Syntax, libraries and tools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Demo Case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6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1026020"/>
            <a:ext cx="8593504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Get Started</a:t>
            </a:r>
          </a:p>
          <a:p>
            <a:endParaRPr kumimoji="1" lang="en-US" altLang="zh-CN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zh-CN" sz="2800" dirty="0" smtClean="0"/>
              <a:t>Download and Install Code::Block;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zh-CN" sz="2800" dirty="0" smtClean="0"/>
              <a:t>Input source codes;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zh-CN" sz="2800" dirty="0" smtClean="0"/>
              <a:t>Build, Compile and Run;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93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91" y="1026020"/>
            <a:ext cx="8708964" cy="436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Get Started</a:t>
            </a:r>
            <a:endParaRPr kumimoji="1" lang="en-US" altLang="zh-CN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zh-CN" sz="2800" dirty="0" smtClean="0"/>
              <a:t>Download and Install Code::Blocks;</a:t>
            </a: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800" dirty="0" smtClean="0"/>
              <a:t>Official Website: www.codeblocks.org</a:t>
            </a:r>
            <a:endParaRPr kumimoji="1" lang="en-US" altLang="zh-CN" sz="2800" dirty="0" smtClean="0">
              <a:hlinkClick r:id="rId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800" dirty="0" smtClean="0"/>
              <a:t>Download: http://www.codeblocks.org/downloads/binaries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800" dirty="0" smtClean="0"/>
              <a:t>Mac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OS: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needs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XCodes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from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store.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800" dirty="0" smtClean="0"/>
              <a:t>Windows: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instructions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online.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91" y="263928"/>
            <a:ext cx="29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09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10713</TotalTime>
  <Words>789</Words>
  <Application>Microsoft Macintosh PowerPoint</Application>
  <PresentationFormat>全屏显示(4:3)</PresentationFormat>
  <Paragraphs>253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CHEN</dc:creator>
  <cp:lastModifiedBy>Gang CHEN</cp:lastModifiedBy>
  <cp:revision>92</cp:revision>
  <dcterms:created xsi:type="dcterms:W3CDTF">2014-09-05T06:33:29Z</dcterms:created>
  <dcterms:modified xsi:type="dcterms:W3CDTF">2014-09-12T17:06:30Z</dcterms:modified>
</cp:coreProperties>
</file>