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Varela Round"/>
      <p:regular r:id="rId16"/>
    </p:embeddedFont>
    <p:embeddedFont>
      <p:font typeface="Didact Gothic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idactGothic-regular.fntdata"/><Relationship Id="rId16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1" name="Shape 11"/>
            <p:cNvSpPr/>
            <p:nvPr/>
          </p:nvSpPr>
          <p:spPr>
            <a:xfrm>
              <a:off x="428433" y="583382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388375" y="548150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Shape 13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4" name="Shape 14"/>
            <p:cNvSpPr/>
            <p:nvPr/>
          </p:nvSpPr>
          <p:spPr>
            <a:xfrm>
              <a:off x="2805113" y="2438401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805113" y="24638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84300" y="1439863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805113" y="24384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798763" y="2463801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805113" y="24384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733550" y="2768601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93863" y="2152651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055813" y="1498601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984375" y="2120901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255838" y="2457451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139950" y="2787651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403350" y="1620838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24113" y="1633538"/>
              <a:ext cx="303300" cy="201600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933575" y="2438401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965325" y="2463801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384300" y="1439863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20875" y="21399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52600" y="201612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buClr>
                <a:srgbClr val="3E4A63"/>
              </a:buClr>
              <a:buSzPct val="100000"/>
              <a:defRPr sz="6000">
                <a:solidFill>
                  <a:srgbClr val="3E4A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Cat)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364" name="Shape 364"/>
            <p:cNvSpPr/>
            <p:nvPr/>
          </p:nvSpPr>
          <p:spPr>
            <a:xfrm>
              <a:off x="3895725" y="1433513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24338" y="2781301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102225" y="1601788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662488" y="1557338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927475" y="1479551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914775" y="1433513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830763" y="1498601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205288" y="2819401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18088" y="2638426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056063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346575" y="2470151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662488" y="2463801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095750" y="2146301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79938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767263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759325" y="2159001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005263" y="1990726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4005263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037013" y="2139951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314825" y="2165351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21175" y="2457451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352925" y="2489201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3895725" y="1433513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586288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Hamster)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395" name="Shape 395"/>
            <p:cNvSpPr/>
            <p:nvPr/>
          </p:nvSpPr>
          <p:spPr>
            <a:xfrm>
              <a:off x="2674938" y="3643313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727325" y="3681413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727325" y="3681413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300163" y="3487738"/>
              <a:ext cx="1549500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700213" y="4303713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649413" y="5224463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636713" y="4316413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390775" y="3694113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443038" y="3668713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527300" y="3805238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352550" y="3805238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836738" y="4608513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681163" y="5237163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217738" y="5249863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405063" y="4310063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662113" y="4329113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411413" y="3843338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733550" y="3779838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727200" y="3830638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300163" y="3487738"/>
              <a:ext cx="1549500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217738" y="4284663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Fish)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Shape 430"/>
          <p:cNvGrpSpPr/>
          <p:nvPr/>
        </p:nvGrpSpPr>
        <p:grpSpPr>
          <a:xfrm>
            <a:off x="7401334" y="3761110"/>
            <a:ext cx="1453993" cy="1092425"/>
            <a:chOff x="3708400" y="3798888"/>
            <a:chExt cx="1844700" cy="1385975"/>
          </a:xfrm>
        </p:grpSpPr>
        <p:sp>
          <p:nvSpPr>
            <p:cNvPr id="431" name="Shape 431"/>
            <p:cNvSpPr/>
            <p:nvPr/>
          </p:nvSpPr>
          <p:spPr>
            <a:xfrm>
              <a:off x="3708400" y="3967163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3746500" y="4906963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4824413" y="4938713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064125" y="4329113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160963" y="4646613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779838" y="4951413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443413" y="4110038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818063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005388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167313" y="4271963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064125" y="4471988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043488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721225" y="4154488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4792663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799013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824413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824413" y="4964113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3849688" y="4932363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883025" y="4951413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895725" y="4964113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952875" y="4795838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437063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708400" y="3967163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7338" y="4919663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367338" y="4919663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173538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005263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43413" y="4738688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" name="Shape 47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8" name="Shape 48"/>
            <p:cNvSpPr/>
            <p:nvPr/>
          </p:nvSpPr>
          <p:spPr>
            <a:xfrm>
              <a:off x="428433" y="583382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388375" y="548150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0" name="Shape 50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1" name="Shape 51"/>
            <p:cNvSpPr/>
            <p:nvPr/>
          </p:nvSpPr>
          <p:spPr>
            <a:xfrm>
              <a:off x="3895725" y="1433513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4224338" y="2781301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102225" y="1601788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62488" y="1557338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3927475" y="1479551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914775" y="1433513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30763" y="1498601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205288" y="2819401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018088" y="2638426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056063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346575" y="2470151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662488" y="2463801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095750" y="2146301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579938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767263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59325" y="2159001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4005263" y="1990726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005263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037013" y="2139951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314825" y="2165351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4321175" y="2457451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352925" y="2489201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895725" y="1433513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586288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buClr>
                <a:srgbClr val="3E4A63"/>
              </a:buClr>
              <a:buSzPct val="100000"/>
              <a:defRPr sz="4800">
                <a:solidFill>
                  <a:srgbClr val="3E4A63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6D9EEB"/>
              </a:buClr>
              <a:buNone/>
              <a:defRPr>
                <a:solidFill>
                  <a:srgbClr val="6D9EEB"/>
                </a:solidFill>
              </a:defRPr>
            </a:lvl1pPr>
            <a:lvl2pPr lvl="1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2pPr>
            <a:lvl3pPr lvl="2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3pPr>
            <a:lvl4pPr lvl="3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4pPr>
            <a:lvl5pPr lvl="4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5pPr>
            <a:lvl6pPr lvl="5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6pPr>
            <a:lvl7pPr lvl="6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7pPr>
            <a:lvl8pPr lvl="7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8pPr>
            <a:lvl9pPr lvl="8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3000">
                <a:solidFill>
                  <a:srgbClr val="6D9EE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7553734" y="3075310"/>
            <a:ext cx="1453993" cy="1092425"/>
            <a:chOff x="3708400" y="3798888"/>
            <a:chExt cx="1844700" cy="1385975"/>
          </a:xfrm>
        </p:grpSpPr>
        <p:sp>
          <p:nvSpPr>
            <p:cNvPr id="83" name="Shape 83"/>
            <p:cNvSpPr/>
            <p:nvPr/>
          </p:nvSpPr>
          <p:spPr>
            <a:xfrm>
              <a:off x="3708400" y="3967163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746500" y="4906963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824413" y="4938713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064125" y="4329113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160963" y="4646613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779838" y="4951413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443413" y="4110038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818063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005388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67313" y="4271963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064125" y="4471988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043488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721225" y="4154488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792663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799013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824413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824413" y="4964113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49688" y="4932363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83025" y="4951413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895725" y="4964113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952875" y="4795838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437063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708400" y="3967163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338" y="4919663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367338" y="4919663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173538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4005263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43413" y="4738688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3" name="Shape 123"/>
            <p:cNvSpPr/>
            <p:nvPr/>
          </p:nvSpPr>
          <p:spPr>
            <a:xfrm>
              <a:off x="428433" y="583382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4" name="Shape 124"/>
            <p:cNvSpPr/>
            <p:nvPr/>
          </p:nvSpPr>
          <p:spPr>
            <a:xfrm>
              <a:off x="388375" y="548150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5" name="Shape 125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 i="1"/>
            </a:lvl1pPr>
            <a:lvl2pPr lvl="1" rtl="0">
              <a:spcBef>
                <a:spcPts val="0"/>
              </a:spcBef>
              <a:defRPr i="1"/>
            </a:lvl2pPr>
            <a:lvl3pPr lvl="2" rtl="0">
              <a:spcBef>
                <a:spcPts val="0"/>
              </a:spcBef>
              <a:defRPr i="1"/>
            </a:lvl3pPr>
            <a:lvl4pPr lvl="3" rtl="0">
              <a:spcBef>
                <a:spcPts val="0"/>
              </a:spcBef>
              <a:defRPr i="1"/>
            </a:lvl4pPr>
            <a:lvl5pPr lvl="4" rtl="0">
              <a:spcBef>
                <a:spcPts val="0"/>
              </a:spcBef>
              <a:defRPr i="1"/>
            </a:lvl5pPr>
            <a:lvl6pPr lvl="5" rtl="0">
              <a:spcBef>
                <a:spcPts val="0"/>
              </a:spcBef>
              <a:defRPr i="1"/>
            </a:lvl6pPr>
            <a:lvl7pPr lvl="6" rtl="0">
              <a:spcBef>
                <a:spcPts val="0"/>
              </a:spcBef>
              <a:defRPr i="1"/>
            </a:lvl7pPr>
            <a:lvl8pPr lvl="7" rtl="0">
              <a:spcBef>
                <a:spcPts val="0"/>
              </a:spcBef>
              <a:defRPr i="1"/>
            </a:lvl8pPr>
            <a:lvl9pPr lvl="8" rtl="0">
              <a:spcBef>
                <a:spcPts val="0"/>
              </a:spcBef>
              <a:defRPr i="1"/>
            </a:lvl9pPr>
          </a:lstStyle>
          <a:p/>
        </p:txBody>
      </p:sp>
      <p:sp>
        <p:nvSpPr>
          <p:cNvPr id="126" name="Shape 126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6D9EEB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28433" y="888182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388375" y="852950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Shape 13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4" name="Shape 134"/>
            <p:cNvSpPr/>
            <p:nvPr/>
          </p:nvSpPr>
          <p:spPr>
            <a:xfrm>
              <a:off x="2674938" y="3643313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727325" y="3681413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727325" y="3681413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300163" y="3487738"/>
              <a:ext cx="1549500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700213" y="4303713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649413" y="5224463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636713" y="4316413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390775" y="3694113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43038" y="3668713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527300" y="3805238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352550" y="3805238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836738" y="4608513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81163" y="5237163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217738" y="5249863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405063" y="4310063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662113" y="4329113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11413" y="3843338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733550" y="3779838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727200" y="3830638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300163" y="3487738"/>
              <a:ext cx="1549500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217738" y="4284663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28433" y="888182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1" name="Shape 171"/>
          <p:cNvSpPr/>
          <p:nvPr/>
        </p:nvSpPr>
        <p:spPr>
          <a:xfrm>
            <a:off x="388375" y="852950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2" name="Shape 172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3" name="Shape 173"/>
            <p:cNvSpPr/>
            <p:nvPr/>
          </p:nvSpPr>
          <p:spPr>
            <a:xfrm>
              <a:off x="2805113" y="2438401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805113" y="24638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84300" y="1439863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805113" y="24384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798763" y="2463801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05113" y="24384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3550" y="2768601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93863" y="2152651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2055813" y="1498601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984375" y="2120901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255838" y="2457451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139950" y="2787651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403350" y="1620838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424113" y="1633538"/>
              <a:ext cx="303300" cy="201600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3575" y="2438401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965325" y="2463801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84300" y="1439863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920875" y="21399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752600" y="201612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Shape 20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28433" y="888182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09" name="Shape 209"/>
          <p:cNvSpPr/>
          <p:nvPr/>
        </p:nvSpPr>
        <p:spPr>
          <a:xfrm>
            <a:off x="388375" y="852950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Shape 21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214" name="Shape 214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15" name="Shape 215"/>
            <p:cNvSpPr/>
            <p:nvPr/>
          </p:nvSpPr>
          <p:spPr>
            <a:xfrm>
              <a:off x="3895725" y="1433513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224338" y="2781301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02225" y="1601788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662488" y="1557338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927475" y="1479551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914775" y="1433513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4830763" y="1498601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205288" y="2819401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018088" y="2638426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056063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46575" y="2470151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662488" y="2463801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095750" y="2146301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579938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767263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759325" y="2159001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4005263" y="1990726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4005263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37013" y="2139951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314825" y="2165351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21175" y="2457451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352925" y="2489201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895725" y="1433513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86288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28433" y="888182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45" name="Shape 245"/>
          <p:cNvSpPr/>
          <p:nvPr/>
        </p:nvSpPr>
        <p:spPr>
          <a:xfrm>
            <a:off x="388375" y="852950"/>
            <a:ext cx="7165225" cy="3994205"/>
          </a:xfrm>
          <a:custGeom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Shape 24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247" name="Shape 247"/>
          <p:cNvGrpSpPr/>
          <p:nvPr/>
        </p:nvGrpSpPr>
        <p:grpSpPr>
          <a:xfrm>
            <a:off x="7553734" y="3456310"/>
            <a:ext cx="1453993" cy="1092425"/>
            <a:chOff x="3708400" y="3798888"/>
            <a:chExt cx="1844700" cy="1385975"/>
          </a:xfrm>
        </p:grpSpPr>
        <p:sp>
          <p:nvSpPr>
            <p:cNvPr id="248" name="Shape 248"/>
            <p:cNvSpPr/>
            <p:nvPr/>
          </p:nvSpPr>
          <p:spPr>
            <a:xfrm>
              <a:off x="3708400" y="3967163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746500" y="4906963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824413" y="4938713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64125" y="4329113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160963" y="4646613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779838" y="4951413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443413" y="4110038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818063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005388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167313" y="4271963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064125" y="4471988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3488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721225" y="4154488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792663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799013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824413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824413" y="4964113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849688" y="4932363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883025" y="4951413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895725" y="4964113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952875" y="4795838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437063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08400" y="3967163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367338" y="4919663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367338" y="4919663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173538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005263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443413" y="4738688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9" name="Shape 289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90" name="Shape 290"/>
            <p:cNvSpPr/>
            <p:nvPr/>
          </p:nvSpPr>
          <p:spPr>
            <a:xfrm>
              <a:off x="428433" y="583382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388375" y="548150"/>
              <a:ext cx="7165225" cy="3994205"/>
            </a:xfrm>
            <a:custGeom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2" name="Shape 292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grpSp>
        <p:nvGrpSpPr>
          <p:cNvPr id="293" name="Shape 293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294" name="Shape 294"/>
            <p:cNvSpPr/>
            <p:nvPr/>
          </p:nvSpPr>
          <p:spPr>
            <a:xfrm>
              <a:off x="2674938" y="3643313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727325" y="3681413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27325" y="3681413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300163" y="3487738"/>
              <a:ext cx="1549500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700213" y="4303713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649413" y="5224463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636713" y="4316413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90775" y="3694113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43038" y="3668713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527300" y="3805238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352550" y="3805238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836738" y="4608513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681163" y="5237163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217738" y="5249863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405063" y="4310063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662113" y="4329113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11413" y="3843338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33550" y="3779838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727200" y="3830638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300163" y="3487738"/>
              <a:ext cx="1549500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217738" y="4284663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(Dog)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31" name="Shape 331"/>
            <p:cNvSpPr/>
            <p:nvPr/>
          </p:nvSpPr>
          <p:spPr>
            <a:xfrm>
              <a:off x="2805113" y="2438401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805113" y="24638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384300" y="1439863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805113" y="24384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798763" y="2463801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805113" y="2438401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33550" y="2768601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693863" y="2152651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055813" y="1498601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984375" y="2120901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255838" y="2457451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139950" y="2787651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403350" y="1620838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424113" y="1633538"/>
              <a:ext cx="303300" cy="201600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3575" y="2438401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65325" y="2463801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4300" y="1439863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920875" y="21399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752600" y="201612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1CD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B1CDF4"/>
              </a:buClr>
              <a:buSzPct val="100000"/>
              <a:buFont typeface="Didact Gothic"/>
              <a:buChar char="●"/>
              <a:defRPr sz="3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buChar char="○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buChar char="■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vision.stanford.edu/aditya86/ImageNetDogs/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ctrTitle"/>
          </p:nvPr>
        </p:nvSpPr>
        <p:spPr>
          <a:xfrm>
            <a:off x="975350" y="794450"/>
            <a:ext cx="5701800" cy="3361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 Predicting the breed of a dog based on an image using machine vision.</a:t>
            </a:r>
          </a:p>
        </p:txBody>
      </p:sp>
      <p:sp>
        <p:nvSpPr>
          <p:cNvPr id="475" name="Shape 475"/>
          <p:cNvSpPr txBox="1"/>
          <p:nvPr>
            <p:ph type="ctrTitle"/>
          </p:nvPr>
        </p:nvSpPr>
        <p:spPr>
          <a:xfrm>
            <a:off x="-76200" y="4679875"/>
            <a:ext cx="3433800" cy="4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Michael Roman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ctrTitle"/>
          </p:nvPr>
        </p:nvSpPr>
        <p:spPr>
          <a:xfrm>
            <a:off x="441950" y="327775"/>
            <a:ext cx="6776700" cy="1757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14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I was able to build a model using Graphlab and scikit-learn that was 65.5% accurate at this classification task. Additionally, I built a function that allows the user to experiment with the model and get feedback on what the model's top predictions are for an image of her choosing.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332200" y="33125"/>
            <a:ext cx="51435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81" name="Shape 481"/>
          <p:cNvSpPr txBox="1"/>
          <p:nvPr>
            <p:ph idx="2" type="body"/>
          </p:nvPr>
        </p:nvSpPr>
        <p:spPr>
          <a:xfrm>
            <a:off x="457200" y="1352550"/>
            <a:ext cx="6637200" cy="287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For my capstone project I built a supervised learning model to predict a dog's breed out of 120 breeds based on an image.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Supervised learning requires training your model on labeled data and then testing it on data it’s never “seen” before to measure its performance.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In this case, I trained my model on roughly 10,000 images of dogs </a:t>
            </a:r>
            <a:r>
              <a:rPr lang="en" sz="1800"/>
              <a:t>(labels were one of 120 breeds) </a:t>
            </a:r>
            <a:r>
              <a:rPr lang="en" sz="1800"/>
              <a:t>and tested the model’s performance on 2,000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Goals/Problem Statement</a:t>
            </a:r>
          </a:p>
        </p:txBody>
      </p:sp>
      <p:sp>
        <p:nvSpPr>
          <p:cNvPr id="487" name="Shape 487"/>
          <p:cNvSpPr txBox="1"/>
          <p:nvPr>
            <p:ph idx="2" type="body"/>
          </p:nvPr>
        </p:nvSpPr>
        <p:spPr>
          <a:xfrm>
            <a:off x="457200" y="819150"/>
            <a:ext cx="6637200" cy="395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goals of this project were three-fold: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600"/>
              <a:t>1) To build a working supervised machine learning model that could predict the breed of a dog with an accuracy score of at least 50%.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600"/>
              <a:t>2) To build an interface in Jupyter Notebook that allows the user to test the model on an image of her choice in a way that's pleasurable and reinforces an understanding of the steps required, mainly: image acquisition, image processing (deep feature extraction), conversion of deep feature arrays to individual columns (one feature per column) for modeling, model training and model prediction.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600"/>
              <a:t>3) To report metrics back to the user on other, high predicted probability dog breeds from the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493" name="Shape 493"/>
          <p:cNvSpPr txBox="1"/>
          <p:nvPr>
            <p:ph idx="2" type="body"/>
          </p:nvPr>
        </p:nvSpPr>
        <p:spPr>
          <a:xfrm>
            <a:off x="457200" y="819150"/>
            <a:ext cx="66372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The train and test images were sourced from Stanford's dog dataset (</a:t>
            </a:r>
            <a:r>
              <a:rPr lang="en" sz="1600">
                <a:hlinkClick r:id="rId3"/>
              </a:rPr>
              <a:t>http://vision.stanford.edu/aditya86/ImageNetDogs/</a:t>
            </a:r>
            <a:r>
              <a:rPr lang="en" sz="1600"/>
              <a:t>).</a:t>
            </a:r>
          </a:p>
          <a:p>
            <a:pPr indent="-330200" lvl="0" marL="457200" rtl="0" algn="l">
              <a:spcBef>
                <a:spcPts val="0"/>
              </a:spcBef>
              <a:buSzPct val="100000"/>
              <a:buChar char="-"/>
            </a:pPr>
            <a:r>
              <a:rPr lang="en" sz="1600"/>
              <a:t>The corpus of images I used totaled 12,000 images (roughly 80 train, 20 test per breed)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descr="bullt.jpg"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3345025"/>
            <a:ext cx="2314349" cy="148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h.jpg" id="495" name="Shape 4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650" y="2616500"/>
            <a:ext cx="2225575" cy="222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t.jpg" id="496" name="Shape 4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0300" y="1939475"/>
            <a:ext cx="2314349" cy="148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set.jpg" id="497" name="Shape 4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7375" y="1995900"/>
            <a:ext cx="1482634" cy="222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.jpg" id="498" name="Shape 4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0575" y="3361450"/>
            <a:ext cx="1482625" cy="14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Tools</a:t>
            </a:r>
          </a:p>
        </p:txBody>
      </p:sp>
      <p:sp>
        <p:nvSpPr>
          <p:cNvPr id="504" name="Shape 504"/>
          <p:cNvSpPr txBox="1"/>
          <p:nvPr>
            <p:ph idx="2" type="body"/>
          </p:nvPr>
        </p:nvSpPr>
        <p:spPr>
          <a:xfrm>
            <a:off x="533400" y="1428750"/>
            <a:ext cx="6637200" cy="342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VANILLA PYTHON &amp; PANDAS: </a:t>
            </a:r>
            <a:r>
              <a:rPr lang="en" sz="1800"/>
              <a:t>I used Python and Pandas for all data manipulation and DataFrame creation.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GRAPHLAB: </a:t>
            </a:r>
            <a:r>
              <a:rPr lang="en" sz="1800"/>
              <a:t> I used GraphLab's off-the-shelf neural network to extract the deep features from the images.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SCIKIT-LEARN:</a:t>
            </a:r>
            <a:r>
              <a:rPr lang="en" sz="1800"/>
              <a:t>I tested a number of scikit-learn's machine learning classifiers to predict the breed, ultimately settling upon their support vector machine classifier for it's superior performance (best accuracy score) on this classification task.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4294967295" type="title"/>
          </p:nvPr>
        </p:nvSpPr>
        <p:spPr>
          <a:xfrm>
            <a:off x="388375" y="255000"/>
            <a:ext cx="6923400" cy="4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Approach</a:t>
            </a:r>
          </a:p>
        </p:txBody>
      </p:sp>
      <p:sp>
        <p:nvSpPr>
          <p:cNvPr id="510" name="Shape 510"/>
          <p:cNvSpPr txBox="1"/>
          <p:nvPr>
            <p:ph idx="4294967295" type="body"/>
          </p:nvPr>
        </p:nvSpPr>
        <p:spPr>
          <a:xfrm>
            <a:off x="457200" y="590550"/>
            <a:ext cx="6637200" cy="37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1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There were three core steps required to spin up this vision project end to end. I was delighted to learn that these three core steps were not radically dissimilar from the steps a data scientist would carry out on other, non-vision related problems. These three steps are: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300"/>
              <a:t>1)</a:t>
            </a:r>
            <a:r>
              <a:rPr b="1" lang="en" sz="1300"/>
              <a:t> Data Collection. </a:t>
            </a:r>
            <a:r>
              <a:rPr lang="en" sz="1300"/>
              <a:t>Labeled images obtained from the Stanford Dogs Dataset. 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300"/>
              <a:t>2) </a:t>
            </a:r>
            <a:r>
              <a:rPr b="1" lang="en" sz="1300"/>
              <a:t>Feature Extraction/Engineering.</a:t>
            </a:r>
            <a:r>
              <a:rPr lang="en" sz="1300"/>
              <a:t> From these images, we needed to extract the features held within the images. In image processing and machine vision, every pixel is a feature of that image. However, before a pixel can be used as a feature in a model we must perform a linear transformation on the pixel's RGB value. Once we retrieve this linearly transformed value, we can then use this value as a feature in our model.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300"/>
              <a:t>3) </a:t>
            </a:r>
            <a:r>
              <a:rPr b="1" lang="en" sz="1300"/>
              <a:t>Modeling.</a:t>
            </a:r>
            <a:r>
              <a:rPr lang="en" sz="1300"/>
              <a:t> Once the features were extracted, I split the data into an 80%/20% train, test split. I then fit a number of models to my training data using Scikit-learn's linear and ensemble classification models to see which returned the highest accuracy score. Specifically, I used: Ada Boost (on a decision tree), Gradient Boost, Random Forest, Extra Trees, XG Boost, Logistic Regression and a Support Vector Machine.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4294967295" type="title"/>
          </p:nvPr>
        </p:nvSpPr>
        <p:spPr>
          <a:xfrm>
            <a:off x="312175" y="76200"/>
            <a:ext cx="6923400" cy="495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Workflow</a:t>
            </a:r>
          </a:p>
        </p:txBody>
      </p:sp>
      <p:pic>
        <p:nvPicPr>
          <p:cNvPr descr="pekingese1.jpg"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75" y="899025"/>
            <a:ext cx="2491250" cy="172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ralNet.png"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25" y="3684450"/>
            <a:ext cx="2665775" cy="142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 flipH="1" rot="10800000">
            <a:off x="2776500" y="2702050"/>
            <a:ext cx="704100" cy="15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Screenshot 2016-12-13 12.07.42.png" id="519" name="Shape 5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050" y="3231125"/>
            <a:ext cx="2491249" cy="1841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6-12-13 12.10.25.png" id="520" name="Shape 5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554" y="975225"/>
            <a:ext cx="4261171" cy="1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370900" y="571800"/>
            <a:ext cx="2491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Raw Image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129775" y="3315000"/>
            <a:ext cx="2732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Deep Feature Extraction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4244575" y="648000"/>
            <a:ext cx="2732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 Output: Deep Features</a:t>
            </a:r>
          </a:p>
        </p:txBody>
      </p:sp>
      <p:cxnSp>
        <p:nvCxnSpPr>
          <p:cNvPr id="524" name="Shape 524"/>
          <p:cNvCxnSpPr/>
          <p:nvPr/>
        </p:nvCxnSpPr>
        <p:spPr>
          <a:xfrm>
            <a:off x="5450025" y="2464450"/>
            <a:ext cx="15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5" name="Shape 525"/>
          <p:cNvSpPr txBox="1"/>
          <p:nvPr/>
        </p:nvSpPr>
        <p:spPr>
          <a:xfrm>
            <a:off x="4015975" y="2857800"/>
            <a:ext cx="2732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Model (Multiclass SVM)</a:t>
            </a:r>
          </a:p>
        </p:txBody>
      </p:sp>
      <p:cxnSp>
        <p:nvCxnSpPr>
          <p:cNvPr id="526" name="Shape 526"/>
          <p:cNvCxnSpPr/>
          <p:nvPr/>
        </p:nvCxnSpPr>
        <p:spPr>
          <a:xfrm flipH="1" rot="10800000">
            <a:off x="6695750" y="2934150"/>
            <a:ext cx="10920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7728000" y="2324400"/>
            <a:ext cx="1436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Step 3 Output: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7804200" y="2572125"/>
            <a:ext cx="1309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PEKINGESE!</a:t>
            </a:r>
          </a:p>
        </p:txBody>
      </p:sp>
      <p:cxnSp>
        <p:nvCxnSpPr>
          <p:cNvPr id="529" name="Shape 529"/>
          <p:cNvCxnSpPr/>
          <p:nvPr/>
        </p:nvCxnSpPr>
        <p:spPr>
          <a:xfrm>
            <a:off x="1640025" y="2769250"/>
            <a:ext cx="15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Discussion of Results</a:t>
            </a:r>
          </a:p>
        </p:txBody>
      </p:sp>
      <p:sp>
        <p:nvSpPr>
          <p:cNvPr id="535" name="Shape 535"/>
          <p:cNvSpPr txBox="1"/>
          <p:nvPr>
            <p:ph idx="2" type="body"/>
          </p:nvPr>
        </p:nvSpPr>
        <p:spPr>
          <a:xfrm>
            <a:off x="533400" y="819150"/>
            <a:ext cx="6637200" cy="39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 ultimately ended up sticking with sci-kit learn’s support vector machine classifier for it's superior accuracy score performance on this classification task, 65.5%.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The </a:t>
            </a:r>
            <a:r>
              <a:rPr b="1" lang="en" sz="1400"/>
              <a:t>accuracy score</a:t>
            </a:r>
            <a:r>
              <a:rPr lang="en" sz="1400"/>
              <a:t> is defined as: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400"/>
              <a:t>(True Positives + True Negatives)/(True Positives + True Negatives + False Positives + False Negatives)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sz="1400"/>
              <a:t>Here’s a complete list of accuracy scores (and f1 scores) across the machine learning classifiers I experimented with: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t/>
            </a:r>
            <a:endParaRPr sz="1400"/>
          </a:p>
          <a:p>
            <a:pPr lvl="0">
              <a:lnSpc>
                <a:spcPct val="115000"/>
              </a:lnSpc>
              <a:spcBef>
                <a:spcPts val="11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Accuracy_Scores.png"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25" y="3266925"/>
            <a:ext cx="3333950" cy="15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4294967295" type="title"/>
          </p:nvPr>
        </p:nvSpPr>
        <p:spPr>
          <a:xfrm>
            <a:off x="312175" y="228600"/>
            <a:ext cx="8769000" cy="39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Breakdown by breed of model’s accuracy in classifying images from the test set.  </a:t>
            </a:r>
          </a:p>
        </p:txBody>
      </p:sp>
      <p:pic>
        <p:nvPicPr>
          <p:cNvPr descr="horizbar.png"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9600"/>
            <a:ext cx="8768901" cy="46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