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Quattrocento Sans" panose="020B0502050000020003"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91768992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91768992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91768992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c486f9275ce92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c486f9275ce92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7c486f9275ce92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c0e2076179_3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c0e2076179_3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2c0e2076179_3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3152724be8_3_8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3152724be8_3_8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3152724be8_3_8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91768992a_0_5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2591768992a_0_5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2591768992a_0_5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91768992a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591768992a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 </a:t>
            </a:r>
            <a:endParaRPr/>
          </a:p>
        </p:txBody>
      </p:sp>
      <p:sp>
        <p:nvSpPr>
          <p:cNvPr id="140" name="Google Shape;140;g2591768992a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0b27d1e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c0b27d1e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c0b27d1e7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91768992a_0_4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591768992a_0_4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591768992a_0_4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b3c056034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26b3c056034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6b3c056034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b3c05603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26b3c05603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6b3c05603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b3c056034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b3c056034_0_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6b3c056034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92912ea8a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592912ea8a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592912ea8a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c486f9275ce92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c486f9275ce92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0" tIns="0" rIns="0" bIns="0"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0" tIns="0" rIns="0" bIns="0"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28650" y="273844"/>
            <a:ext cx="7886700" cy="9942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6"/>
          <p:cNvSpPr txBox="1">
            <a:spLocks noGrp="1"/>
          </p:cNvSpPr>
          <p:nvPr>
            <p:ph type="body" idx="1"/>
          </p:nvPr>
        </p:nvSpPr>
        <p:spPr>
          <a:xfrm>
            <a:off x="628650" y="1369219"/>
            <a:ext cx="7886700" cy="32634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0" name="Google Shape;70;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23888" y="1282303"/>
            <a:ext cx="7886700" cy="21396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7"/>
          <p:cNvSpPr txBox="1">
            <a:spLocks noGrp="1"/>
          </p:cNvSpPr>
          <p:nvPr>
            <p:ph type="body" idx="1"/>
          </p:nvPr>
        </p:nvSpPr>
        <p:spPr>
          <a:xfrm>
            <a:off x="623888" y="3442097"/>
            <a:ext cx="7886700" cy="11253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6" name="Google Shape;76;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628650" y="273844"/>
            <a:ext cx="7886700" cy="9942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1" name="Google Shape;81;p18"/>
          <p:cNvSpPr txBox="1">
            <a:spLocks noGrp="1"/>
          </p:cNvSpPr>
          <p:nvPr>
            <p:ph type="body" idx="1"/>
          </p:nvPr>
        </p:nvSpPr>
        <p:spPr>
          <a:xfrm>
            <a:off x="628650" y="1369219"/>
            <a:ext cx="3886200" cy="32634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body" idx="2"/>
          </p:nvPr>
        </p:nvSpPr>
        <p:spPr>
          <a:xfrm>
            <a:off x="4629150" y="1369219"/>
            <a:ext cx="3886200" cy="32634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29841" y="273844"/>
            <a:ext cx="7886700" cy="9942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9"/>
          <p:cNvSpPr txBox="1">
            <a:spLocks noGrp="1"/>
          </p:cNvSpPr>
          <p:nvPr>
            <p:ph type="body" idx="1"/>
          </p:nvPr>
        </p:nvSpPr>
        <p:spPr>
          <a:xfrm>
            <a:off x="629841" y="1260872"/>
            <a:ext cx="3868500" cy="618000"/>
          </a:xfrm>
          <a:prstGeom prst="rect">
            <a:avLst/>
          </a:prstGeom>
          <a:noFill/>
          <a:ln>
            <a:noFill/>
          </a:ln>
        </p:spPr>
        <p:txBody>
          <a:bodyPr spcFirstLastPara="1" wrap="square" lIns="0" tIns="0" rIns="0" bIns="0"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9" name="Google Shape;89;p19"/>
          <p:cNvSpPr txBox="1">
            <a:spLocks noGrp="1"/>
          </p:cNvSpPr>
          <p:nvPr>
            <p:ph type="body" idx="2"/>
          </p:nvPr>
        </p:nvSpPr>
        <p:spPr>
          <a:xfrm>
            <a:off x="629841" y="1878806"/>
            <a:ext cx="3868500" cy="27636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0" name="Google Shape;90;p19"/>
          <p:cNvSpPr txBox="1">
            <a:spLocks noGrp="1"/>
          </p:cNvSpPr>
          <p:nvPr>
            <p:ph type="body" idx="3"/>
          </p:nvPr>
        </p:nvSpPr>
        <p:spPr>
          <a:xfrm>
            <a:off x="4629150" y="1260872"/>
            <a:ext cx="3887400" cy="618000"/>
          </a:xfrm>
          <a:prstGeom prst="rect">
            <a:avLst/>
          </a:prstGeom>
          <a:noFill/>
          <a:ln>
            <a:noFill/>
          </a:ln>
        </p:spPr>
        <p:txBody>
          <a:bodyPr spcFirstLastPara="1" wrap="square" lIns="0" tIns="0" rIns="0" bIns="0"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1" name="Google Shape;91;p19"/>
          <p:cNvSpPr txBox="1">
            <a:spLocks noGrp="1"/>
          </p:cNvSpPr>
          <p:nvPr>
            <p:ph type="body" idx="4"/>
          </p:nvPr>
        </p:nvSpPr>
        <p:spPr>
          <a:xfrm>
            <a:off x="4629150" y="1878806"/>
            <a:ext cx="3887400" cy="27636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0" tIns="0" rIns="0" bIns="0"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0" tIns="0" rIns="0" bIns="0"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0" tIns="0" rIns="0" bIns="0"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0" tIns="0" rIns="0" bIns="0"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25"/>
          <p:cNvGrpSpPr/>
          <p:nvPr/>
        </p:nvGrpSpPr>
        <p:grpSpPr>
          <a:xfrm>
            <a:off x="4572004" y="-3684740"/>
            <a:ext cx="9455447" cy="10968550"/>
            <a:chOff x="2950671" y="-4116586"/>
            <a:chExt cx="12607263" cy="14624733"/>
          </a:xfrm>
        </p:grpSpPr>
        <p:sp>
          <p:nvSpPr>
            <p:cNvPr id="131" name="Google Shape;131;p25"/>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25"/>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25"/>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4" name="Google Shape;134;p25"/>
          <p:cNvSpPr/>
          <p:nvPr/>
        </p:nvSpPr>
        <p:spPr>
          <a:xfrm>
            <a:off x="332300" y="3444175"/>
            <a:ext cx="3543600" cy="454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i="1">
                <a:solidFill>
                  <a:srgbClr val="002060"/>
                </a:solidFill>
                <a:latin typeface="Calibri"/>
                <a:ea typeface="Calibri"/>
                <a:cs typeface="Calibri"/>
                <a:sym typeface="Calibri"/>
              </a:rPr>
              <a:t>TATA COMMUNICATION HACKATHON DAKSH’24</a:t>
            </a:r>
            <a:endParaRPr sz="1300">
              <a:solidFill>
                <a:srgbClr val="002060"/>
              </a:solidFill>
            </a:endParaRPr>
          </a:p>
        </p:txBody>
      </p:sp>
      <p:sp>
        <p:nvSpPr>
          <p:cNvPr id="135" name="Google Shape;135;p25"/>
          <p:cNvSpPr txBox="1"/>
          <p:nvPr/>
        </p:nvSpPr>
        <p:spPr>
          <a:xfrm>
            <a:off x="-3220325" y="244672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136" name="Google Shape;136;p25"/>
          <p:cNvSpPr txBox="1"/>
          <p:nvPr/>
        </p:nvSpPr>
        <p:spPr>
          <a:xfrm>
            <a:off x="169725" y="1386650"/>
            <a:ext cx="6150600" cy="1893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4100" b="1">
                <a:solidFill>
                  <a:srgbClr val="002060"/>
                </a:solidFill>
                <a:latin typeface="Quattrocento Sans"/>
                <a:ea typeface="Quattrocento Sans"/>
                <a:cs typeface="Quattrocento Sans"/>
                <a:sym typeface="Quattrocento Sans"/>
              </a:rPr>
              <a:t>Detection and Filtering of Political Misinformation in Social Media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p:nvPr/>
        </p:nvSpPr>
        <p:spPr>
          <a:xfrm>
            <a:off x="842850" y="914300"/>
            <a:ext cx="7363800" cy="3694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100"/>
              <a:buFont typeface="Arial"/>
              <a:buNone/>
            </a:pPr>
            <a:r>
              <a:rPr lang="en-GB" sz="1600" i="1">
                <a:solidFill>
                  <a:srgbClr val="002060"/>
                </a:solidFill>
                <a:latin typeface="Calibri"/>
                <a:ea typeface="Calibri"/>
                <a:cs typeface="Calibri"/>
                <a:sym typeface="Calibri"/>
              </a:rPr>
              <a:t>In this project an unique dataset has been created and has been proposed dedicatedly for child labour detection. This issue must be solved to ensure children's rights in developing countries like India. To help the researchers in similar fields, we open-sourced the dataset.</a:t>
            </a:r>
            <a:endParaRPr sz="1600" i="1">
              <a:solidFill>
                <a:srgbClr val="002060"/>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600" i="1">
              <a:solidFill>
                <a:srgbClr val="002060"/>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GB" sz="1600" i="1">
                <a:solidFill>
                  <a:srgbClr val="002060"/>
                </a:solidFill>
                <a:latin typeface="Calibri"/>
                <a:ea typeface="Calibri"/>
                <a:cs typeface="Calibri"/>
                <a:sym typeface="Calibri"/>
              </a:rPr>
              <a:t>Using deep learning techniques, image classification has brought massive effectiveness in human activity recognition and real-time video classification. In recent years, divergent activity detection from live video streams has become a vital research segment of Computer Vision. Transfer learning has become a convenient deep-learning technique in Computer Vision and NLP.</a:t>
            </a:r>
            <a:endParaRPr sz="1600" i="1">
              <a:solidFill>
                <a:srgbClr val="002060"/>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600" i="1">
              <a:solidFill>
                <a:srgbClr val="002060"/>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GB" sz="1600" i="1">
                <a:solidFill>
                  <a:srgbClr val="002060"/>
                </a:solidFill>
                <a:latin typeface="Calibri"/>
                <a:ea typeface="Calibri"/>
                <a:cs typeface="Calibri"/>
                <a:sym typeface="Calibri"/>
              </a:rPr>
              <a:t>For this project, two approaches will be used to train and test the data. At first, a Convolutional Neural Network (CNN) model for our unique dataset was built. Later, we used the transfer learning technique, adopting two well-known models, VGG16 and Xception, to train and test the data and compare the performance with our model. However, we will focus on developing the models and getting good accuracy.</a:t>
            </a:r>
            <a:endParaRPr sz="1600" i="1">
              <a:solidFill>
                <a:srgbClr val="002060"/>
              </a:solidFill>
              <a:latin typeface="Calibri"/>
              <a:ea typeface="Calibri"/>
              <a:cs typeface="Calibri"/>
              <a:sym typeface="Calibri"/>
            </a:endParaRPr>
          </a:p>
        </p:txBody>
      </p:sp>
      <p:grpSp>
        <p:nvGrpSpPr>
          <p:cNvPr id="260" name="Google Shape;260;p34" descr="This image is of an abstract shape. "/>
          <p:cNvGrpSpPr/>
          <p:nvPr/>
        </p:nvGrpSpPr>
        <p:grpSpPr>
          <a:xfrm rot="-8099360">
            <a:off x="6277419" y="566925"/>
            <a:ext cx="5410987" cy="7194733"/>
            <a:chOff x="3399499" y="-2546664"/>
            <a:chExt cx="14242119" cy="18117680"/>
          </a:xfrm>
        </p:grpSpPr>
        <p:sp>
          <p:nvSpPr>
            <p:cNvPr id="261" name="Google Shape;261;p34"/>
            <p:cNvSpPr/>
            <p:nvPr/>
          </p:nvSpPr>
          <p:spPr>
            <a:xfrm rot="-8631232">
              <a:off x="6405698" y="-1097191"/>
              <a:ext cx="8673601" cy="11518532"/>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34"/>
            <p:cNvSpPr/>
            <p:nvPr/>
          </p:nvSpPr>
          <p:spPr>
            <a:xfrm rot="-9212636">
              <a:off x="5258032" y="4291810"/>
              <a:ext cx="7570430" cy="10122903"/>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63" name="Google Shape;263;p34"/>
          <p:cNvPicPr preferRelativeResize="0"/>
          <p:nvPr/>
        </p:nvPicPr>
        <p:blipFill>
          <a:blip r:embed="rId3">
            <a:alphaModFix/>
          </a:blip>
          <a:stretch>
            <a:fillRect/>
          </a:stretch>
        </p:blipFill>
        <p:spPr>
          <a:xfrm>
            <a:off x="8510475" y="0"/>
            <a:ext cx="633525" cy="633525"/>
          </a:xfrm>
          <a:prstGeom prst="rect">
            <a:avLst/>
          </a:prstGeom>
          <a:noFill/>
          <a:ln>
            <a:noFill/>
          </a:ln>
        </p:spPr>
      </p:pic>
      <p:sp>
        <p:nvSpPr>
          <p:cNvPr id="264" name="Google Shape;264;p34"/>
          <p:cNvSpPr txBox="1"/>
          <p:nvPr/>
        </p:nvSpPr>
        <p:spPr>
          <a:xfrm>
            <a:off x="1798500" y="52925"/>
            <a:ext cx="40110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APPROACH</a:t>
            </a:r>
            <a:endParaRPr sz="3300"/>
          </a:p>
        </p:txBody>
      </p:sp>
      <p:grpSp>
        <p:nvGrpSpPr>
          <p:cNvPr id="265" name="Google Shape;265;p34" descr="This image is of an abstract shape. "/>
          <p:cNvGrpSpPr/>
          <p:nvPr/>
        </p:nvGrpSpPr>
        <p:grpSpPr>
          <a:xfrm rot="-2918171">
            <a:off x="5901749" y="-3296666"/>
            <a:ext cx="5004078" cy="5804853"/>
            <a:chOff x="2950671" y="-4116586"/>
            <a:chExt cx="12607263" cy="14624733"/>
          </a:xfrm>
        </p:grpSpPr>
        <p:sp>
          <p:nvSpPr>
            <p:cNvPr id="266" name="Google Shape;266;p34"/>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34"/>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8" name="Google Shape;268;p34"/>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p35" descr="This image is of an abstract shape. "/>
          <p:cNvGrpSpPr/>
          <p:nvPr/>
        </p:nvGrpSpPr>
        <p:grpSpPr>
          <a:xfrm rot="-8099360">
            <a:off x="5202544" y="1932675"/>
            <a:ext cx="5410987" cy="7194733"/>
            <a:chOff x="3399499" y="-2546664"/>
            <a:chExt cx="14242119" cy="18117680"/>
          </a:xfrm>
        </p:grpSpPr>
        <p:sp>
          <p:nvSpPr>
            <p:cNvPr id="275" name="Google Shape;275;p35"/>
            <p:cNvSpPr/>
            <p:nvPr/>
          </p:nvSpPr>
          <p:spPr>
            <a:xfrm rot="-8631232">
              <a:off x="6405698" y="-1097191"/>
              <a:ext cx="8673601" cy="11518532"/>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6" name="Google Shape;276;p35"/>
            <p:cNvSpPr/>
            <p:nvPr/>
          </p:nvSpPr>
          <p:spPr>
            <a:xfrm rot="-9212636">
              <a:off x="5258032" y="4291810"/>
              <a:ext cx="7570430" cy="10122903"/>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77" name="Google Shape;277;p35"/>
          <p:cNvPicPr preferRelativeResize="0"/>
          <p:nvPr/>
        </p:nvPicPr>
        <p:blipFill>
          <a:blip r:embed="rId3">
            <a:alphaModFix/>
          </a:blip>
          <a:stretch>
            <a:fillRect/>
          </a:stretch>
        </p:blipFill>
        <p:spPr>
          <a:xfrm>
            <a:off x="8510475" y="0"/>
            <a:ext cx="633525" cy="633525"/>
          </a:xfrm>
          <a:prstGeom prst="rect">
            <a:avLst/>
          </a:prstGeom>
          <a:noFill/>
          <a:ln>
            <a:noFill/>
          </a:ln>
        </p:spPr>
      </p:pic>
      <p:sp>
        <p:nvSpPr>
          <p:cNvPr id="278" name="Google Shape;278;p35"/>
          <p:cNvSpPr txBox="1"/>
          <p:nvPr/>
        </p:nvSpPr>
        <p:spPr>
          <a:xfrm>
            <a:off x="1883375" y="324525"/>
            <a:ext cx="40110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WORKFLOW</a:t>
            </a:r>
            <a:endParaRPr sz="3300"/>
          </a:p>
        </p:txBody>
      </p:sp>
      <p:grpSp>
        <p:nvGrpSpPr>
          <p:cNvPr id="279" name="Google Shape;279;p35" descr="This image is of an abstract shape. "/>
          <p:cNvGrpSpPr/>
          <p:nvPr/>
        </p:nvGrpSpPr>
        <p:grpSpPr>
          <a:xfrm rot="-2918171">
            <a:off x="5901749" y="-3296666"/>
            <a:ext cx="5004078" cy="5804853"/>
            <a:chOff x="2950671" y="-4116586"/>
            <a:chExt cx="12607263" cy="14624733"/>
          </a:xfrm>
        </p:grpSpPr>
        <p:sp>
          <p:nvSpPr>
            <p:cNvPr id="280" name="Google Shape;280;p35"/>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35"/>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2" name="Google Shape;282;p35"/>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83" name="Google Shape;283;p35"/>
          <p:cNvPicPr preferRelativeResize="0"/>
          <p:nvPr/>
        </p:nvPicPr>
        <p:blipFill rotWithShape="1">
          <a:blip r:embed="rId4">
            <a:alphaModFix/>
          </a:blip>
          <a:srcRect t="3855"/>
          <a:stretch/>
        </p:blipFill>
        <p:spPr>
          <a:xfrm>
            <a:off x="152400" y="1533425"/>
            <a:ext cx="9144001" cy="248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p:nvPr/>
        </p:nvSpPr>
        <p:spPr>
          <a:xfrm>
            <a:off x="1662675" y="-4625"/>
            <a:ext cx="4682400" cy="609300"/>
          </a:xfrm>
          <a:prstGeom prst="rect">
            <a:avLst/>
          </a:prstGeom>
          <a:noFill/>
          <a:ln>
            <a:noFill/>
          </a:ln>
        </p:spPr>
        <p:txBody>
          <a:bodyPr spcFirstLastPara="1" wrap="square" lIns="0" tIns="0" rIns="0" bIns="0" anchor="ctr" anchorCtr="0">
            <a:noAutofit/>
          </a:bodyPr>
          <a:lstStyle/>
          <a:p>
            <a:pPr marL="0" marR="0" lvl="0" indent="0" algn="ctr"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PIPELINE</a:t>
            </a:r>
            <a:endParaRPr sz="3300"/>
          </a:p>
        </p:txBody>
      </p:sp>
      <p:sp>
        <p:nvSpPr>
          <p:cNvPr id="290" name="Google Shape;290;p36"/>
          <p:cNvSpPr txBox="1"/>
          <p:nvPr/>
        </p:nvSpPr>
        <p:spPr>
          <a:xfrm>
            <a:off x="1241081" y="2050763"/>
            <a:ext cx="6271800" cy="1493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r>
              <a:rPr lang="en-GB" sz="1100">
                <a:latin typeface="Calibri"/>
                <a:ea typeface="Calibri"/>
                <a:cs typeface="Calibri"/>
                <a:sym typeface="Calibri"/>
              </a:rPr>
              <a:t> </a:t>
            </a:r>
            <a:endParaRPr sz="1100">
              <a:latin typeface="Calibri"/>
              <a:ea typeface="Calibri"/>
              <a:cs typeface="Calibri"/>
              <a:sym typeface="Calibri"/>
            </a:endParaRPr>
          </a:p>
        </p:txBody>
      </p:sp>
      <p:grpSp>
        <p:nvGrpSpPr>
          <p:cNvPr id="291" name="Google Shape;291;p36" descr="This image is of an abstract shape. "/>
          <p:cNvGrpSpPr/>
          <p:nvPr/>
        </p:nvGrpSpPr>
        <p:grpSpPr>
          <a:xfrm rot="-2918171">
            <a:off x="5674524" y="-3210316"/>
            <a:ext cx="5004078" cy="5804853"/>
            <a:chOff x="2950671" y="-4116586"/>
            <a:chExt cx="12607263" cy="14624733"/>
          </a:xfrm>
        </p:grpSpPr>
        <p:sp>
          <p:nvSpPr>
            <p:cNvPr id="292" name="Google Shape;292;p36"/>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3" name="Google Shape;293;p36"/>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4" name="Google Shape;294;p36"/>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95" name="Google Shape;295;p36"/>
          <p:cNvSpPr/>
          <p:nvPr/>
        </p:nvSpPr>
        <p:spPr>
          <a:xfrm rot="-4391544">
            <a:off x="-1376214" y="3399522"/>
            <a:ext cx="3443644" cy="457315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lvl="0" indent="0" algn="l" rtl="0">
              <a:spcBef>
                <a:spcPts val="0"/>
              </a:spcBef>
              <a:spcAft>
                <a:spcPts val="0"/>
              </a:spcAft>
              <a:buNone/>
            </a:pPr>
            <a:endParaRPr sz="1100"/>
          </a:p>
        </p:txBody>
      </p:sp>
      <p:grpSp>
        <p:nvGrpSpPr>
          <p:cNvPr id="296" name="Google Shape;296;p36"/>
          <p:cNvGrpSpPr/>
          <p:nvPr/>
        </p:nvGrpSpPr>
        <p:grpSpPr>
          <a:xfrm rot="2700000">
            <a:off x="5081953" y="2795268"/>
            <a:ext cx="3535045" cy="2725774"/>
            <a:chOff x="2273746" y="1170300"/>
            <a:chExt cx="3535079" cy="2725800"/>
          </a:xfrm>
        </p:grpSpPr>
        <p:sp>
          <p:nvSpPr>
            <p:cNvPr id="297" name="Google Shape;297;p36"/>
            <p:cNvSpPr/>
            <p:nvPr/>
          </p:nvSpPr>
          <p:spPr>
            <a:xfrm rot="2700000">
              <a:off x="3266383" y="1011412"/>
              <a:ext cx="561726" cy="3040276"/>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sp>
          <p:nvSpPr>
            <p:cNvPr id="299" name="Google Shape;299;p36"/>
            <p:cNvSpPr txBox="1"/>
            <p:nvPr/>
          </p:nvSpPr>
          <p:spPr>
            <a:xfrm rot="-2700000">
              <a:off x="2473968" y="2237954"/>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rgbClr val="FFFFFF"/>
                  </a:solidFill>
                  <a:latin typeface="Roboto"/>
                  <a:ea typeface="Roboto"/>
                  <a:cs typeface="Roboto"/>
                  <a:sym typeface="Roboto"/>
                </a:rPr>
                <a:t>Expanding the Dataset</a:t>
              </a:r>
              <a:endParaRPr sz="800" b="1">
                <a:solidFill>
                  <a:srgbClr val="FFFFFF"/>
                </a:solidFill>
                <a:latin typeface="Roboto"/>
                <a:ea typeface="Roboto"/>
                <a:cs typeface="Roboto"/>
                <a:sym typeface="Roboto"/>
              </a:endParaRPr>
            </a:p>
          </p:txBody>
        </p:sp>
        <p:sp>
          <p:nvSpPr>
            <p:cNvPr id="300" name="Google Shape;300;p36"/>
            <p:cNvSpPr txBox="1"/>
            <p:nvPr/>
          </p:nvSpPr>
          <p:spPr>
            <a:xfrm rot="-2700000">
              <a:off x="2866390" y="2185303"/>
              <a:ext cx="3159070" cy="6957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GB" sz="1100" i="1">
                  <a:solidFill>
                    <a:srgbClr val="0E101A"/>
                  </a:solidFill>
                </a:rPr>
                <a:t>Our next objective will be to improve our dataset and expand our ROI, to help combat misinformation across various categories</a:t>
              </a:r>
              <a:endParaRPr sz="400" b="1">
                <a:latin typeface="Roboto"/>
                <a:ea typeface="Roboto"/>
                <a:cs typeface="Roboto"/>
                <a:sym typeface="Roboto"/>
              </a:endParaRPr>
            </a:p>
          </p:txBody>
        </p:sp>
      </p:grpSp>
      <p:grpSp>
        <p:nvGrpSpPr>
          <p:cNvPr id="301" name="Google Shape;301;p36"/>
          <p:cNvGrpSpPr/>
          <p:nvPr/>
        </p:nvGrpSpPr>
        <p:grpSpPr>
          <a:xfrm rot="2700000">
            <a:off x="200250" y="39262"/>
            <a:ext cx="3241180" cy="2936140"/>
            <a:chOff x="4193764" y="1258050"/>
            <a:chExt cx="3241211" cy="2936168"/>
          </a:xfrm>
        </p:grpSpPr>
        <p:sp>
          <p:nvSpPr>
            <p:cNvPr id="302" name="Google Shape;302;p36"/>
            <p:cNvSpPr/>
            <p:nvPr/>
          </p:nvSpPr>
          <p:spPr>
            <a:xfrm rot="2700000">
              <a:off x="5186401"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sp>
          <p:nvSpPr>
            <p:cNvPr id="304" name="Google Shape;304;p36"/>
            <p:cNvSpPr txBox="1"/>
            <p:nvPr/>
          </p:nvSpPr>
          <p:spPr>
            <a:xfrm rot="-2700000">
              <a:off x="4400124" y="2240504"/>
              <a:ext cx="2334301"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rgbClr val="FFFFFF"/>
                  </a:solidFill>
                  <a:latin typeface="Roboto"/>
                  <a:ea typeface="Roboto"/>
                  <a:cs typeface="Roboto"/>
                  <a:sym typeface="Roboto"/>
                </a:rPr>
                <a:t>Trust Score</a:t>
              </a:r>
              <a:endParaRPr sz="800" b="1">
                <a:solidFill>
                  <a:srgbClr val="FFFFFF"/>
                </a:solidFill>
                <a:latin typeface="Roboto"/>
                <a:ea typeface="Roboto"/>
                <a:cs typeface="Roboto"/>
                <a:sym typeface="Roboto"/>
              </a:endParaRPr>
            </a:p>
          </p:txBody>
        </p:sp>
        <p:sp>
          <p:nvSpPr>
            <p:cNvPr id="305" name="Google Shape;305;p36"/>
            <p:cNvSpPr txBox="1"/>
            <p:nvPr/>
          </p:nvSpPr>
          <p:spPr>
            <a:xfrm rot="-2700000">
              <a:off x="4407122" y="2412640"/>
              <a:ext cx="3238408" cy="7458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GB" sz="1100" i="1">
                  <a:solidFill>
                    <a:srgbClr val="0E101A"/>
                  </a:solidFill>
                </a:rPr>
                <a:t>By verifying the source information from various,websites we will calculate a trust score which will provide the user with a standard metric</a:t>
              </a:r>
              <a:endParaRPr sz="400" b="1">
                <a:latin typeface="Roboto"/>
                <a:ea typeface="Roboto"/>
                <a:cs typeface="Roboto"/>
                <a:sym typeface="Roboto"/>
              </a:endParaRPr>
            </a:p>
          </p:txBody>
        </p:sp>
      </p:grpSp>
      <p:grpSp>
        <p:nvGrpSpPr>
          <p:cNvPr id="306" name="Google Shape;306;p36"/>
          <p:cNvGrpSpPr/>
          <p:nvPr/>
        </p:nvGrpSpPr>
        <p:grpSpPr>
          <a:xfrm rot="2700000">
            <a:off x="2440584" y="1426464"/>
            <a:ext cx="3126584" cy="2741713"/>
            <a:chOff x="6103986" y="1258050"/>
            <a:chExt cx="3126614" cy="2741739"/>
          </a:xfrm>
        </p:grpSpPr>
        <p:sp>
          <p:nvSpPr>
            <p:cNvPr id="307" name="Google Shape;307;p36"/>
            <p:cNvSpPr/>
            <p:nvPr/>
          </p:nvSpPr>
          <p:spPr>
            <a:xfrm rot="2700000">
              <a:off x="7096623" y="1011412"/>
              <a:ext cx="561726" cy="3040276"/>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sp>
          <p:nvSpPr>
            <p:cNvPr id="309" name="Google Shape;309;p36"/>
            <p:cNvSpPr txBox="1"/>
            <p:nvPr/>
          </p:nvSpPr>
          <p:spPr>
            <a:xfrm rot="-2700000">
              <a:off x="6306241" y="2238854"/>
              <a:ext cx="2338968" cy="3932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b="1">
                  <a:solidFill>
                    <a:schemeClr val="lt1"/>
                  </a:solidFill>
                  <a:latin typeface="Calibri"/>
                  <a:ea typeface="Calibri"/>
                  <a:cs typeface="Calibri"/>
                  <a:sym typeface="Calibri"/>
                </a:rPr>
                <a:t>Community Voting</a:t>
              </a:r>
              <a:endParaRPr sz="500" b="1">
                <a:solidFill>
                  <a:schemeClr val="lt1"/>
                </a:solidFill>
                <a:latin typeface="Roboto"/>
                <a:ea typeface="Roboto"/>
                <a:cs typeface="Roboto"/>
                <a:sym typeface="Roboto"/>
              </a:endParaRPr>
            </a:p>
          </p:txBody>
        </p:sp>
        <p:sp>
          <p:nvSpPr>
            <p:cNvPr id="310" name="Google Shape;310;p36"/>
            <p:cNvSpPr txBox="1"/>
            <p:nvPr/>
          </p:nvSpPr>
          <p:spPr>
            <a:xfrm rot="-2700000">
              <a:off x="6401118" y="2468979"/>
              <a:ext cx="3104764"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GB" sz="1200" i="1">
                  <a:solidFill>
                    <a:srgbClr val="002060"/>
                  </a:solidFill>
                  <a:latin typeface="Calibri"/>
                  <a:ea typeface="Calibri"/>
                  <a:cs typeface="Calibri"/>
                  <a:sym typeface="Calibri"/>
                </a:rPr>
                <a:t>We will allow certain distinguished and unbiased individuals to vote on the genuineness of the information</a:t>
              </a:r>
              <a:endParaRPr sz="1200" i="1">
                <a:solidFill>
                  <a:srgbClr val="00206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37" descr="This image is an icon of three human beings. "/>
          <p:cNvGrpSpPr/>
          <p:nvPr/>
        </p:nvGrpSpPr>
        <p:grpSpPr>
          <a:xfrm>
            <a:off x="594345" y="2662722"/>
            <a:ext cx="426649" cy="398023"/>
            <a:chOff x="-27444701" y="-10180638"/>
            <a:chExt cx="10883902" cy="10153650"/>
          </a:xfrm>
        </p:grpSpPr>
        <p:sp>
          <p:nvSpPr>
            <p:cNvPr id="317" name="Google Shape;317;p37"/>
            <p:cNvSpPr/>
            <p:nvPr/>
          </p:nvSpPr>
          <p:spPr>
            <a:xfrm>
              <a:off x="-22969538" y="-10180638"/>
              <a:ext cx="1906587" cy="1978024"/>
            </a:xfrm>
            <a:custGeom>
              <a:avLst/>
              <a:gdLst/>
              <a:ahLst/>
              <a:cxnLst/>
              <a:rect l="l" t="t" r="r" b="b"/>
              <a:pathLst>
                <a:path w="639" h="664" extrusionOk="0">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18" name="Google Shape;318;p37"/>
            <p:cNvSpPr/>
            <p:nvPr/>
          </p:nvSpPr>
          <p:spPr>
            <a:xfrm>
              <a:off x="-23596600" y="-8610601"/>
              <a:ext cx="3186114" cy="2139951"/>
            </a:xfrm>
            <a:custGeom>
              <a:avLst/>
              <a:gdLst/>
              <a:ahLst/>
              <a:cxnLst/>
              <a:rect l="l" t="t" r="r" b="b"/>
              <a:pathLst>
                <a:path w="1068" h="718" extrusionOk="0">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19" name="Google Shape;319;p37"/>
            <p:cNvSpPr/>
            <p:nvPr/>
          </p:nvSpPr>
          <p:spPr>
            <a:xfrm>
              <a:off x="-26819225" y="-3736976"/>
              <a:ext cx="1903412" cy="1978024"/>
            </a:xfrm>
            <a:custGeom>
              <a:avLst/>
              <a:gdLst/>
              <a:ahLst/>
              <a:cxnLst/>
              <a:rect l="l" t="t" r="r" b="b"/>
              <a:pathLst>
                <a:path w="638" h="664" extrusionOk="0">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0" name="Google Shape;320;p37"/>
            <p:cNvSpPr/>
            <p:nvPr/>
          </p:nvSpPr>
          <p:spPr>
            <a:xfrm>
              <a:off x="-27444701" y="-2163763"/>
              <a:ext cx="3182938" cy="2136775"/>
            </a:xfrm>
            <a:custGeom>
              <a:avLst/>
              <a:gdLst/>
              <a:ahLst/>
              <a:cxnLst/>
              <a:rect l="l" t="t" r="r" b="b"/>
              <a:pathLst>
                <a:path w="1067" h="717" extrusionOk="0">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1" name="Google Shape;321;p37"/>
            <p:cNvSpPr/>
            <p:nvPr/>
          </p:nvSpPr>
          <p:spPr>
            <a:xfrm>
              <a:off x="-19121438" y="-3736976"/>
              <a:ext cx="1906587" cy="1978024"/>
            </a:xfrm>
            <a:custGeom>
              <a:avLst/>
              <a:gdLst/>
              <a:ahLst/>
              <a:cxnLst/>
              <a:rect l="l" t="t" r="r" b="b"/>
              <a:pathLst>
                <a:path w="639" h="664" extrusionOk="0">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2" name="Google Shape;322;p37"/>
            <p:cNvSpPr/>
            <p:nvPr/>
          </p:nvSpPr>
          <p:spPr>
            <a:xfrm>
              <a:off x="-19746913" y="-2163763"/>
              <a:ext cx="3186114" cy="2136775"/>
            </a:xfrm>
            <a:custGeom>
              <a:avLst/>
              <a:gdLst/>
              <a:ahLst/>
              <a:cxnLst/>
              <a:rect l="l" t="t" r="r" b="b"/>
              <a:pathLst>
                <a:path w="1068" h="717" extrusionOk="0">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3" name="Google Shape;323;p37"/>
            <p:cNvSpPr/>
            <p:nvPr/>
          </p:nvSpPr>
          <p:spPr>
            <a:xfrm>
              <a:off x="-22120225" y="-5770563"/>
              <a:ext cx="250825" cy="2101850"/>
            </a:xfrm>
            <a:custGeom>
              <a:avLst/>
              <a:gdLst/>
              <a:ahLst/>
              <a:cxnLst/>
              <a:rect l="l" t="t" r="r" b="b"/>
              <a:pathLst>
                <a:path w="84" h="705" extrusionOk="0">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4" name="Google Shape;324;p37"/>
            <p:cNvSpPr/>
            <p:nvPr/>
          </p:nvSpPr>
          <p:spPr>
            <a:xfrm>
              <a:off x="-23742650" y="-4017963"/>
              <a:ext cx="1944688" cy="1266825"/>
            </a:xfrm>
            <a:custGeom>
              <a:avLst/>
              <a:gdLst/>
              <a:ahLst/>
              <a:cxnLst/>
              <a:rect l="l" t="t" r="r" b="b"/>
              <a:pathLst>
                <a:path w="652" h="425" extrusionOk="0">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sp>
          <p:nvSpPr>
            <p:cNvPr id="325" name="Google Shape;325;p37"/>
            <p:cNvSpPr/>
            <p:nvPr/>
          </p:nvSpPr>
          <p:spPr>
            <a:xfrm>
              <a:off x="-22191663" y="-4017963"/>
              <a:ext cx="1946275" cy="1266825"/>
            </a:xfrm>
            <a:custGeom>
              <a:avLst/>
              <a:gdLst/>
              <a:ahLst/>
              <a:cxnLst/>
              <a:rect l="l" t="t" r="r" b="b"/>
              <a:pathLst>
                <a:path w="652" h="425" extrusionOk="0">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solidFill>
              <a:srgbClr val="7F7F7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2060"/>
                </a:solidFill>
                <a:latin typeface="Calibri"/>
                <a:ea typeface="Calibri"/>
                <a:cs typeface="Calibri"/>
                <a:sym typeface="Calibri"/>
              </a:endParaRPr>
            </a:p>
          </p:txBody>
        </p:sp>
      </p:grpSp>
      <p:sp>
        <p:nvSpPr>
          <p:cNvPr id="326" name="Google Shape;326;p37"/>
          <p:cNvSpPr txBox="1"/>
          <p:nvPr/>
        </p:nvSpPr>
        <p:spPr>
          <a:xfrm>
            <a:off x="549894" y="3248275"/>
            <a:ext cx="3634200" cy="631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4100" b="1">
                <a:solidFill>
                  <a:srgbClr val="002060"/>
                </a:solidFill>
                <a:latin typeface="Quattrocento Sans"/>
                <a:ea typeface="Quattrocento Sans"/>
                <a:cs typeface="Quattrocento Sans"/>
                <a:sym typeface="Quattrocento Sans"/>
              </a:rPr>
              <a:t>Thank You</a:t>
            </a:r>
            <a:endParaRPr sz="1100"/>
          </a:p>
        </p:txBody>
      </p:sp>
      <p:grpSp>
        <p:nvGrpSpPr>
          <p:cNvPr id="327" name="Google Shape;327;p37" descr="This image is of an abstract shape. "/>
          <p:cNvGrpSpPr/>
          <p:nvPr/>
        </p:nvGrpSpPr>
        <p:grpSpPr>
          <a:xfrm>
            <a:off x="2213004" y="-3087440"/>
            <a:ext cx="9455447" cy="10968550"/>
            <a:chOff x="2950671" y="-4116586"/>
            <a:chExt cx="12607263" cy="14624733"/>
          </a:xfrm>
        </p:grpSpPr>
        <p:sp>
          <p:nvSpPr>
            <p:cNvPr id="328" name="Google Shape;328;p37"/>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9" name="Google Shape;329;p37"/>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0" name="Google Shape;330;p37"/>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cxnSp>
        <p:nvCxnSpPr>
          <p:cNvPr id="142" name="Google Shape;142;p26"/>
          <p:cNvCxnSpPr>
            <a:endCxn id="143" idx="2"/>
          </p:cNvCxnSpPr>
          <p:nvPr/>
        </p:nvCxnSpPr>
        <p:spPr>
          <a:xfrm flipH="1">
            <a:off x="910676" y="840619"/>
            <a:ext cx="18300" cy="3928200"/>
          </a:xfrm>
          <a:prstGeom prst="straightConnector1">
            <a:avLst/>
          </a:prstGeom>
          <a:noFill/>
          <a:ln w="9525" cap="flat" cmpd="sng">
            <a:solidFill>
              <a:srgbClr val="BFBFBF"/>
            </a:solidFill>
            <a:prstDash val="solid"/>
            <a:miter lim="800000"/>
            <a:headEnd type="none" w="sm" len="sm"/>
            <a:tailEnd type="none" w="sm" len="sm"/>
          </a:ln>
        </p:spPr>
      </p:cxnSp>
      <p:grpSp>
        <p:nvGrpSpPr>
          <p:cNvPr id="144" name="Google Shape;144;p26" descr="This image is a woman's hand writing on a piece of paper. "/>
          <p:cNvGrpSpPr/>
          <p:nvPr/>
        </p:nvGrpSpPr>
        <p:grpSpPr>
          <a:xfrm>
            <a:off x="3361498" y="-832923"/>
            <a:ext cx="6554657" cy="6711520"/>
            <a:chOff x="4597682" y="-962767"/>
            <a:chExt cx="7594320" cy="7776063"/>
          </a:xfrm>
        </p:grpSpPr>
        <p:sp>
          <p:nvSpPr>
            <p:cNvPr id="145" name="Google Shape;145;p26"/>
            <p:cNvSpPr/>
            <p:nvPr/>
          </p:nvSpPr>
          <p:spPr>
            <a:xfrm>
              <a:off x="4597682" y="-6899"/>
              <a:ext cx="7594318" cy="6820195"/>
            </a:xfrm>
            <a:custGeom>
              <a:avLst/>
              <a:gdLst/>
              <a:ahLst/>
              <a:cxnLst/>
              <a:rect l="l" t="t" r="r" b="b"/>
              <a:pathLst>
                <a:path w="2254" h="2026" extrusionOk="0">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126"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46;p26"/>
            <p:cNvSpPr/>
            <p:nvPr/>
          </p:nvSpPr>
          <p:spPr>
            <a:xfrm>
              <a:off x="7013242" y="1441003"/>
              <a:ext cx="4110751" cy="3954850"/>
            </a:xfrm>
            <a:custGeom>
              <a:avLst/>
              <a:gdLst/>
              <a:ahLst/>
              <a:cxnLst/>
              <a:rect l="l" t="t" r="r" b="b"/>
              <a:pathLst>
                <a:path w="2294" h="2207" extrusionOk="0">
                  <a:moveTo>
                    <a:pt x="0" y="221"/>
                  </a:moveTo>
                  <a:lnTo>
                    <a:pt x="1809" y="0"/>
                  </a:lnTo>
                  <a:lnTo>
                    <a:pt x="2294" y="1957"/>
                  </a:lnTo>
                  <a:lnTo>
                    <a:pt x="432" y="2207"/>
                  </a:lnTo>
                  <a:lnTo>
                    <a:pt x="0" y="221"/>
                  </a:lnTo>
                  <a:close/>
                </a:path>
              </a:pathLst>
            </a:custGeom>
            <a:solidFill>
              <a:srgbClr val="C8F4F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47;p26"/>
            <p:cNvSpPr/>
            <p:nvPr/>
          </p:nvSpPr>
          <p:spPr>
            <a:xfrm>
              <a:off x="7676266" y="1441003"/>
              <a:ext cx="2981817" cy="1632476"/>
            </a:xfrm>
            <a:custGeom>
              <a:avLst/>
              <a:gdLst/>
              <a:ahLst/>
              <a:cxnLst/>
              <a:rect l="l" t="t" r="r" b="b"/>
              <a:pathLst>
                <a:path w="1664" h="911" extrusionOk="0">
                  <a:moveTo>
                    <a:pt x="0" y="736"/>
                  </a:moveTo>
                  <a:lnTo>
                    <a:pt x="1664" y="911"/>
                  </a:lnTo>
                  <a:lnTo>
                    <a:pt x="1439" y="0"/>
                  </a:lnTo>
                  <a:lnTo>
                    <a:pt x="399" y="127"/>
                  </a:lnTo>
                  <a:lnTo>
                    <a:pt x="0" y="736"/>
                  </a:lnTo>
                  <a:close/>
                </a:path>
              </a:pathLst>
            </a:custGeom>
            <a:solidFill>
              <a:srgbClr val="7CE4E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 name="Google Shape;148;p26"/>
            <p:cNvSpPr/>
            <p:nvPr/>
          </p:nvSpPr>
          <p:spPr>
            <a:xfrm>
              <a:off x="8108129" y="1426667"/>
              <a:ext cx="1347554" cy="593139"/>
            </a:xfrm>
            <a:custGeom>
              <a:avLst/>
              <a:gdLst/>
              <a:ahLst/>
              <a:cxnLst/>
              <a:rect l="l" t="t" r="r" b="b"/>
              <a:pathLst>
                <a:path w="752" h="331" extrusionOk="0">
                  <a:moveTo>
                    <a:pt x="752" y="0"/>
                  </a:moveTo>
                  <a:lnTo>
                    <a:pt x="275" y="72"/>
                  </a:lnTo>
                  <a:lnTo>
                    <a:pt x="0" y="331"/>
                  </a:lnTo>
                  <a:lnTo>
                    <a:pt x="752" y="130"/>
                  </a:lnTo>
                  <a:lnTo>
                    <a:pt x="752" y="0"/>
                  </a:lnTo>
                  <a:close/>
                </a:path>
              </a:pathLst>
            </a:custGeom>
            <a:solidFill>
              <a:srgbClr val="ADA4F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49;p26"/>
            <p:cNvSpPr/>
            <p:nvPr/>
          </p:nvSpPr>
          <p:spPr>
            <a:xfrm>
              <a:off x="7955812" y="1828066"/>
              <a:ext cx="546548" cy="456950"/>
            </a:xfrm>
            <a:custGeom>
              <a:avLst/>
              <a:gdLst/>
              <a:ahLst/>
              <a:cxnLst/>
              <a:rect l="l" t="t" r="r" b="b"/>
              <a:pathLst>
                <a:path w="162" h="136" extrusionOk="0">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50;p26"/>
            <p:cNvSpPr/>
            <p:nvPr/>
          </p:nvSpPr>
          <p:spPr>
            <a:xfrm>
              <a:off x="8077665" y="1996510"/>
              <a:ext cx="424695" cy="288506"/>
            </a:xfrm>
            <a:custGeom>
              <a:avLst/>
              <a:gdLst/>
              <a:ahLst/>
              <a:cxnLst/>
              <a:rect l="l" t="t" r="r" b="b"/>
              <a:pathLst>
                <a:path w="126" h="86" extrusionOk="0">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151;p26"/>
            <p:cNvSpPr/>
            <p:nvPr/>
          </p:nvSpPr>
          <p:spPr>
            <a:xfrm>
              <a:off x="11804938" y="-14067"/>
              <a:ext cx="387063" cy="7168"/>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2" name="Google Shape;152;p26"/>
            <p:cNvGrpSpPr/>
            <p:nvPr/>
          </p:nvGrpSpPr>
          <p:grpSpPr>
            <a:xfrm>
              <a:off x="7676266" y="528897"/>
              <a:ext cx="1904852" cy="2230988"/>
              <a:chOff x="7676266" y="528897"/>
              <a:chExt cx="1904852" cy="2230988"/>
            </a:xfrm>
          </p:grpSpPr>
          <p:sp>
            <p:nvSpPr>
              <p:cNvPr id="153" name="Google Shape;153;p26"/>
              <p:cNvSpPr/>
              <p:nvPr/>
            </p:nvSpPr>
            <p:spPr>
              <a:xfrm>
                <a:off x="7676266" y="2195418"/>
                <a:ext cx="589555" cy="564467"/>
              </a:xfrm>
              <a:custGeom>
                <a:avLst/>
                <a:gdLst/>
                <a:ahLst/>
                <a:cxnLst/>
                <a:rect l="l" t="t" r="r" b="b"/>
                <a:pathLst>
                  <a:path w="175" h="168" extrusionOk="0">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adFill>
                <a:gsLst>
                  <a:gs pos="0">
                    <a:srgbClr val="03002F"/>
                  </a:gs>
                  <a:gs pos="100000">
                    <a:srgbClr val="F870FF"/>
                  </a:gs>
                </a:gsLst>
                <a:lin ang="19800047"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p26"/>
              <p:cNvSpPr/>
              <p:nvPr/>
            </p:nvSpPr>
            <p:spPr>
              <a:xfrm>
                <a:off x="8009570" y="528897"/>
                <a:ext cx="1571548" cy="1774039"/>
              </a:xfrm>
              <a:custGeom>
                <a:avLst/>
                <a:gdLst/>
                <a:ahLst/>
                <a:cxnLst/>
                <a:rect l="l" t="t" r="r" b="b"/>
                <a:pathLst>
                  <a:path w="466" h="527" extrusionOk="0">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adFill>
                <a:gsLst>
                  <a:gs pos="0">
                    <a:srgbClr val="03002F"/>
                  </a:gs>
                  <a:gs pos="100000">
                    <a:srgbClr val="F870FF"/>
                  </a:gs>
                </a:gsLst>
                <a:lin ang="19800047"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5" name="Google Shape;155;p26"/>
            <p:cNvSpPr/>
            <p:nvPr/>
          </p:nvSpPr>
          <p:spPr>
            <a:xfrm>
              <a:off x="7609964" y="1441003"/>
              <a:ext cx="4582037" cy="5372292"/>
            </a:xfrm>
            <a:custGeom>
              <a:avLst/>
              <a:gdLst/>
              <a:ahLst/>
              <a:cxnLst/>
              <a:rect l="l" t="t" r="r" b="b"/>
              <a:pathLst>
                <a:path w="1360" h="1596" extrusionOk="0">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 pos="100000">
                  <a:srgbClr val="B0C7FF"/>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26"/>
            <p:cNvSpPr/>
            <p:nvPr/>
          </p:nvSpPr>
          <p:spPr>
            <a:xfrm>
              <a:off x="7721066" y="1559272"/>
              <a:ext cx="2833085" cy="2015954"/>
            </a:xfrm>
            <a:custGeom>
              <a:avLst/>
              <a:gdLst/>
              <a:ahLst/>
              <a:cxnLst/>
              <a:rect l="l" t="t" r="r" b="b"/>
              <a:pathLst>
                <a:path w="841" h="599" extrusionOk="0">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26"/>
            <p:cNvSpPr/>
            <p:nvPr/>
          </p:nvSpPr>
          <p:spPr>
            <a:xfrm>
              <a:off x="9860664" y="3197122"/>
              <a:ext cx="964074" cy="677360"/>
            </a:xfrm>
            <a:custGeom>
              <a:avLst/>
              <a:gdLst/>
              <a:ahLst/>
              <a:cxnLst/>
              <a:rect l="l" t="t" r="r" b="b"/>
              <a:pathLst>
                <a:path w="538" h="378" extrusionOk="0">
                  <a:moveTo>
                    <a:pt x="462" y="0"/>
                  </a:moveTo>
                  <a:lnTo>
                    <a:pt x="0" y="245"/>
                  </a:lnTo>
                  <a:lnTo>
                    <a:pt x="0" y="378"/>
                  </a:lnTo>
                  <a:lnTo>
                    <a:pt x="538" y="100"/>
                  </a:lnTo>
                  <a:lnTo>
                    <a:pt x="462"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26"/>
            <p:cNvSpPr/>
            <p:nvPr/>
          </p:nvSpPr>
          <p:spPr>
            <a:xfrm>
              <a:off x="9860664" y="3376318"/>
              <a:ext cx="2331338" cy="3436977"/>
            </a:xfrm>
            <a:custGeom>
              <a:avLst/>
              <a:gdLst/>
              <a:ahLst/>
              <a:cxnLst/>
              <a:rect l="l" t="t" r="r" b="b"/>
              <a:pathLst>
                <a:path w="692" h="1021" extrusionOk="0">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 pos="100000">
                  <a:srgbClr val="3E04A9"/>
                </a:gs>
              </a:gsLst>
              <a:lin ang="13199916"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26"/>
            <p:cNvSpPr/>
            <p:nvPr/>
          </p:nvSpPr>
          <p:spPr>
            <a:xfrm>
              <a:off x="9860664" y="3557306"/>
              <a:ext cx="1782998" cy="2922684"/>
            </a:xfrm>
            <a:custGeom>
              <a:avLst/>
              <a:gdLst/>
              <a:ahLst/>
              <a:cxnLst/>
              <a:rect l="l" t="t" r="r" b="b"/>
              <a:pathLst>
                <a:path w="529" h="868" extrusionOk="0">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0">
                  <a:srgbClr val="371DBD"/>
                </a:gs>
                <a:gs pos="44000">
                  <a:srgbClr val="371DBD"/>
                </a:gs>
                <a:gs pos="100000">
                  <a:srgbClr val="5936E0"/>
                </a:gs>
              </a:gsLst>
              <a:lin ang="13199916"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26"/>
            <p:cNvSpPr/>
            <p:nvPr/>
          </p:nvSpPr>
          <p:spPr>
            <a:xfrm rot="-675222">
              <a:off x="6655520" y="-437650"/>
              <a:ext cx="5483684" cy="1036460"/>
            </a:xfrm>
            <a:custGeom>
              <a:avLst/>
              <a:gdLst/>
              <a:ahLst/>
              <a:cxnLst/>
              <a:rect l="l" t="t" r="r" b="b"/>
              <a:pathLst>
                <a:path w="5488008" h="1037277" extrusionOk="0">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 pos="100000">
                  <a:srgbClr val="6672E4"/>
                </a:gs>
              </a:gsLst>
              <a:lin ang="2399891"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1" name="Google Shape;161;p26"/>
          <p:cNvGrpSpPr/>
          <p:nvPr/>
        </p:nvGrpSpPr>
        <p:grpSpPr>
          <a:xfrm>
            <a:off x="712707" y="2067366"/>
            <a:ext cx="4069981" cy="498651"/>
            <a:chOff x="518433" y="1470126"/>
            <a:chExt cx="4201488" cy="492300"/>
          </a:xfrm>
        </p:grpSpPr>
        <p:sp>
          <p:nvSpPr>
            <p:cNvPr id="162" name="Google Shape;162;p26"/>
            <p:cNvSpPr/>
            <p:nvPr/>
          </p:nvSpPr>
          <p:spPr>
            <a:xfrm>
              <a:off x="518433" y="152399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26"/>
            <p:cNvSpPr/>
            <p:nvPr/>
          </p:nvSpPr>
          <p:spPr>
            <a:xfrm>
              <a:off x="1183821" y="1470126"/>
              <a:ext cx="3536100" cy="492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r>
                <a:rPr lang="en-GB" sz="2000" i="1">
                  <a:solidFill>
                    <a:srgbClr val="002060"/>
                  </a:solidFill>
                  <a:latin typeface="Calibri"/>
                  <a:ea typeface="Calibri"/>
                  <a:cs typeface="Calibri"/>
                  <a:sym typeface="Calibri"/>
                </a:rPr>
                <a:t>Solution</a:t>
              </a:r>
              <a:endParaRPr sz="2000" i="1">
                <a:solidFill>
                  <a:srgbClr val="002060"/>
                </a:solidFill>
                <a:latin typeface="Calibri"/>
                <a:ea typeface="Calibri"/>
                <a:cs typeface="Calibri"/>
                <a:sym typeface="Calibri"/>
              </a:endParaRPr>
            </a:p>
          </p:txBody>
        </p:sp>
      </p:grpSp>
      <p:grpSp>
        <p:nvGrpSpPr>
          <p:cNvPr id="164" name="Google Shape;164;p26"/>
          <p:cNvGrpSpPr/>
          <p:nvPr/>
        </p:nvGrpSpPr>
        <p:grpSpPr>
          <a:xfrm>
            <a:off x="712806" y="2673508"/>
            <a:ext cx="4069981" cy="498651"/>
            <a:chOff x="518433" y="1470126"/>
            <a:chExt cx="4201488" cy="492300"/>
          </a:xfrm>
        </p:grpSpPr>
        <p:sp>
          <p:nvSpPr>
            <p:cNvPr id="165" name="Google Shape;165;p26"/>
            <p:cNvSpPr/>
            <p:nvPr/>
          </p:nvSpPr>
          <p:spPr>
            <a:xfrm>
              <a:off x="518433" y="152399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26"/>
            <p:cNvSpPr/>
            <p:nvPr/>
          </p:nvSpPr>
          <p:spPr>
            <a:xfrm>
              <a:off x="1183821" y="1470126"/>
              <a:ext cx="3536100" cy="492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r>
                <a:rPr lang="en-GB" sz="2000" i="1">
                  <a:solidFill>
                    <a:srgbClr val="002060"/>
                  </a:solidFill>
                  <a:latin typeface="Calibri"/>
                  <a:ea typeface="Calibri"/>
                  <a:cs typeface="Calibri"/>
                  <a:sym typeface="Calibri"/>
                </a:rPr>
                <a:t>Technologies Used</a:t>
              </a:r>
              <a:endParaRPr sz="2000" i="1">
                <a:solidFill>
                  <a:srgbClr val="002060"/>
                </a:solidFill>
                <a:latin typeface="Calibri"/>
                <a:ea typeface="Calibri"/>
                <a:cs typeface="Calibri"/>
                <a:sym typeface="Calibri"/>
              </a:endParaRPr>
            </a:p>
          </p:txBody>
        </p:sp>
      </p:grpSp>
      <p:grpSp>
        <p:nvGrpSpPr>
          <p:cNvPr id="167" name="Google Shape;167;p26"/>
          <p:cNvGrpSpPr/>
          <p:nvPr/>
        </p:nvGrpSpPr>
        <p:grpSpPr>
          <a:xfrm>
            <a:off x="712701" y="3279666"/>
            <a:ext cx="4069981" cy="498651"/>
            <a:chOff x="213633" y="2362176"/>
            <a:chExt cx="4201488" cy="492300"/>
          </a:xfrm>
        </p:grpSpPr>
        <p:sp>
          <p:nvSpPr>
            <p:cNvPr id="168" name="Google Shape;168;p26"/>
            <p:cNvSpPr/>
            <p:nvPr/>
          </p:nvSpPr>
          <p:spPr>
            <a:xfrm>
              <a:off x="213633" y="241604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26"/>
            <p:cNvSpPr/>
            <p:nvPr/>
          </p:nvSpPr>
          <p:spPr>
            <a:xfrm>
              <a:off x="879021" y="2362176"/>
              <a:ext cx="35361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000" i="1">
                  <a:solidFill>
                    <a:srgbClr val="002060"/>
                  </a:solidFill>
                  <a:latin typeface="Calibri"/>
                  <a:ea typeface="Calibri"/>
                  <a:cs typeface="Calibri"/>
                  <a:sym typeface="Calibri"/>
                </a:rPr>
                <a:t>Workflow</a:t>
              </a:r>
              <a:endParaRPr sz="2000"/>
            </a:p>
          </p:txBody>
        </p:sp>
      </p:grpSp>
      <p:grpSp>
        <p:nvGrpSpPr>
          <p:cNvPr id="170" name="Google Shape;170;p26"/>
          <p:cNvGrpSpPr/>
          <p:nvPr/>
        </p:nvGrpSpPr>
        <p:grpSpPr>
          <a:xfrm>
            <a:off x="712739" y="942483"/>
            <a:ext cx="4069981" cy="498651"/>
            <a:chOff x="213633" y="2362176"/>
            <a:chExt cx="4201488" cy="492300"/>
          </a:xfrm>
        </p:grpSpPr>
        <p:sp>
          <p:nvSpPr>
            <p:cNvPr id="171" name="Google Shape;171;p26"/>
            <p:cNvSpPr/>
            <p:nvPr/>
          </p:nvSpPr>
          <p:spPr>
            <a:xfrm>
              <a:off x="213633" y="241604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2" name="Google Shape;172;p26"/>
            <p:cNvSpPr/>
            <p:nvPr/>
          </p:nvSpPr>
          <p:spPr>
            <a:xfrm>
              <a:off x="879021" y="2362176"/>
              <a:ext cx="35361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000" i="1">
                  <a:solidFill>
                    <a:srgbClr val="002060"/>
                  </a:solidFill>
                  <a:latin typeface="Calibri"/>
                  <a:ea typeface="Calibri"/>
                  <a:cs typeface="Calibri"/>
                  <a:sym typeface="Calibri"/>
                </a:rPr>
                <a:t>Abstract</a:t>
              </a:r>
              <a:endParaRPr sz="2000"/>
            </a:p>
          </p:txBody>
        </p:sp>
      </p:grpSp>
      <p:sp>
        <p:nvSpPr>
          <p:cNvPr id="173" name="Google Shape;173;p26"/>
          <p:cNvSpPr txBox="1"/>
          <p:nvPr/>
        </p:nvSpPr>
        <p:spPr>
          <a:xfrm>
            <a:off x="852250" y="191725"/>
            <a:ext cx="4847400" cy="507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GB" sz="3300" b="1">
                <a:solidFill>
                  <a:srgbClr val="002060"/>
                </a:solidFill>
                <a:latin typeface="Quattrocento Sans"/>
                <a:ea typeface="Quattrocento Sans"/>
                <a:cs typeface="Quattrocento Sans"/>
                <a:sym typeface="Quattrocento Sans"/>
              </a:rPr>
              <a:t>AGENDA</a:t>
            </a:r>
            <a:endParaRPr sz="3300"/>
          </a:p>
        </p:txBody>
      </p:sp>
      <p:grpSp>
        <p:nvGrpSpPr>
          <p:cNvPr id="174" name="Google Shape;174;p26"/>
          <p:cNvGrpSpPr/>
          <p:nvPr/>
        </p:nvGrpSpPr>
        <p:grpSpPr>
          <a:xfrm>
            <a:off x="712756" y="4372027"/>
            <a:ext cx="4069981" cy="498651"/>
            <a:chOff x="518433" y="1470126"/>
            <a:chExt cx="4201488" cy="492300"/>
          </a:xfrm>
        </p:grpSpPr>
        <p:sp>
          <p:nvSpPr>
            <p:cNvPr id="175" name="Google Shape;175;p26"/>
            <p:cNvSpPr/>
            <p:nvPr/>
          </p:nvSpPr>
          <p:spPr>
            <a:xfrm>
              <a:off x="518433" y="152399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6" name="Google Shape;176;p26"/>
            <p:cNvSpPr/>
            <p:nvPr/>
          </p:nvSpPr>
          <p:spPr>
            <a:xfrm>
              <a:off x="1183821" y="1470126"/>
              <a:ext cx="3536100" cy="492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r>
                <a:rPr lang="en-GB" sz="2000" i="1">
                  <a:solidFill>
                    <a:srgbClr val="002060"/>
                  </a:solidFill>
                  <a:latin typeface="Calibri"/>
                  <a:ea typeface="Calibri"/>
                  <a:cs typeface="Calibri"/>
                  <a:sym typeface="Calibri"/>
                </a:rPr>
                <a:t>Pipeline</a:t>
              </a:r>
              <a:endParaRPr sz="2000" i="1">
                <a:solidFill>
                  <a:srgbClr val="002060"/>
                </a:solidFill>
                <a:latin typeface="Calibri"/>
                <a:ea typeface="Calibri"/>
                <a:cs typeface="Calibri"/>
                <a:sym typeface="Calibri"/>
              </a:endParaRPr>
            </a:p>
          </p:txBody>
        </p:sp>
      </p:grpSp>
      <p:grpSp>
        <p:nvGrpSpPr>
          <p:cNvPr id="177" name="Google Shape;177;p26"/>
          <p:cNvGrpSpPr/>
          <p:nvPr/>
        </p:nvGrpSpPr>
        <p:grpSpPr>
          <a:xfrm>
            <a:off x="712739" y="1521182"/>
            <a:ext cx="4069981" cy="498651"/>
            <a:chOff x="213633" y="2362176"/>
            <a:chExt cx="4201488" cy="492300"/>
          </a:xfrm>
        </p:grpSpPr>
        <p:sp>
          <p:nvSpPr>
            <p:cNvPr id="178" name="Google Shape;178;p26"/>
            <p:cNvSpPr/>
            <p:nvPr/>
          </p:nvSpPr>
          <p:spPr>
            <a:xfrm>
              <a:off x="213633" y="241604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9" name="Google Shape;179;p26"/>
            <p:cNvSpPr/>
            <p:nvPr/>
          </p:nvSpPr>
          <p:spPr>
            <a:xfrm>
              <a:off x="879021" y="2362176"/>
              <a:ext cx="35361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000" i="1">
                  <a:solidFill>
                    <a:srgbClr val="002060"/>
                  </a:solidFill>
                  <a:latin typeface="Calibri"/>
                  <a:ea typeface="Calibri"/>
                  <a:cs typeface="Calibri"/>
                  <a:sym typeface="Calibri"/>
                </a:rPr>
                <a:t>Problem Statement</a:t>
              </a:r>
              <a:endParaRPr sz="2000"/>
            </a:p>
          </p:txBody>
        </p:sp>
      </p:grpSp>
      <p:grpSp>
        <p:nvGrpSpPr>
          <p:cNvPr id="180" name="Google Shape;180;p26"/>
          <p:cNvGrpSpPr/>
          <p:nvPr/>
        </p:nvGrpSpPr>
        <p:grpSpPr>
          <a:xfrm>
            <a:off x="712706" y="3830616"/>
            <a:ext cx="4069981" cy="498651"/>
            <a:chOff x="518433" y="1470126"/>
            <a:chExt cx="4201488" cy="492300"/>
          </a:xfrm>
        </p:grpSpPr>
        <p:sp>
          <p:nvSpPr>
            <p:cNvPr id="181" name="Google Shape;181;p26"/>
            <p:cNvSpPr/>
            <p:nvPr/>
          </p:nvSpPr>
          <p:spPr>
            <a:xfrm>
              <a:off x="518433" y="1523999"/>
              <a:ext cx="443700" cy="232200"/>
            </a:xfrm>
            <a:prstGeom prst="roundRect">
              <a:avLst>
                <a:gd name="adj" fmla="val 50000"/>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2" name="Google Shape;182;p26"/>
            <p:cNvSpPr/>
            <p:nvPr/>
          </p:nvSpPr>
          <p:spPr>
            <a:xfrm>
              <a:off x="1183821" y="1470126"/>
              <a:ext cx="3536100" cy="492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r>
                <a:rPr lang="en-GB" sz="2000" i="1">
                  <a:solidFill>
                    <a:srgbClr val="002060"/>
                  </a:solidFill>
                  <a:latin typeface="Calibri"/>
                  <a:ea typeface="Calibri"/>
                  <a:cs typeface="Calibri"/>
                  <a:sym typeface="Calibri"/>
                </a:rPr>
                <a:t>Key Features</a:t>
              </a:r>
              <a:endParaRPr sz="2000" i="1">
                <a:solidFill>
                  <a:srgbClr val="00206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7" descr="This image is of two sets of hands putting puzzle pieces together. "/>
          <p:cNvPicPr preferRelativeResize="0"/>
          <p:nvPr/>
        </p:nvPicPr>
        <p:blipFill rotWithShape="1">
          <a:blip r:embed="rId3">
            <a:alphaModFix/>
          </a:blip>
          <a:srcRect r="15225"/>
          <a:stretch/>
        </p:blipFill>
        <p:spPr>
          <a:xfrm>
            <a:off x="6617650" y="0"/>
            <a:ext cx="2526350" cy="5143501"/>
          </a:xfrm>
          <a:prstGeom prst="rect">
            <a:avLst/>
          </a:prstGeom>
          <a:noFill/>
          <a:ln>
            <a:noFill/>
          </a:ln>
        </p:spPr>
      </p:pic>
      <p:sp>
        <p:nvSpPr>
          <p:cNvPr id="189" name="Google Shape;189;p27"/>
          <p:cNvSpPr txBox="1"/>
          <p:nvPr/>
        </p:nvSpPr>
        <p:spPr>
          <a:xfrm>
            <a:off x="280775" y="261575"/>
            <a:ext cx="4702800" cy="14427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WHY POLITICAL MISINFORMATION ?</a:t>
            </a:r>
            <a:endParaRPr sz="3300"/>
          </a:p>
        </p:txBody>
      </p:sp>
      <p:sp>
        <p:nvSpPr>
          <p:cNvPr id="190" name="Google Shape;190;p27"/>
          <p:cNvSpPr txBox="1"/>
          <p:nvPr/>
        </p:nvSpPr>
        <p:spPr>
          <a:xfrm>
            <a:off x="0" y="1621300"/>
            <a:ext cx="6476700" cy="33246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latin typeface="Calibri"/>
                <a:ea typeface="Calibri"/>
                <a:cs typeface="Calibri"/>
                <a:sym typeface="Calibri"/>
              </a:rPr>
              <a:t>The prevalence of misinformation in politics is alarmingly high. </a:t>
            </a:r>
            <a:endParaRPr sz="2000">
              <a:solidFill>
                <a:srgbClr val="002060"/>
              </a:solidFill>
              <a:latin typeface="Calibri"/>
              <a:ea typeface="Calibri"/>
              <a:cs typeface="Calibri"/>
              <a:sym typeface="Calibri"/>
            </a:endParaRPr>
          </a:p>
          <a:p>
            <a:pPr marL="457200" lvl="0" indent="0" algn="just" rtl="0">
              <a:lnSpc>
                <a:spcPct val="115000"/>
              </a:lnSpc>
              <a:spcBef>
                <a:spcPts val="0"/>
              </a:spcBef>
              <a:spcAft>
                <a:spcPts val="0"/>
              </a:spcAft>
              <a:buNone/>
            </a:pPr>
            <a:endParaRPr sz="2000">
              <a:solidFill>
                <a:srgbClr val="002060"/>
              </a:solidFill>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latin typeface="Calibri"/>
                <a:ea typeface="Calibri"/>
                <a:cs typeface="Calibri"/>
                <a:sym typeface="Calibri"/>
              </a:rPr>
              <a:t>Unlike other illegitimate or fake information, political misinformation can be identified through scientific facts.</a:t>
            </a:r>
            <a:endParaRPr sz="2000">
              <a:solidFill>
                <a:srgbClr val="002060"/>
              </a:solidFill>
              <a:latin typeface="Calibri"/>
              <a:ea typeface="Calibri"/>
              <a:cs typeface="Calibri"/>
              <a:sym typeface="Calibri"/>
            </a:endParaRPr>
          </a:p>
          <a:p>
            <a:pPr marL="457200" lvl="0" indent="0" algn="just" rtl="0">
              <a:lnSpc>
                <a:spcPct val="115000"/>
              </a:lnSpc>
              <a:spcBef>
                <a:spcPts val="0"/>
              </a:spcBef>
              <a:spcAft>
                <a:spcPts val="0"/>
              </a:spcAft>
              <a:buNone/>
            </a:pPr>
            <a:r>
              <a:rPr lang="en-GB" sz="2000">
                <a:solidFill>
                  <a:srgbClr val="002060"/>
                </a:solidFill>
                <a:latin typeface="Calibri"/>
                <a:ea typeface="Calibri"/>
                <a:cs typeface="Calibri"/>
                <a:sym typeface="Calibri"/>
              </a:rPr>
              <a:t> </a:t>
            </a:r>
            <a:endParaRPr sz="2000">
              <a:solidFill>
                <a:srgbClr val="002060"/>
              </a:solidFill>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latin typeface="Calibri"/>
                <a:ea typeface="Calibri"/>
                <a:cs typeface="Calibri"/>
                <a:sym typeface="Calibri"/>
              </a:rPr>
              <a:t>The significant social impact it generates often contributes to a transformation in the entire system of a country.</a:t>
            </a:r>
            <a:endParaRPr sz="2000">
              <a:solidFill>
                <a:srgbClr val="00206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128175" y="731725"/>
            <a:ext cx="6409500" cy="43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8"/>
          <p:cNvSpPr txBox="1"/>
          <p:nvPr/>
        </p:nvSpPr>
        <p:spPr>
          <a:xfrm>
            <a:off x="822550" y="1340050"/>
            <a:ext cx="60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8" name="Google Shape;198;p28"/>
          <p:cNvSpPr txBox="1"/>
          <p:nvPr/>
        </p:nvSpPr>
        <p:spPr>
          <a:xfrm>
            <a:off x="153300" y="1110600"/>
            <a:ext cx="8837400" cy="40329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highlight>
                  <a:schemeClr val="lt1"/>
                </a:highlight>
                <a:latin typeface="Calibri"/>
                <a:ea typeface="Calibri"/>
                <a:cs typeface="Calibri"/>
                <a:sym typeface="Calibri"/>
              </a:rPr>
              <a:t>The datasets available on the web are often outdated and irrelevant to Indian politics.</a:t>
            </a:r>
            <a:endParaRPr sz="2000">
              <a:solidFill>
                <a:srgbClr val="002060"/>
              </a:solidFill>
              <a:highlight>
                <a:schemeClr val="lt1"/>
              </a:highlight>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highlight>
                  <a:schemeClr val="lt1"/>
                </a:highlight>
                <a:latin typeface="Calibri"/>
                <a:ea typeface="Calibri"/>
                <a:cs typeface="Calibri"/>
                <a:sym typeface="Calibri"/>
              </a:rPr>
              <a:t>To address this, we undertook the task of creating a new dataset by scraping years of political information from news sites such as Indian Express and India Today.</a:t>
            </a:r>
            <a:endParaRPr sz="2000">
              <a:solidFill>
                <a:srgbClr val="002060"/>
              </a:solidFill>
              <a:highlight>
                <a:schemeClr val="lt1"/>
              </a:highlight>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highlight>
                  <a:schemeClr val="lt1"/>
                </a:highlight>
                <a:latin typeface="Calibri"/>
                <a:ea typeface="Calibri"/>
                <a:cs typeface="Calibri"/>
                <a:sym typeface="Calibri"/>
              </a:rPr>
              <a:t>Through web scraping these news sites, we were able to generate a legitimate news dataset.</a:t>
            </a:r>
            <a:endParaRPr sz="2000">
              <a:solidFill>
                <a:srgbClr val="002060"/>
              </a:solidFill>
              <a:highlight>
                <a:schemeClr val="lt1"/>
              </a:highlight>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highlight>
                  <a:schemeClr val="lt1"/>
                </a:highlight>
                <a:latin typeface="Calibri"/>
                <a:ea typeface="Calibri"/>
                <a:cs typeface="Calibri"/>
                <a:sym typeface="Calibri"/>
              </a:rPr>
              <a:t>For the creation of a fake news dataset, we utilized OpenAI's capabilities to generate fake news by providing it with the legitimate news from our dataset.</a:t>
            </a:r>
            <a:endParaRPr sz="2000">
              <a:solidFill>
                <a:srgbClr val="002060"/>
              </a:solidFill>
              <a:highlight>
                <a:schemeClr val="lt1"/>
              </a:highlight>
              <a:latin typeface="Calibri"/>
              <a:ea typeface="Calibri"/>
              <a:cs typeface="Calibri"/>
              <a:sym typeface="Calibri"/>
            </a:endParaRPr>
          </a:p>
          <a:p>
            <a:pPr marL="457200" lvl="0" indent="-355600" algn="just" rtl="0">
              <a:lnSpc>
                <a:spcPct val="115000"/>
              </a:lnSpc>
              <a:spcBef>
                <a:spcPts val="0"/>
              </a:spcBef>
              <a:spcAft>
                <a:spcPts val="0"/>
              </a:spcAft>
              <a:buClr>
                <a:srgbClr val="002060"/>
              </a:buClr>
              <a:buSzPts val="2000"/>
              <a:buFont typeface="Calibri"/>
              <a:buChar char="●"/>
            </a:pPr>
            <a:r>
              <a:rPr lang="en-GB" sz="2000">
                <a:solidFill>
                  <a:srgbClr val="002060"/>
                </a:solidFill>
                <a:highlight>
                  <a:schemeClr val="lt1"/>
                </a:highlight>
                <a:latin typeface="Calibri"/>
                <a:ea typeface="Calibri"/>
                <a:cs typeface="Calibri"/>
                <a:sym typeface="Calibri"/>
              </a:rPr>
              <a:t>This process also allowed us to obtain an illegitimate news dataset.</a:t>
            </a:r>
            <a:endParaRPr sz="2000">
              <a:solidFill>
                <a:srgbClr val="002060"/>
              </a:solidFill>
              <a:highlight>
                <a:schemeClr val="lt1"/>
              </a:highlight>
              <a:latin typeface="Calibri"/>
              <a:ea typeface="Calibri"/>
              <a:cs typeface="Calibri"/>
              <a:sym typeface="Calibri"/>
            </a:endParaRPr>
          </a:p>
          <a:p>
            <a:pPr marL="914400" lvl="0" indent="0" algn="just" rtl="0">
              <a:lnSpc>
                <a:spcPct val="115000"/>
              </a:lnSpc>
              <a:spcBef>
                <a:spcPts val="0"/>
              </a:spcBef>
              <a:spcAft>
                <a:spcPts val="0"/>
              </a:spcAft>
              <a:buNone/>
            </a:pPr>
            <a:endParaRPr sz="2000">
              <a:solidFill>
                <a:srgbClr val="002060"/>
              </a:solidFill>
              <a:highlight>
                <a:schemeClr val="lt1"/>
              </a:highlight>
              <a:latin typeface="Calibri"/>
              <a:ea typeface="Calibri"/>
              <a:cs typeface="Calibri"/>
              <a:sym typeface="Calibri"/>
            </a:endParaRPr>
          </a:p>
        </p:txBody>
      </p:sp>
      <p:sp>
        <p:nvSpPr>
          <p:cNvPr id="199" name="Google Shape;199;p28"/>
          <p:cNvSpPr txBox="1"/>
          <p:nvPr/>
        </p:nvSpPr>
        <p:spPr>
          <a:xfrm>
            <a:off x="280775" y="261575"/>
            <a:ext cx="4171800" cy="563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DATASET CREATION</a:t>
            </a:r>
            <a:endParaRPr sz="3300"/>
          </a:p>
        </p:txBody>
      </p:sp>
      <p:grpSp>
        <p:nvGrpSpPr>
          <p:cNvPr id="200" name="Google Shape;200;p28" descr="This image is of an abstract shape. "/>
          <p:cNvGrpSpPr/>
          <p:nvPr/>
        </p:nvGrpSpPr>
        <p:grpSpPr>
          <a:xfrm rot="-2918171">
            <a:off x="4864248" y="-2425003"/>
            <a:ext cx="8714203" cy="9339330"/>
            <a:chOff x="-5279003" y="-3070358"/>
            <a:chExt cx="21954543" cy="23529485"/>
          </a:xfrm>
        </p:grpSpPr>
        <p:sp>
          <p:nvSpPr>
            <p:cNvPr id="201" name="Google Shape;201;p28"/>
            <p:cNvSpPr/>
            <p:nvPr/>
          </p:nvSpPr>
          <p:spPr>
            <a:xfrm rot="9420272">
              <a:off x="6096655" y="-1743865"/>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28"/>
            <p:cNvSpPr/>
            <p:nvPr/>
          </p:nvSpPr>
          <p:spPr>
            <a:xfrm rot="8318174">
              <a:off x="-3867274" y="9913072"/>
              <a:ext cx="10299738" cy="8160767"/>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28"/>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p:nvPr/>
        </p:nvSpPr>
        <p:spPr>
          <a:xfrm>
            <a:off x="297375" y="76200"/>
            <a:ext cx="7739100" cy="563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LEGITIMATE NEWS - DATASET</a:t>
            </a:r>
            <a:endParaRPr sz="3300"/>
          </a:p>
        </p:txBody>
      </p:sp>
      <p:pic>
        <p:nvPicPr>
          <p:cNvPr id="210" name="Google Shape;210;p29"/>
          <p:cNvPicPr preferRelativeResize="0"/>
          <p:nvPr/>
        </p:nvPicPr>
        <p:blipFill>
          <a:blip r:embed="rId3">
            <a:alphaModFix/>
          </a:blip>
          <a:stretch>
            <a:fillRect/>
          </a:stretch>
        </p:blipFill>
        <p:spPr>
          <a:xfrm>
            <a:off x="152400" y="722475"/>
            <a:ext cx="8839200" cy="4063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297375" y="76200"/>
            <a:ext cx="7739100" cy="563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ILLEGITIMATE NEWS - DATASET</a:t>
            </a:r>
            <a:endParaRPr sz="3300"/>
          </a:p>
        </p:txBody>
      </p:sp>
      <p:pic>
        <p:nvPicPr>
          <p:cNvPr id="217" name="Google Shape;217;p30"/>
          <p:cNvPicPr preferRelativeResize="0"/>
          <p:nvPr/>
        </p:nvPicPr>
        <p:blipFill>
          <a:blip r:embed="rId3">
            <a:alphaModFix/>
          </a:blip>
          <a:stretch>
            <a:fillRect/>
          </a:stretch>
        </p:blipFill>
        <p:spPr>
          <a:xfrm>
            <a:off x="152400" y="692350"/>
            <a:ext cx="8839200" cy="4063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1"/>
          <p:cNvPicPr preferRelativeResize="0"/>
          <p:nvPr/>
        </p:nvPicPr>
        <p:blipFill>
          <a:blip r:embed="rId3">
            <a:alphaModFix/>
          </a:blip>
          <a:stretch>
            <a:fillRect/>
          </a:stretch>
        </p:blipFill>
        <p:spPr>
          <a:xfrm>
            <a:off x="152400" y="152400"/>
            <a:ext cx="4232231" cy="4838699"/>
          </a:xfrm>
          <a:prstGeom prst="rect">
            <a:avLst/>
          </a:prstGeom>
          <a:noFill/>
          <a:ln>
            <a:noFill/>
          </a:ln>
        </p:spPr>
      </p:pic>
      <p:pic>
        <p:nvPicPr>
          <p:cNvPr id="224" name="Google Shape;224;p31"/>
          <p:cNvPicPr preferRelativeResize="0"/>
          <p:nvPr/>
        </p:nvPicPr>
        <p:blipFill>
          <a:blip r:embed="rId4">
            <a:alphaModFix/>
          </a:blip>
          <a:stretch>
            <a:fillRect/>
          </a:stretch>
        </p:blipFill>
        <p:spPr>
          <a:xfrm>
            <a:off x="4537031" y="152400"/>
            <a:ext cx="4454569" cy="4829555"/>
          </a:xfrm>
          <a:prstGeom prst="rect">
            <a:avLst/>
          </a:prstGeom>
          <a:noFill/>
          <a:ln>
            <a:noFill/>
          </a:ln>
        </p:spPr>
      </p:pic>
      <p:grpSp>
        <p:nvGrpSpPr>
          <p:cNvPr id="225" name="Google Shape;225;p31" descr="This image is of an abstract shape. "/>
          <p:cNvGrpSpPr/>
          <p:nvPr/>
        </p:nvGrpSpPr>
        <p:grpSpPr>
          <a:xfrm rot="-3281533">
            <a:off x="6702447" y="-3782790"/>
            <a:ext cx="4867250" cy="5593867"/>
            <a:chOff x="2917055" y="-4412431"/>
            <a:chExt cx="12262933" cy="14093628"/>
          </a:xfrm>
        </p:grpSpPr>
        <p:sp>
          <p:nvSpPr>
            <p:cNvPr id="226" name="Google Shape;226;p31"/>
            <p:cNvSpPr/>
            <p:nvPr/>
          </p:nvSpPr>
          <p:spPr>
            <a:xfrm rot="10322531">
              <a:off x="4739147" y="-2161735"/>
              <a:ext cx="8673598" cy="11296923"/>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31"/>
            <p:cNvSpPr/>
            <p:nvPr/>
          </p:nvSpPr>
          <p:spPr>
            <a:xfrm rot="9420272">
              <a:off x="4670073" y="-3129310"/>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31"/>
            <p:cNvSpPr/>
            <p:nvPr/>
          </p:nvSpPr>
          <p:spPr>
            <a:xfrm rot="-5086967">
              <a:off x="5290731" y="-1574723"/>
              <a:ext cx="7570430" cy="10122906"/>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9" name="Google Shape;229;p31" descr="This image is of an abstract shape. "/>
          <p:cNvGrpSpPr/>
          <p:nvPr/>
        </p:nvGrpSpPr>
        <p:grpSpPr>
          <a:xfrm rot="-2918171">
            <a:off x="7618849" y="2706234"/>
            <a:ext cx="5004078" cy="5804853"/>
            <a:chOff x="2950671" y="-4116586"/>
            <a:chExt cx="12607263" cy="14624733"/>
          </a:xfrm>
        </p:grpSpPr>
        <p:sp>
          <p:nvSpPr>
            <p:cNvPr id="230" name="Google Shape;230;p31"/>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231;p31"/>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232;p31"/>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2"/>
          <p:cNvPicPr preferRelativeResize="0"/>
          <p:nvPr/>
        </p:nvPicPr>
        <p:blipFill>
          <a:blip r:embed="rId3">
            <a:alphaModFix/>
          </a:blip>
          <a:stretch>
            <a:fillRect/>
          </a:stretch>
        </p:blipFill>
        <p:spPr>
          <a:xfrm>
            <a:off x="197125" y="1439500"/>
            <a:ext cx="4653676" cy="2924175"/>
          </a:xfrm>
          <a:prstGeom prst="rect">
            <a:avLst/>
          </a:prstGeom>
          <a:noFill/>
          <a:ln>
            <a:noFill/>
          </a:ln>
        </p:spPr>
      </p:pic>
      <p:pic>
        <p:nvPicPr>
          <p:cNvPr id="239" name="Google Shape;239;p32"/>
          <p:cNvPicPr preferRelativeResize="0"/>
          <p:nvPr/>
        </p:nvPicPr>
        <p:blipFill>
          <a:blip r:embed="rId4">
            <a:alphaModFix/>
          </a:blip>
          <a:stretch>
            <a:fillRect/>
          </a:stretch>
        </p:blipFill>
        <p:spPr>
          <a:xfrm>
            <a:off x="5000475" y="1439500"/>
            <a:ext cx="4653676" cy="2924175"/>
          </a:xfrm>
          <a:prstGeom prst="rect">
            <a:avLst/>
          </a:prstGeom>
          <a:noFill/>
          <a:ln>
            <a:noFill/>
          </a:ln>
        </p:spPr>
      </p:pic>
      <p:grpSp>
        <p:nvGrpSpPr>
          <p:cNvPr id="240" name="Google Shape;240;p32" descr="This image is of an abstract shape. "/>
          <p:cNvGrpSpPr/>
          <p:nvPr/>
        </p:nvGrpSpPr>
        <p:grpSpPr>
          <a:xfrm rot="-2918171">
            <a:off x="5212698" y="-2292278"/>
            <a:ext cx="8714203" cy="9339330"/>
            <a:chOff x="-5279003" y="-3070358"/>
            <a:chExt cx="21954543" cy="23529485"/>
          </a:xfrm>
        </p:grpSpPr>
        <p:sp>
          <p:nvSpPr>
            <p:cNvPr id="241" name="Google Shape;241;p32"/>
            <p:cNvSpPr/>
            <p:nvPr/>
          </p:nvSpPr>
          <p:spPr>
            <a:xfrm rot="9420272">
              <a:off x="6096655" y="-1743865"/>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32"/>
            <p:cNvSpPr/>
            <p:nvPr/>
          </p:nvSpPr>
          <p:spPr>
            <a:xfrm rot="8318174">
              <a:off x="-3867274" y="9913072"/>
              <a:ext cx="10299738" cy="8160767"/>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3" name="Google Shape;243;p32"/>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44" name="Google Shape;244;p32"/>
          <p:cNvSpPr txBox="1"/>
          <p:nvPr/>
        </p:nvSpPr>
        <p:spPr>
          <a:xfrm>
            <a:off x="2083300" y="401213"/>
            <a:ext cx="51189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TRAIN TEST SPLIT</a:t>
            </a:r>
            <a:endParaRPr sz="3300"/>
          </a:p>
        </p:txBody>
      </p:sp>
      <p:sp>
        <p:nvSpPr>
          <p:cNvPr id="245" name="Google Shape;245;p32"/>
          <p:cNvSpPr txBox="1"/>
          <p:nvPr/>
        </p:nvSpPr>
        <p:spPr>
          <a:xfrm>
            <a:off x="1420563" y="4363675"/>
            <a:ext cx="22068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2600" b="1">
                <a:solidFill>
                  <a:srgbClr val="002060"/>
                </a:solidFill>
                <a:latin typeface="Quattrocento Sans"/>
                <a:ea typeface="Quattrocento Sans"/>
                <a:cs typeface="Quattrocento Sans"/>
                <a:sym typeface="Quattrocento Sans"/>
              </a:rPr>
              <a:t>Train Data</a:t>
            </a:r>
            <a:endParaRPr sz="2600"/>
          </a:p>
        </p:txBody>
      </p:sp>
      <p:sp>
        <p:nvSpPr>
          <p:cNvPr id="246" name="Google Shape;246;p32"/>
          <p:cNvSpPr txBox="1"/>
          <p:nvPr/>
        </p:nvSpPr>
        <p:spPr>
          <a:xfrm>
            <a:off x="6373563" y="4363675"/>
            <a:ext cx="22068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2600" b="1">
                <a:solidFill>
                  <a:srgbClr val="002060"/>
                </a:solidFill>
                <a:latin typeface="Quattrocento Sans"/>
                <a:ea typeface="Quattrocento Sans"/>
                <a:cs typeface="Quattrocento Sans"/>
                <a:sym typeface="Quattrocento Sans"/>
              </a:rPr>
              <a:t>Test Data</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3"/>
          <p:cNvPicPr preferRelativeResize="0"/>
          <p:nvPr/>
        </p:nvPicPr>
        <p:blipFill>
          <a:blip r:embed="rId3">
            <a:alphaModFix/>
          </a:blip>
          <a:stretch>
            <a:fillRect/>
          </a:stretch>
        </p:blipFill>
        <p:spPr>
          <a:xfrm>
            <a:off x="3509125" y="645875"/>
            <a:ext cx="5527875" cy="4311300"/>
          </a:xfrm>
          <a:prstGeom prst="rect">
            <a:avLst/>
          </a:prstGeom>
          <a:noFill/>
          <a:ln>
            <a:noFill/>
          </a:ln>
        </p:spPr>
      </p:pic>
      <p:sp>
        <p:nvSpPr>
          <p:cNvPr id="252" name="Google Shape;252;p33"/>
          <p:cNvSpPr txBox="1"/>
          <p:nvPr/>
        </p:nvSpPr>
        <p:spPr>
          <a:xfrm>
            <a:off x="2083300" y="36188"/>
            <a:ext cx="5118900" cy="527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None/>
            </a:pPr>
            <a:r>
              <a:rPr lang="en-GB" sz="3300" b="1">
                <a:solidFill>
                  <a:srgbClr val="002060"/>
                </a:solidFill>
                <a:latin typeface="Quattrocento Sans"/>
                <a:ea typeface="Quattrocento Sans"/>
                <a:cs typeface="Quattrocento Sans"/>
                <a:sym typeface="Quattrocento Sans"/>
              </a:rPr>
              <a:t>TECHNOLOGIES USED</a:t>
            </a:r>
            <a:endParaRPr sz="3300"/>
          </a:p>
        </p:txBody>
      </p:sp>
      <p:sp>
        <p:nvSpPr>
          <p:cNvPr id="253" name="Google Shape;253;p33"/>
          <p:cNvSpPr txBox="1"/>
          <p:nvPr/>
        </p:nvSpPr>
        <p:spPr>
          <a:xfrm>
            <a:off x="187125" y="716975"/>
            <a:ext cx="4033500" cy="43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NLP Toolkit</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Streamlit</a:t>
            </a:r>
            <a:endParaRPr sz="1600" b="1">
              <a:solidFill>
                <a:srgbClr val="002060"/>
              </a:solidFill>
              <a:latin typeface="Calibri"/>
              <a:ea typeface="Calibri"/>
              <a:cs typeface="Calibri"/>
              <a:sym typeface="Calibri"/>
            </a:endParaRPr>
          </a:p>
          <a:p>
            <a:pPr marL="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Jupyter Notebook</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Google News API </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Scikit</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Numpy</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Web Scraping</a:t>
            </a:r>
            <a:endParaRPr sz="1600" b="1">
              <a:solidFill>
                <a:srgbClr val="002060"/>
              </a:solidFill>
              <a:latin typeface="Calibri"/>
              <a:ea typeface="Calibri"/>
              <a:cs typeface="Calibri"/>
              <a:sym typeface="Calibri"/>
            </a:endParaRPr>
          </a:p>
          <a:p>
            <a:pPr marL="914400" lvl="0" indent="0" algn="l" rtl="0">
              <a:spcBef>
                <a:spcPts val="0"/>
              </a:spcBef>
              <a:spcAft>
                <a:spcPts val="0"/>
              </a:spcAft>
              <a:buNone/>
            </a:pPr>
            <a:endParaRPr sz="1600" b="1">
              <a:solidFill>
                <a:srgbClr val="002060"/>
              </a:solidFill>
              <a:latin typeface="Calibri"/>
              <a:ea typeface="Calibri"/>
              <a:cs typeface="Calibri"/>
              <a:sym typeface="Calibri"/>
            </a:endParaRPr>
          </a:p>
          <a:p>
            <a:pPr marL="457200" lvl="0" indent="-330200" algn="l" rtl="0">
              <a:spcBef>
                <a:spcPts val="0"/>
              </a:spcBef>
              <a:spcAft>
                <a:spcPts val="0"/>
              </a:spcAft>
              <a:buClr>
                <a:srgbClr val="002060"/>
              </a:buClr>
              <a:buSzPts val="1600"/>
              <a:buFont typeface="Calibri"/>
              <a:buAutoNum type="arabicPeriod"/>
            </a:pPr>
            <a:r>
              <a:rPr lang="en-GB" sz="1600" b="1">
                <a:solidFill>
                  <a:srgbClr val="002060"/>
                </a:solidFill>
                <a:latin typeface="Calibri"/>
                <a:ea typeface="Calibri"/>
                <a:cs typeface="Calibri"/>
                <a:sym typeface="Calibri"/>
              </a:rPr>
              <a:t>Numpy</a:t>
            </a:r>
            <a:endParaRPr sz="1600" b="1">
              <a:solidFill>
                <a:srgbClr val="00206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On-screen Show (16:9)</PresentationFormat>
  <Paragraphs>81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Quattrocento Sans</vt:lpstr>
      <vt:lpstr>Calibri</vt:lpstr>
      <vt:lpstr>Arial</vt:lpstr>
      <vt:lpstr>Roboto</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NAGA SUDHARSHAN K</cp:lastModifiedBy>
  <cp:revision>1</cp:revision>
  <dcterms:modified xsi:type="dcterms:W3CDTF">2024-07-01T16:25:35Z</dcterms:modified>
</cp:coreProperties>
</file>