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0" r:id="rId4"/>
    <p:sldId id="262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CCCA"/>
          </a:solidFill>
        </a:fill>
      </a:tcStyle>
    </a:wholeTbl>
    <a:band2H>
      <a:tcTxStyle/>
      <a:tcStyle>
        <a:tcBdr/>
        <a:fill>
          <a:solidFill>
            <a:srgbClr val="E8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515100" y="152400"/>
            <a:ext cx="2095500" cy="510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61341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685800" y="404813"/>
            <a:ext cx="7772400" cy="86360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4000" b="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557337"/>
            <a:ext cx="7772400" cy="453866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spcBef>
                <a:spcPts val="500"/>
              </a:spcBef>
              <a:defRPr sz="2400" b="0">
                <a:latin typeface="Tahoma"/>
                <a:ea typeface="Tahoma"/>
                <a:cs typeface="Tahoma"/>
                <a:sym typeface="Tahoma"/>
              </a:defRPr>
            </a:lvl1pPr>
            <a:lvl2pPr marL="800100" indent="-342900">
              <a:spcBef>
                <a:spcPts val="500"/>
              </a:spcBef>
              <a:defRPr sz="2400" b="0">
                <a:latin typeface="Tahoma"/>
                <a:ea typeface="Tahoma"/>
                <a:cs typeface="Tahoma"/>
                <a:sym typeface="Tahoma"/>
              </a:defRPr>
            </a:lvl2pPr>
            <a:lvl3pPr marL="1143000" indent="-228600">
              <a:spcBef>
                <a:spcPts val="500"/>
              </a:spcBef>
              <a:defRPr sz="2400" b="0">
                <a:latin typeface="Tahoma"/>
                <a:ea typeface="Tahoma"/>
                <a:cs typeface="Tahoma"/>
                <a:sym typeface="Tahoma"/>
              </a:defRPr>
            </a:lvl3pPr>
            <a:lvl4pPr marL="1645920" indent="-274320">
              <a:spcBef>
                <a:spcPts val="500"/>
              </a:spcBef>
              <a:defRPr sz="2400" b="0">
                <a:latin typeface="Tahoma"/>
                <a:ea typeface="Tahoma"/>
                <a:cs typeface="Tahoma"/>
                <a:sym typeface="Tahoma"/>
              </a:defRPr>
            </a:lvl4pPr>
            <a:lvl5pPr marL="2103120" indent="-274320">
              <a:spcBef>
                <a:spcPts val="500"/>
              </a:spcBef>
              <a:buChar char="»"/>
              <a:defRPr sz="2400" b="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"/>
          <p:cNvSpPr>
            <a:spLocks noGrp="1"/>
          </p:cNvSpPr>
          <p:nvPr>
            <p:ph type="body" sz="quarter" idx="13"/>
          </p:nvPr>
        </p:nvSpPr>
        <p:spPr>
          <a:xfrm>
            <a:off x="4668421" y="1558508"/>
            <a:ext cx="3994984" cy="59297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>
            <a:spLocks noGrp="1"/>
          </p:cNvSpPr>
          <p:nvPr>
            <p:ph type="body" sz="quarter" idx="13"/>
          </p:nvPr>
        </p:nvSpPr>
        <p:spPr>
          <a:xfrm>
            <a:off x="567214" y="1545115"/>
            <a:ext cx="2788285" cy="4471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6" name="Image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Kookmin University"/>
          <p:cNvSpPr txBox="1"/>
          <p:nvPr/>
        </p:nvSpPr>
        <p:spPr>
          <a:xfrm>
            <a:off x="6707188" y="6464300"/>
            <a:ext cx="971104" cy="1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800"/>
            </a:lvl1pPr>
          </a:lstStyle>
          <a:p>
            <a:r>
              <a:t>Kookmin University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>
            <a:spLocks noGrp="1"/>
          </p:cNvSpPr>
          <p:nvPr>
            <p:ph type="title"/>
          </p:nvPr>
        </p:nvSpPr>
        <p:spPr>
          <a:xfrm>
            <a:off x="684213" y="115887"/>
            <a:ext cx="7989886" cy="863601"/>
          </a:xfrm>
          <a:prstGeom prst="rect">
            <a:avLst/>
          </a:prstGeom>
        </p:spPr>
        <p:txBody>
          <a:bodyPr/>
          <a:lstStyle/>
          <a:p>
            <a:pPr defTabSz="576072">
              <a:defRPr sz="2520"/>
            </a:pPr>
            <a:r>
              <a:rPr lang="en-US" dirty="0"/>
              <a:t>HW5 : </a:t>
            </a:r>
            <a:r>
              <a:rPr dirty="0"/>
              <a:t>Design Project </a:t>
            </a:r>
            <a:r>
              <a:rPr lang="en-US" dirty="0"/>
              <a:t>2</a:t>
            </a:r>
            <a:br>
              <a:rPr dirty="0"/>
            </a:br>
            <a:endParaRPr dirty="0"/>
          </a:p>
        </p:txBody>
      </p:sp>
      <p:sp>
        <p:nvSpPr>
          <p:cNvPr id="128" name="Rectangle 3"/>
          <p:cNvSpPr txBox="1">
            <a:spLocks noGrp="1"/>
          </p:cNvSpPr>
          <p:nvPr>
            <p:ph type="body" idx="1"/>
          </p:nvPr>
        </p:nvSpPr>
        <p:spPr>
          <a:xfrm>
            <a:off x="322259" y="787399"/>
            <a:ext cx="8351840" cy="5283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1.</a:t>
            </a:r>
            <a:r>
              <a:rPr lang="ko-KR" altLang="en-US" dirty="0"/>
              <a:t> 다음 표의 </a:t>
            </a:r>
            <a:r>
              <a:rPr dirty="0"/>
              <a:t>MIPS instruction</a:t>
            </a:r>
            <a:r>
              <a:rPr lang="ko-KR" altLang="en-US" dirty="0"/>
              <a:t>들을 </a:t>
            </a:r>
            <a:r>
              <a:rPr lang="en-US" altLang="ko-KR" dirty="0"/>
              <a:t>5</a:t>
            </a:r>
            <a:r>
              <a:rPr lang="ko-KR" altLang="en-US" dirty="0"/>
              <a:t>단계의 파이프라인 프로세서로 설계하라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dirty="0"/>
              <a:t> </a:t>
            </a:r>
            <a:r>
              <a:rPr lang="en-US" dirty="0"/>
              <a:t>Pipeline Hazards 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해결하도록 설계하여 </a:t>
            </a:r>
            <a:r>
              <a:rPr lang="ko-KR" altLang="en-US" dirty="0" err="1"/>
              <a:t>회로도를</a:t>
            </a:r>
            <a:r>
              <a:rPr lang="ko-KR" altLang="en-US" dirty="0"/>
              <a:t> 그려라</a:t>
            </a:r>
            <a:r>
              <a:rPr lang="en-US" altLang="ko-KR" dirty="0"/>
              <a:t>.</a:t>
            </a:r>
            <a:endParaRPr dirty="0"/>
          </a:p>
          <a:p>
            <a:pPr marL="609600" indent="-609600">
              <a:lnSpc>
                <a:spcPct val="90000"/>
              </a:lnSpc>
              <a:buAutoNum type="arabicPeriod" startAt="3"/>
            </a:pPr>
            <a:endParaRPr dirty="0"/>
          </a:p>
          <a:p>
            <a:pPr marL="609600" indent="-609600">
              <a:lnSpc>
                <a:spcPct val="90000"/>
              </a:lnSpc>
              <a:buAutoNum type="arabicPeriod" startAt="4"/>
            </a:pPr>
            <a:endParaRPr dirty="0"/>
          </a:p>
          <a:p>
            <a:pPr marL="609600" indent="-609600">
              <a:lnSpc>
                <a:spcPct val="90000"/>
              </a:lnSpc>
              <a:buAutoNum type="arabicPeriod" startAt="5"/>
            </a:pPr>
            <a:endParaRPr dirty="0"/>
          </a:p>
          <a:p>
            <a:pPr marL="609600" indent="-609600">
              <a:lnSpc>
                <a:spcPct val="90000"/>
              </a:lnSpc>
              <a:buAutoNum type="arabicPeriod" startAt="6"/>
            </a:pPr>
            <a:endParaRPr dirty="0"/>
          </a:p>
          <a:p>
            <a:pPr marL="609600" indent="-609600">
              <a:lnSpc>
                <a:spcPct val="90000"/>
              </a:lnSpc>
              <a:buAutoNum type="arabicPeriod" startAt="7"/>
            </a:pPr>
            <a:endParaRPr dirty="0"/>
          </a:p>
          <a:p>
            <a:pPr marL="609600" indent="-609600">
              <a:lnSpc>
                <a:spcPct val="90000"/>
              </a:lnSpc>
              <a:buSzTx/>
              <a:buNone/>
            </a:pPr>
            <a:endParaRPr dirty="0"/>
          </a:p>
          <a:p>
            <a:pPr marL="609600" indent="-609600">
              <a:lnSpc>
                <a:spcPct val="90000"/>
              </a:lnSpc>
              <a:buSzTx/>
              <a:buNone/>
            </a:pPr>
            <a:r>
              <a:rPr dirty="0"/>
              <a:t> </a:t>
            </a:r>
          </a:p>
        </p:txBody>
      </p:sp>
      <p:pic>
        <p:nvPicPr>
          <p:cNvPr id="129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5" y="2822158"/>
            <a:ext cx="7852931" cy="38628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236977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C999-4DB6-3A45-80B9-B7168723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BCD3-FB87-5747-8E23-57D52FF80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앞의 회로에서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pipeline register </a:t>
            </a:r>
            <a:r>
              <a:rPr lang="ko-KR" altLang="en-US" dirty="0"/>
              <a:t>들이 각각 몇 </a:t>
            </a:r>
            <a:r>
              <a:rPr lang="en-US" altLang="ko-KR" dirty="0"/>
              <a:t>bits </a:t>
            </a:r>
            <a:r>
              <a:rPr lang="ko-KR" altLang="en-US" dirty="0" err="1"/>
              <a:t>를</a:t>
            </a:r>
            <a:r>
              <a:rPr lang="ko-KR" altLang="en-US" dirty="0"/>
              <a:t> 저장해야 하는지 계산하라</a:t>
            </a:r>
            <a:r>
              <a:rPr lang="en-US" altLang="ko-KR" dirty="0"/>
              <a:t>.</a:t>
            </a:r>
            <a:r>
              <a:rPr lang="ko-KR" altLang="en-US" dirty="0"/>
              <a:t> 이 때 중복되는 내용이 같은 레지스터 안에 저장되지 않도록 하라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784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3"/>
          <p:cNvSpPr txBox="1">
            <a:spLocks noGrp="1"/>
          </p:cNvSpPr>
          <p:nvPr>
            <p:ph type="body" idx="1"/>
          </p:nvPr>
        </p:nvSpPr>
        <p:spPr>
          <a:xfrm>
            <a:off x="685800" y="767255"/>
            <a:ext cx="7772400" cy="5885793"/>
          </a:xfrm>
          <a:prstGeom prst="rect">
            <a:avLst/>
          </a:prstGeom>
        </p:spPr>
        <p:txBody>
          <a:bodyPr>
            <a:normAutofit/>
          </a:bodyPr>
          <a:lstStyle>
            <a:lvl1pPr marL="609600" indent="-609600">
              <a:lnSpc>
                <a:spcPct val="90000"/>
              </a:lnSpc>
              <a:buSzTx/>
              <a:buNone/>
            </a:lvl1pPr>
          </a:lstStyle>
          <a:p>
            <a:r>
              <a:rPr lang="en-US" altLang="ko-KR" dirty="0"/>
              <a:t>3.</a:t>
            </a:r>
            <a:r>
              <a:rPr lang="ko-KR" altLang="en-US" dirty="0"/>
              <a:t> 다음의 </a:t>
            </a:r>
            <a:r>
              <a:rPr dirty="0"/>
              <a:t>instruction</a:t>
            </a:r>
            <a:r>
              <a:rPr lang="en-US" dirty="0"/>
              <a:t>s</a:t>
            </a:r>
            <a:r>
              <a:rPr lang="ko-KR" altLang="en-US" dirty="0"/>
              <a:t> 을 이진수로 표현하라</a:t>
            </a:r>
            <a:r>
              <a:rPr lang="en-US" altLang="ko-KR" dirty="0"/>
              <a:t>.</a:t>
            </a:r>
            <a:r>
              <a:rPr lang="ko-KR" altLang="en-US" dirty="0"/>
              <a:t> 첫번째 명령어가 </a:t>
            </a:r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(WB</a:t>
            </a:r>
            <a:r>
              <a:rPr lang="ko-KR" altLang="en-US" dirty="0"/>
              <a:t> </a:t>
            </a:r>
            <a:r>
              <a:rPr lang="en-US" altLang="ko-KR" dirty="0"/>
              <a:t>stage)</a:t>
            </a:r>
            <a:r>
              <a:rPr lang="ko-KR" altLang="en-US" dirty="0"/>
              <a:t> 에 있을 때 </a:t>
            </a:r>
            <a:r>
              <a:rPr lang="en-US" altLang="ko-KR" dirty="0"/>
              <a:t>control signal </a:t>
            </a:r>
            <a:r>
              <a:rPr lang="ko-KR" altLang="en-US" dirty="0"/>
              <a:t>들과 </a:t>
            </a:r>
            <a:r>
              <a:rPr lang="en-US" altLang="ko-KR" dirty="0"/>
              <a:t>pipeline register </a:t>
            </a:r>
            <a:r>
              <a:rPr lang="ko-KR" altLang="en-US" dirty="0"/>
              <a:t>값들을 쓰고 </a:t>
            </a:r>
            <a:r>
              <a:rPr lang="en-US" altLang="ko-KR" dirty="0" err="1"/>
              <a:t>datapath</a:t>
            </a:r>
            <a:r>
              <a:rPr lang="en-US" altLang="ko-KR" dirty="0"/>
              <a:t> </a:t>
            </a:r>
            <a:r>
              <a:rPr lang="ko-KR" altLang="en-US" dirty="0"/>
              <a:t>에서 명령어의 수행을 위해 사용되는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highlight </a:t>
            </a:r>
            <a:r>
              <a:rPr lang="ko-KR" altLang="en-US" dirty="0"/>
              <a:t>표시하라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.data 0x10008000</a:t>
            </a:r>
          </a:p>
          <a:p>
            <a:r>
              <a:rPr lang="en-US" dirty="0"/>
              <a:t>.word 5</a:t>
            </a:r>
          </a:p>
          <a:p>
            <a:endParaRPr lang="en-US" dirty="0"/>
          </a:p>
          <a:p>
            <a:r>
              <a:rPr lang="en-US" dirty="0"/>
              <a:t>.text </a:t>
            </a:r>
          </a:p>
          <a:p>
            <a:r>
              <a:rPr lang="en-US" dirty="0"/>
              <a:t>main: </a:t>
            </a:r>
            <a:r>
              <a:rPr lang="en-US" dirty="0" err="1"/>
              <a:t>lw</a:t>
            </a:r>
            <a:r>
              <a:rPr lang="en-US" dirty="0"/>
              <a:t> $8, 0($</a:t>
            </a:r>
            <a:r>
              <a:rPr lang="en-US" dirty="0" err="1"/>
              <a:t>gp</a:t>
            </a:r>
            <a:r>
              <a:rPr lang="en-US" dirty="0"/>
              <a:t>)</a:t>
            </a:r>
          </a:p>
          <a:p>
            <a:r>
              <a:rPr lang="en-US" dirty="0"/>
              <a:t>         add $9, $8, $0</a:t>
            </a:r>
          </a:p>
          <a:p>
            <a:r>
              <a:rPr lang="en-US" dirty="0"/>
              <a:t>         </a:t>
            </a:r>
            <a:r>
              <a:rPr lang="en-US" dirty="0" err="1"/>
              <a:t>beq</a:t>
            </a:r>
            <a:r>
              <a:rPr lang="en-US" dirty="0"/>
              <a:t> $8, $9, L </a:t>
            </a:r>
          </a:p>
          <a:p>
            <a:r>
              <a:rPr lang="en-US" dirty="0"/>
              <a:t>         </a:t>
            </a:r>
            <a:r>
              <a:rPr lang="en-US" dirty="0" err="1"/>
              <a:t>lw</a:t>
            </a:r>
            <a:r>
              <a:rPr lang="en-US" dirty="0"/>
              <a:t> $10, 4($</a:t>
            </a:r>
            <a:r>
              <a:rPr lang="en-US" dirty="0" err="1"/>
              <a:t>gp</a:t>
            </a:r>
            <a:r>
              <a:rPr lang="en-US" dirty="0"/>
              <a:t>)</a:t>
            </a:r>
          </a:p>
          <a:p>
            <a:r>
              <a:rPr lang="en-US" dirty="0"/>
              <a:t>L:      </a:t>
            </a:r>
            <a:r>
              <a:rPr lang="en-US" dirty="0" err="1"/>
              <a:t>slt</a:t>
            </a:r>
            <a:r>
              <a:rPr lang="en-US" dirty="0"/>
              <a:t> $11, $9, $0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915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803A-71FB-CB4D-B89A-D2FD83BB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5F6F-DCF1-6E47-8F2A-399CDBC67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1,2,3 </a:t>
            </a:r>
            <a:r>
              <a:rPr lang="ko-KR" altLang="en-US" dirty="0"/>
              <a:t>의 답을 한 개의 </a:t>
            </a:r>
            <a:r>
              <a:rPr lang="en-US" altLang="ko-KR" dirty="0"/>
              <a:t>pdf </a:t>
            </a:r>
            <a:r>
              <a:rPr lang="ko-KR" altLang="en-US" dirty="0"/>
              <a:t>화일로 만들어 제출하라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571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161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Times New Roman</vt:lpstr>
      <vt:lpstr>CS3339</vt:lpstr>
      <vt:lpstr>HW5 : Design Project 2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1 </dc:title>
  <cp:lastModifiedBy>(소프트웨어전공)임은진</cp:lastModifiedBy>
  <cp:revision>7</cp:revision>
  <dcterms:modified xsi:type="dcterms:W3CDTF">2019-11-24T14:32:09Z</dcterms:modified>
</cp:coreProperties>
</file>