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240750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C1E82"/>
    <a:srgbClr val="235135"/>
    <a:srgbClr val="235143"/>
    <a:srgbClr val="99D0E3"/>
    <a:srgbClr val="73D6DB"/>
    <a:srgbClr val="0F1F65"/>
    <a:srgbClr val="23236B"/>
    <a:srgbClr val="34349E"/>
    <a:srgbClr val="312B7B"/>
    <a:srgbClr val="782C7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78" y="4974"/>
      </p:cViewPr>
      <p:guideLst>
        <p:guide orient="horz" pos="9524"/>
        <p:guide pos="669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pPr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5675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pPr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3249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pPr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5961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pPr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9782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pPr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9527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pPr/>
              <a:t>2021-06-07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6807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pPr/>
              <a:t>2021-06-07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3185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pPr/>
              <a:t>2021-06-07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1097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pPr/>
              <a:t>2021-06-07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313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pPr/>
              <a:t>2021-06-07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8479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pPr/>
              <a:t>2021-06-07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0860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99F98-C1A1-49D6-B66E-82463940C8F3}" type="datetimeFigureOut">
              <a:rPr lang="ko-KR" altLang="en-US" smtClean="0"/>
              <a:pPr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2CC6-0A6A-4434-A454-4A2CCC279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9985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24060" rtl="0" eaLnBrk="1" latinLnBrk="1" hangingPunct="1">
        <a:lnSpc>
          <a:spcPct val="90000"/>
        </a:lnSpc>
        <a:spcBef>
          <a:spcPct val="0"/>
        </a:spcBef>
        <a:buNone/>
        <a:defRPr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1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accent6">
                <a:lumMod val="60000"/>
                <a:lumOff val="40000"/>
              </a:schemeClr>
            </a:gs>
            <a:gs pos="40000">
              <a:srgbClr val="235135"/>
            </a:gs>
            <a:gs pos="100000">
              <a:schemeClr val="accent6">
                <a:lumMod val="40000"/>
                <a:lumOff val="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AD8F62AD-481B-463D-A1BD-374F49F89EBB}"/>
              </a:ext>
            </a:extLst>
          </p:cNvPr>
          <p:cNvSpPr/>
          <p:nvPr/>
        </p:nvSpPr>
        <p:spPr>
          <a:xfrm>
            <a:off x="519424" y="3257549"/>
            <a:ext cx="20135285" cy="26717625"/>
          </a:xfrm>
          <a:prstGeom prst="roundRect">
            <a:avLst>
              <a:gd name="adj" fmla="val 33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4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7A6ED8C-07E4-4CAE-826B-6CA19976F355}"/>
              </a:ext>
            </a:extLst>
          </p:cNvPr>
          <p:cNvSpPr txBox="1"/>
          <p:nvPr/>
        </p:nvSpPr>
        <p:spPr>
          <a:xfrm>
            <a:off x="952106" y="728940"/>
            <a:ext cx="17455283" cy="202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294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2020 </a:t>
            </a:r>
            <a:r>
              <a:rPr lang="en-US" altLang="ko-KR" sz="629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SW CAPSTONE DESIGN </a:t>
            </a:r>
          </a:p>
          <a:p>
            <a:r>
              <a:rPr lang="en-US" altLang="ko-KR" sz="629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629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빅데이터 </a:t>
            </a:r>
            <a:r>
              <a:rPr lang="ko-KR" altLang="en-US" sz="6294" dirty="0" err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캡스톤디자인</a:t>
            </a:r>
            <a:endParaRPr lang="ko-KR" altLang="en-US" sz="6294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9852691-78C9-47AC-AC83-0D5D2718220E}"/>
              </a:ext>
            </a:extLst>
          </p:cNvPr>
          <p:cNvSpPr txBox="1"/>
          <p:nvPr/>
        </p:nvSpPr>
        <p:spPr>
          <a:xfrm>
            <a:off x="952106" y="3343277"/>
            <a:ext cx="192537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smtClean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</a:t>
            </a:r>
            <a:r>
              <a:rPr lang="en-US" altLang="ko-KR" sz="8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ourney </a:t>
            </a:r>
            <a:r>
              <a:rPr lang="en-US" altLang="ko-KR" sz="8000" dirty="0" smtClean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r>
              <a:rPr lang="en-US" altLang="ko-KR" sz="8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here </a:t>
            </a:r>
          </a:p>
          <a:p>
            <a:pPr algn="ctr"/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4000" dirty="0" smtClean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여</a:t>
            </a:r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행지 추천 </a:t>
            </a:r>
            <a:r>
              <a:rPr lang="ko-KR" altLang="en-US" sz="4000" dirty="0" smtClean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</a:t>
            </a:r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플리케이션</a:t>
            </a:r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620BB3F1-D31E-4819-8CB2-831C99C95BAB}"/>
              </a:ext>
            </a:extLst>
          </p:cNvPr>
          <p:cNvGrpSpPr/>
          <p:nvPr/>
        </p:nvGrpSpPr>
        <p:grpSpPr>
          <a:xfrm>
            <a:off x="851180" y="5538610"/>
            <a:ext cx="3561583" cy="1201350"/>
            <a:chOff x="1022630" y="6605410"/>
            <a:chExt cx="3561583" cy="1201350"/>
          </a:xfrm>
        </p:grpSpPr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F3E53C63-2C4D-456A-9E3A-72F6EF4FA358}"/>
                </a:ext>
              </a:extLst>
            </p:cNvPr>
            <p:cNvSpPr/>
            <p:nvPr/>
          </p:nvSpPr>
          <p:spPr>
            <a:xfrm>
              <a:off x="1198946" y="6746060"/>
              <a:ext cx="3385267" cy="10607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="" xmlns:a16="http://schemas.microsoft.com/office/drawing/2014/main" id="{400DC902-B5BB-47BA-B553-712A6FF392AB}"/>
                </a:ext>
              </a:extLst>
            </p:cNvPr>
            <p:cNvSpPr/>
            <p:nvPr/>
          </p:nvSpPr>
          <p:spPr>
            <a:xfrm>
              <a:off x="1022630" y="6605410"/>
              <a:ext cx="3385267" cy="10607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2F5033A4-3A94-4C28-8710-6D4BD2E6B6C3}"/>
                </a:ext>
              </a:extLst>
            </p:cNvPr>
            <p:cNvSpPr txBox="1"/>
            <p:nvPr/>
          </p:nvSpPr>
          <p:spPr>
            <a:xfrm>
              <a:off x="1481051" y="6712974"/>
              <a:ext cx="2891583" cy="81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72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과제목적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CFD24D2D-ADAE-48EE-A713-286BCE3C84D4}"/>
              </a:ext>
            </a:extLst>
          </p:cNvPr>
          <p:cNvGrpSpPr/>
          <p:nvPr/>
        </p:nvGrpSpPr>
        <p:grpSpPr>
          <a:xfrm>
            <a:off x="851180" y="10118645"/>
            <a:ext cx="3561583" cy="1229709"/>
            <a:chOff x="1022630" y="12156995"/>
            <a:chExt cx="3561583" cy="1229709"/>
          </a:xfrm>
        </p:grpSpPr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F5441F58-3928-4C88-BD11-0D31E27AD44B}"/>
                </a:ext>
              </a:extLst>
            </p:cNvPr>
            <p:cNvSpPr/>
            <p:nvPr/>
          </p:nvSpPr>
          <p:spPr>
            <a:xfrm>
              <a:off x="1198946" y="12326004"/>
              <a:ext cx="3385267" cy="10607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="" xmlns:a16="http://schemas.microsoft.com/office/drawing/2014/main" id="{E136849D-30A9-45D7-911E-888BBC79B52C}"/>
                </a:ext>
              </a:extLst>
            </p:cNvPr>
            <p:cNvSpPr/>
            <p:nvPr/>
          </p:nvSpPr>
          <p:spPr>
            <a:xfrm>
              <a:off x="1022630" y="12156995"/>
              <a:ext cx="3385267" cy="10607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6CBA02A6-7013-4E20-88CF-7B407A344C0F}"/>
                </a:ext>
              </a:extLst>
            </p:cNvPr>
            <p:cNvSpPr txBox="1"/>
            <p:nvPr/>
          </p:nvSpPr>
          <p:spPr>
            <a:xfrm>
              <a:off x="1516316" y="12293883"/>
              <a:ext cx="2715266" cy="81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72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과제내용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A503451-3563-4EFD-BFE0-5D387EF7146B}"/>
              </a:ext>
            </a:extLst>
          </p:cNvPr>
          <p:cNvSpPr txBox="1"/>
          <p:nvPr/>
        </p:nvSpPr>
        <p:spPr>
          <a:xfrm>
            <a:off x="952106" y="14972104"/>
            <a:ext cx="19253706" cy="638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3118A4DC-5E1F-4BA5-8823-377CC00051FC}"/>
              </a:ext>
            </a:extLst>
          </p:cNvPr>
          <p:cNvGrpSpPr/>
          <p:nvPr/>
        </p:nvGrpSpPr>
        <p:grpSpPr>
          <a:xfrm>
            <a:off x="851180" y="25967414"/>
            <a:ext cx="7828430" cy="1191093"/>
            <a:chOff x="1022630" y="21509714"/>
            <a:chExt cx="7828430" cy="1191093"/>
          </a:xfrm>
        </p:grpSpPr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FF10D112-3347-4ED1-864F-C6914BBA2CB6}"/>
                </a:ext>
              </a:extLst>
            </p:cNvPr>
            <p:cNvSpPr/>
            <p:nvPr/>
          </p:nvSpPr>
          <p:spPr>
            <a:xfrm>
              <a:off x="1198946" y="21640107"/>
              <a:ext cx="6594220" cy="10607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9B78EF1A-77F4-410B-BEF0-7E86D83AA4BA}"/>
                </a:ext>
              </a:extLst>
            </p:cNvPr>
            <p:cNvSpPr/>
            <p:nvPr/>
          </p:nvSpPr>
          <p:spPr>
            <a:xfrm>
              <a:off x="1022630" y="21509714"/>
              <a:ext cx="6594220" cy="10607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4E1D8B6E-9166-4106-B13A-9FB69AB07B22}"/>
                </a:ext>
              </a:extLst>
            </p:cNvPr>
            <p:cNvSpPr txBox="1"/>
            <p:nvPr/>
          </p:nvSpPr>
          <p:spPr>
            <a:xfrm>
              <a:off x="1339999" y="21646602"/>
              <a:ext cx="7511061" cy="81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72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활용방안 및 기대효과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37959E7B-5874-40E7-8ED0-E0A32297D7BB}"/>
              </a:ext>
            </a:extLst>
          </p:cNvPr>
          <p:cNvGrpSpPr/>
          <p:nvPr/>
        </p:nvGrpSpPr>
        <p:grpSpPr>
          <a:xfrm>
            <a:off x="14598961" y="1011045"/>
            <a:ext cx="7687379" cy="1503478"/>
            <a:chOff x="22375901" y="2548425"/>
            <a:chExt cx="11725839" cy="2293309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3172EE52-2D89-440D-8B70-8F4A241BB938}"/>
                </a:ext>
              </a:extLst>
            </p:cNvPr>
            <p:cNvSpPr txBox="1"/>
            <p:nvPr/>
          </p:nvSpPr>
          <p:spPr>
            <a:xfrm>
              <a:off x="22429689" y="2548425"/>
              <a:ext cx="11672051" cy="115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팀      명 </a:t>
              </a:r>
              <a:r>
                <a:rPr lang="en-US" altLang="ko-KR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:</a:t>
              </a:r>
              <a:r>
                <a:rPr lang="en-US" altLang="ko-KR" sz="3934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3934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Journey There</a:t>
              </a:r>
              <a:endParaRPr lang="en-US" altLang="ko-KR" sz="393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D6F9047E-D407-4F7A-AB51-DF847AA92234}"/>
                </a:ext>
              </a:extLst>
            </p:cNvPr>
            <p:cNvSpPr txBox="1"/>
            <p:nvPr/>
          </p:nvSpPr>
          <p:spPr>
            <a:xfrm>
              <a:off x="22375901" y="3685192"/>
              <a:ext cx="11672051" cy="115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지도교수 </a:t>
              </a:r>
              <a:r>
                <a:rPr lang="en-US" altLang="ko-KR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:</a:t>
              </a:r>
              <a:r>
                <a:rPr lang="en-US" altLang="ko-KR" sz="3934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3934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김 유 </a:t>
              </a:r>
              <a:r>
                <a:rPr lang="ko-KR" altLang="en-US" sz="3934" dirty="0" err="1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섭</a:t>
              </a:r>
              <a:r>
                <a:rPr lang="ko-KR" altLang="en-US" sz="3934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  </a:t>
              </a:r>
              <a:r>
                <a:rPr lang="ko-KR" altLang="en-US" sz="2800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교수님</a:t>
              </a:r>
              <a:endParaRPr lang="en-US" altLang="ko-KR" sz="28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828675" y="6858000"/>
            <a:ext cx="19373850" cy="31146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COVID-19</a:t>
            </a:r>
            <a:r>
              <a:rPr lang="ko-KR" altLang="en-US" sz="2500" b="1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의 여파와 함께</a:t>
            </a:r>
            <a:r>
              <a:rPr lang="en-US" altLang="ko-KR" sz="2500" b="1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</a:t>
            </a:r>
            <a:r>
              <a:rPr lang="ko-KR" altLang="en-US" sz="2500" b="1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국경 폐쇄 및 </a:t>
            </a:r>
            <a:r>
              <a:rPr lang="en-US" altLang="ko-KR" sz="2500" b="1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2</a:t>
            </a:r>
            <a:r>
              <a:rPr lang="ko-KR" altLang="en-US" sz="2500" b="1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주간의 자가격리 등 국가차원의 여러 규제들에 의해 소비심리가 위축되어 여행산업을 포함한 산업계 전반에 큰 영향을 미치고 있다</a:t>
            </a:r>
            <a:r>
              <a:rPr lang="en-US" altLang="ko-KR" sz="2500" b="1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  <a:r>
              <a:rPr lang="ko-KR" altLang="en-US" sz="2500" b="1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또한 </a:t>
            </a:r>
            <a:r>
              <a:rPr lang="en-US" altLang="ko-KR" sz="2500" b="1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COVID-19</a:t>
            </a:r>
            <a:r>
              <a:rPr lang="ko-KR" altLang="en-US" sz="2500" b="1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규제의 장기화로 제한된 자유와 백신효과로 인한 규제완화의 기대감이 더해지며 사람들의 여행욕구가 증폭되고 있다</a:t>
            </a:r>
            <a:r>
              <a:rPr lang="en-US" altLang="ko-KR" sz="2500" b="1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 </a:t>
            </a:r>
            <a:r>
              <a:rPr lang="ko-KR" altLang="en-US" sz="2500" b="1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따라서 본 </a:t>
            </a:r>
            <a:r>
              <a:rPr lang="en-US" altLang="ko-KR" sz="2500" b="1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Journey There </a:t>
            </a:r>
            <a:r>
              <a:rPr lang="ko-KR" altLang="en-US" sz="2500" b="1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어플리케이션은 향후 포스트코로나로 폭증할 여행수요와 욕구를 상황적</a:t>
            </a:r>
            <a:r>
              <a:rPr lang="en-US" altLang="ko-KR" sz="2500" b="1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2500" b="1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경제적 여건 내에서 만족시키고 위축된 여행산업의 소비를 증진시키고자 제작되었다</a:t>
            </a:r>
            <a:r>
              <a:rPr lang="en-US" altLang="ko-KR" sz="2500" b="1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  <a:r>
              <a:rPr lang="ko-KR" altLang="en-US" sz="2500" b="1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또한 현대인들의 특성을 고려하여 </a:t>
            </a:r>
            <a:r>
              <a:rPr lang="ko-KR" altLang="en-US" sz="2500" b="1" dirty="0" err="1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안드로이드를</a:t>
            </a:r>
            <a:r>
              <a:rPr lang="ko-KR" altLang="en-US" sz="2500" b="1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2500" b="1" dirty="0" err="1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모바일</a:t>
            </a:r>
            <a:r>
              <a:rPr lang="ko-KR" altLang="en-US" sz="2500" b="1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플랫폼으로 선정하여 여행지 선택 시 정보와 시간의 부족으로 인한 선택지 중복화 및 단조로움을 개선하고자 학습된 인공지능을 활용하여 다양한 여행지를 추천하고자 했다</a:t>
            </a:r>
            <a:r>
              <a:rPr lang="en-US" altLang="ko-KR" sz="2500" b="1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  <a:endParaRPr lang="ko-KR" altLang="en-US" sz="2500" b="1" dirty="0" smtClean="0">
              <a:solidFill>
                <a:schemeClr val="tx1"/>
              </a:solidFill>
            </a:endParaRPr>
          </a:p>
          <a:p>
            <a:endParaRPr lang="ko-KR" altLang="en-US" sz="20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2124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2124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866775" y="27260550"/>
            <a:ext cx="19335750" cy="25717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COVID-19</a:t>
            </a:r>
            <a:r>
              <a:rPr lang="ko-KR" altLang="en-US" sz="2500" b="1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의 정책적 규제완화 기대와 억눌려진 소비심리의 폭발과 함께 여행산업의 성장 및 지역경제 활성화가 될 것으로 예상이 되며 이러한 트랜드를 반영한 여행지 추천 어플리케이션은 굉장히 많은 수요가 발생할 것으로 예상된다</a:t>
            </a:r>
            <a:r>
              <a:rPr lang="en-US" altLang="ko-KR" sz="2500" b="1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 </a:t>
            </a:r>
            <a:r>
              <a:rPr lang="ko-KR" altLang="en-US" sz="2500" b="1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또한 지인들로 </a:t>
            </a:r>
            <a:r>
              <a:rPr lang="ko-KR" altLang="en-US" sz="2500" b="1" dirty="0" err="1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부터</a:t>
            </a:r>
            <a:r>
              <a:rPr lang="ko-KR" altLang="en-US" sz="2500" b="1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구두로 받는 여행추천을 뛰어넘어 어플리케이션 하나로 여행에 대한 다양한 정보와 추천을 제공받을 수 있는 여행의 디지털화라는 패러다임의 변화를 시도했다</a:t>
            </a:r>
            <a:r>
              <a:rPr lang="en-US" altLang="ko-KR" sz="2500" b="1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 </a:t>
            </a:r>
            <a:r>
              <a:rPr lang="ko-KR" altLang="en-US" sz="2500" b="1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이는 여행일정 계획 시 발생하는 경제적</a:t>
            </a:r>
            <a:r>
              <a:rPr lang="en-US" altLang="ko-KR" sz="2500" b="1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</a:t>
            </a:r>
            <a:r>
              <a:rPr lang="ko-KR" altLang="en-US" sz="2500" b="1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시간적 비용을 최소화하기 위해서 하나의 플랫폼에서 기존에 알지 못했던 다양한 여행지를 </a:t>
            </a:r>
            <a:r>
              <a:rPr lang="ko-KR" altLang="en-US" sz="2500" b="1" dirty="0" err="1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제안받아</a:t>
            </a:r>
            <a:r>
              <a:rPr lang="ko-KR" altLang="en-US" sz="2500" b="1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자신만의 여행지를 디자인할 수 있게 해준다</a:t>
            </a:r>
            <a:r>
              <a:rPr lang="en-US" altLang="ko-KR" sz="2500" b="1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</p:txBody>
      </p:sp>
      <p:grpSp>
        <p:nvGrpSpPr>
          <p:cNvPr id="178" name="그룹 177"/>
          <p:cNvGrpSpPr/>
          <p:nvPr/>
        </p:nvGrpSpPr>
        <p:grpSpPr>
          <a:xfrm>
            <a:off x="862238" y="11534777"/>
            <a:ext cx="9853386" cy="5267324"/>
            <a:chOff x="862238" y="12477750"/>
            <a:chExt cx="9853386" cy="5895975"/>
          </a:xfrm>
        </p:grpSpPr>
        <p:grpSp>
          <p:nvGrpSpPr>
            <p:cNvPr id="76" name="그룹 75"/>
            <p:cNvGrpSpPr/>
            <p:nvPr/>
          </p:nvGrpSpPr>
          <p:grpSpPr>
            <a:xfrm>
              <a:off x="862238" y="12477750"/>
              <a:ext cx="9575999" cy="5895975"/>
              <a:chOff x="6286501" y="14892787"/>
              <a:chExt cx="7317332" cy="3752849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6286501" y="14892787"/>
                <a:ext cx="7317332" cy="375284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7851870" y="14908221"/>
                <a:ext cx="4229100" cy="372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 dirty="0" smtClean="0">
                    <a:solidFill>
                      <a:schemeClr val="accent1"/>
                    </a:solidFill>
                  </a:rPr>
                  <a:t>D</a:t>
                </a:r>
                <a:r>
                  <a:rPr lang="en-US" altLang="ko-KR" sz="3200" b="1" dirty="0" smtClean="0"/>
                  <a:t>ata &amp; </a:t>
                </a:r>
                <a:r>
                  <a:rPr lang="en-US" altLang="ko-KR" sz="3200" b="1" dirty="0" smtClean="0">
                    <a:solidFill>
                      <a:schemeClr val="accent1"/>
                    </a:solidFill>
                  </a:rPr>
                  <a:t>A</a:t>
                </a:r>
                <a:r>
                  <a:rPr lang="en-US" altLang="ko-KR" sz="3200" b="1" dirty="0" smtClean="0"/>
                  <a:t>.I. Team</a:t>
                </a:r>
                <a:endParaRPr lang="ko-KR" altLang="en-US" sz="3200" b="1" dirty="0"/>
              </a:p>
            </p:txBody>
          </p:sp>
        </p:grpSp>
        <p:sp>
          <p:nvSpPr>
            <p:cNvPr id="74" name="직사각형 73"/>
            <p:cNvSpPr/>
            <p:nvPr/>
          </p:nvSpPr>
          <p:spPr>
            <a:xfrm>
              <a:off x="1033768" y="13316288"/>
              <a:ext cx="2968530" cy="43825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4086618" y="13364831"/>
              <a:ext cx="5902341" cy="714664"/>
              <a:chOff x="7886699" y="17659350"/>
              <a:chExt cx="9467851" cy="685800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7886699" y="17659350"/>
                <a:ext cx="9467851" cy="685800"/>
                <a:chOff x="7372349" y="19316700"/>
                <a:chExt cx="9467851" cy="685800"/>
              </a:xfrm>
            </p:grpSpPr>
            <p:sp>
              <p:nvSpPr>
                <p:cNvPr id="79" name="오각형 78"/>
                <p:cNvSpPr/>
                <p:nvPr/>
              </p:nvSpPr>
              <p:spPr bwMode="auto">
                <a:xfrm>
                  <a:off x="8286750" y="19411956"/>
                  <a:ext cx="8553450" cy="552450"/>
                </a:xfrm>
                <a:prstGeom prst="homePlate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txBody>
                <a:bodyPr/>
                <a:lstStyle/>
                <a:p>
                  <a:pPr algn="ctr" defTabSz="4321175">
                    <a:defRPr/>
                  </a:pPr>
                  <a:endParaRPr lang="ko-KR" altLang="en-US" sz="2000" b="1" dirty="0"/>
                </a:p>
              </p:txBody>
            </p:sp>
            <p:grpSp>
              <p:nvGrpSpPr>
                <p:cNvPr id="84" name="그룹 83"/>
                <p:cNvGrpSpPr/>
                <p:nvPr/>
              </p:nvGrpSpPr>
              <p:grpSpPr>
                <a:xfrm>
                  <a:off x="7372349" y="19316700"/>
                  <a:ext cx="1184141" cy="685800"/>
                  <a:chOff x="5789781" y="18088159"/>
                  <a:chExt cx="1414160" cy="1027058"/>
                </a:xfrm>
              </p:grpSpPr>
              <p:sp>
                <p:nvSpPr>
                  <p:cNvPr id="80" name="타원 79"/>
                  <p:cNvSpPr/>
                  <p:nvPr/>
                </p:nvSpPr>
                <p:spPr bwMode="auto">
                  <a:xfrm>
                    <a:off x="5789781" y="18088159"/>
                    <a:ext cx="1414160" cy="1027058"/>
                  </a:xfrm>
                  <a:prstGeom prst="ellipse">
                    <a:avLst/>
                  </a:prstGeom>
                  <a:solidFill>
                    <a:srgbClr val="00B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innerShdw blurRad="63500" dist="50800" dir="2700000">
                      <a:prstClr val="black">
                        <a:alpha val="50000"/>
                      </a:prstClr>
                    </a:innerShdw>
                  </a:effectLst>
                </p:spPr>
                <p:txBody>
                  <a:bodyPr/>
                  <a:lstStyle/>
                  <a:p>
                    <a:pPr algn="ctr" defTabSz="4321175">
                      <a:defRPr/>
                    </a:pPr>
                    <a:endParaRPr lang="ko-KR" altLang="en-US" sz="2000" b="1" dirty="0"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856295" y="18224833"/>
                    <a:ext cx="1343952" cy="6855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500" b="1" dirty="0" smtClean="0"/>
                      <a:t>01</a:t>
                    </a:r>
                    <a:endParaRPr lang="ko-KR" altLang="en-US" sz="2500" b="1" dirty="0"/>
                  </a:p>
                </p:txBody>
              </p:sp>
            </p:grpSp>
          </p:grpSp>
          <p:sp>
            <p:nvSpPr>
              <p:cNvPr id="82" name="TextBox 81"/>
              <p:cNvSpPr txBox="1"/>
              <p:nvPr/>
            </p:nvSpPr>
            <p:spPr>
              <a:xfrm>
                <a:off x="9067801" y="17830800"/>
                <a:ext cx="7943849" cy="354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 latinLnBrk="1"/>
                <a:r>
                  <a:rPr lang="en-US" altLang="ko-KR" b="1" dirty="0" err="1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Tensorflow</a:t>
                </a:r>
                <a:r>
                  <a:rPr lang="en-US" altLang="ko-KR" b="1" dirty="0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 </a:t>
                </a:r>
                <a:r>
                  <a:rPr lang="ko-KR" altLang="en-US" b="1" dirty="0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기반 </a:t>
                </a:r>
                <a:r>
                  <a:rPr lang="ko-KR" altLang="en-US" b="1" dirty="0" err="1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머신러닝</a:t>
                </a:r>
                <a:r>
                  <a:rPr lang="ko-KR" altLang="en-US" b="1" dirty="0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 프레임워크 선정</a:t>
                </a:r>
                <a:endParaRPr lang="en-US" altLang="ko-KR" b="1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4086618" y="14520986"/>
              <a:ext cx="6629006" cy="714667"/>
              <a:chOff x="7886699" y="17659350"/>
              <a:chExt cx="10633482" cy="685800"/>
            </a:xfrm>
          </p:grpSpPr>
          <p:grpSp>
            <p:nvGrpSpPr>
              <p:cNvPr id="88" name="그룹 84"/>
              <p:cNvGrpSpPr/>
              <p:nvPr/>
            </p:nvGrpSpPr>
            <p:grpSpPr>
              <a:xfrm>
                <a:off x="7886699" y="17659350"/>
                <a:ext cx="9467851" cy="685800"/>
                <a:chOff x="7372349" y="19316700"/>
                <a:chExt cx="9467851" cy="685800"/>
              </a:xfrm>
            </p:grpSpPr>
            <p:sp>
              <p:nvSpPr>
                <p:cNvPr id="90" name="오각형 89"/>
                <p:cNvSpPr/>
                <p:nvPr/>
              </p:nvSpPr>
              <p:spPr bwMode="auto">
                <a:xfrm>
                  <a:off x="8286750" y="19411902"/>
                  <a:ext cx="8553450" cy="552448"/>
                </a:xfrm>
                <a:prstGeom prst="homePlate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txBody>
                <a:bodyPr/>
                <a:lstStyle/>
                <a:p>
                  <a:pPr algn="ctr" defTabSz="4321175">
                    <a:defRPr/>
                  </a:pPr>
                  <a:endParaRPr lang="ko-KR" altLang="en-US" sz="2000" b="1" dirty="0"/>
                </a:p>
              </p:txBody>
            </p:sp>
            <p:grpSp>
              <p:nvGrpSpPr>
                <p:cNvPr id="91" name="그룹 83"/>
                <p:cNvGrpSpPr/>
                <p:nvPr/>
              </p:nvGrpSpPr>
              <p:grpSpPr>
                <a:xfrm>
                  <a:off x="7372349" y="19316700"/>
                  <a:ext cx="1184141" cy="685800"/>
                  <a:chOff x="5789781" y="18088159"/>
                  <a:chExt cx="1414160" cy="1027058"/>
                </a:xfrm>
              </p:grpSpPr>
              <p:sp>
                <p:nvSpPr>
                  <p:cNvPr id="92" name="타원 91"/>
                  <p:cNvSpPr/>
                  <p:nvPr/>
                </p:nvSpPr>
                <p:spPr bwMode="auto">
                  <a:xfrm>
                    <a:off x="5789781" y="18088159"/>
                    <a:ext cx="1414160" cy="1027058"/>
                  </a:xfrm>
                  <a:prstGeom prst="ellipse">
                    <a:avLst/>
                  </a:prstGeom>
                  <a:solidFill>
                    <a:srgbClr val="00B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innerShdw blurRad="63500" dist="50800" dir="2700000">
                      <a:prstClr val="black">
                        <a:alpha val="50000"/>
                      </a:prstClr>
                    </a:innerShdw>
                  </a:effectLst>
                </p:spPr>
                <p:txBody>
                  <a:bodyPr/>
                  <a:lstStyle/>
                  <a:p>
                    <a:pPr algn="ctr" defTabSz="4321175">
                      <a:defRPr/>
                    </a:pPr>
                    <a:endParaRPr lang="ko-KR" altLang="en-US" sz="2000" b="1" dirty="0"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5856295" y="18224798"/>
                    <a:ext cx="1343952" cy="6855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500" b="1" dirty="0" smtClean="0"/>
                      <a:t>02</a:t>
                    </a:r>
                    <a:endParaRPr lang="ko-KR" altLang="en-US" sz="2500" b="1" dirty="0"/>
                  </a:p>
                </p:txBody>
              </p:sp>
            </p:grpSp>
          </p:grpSp>
          <p:sp>
            <p:nvSpPr>
              <p:cNvPr id="89" name="TextBox 88"/>
              <p:cNvSpPr txBox="1"/>
              <p:nvPr/>
            </p:nvSpPr>
            <p:spPr>
              <a:xfrm>
                <a:off x="9067797" y="17846606"/>
                <a:ext cx="9452384" cy="354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 latinLnBrk="1"/>
                <a:r>
                  <a:rPr lang="en-US" altLang="ko-KR" b="1" dirty="0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9</a:t>
                </a:r>
                <a:r>
                  <a:rPr lang="ko-KR" altLang="en-US" b="1" dirty="0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개의 클래스 구성하고 </a:t>
                </a:r>
                <a:r>
                  <a:rPr lang="en-US" altLang="ko-KR" b="1" dirty="0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Python</a:t>
                </a:r>
                <a:r>
                  <a:rPr lang="ko-KR" altLang="en-US" b="1" dirty="0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을</a:t>
                </a:r>
                <a:r>
                  <a:rPr lang="en-US" altLang="ko-KR" b="1" dirty="0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 </a:t>
                </a:r>
                <a:r>
                  <a:rPr lang="ko-KR" altLang="en-US" b="1" dirty="0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활용해 데이터 수집</a:t>
                </a:r>
                <a:endParaRPr lang="en-US" altLang="ko-KR" b="1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4086618" y="15782104"/>
              <a:ext cx="5902341" cy="714665"/>
              <a:chOff x="7886699" y="17659350"/>
              <a:chExt cx="9467851" cy="685800"/>
            </a:xfrm>
          </p:grpSpPr>
          <p:grpSp>
            <p:nvGrpSpPr>
              <p:cNvPr id="97" name="그룹 84"/>
              <p:cNvGrpSpPr/>
              <p:nvPr/>
            </p:nvGrpSpPr>
            <p:grpSpPr>
              <a:xfrm>
                <a:off x="7886699" y="17659350"/>
                <a:ext cx="9467851" cy="685800"/>
                <a:chOff x="7372349" y="19316700"/>
                <a:chExt cx="9467851" cy="685800"/>
              </a:xfrm>
            </p:grpSpPr>
            <p:sp>
              <p:nvSpPr>
                <p:cNvPr id="103" name="오각형 102"/>
                <p:cNvSpPr/>
                <p:nvPr/>
              </p:nvSpPr>
              <p:spPr bwMode="auto">
                <a:xfrm>
                  <a:off x="8286750" y="19411956"/>
                  <a:ext cx="8553450" cy="552450"/>
                </a:xfrm>
                <a:prstGeom prst="homePlate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txBody>
                <a:bodyPr/>
                <a:lstStyle/>
                <a:p>
                  <a:pPr algn="ctr" defTabSz="4321175">
                    <a:defRPr/>
                  </a:pPr>
                  <a:endParaRPr lang="ko-KR" altLang="en-US" sz="2000" b="1" dirty="0"/>
                </a:p>
              </p:txBody>
            </p:sp>
            <p:grpSp>
              <p:nvGrpSpPr>
                <p:cNvPr id="104" name="그룹 83"/>
                <p:cNvGrpSpPr/>
                <p:nvPr/>
              </p:nvGrpSpPr>
              <p:grpSpPr>
                <a:xfrm>
                  <a:off x="7372349" y="19316700"/>
                  <a:ext cx="1184141" cy="685800"/>
                  <a:chOff x="5789781" y="18088159"/>
                  <a:chExt cx="1414160" cy="1027058"/>
                </a:xfrm>
              </p:grpSpPr>
              <p:sp>
                <p:nvSpPr>
                  <p:cNvPr id="105" name="타원 104"/>
                  <p:cNvSpPr/>
                  <p:nvPr/>
                </p:nvSpPr>
                <p:spPr bwMode="auto">
                  <a:xfrm>
                    <a:off x="5789781" y="18088159"/>
                    <a:ext cx="1414160" cy="1027058"/>
                  </a:xfrm>
                  <a:prstGeom prst="ellipse">
                    <a:avLst/>
                  </a:prstGeom>
                  <a:solidFill>
                    <a:srgbClr val="00B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innerShdw blurRad="63500" dist="50800" dir="2700000">
                      <a:prstClr val="black">
                        <a:alpha val="50000"/>
                      </a:prstClr>
                    </a:innerShdw>
                  </a:effectLst>
                </p:spPr>
                <p:txBody>
                  <a:bodyPr/>
                  <a:lstStyle/>
                  <a:p>
                    <a:pPr algn="ctr" defTabSz="4321175">
                      <a:defRPr/>
                    </a:pPr>
                    <a:endParaRPr lang="ko-KR" altLang="en-US" sz="2000" b="1" dirty="0"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5856295" y="18224835"/>
                    <a:ext cx="1343952" cy="685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500" b="1" dirty="0" smtClean="0"/>
                      <a:t>03</a:t>
                    </a:r>
                    <a:endParaRPr lang="ko-KR" altLang="en-US" sz="2500" b="1" dirty="0"/>
                  </a:p>
                </p:txBody>
              </p:sp>
            </p:grpSp>
          </p:grpSp>
          <p:sp>
            <p:nvSpPr>
              <p:cNvPr id="102" name="TextBox 101"/>
              <p:cNvSpPr txBox="1"/>
              <p:nvPr/>
            </p:nvSpPr>
            <p:spPr>
              <a:xfrm>
                <a:off x="9067799" y="17830781"/>
                <a:ext cx="8203212" cy="354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 latinLnBrk="1"/>
                <a:r>
                  <a:rPr lang="ko-KR" altLang="en-US" b="1" dirty="0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데이터 정제를 통해 적합한 데이터만 구성</a:t>
                </a:r>
                <a:endParaRPr lang="en-US" altLang="ko-KR" b="1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4086618" y="17043249"/>
              <a:ext cx="6286106" cy="714664"/>
              <a:chOff x="7886699" y="17659350"/>
              <a:chExt cx="10083442" cy="685800"/>
            </a:xfrm>
          </p:grpSpPr>
          <p:grpSp>
            <p:nvGrpSpPr>
              <p:cNvPr id="108" name="그룹 84"/>
              <p:cNvGrpSpPr/>
              <p:nvPr/>
            </p:nvGrpSpPr>
            <p:grpSpPr>
              <a:xfrm>
                <a:off x="7886699" y="17659350"/>
                <a:ext cx="9467851" cy="685800"/>
                <a:chOff x="7372349" y="19316700"/>
                <a:chExt cx="9467851" cy="685800"/>
              </a:xfrm>
            </p:grpSpPr>
            <p:sp>
              <p:nvSpPr>
                <p:cNvPr id="110" name="오각형 109"/>
                <p:cNvSpPr/>
                <p:nvPr/>
              </p:nvSpPr>
              <p:spPr bwMode="auto">
                <a:xfrm>
                  <a:off x="8286750" y="19411956"/>
                  <a:ext cx="8553450" cy="552450"/>
                </a:xfrm>
                <a:prstGeom prst="homePlate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txBody>
                <a:bodyPr/>
                <a:lstStyle/>
                <a:p>
                  <a:pPr algn="ctr" defTabSz="4321175">
                    <a:defRPr/>
                  </a:pPr>
                  <a:endParaRPr lang="ko-KR" altLang="en-US" sz="2000" b="1" dirty="0"/>
                </a:p>
              </p:txBody>
            </p:sp>
            <p:grpSp>
              <p:nvGrpSpPr>
                <p:cNvPr id="111" name="그룹 83"/>
                <p:cNvGrpSpPr/>
                <p:nvPr/>
              </p:nvGrpSpPr>
              <p:grpSpPr>
                <a:xfrm>
                  <a:off x="7372349" y="19316700"/>
                  <a:ext cx="1184141" cy="685800"/>
                  <a:chOff x="5789781" y="18088159"/>
                  <a:chExt cx="1414160" cy="1027058"/>
                </a:xfrm>
              </p:grpSpPr>
              <p:sp>
                <p:nvSpPr>
                  <p:cNvPr id="112" name="타원 111"/>
                  <p:cNvSpPr/>
                  <p:nvPr/>
                </p:nvSpPr>
                <p:spPr bwMode="auto">
                  <a:xfrm>
                    <a:off x="5789781" y="18088159"/>
                    <a:ext cx="1414160" cy="1027058"/>
                  </a:xfrm>
                  <a:prstGeom prst="ellipse">
                    <a:avLst/>
                  </a:prstGeom>
                  <a:solidFill>
                    <a:srgbClr val="00B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innerShdw blurRad="63500" dist="50800" dir="2700000">
                      <a:prstClr val="black">
                        <a:alpha val="50000"/>
                      </a:prstClr>
                    </a:innerShdw>
                  </a:effectLst>
                </p:spPr>
                <p:txBody>
                  <a:bodyPr/>
                  <a:lstStyle/>
                  <a:p>
                    <a:pPr algn="ctr" defTabSz="4321175">
                      <a:defRPr/>
                    </a:pPr>
                    <a:endParaRPr lang="ko-KR" altLang="en-US" sz="2000" b="1" dirty="0"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5856295" y="18224872"/>
                    <a:ext cx="1343952" cy="6855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500" b="1" dirty="0" smtClean="0"/>
                      <a:t>04</a:t>
                    </a:r>
                    <a:endParaRPr lang="ko-KR" altLang="en-US" sz="2500" b="1" dirty="0"/>
                  </a:p>
                </p:txBody>
              </p:sp>
            </p:grpSp>
          </p:grpSp>
          <p:sp>
            <p:nvSpPr>
              <p:cNvPr id="109" name="TextBox 108"/>
              <p:cNvSpPr txBox="1"/>
              <p:nvPr/>
            </p:nvSpPr>
            <p:spPr>
              <a:xfrm>
                <a:off x="9067797" y="17811833"/>
                <a:ext cx="8902344" cy="354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 latinLnBrk="1"/>
                <a:r>
                  <a:rPr lang="ko-KR" altLang="en-US" b="1" dirty="0" err="1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머신러닝</a:t>
                </a:r>
                <a:r>
                  <a:rPr lang="ko-KR" altLang="en-US" b="1" dirty="0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 프레임워크를 이용해 학습시킨 후 모델제작</a:t>
                </a:r>
                <a:endParaRPr lang="en-US" altLang="ko-KR" b="1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endParaRP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1118090" y="17757911"/>
              <a:ext cx="2881731" cy="41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[</a:t>
              </a:r>
              <a:r>
                <a:rPr lang="ko-KR" altLang="en-US" b="1" dirty="0" smtClean="0"/>
                <a:t>인공지능 학습 </a:t>
              </a:r>
              <a:r>
                <a:rPr lang="en-US" altLang="ko-KR" b="1" dirty="0" smtClean="0"/>
                <a:t>flow chart]</a:t>
              </a:r>
              <a:endParaRPr lang="ko-KR" altLang="en-US" b="1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10280587" y="11553825"/>
            <a:ext cx="10236263" cy="5248275"/>
            <a:chOff x="9978724" y="12353925"/>
            <a:chExt cx="10840545" cy="6087010"/>
          </a:xfrm>
        </p:grpSpPr>
        <p:grpSp>
          <p:nvGrpSpPr>
            <p:cNvPr id="67" name="그룹 66"/>
            <p:cNvGrpSpPr/>
            <p:nvPr/>
          </p:nvGrpSpPr>
          <p:grpSpPr>
            <a:xfrm>
              <a:off x="10378921" y="12353925"/>
              <a:ext cx="10096500" cy="6087010"/>
              <a:chOff x="6353621" y="14601157"/>
              <a:chExt cx="7372350" cy="3752849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6353621" y="14601157"/>
                <a:ext cx="7372350" cy="375284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0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7852188" y="14669390"/>
                <a:ext cx="4229101" cy="373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 dirty="0" smtClean="0">
                    <a:solidFill>
                      <a:schemeClr val="accent1"/>
                    </a:solidFill>
                  </a:rPr>
                  <a:t>A</a:t>
                </a:r>
                <a:r>
                  <a:rPr lang="en-US" altLang="ko-KR" sz="3200" b="1" dirty="0" smtClean="0"/>
                  <a:t>ndroid  </a:t>
                </a:r>
                <a:r>
                  <a:rPr lang="en-US" altLang="ko-KR" sz="3200" b="1" dirty="0" smtClean="0">
                    <a:solidFill>
                      <a:schemeClr val="accent1"/>
                    </a:solidFill>
                  </a:rPr>
                  <a:t>A</a:t>
                </a:r>
                <a:r>
                  <a:rPr lang="en-US" altLang="ko-KR" sz="3200" b="1" dirty="0" smtClean="0"/>
                  <a:t>pplication Team</a:t>
                </a:r>
                <a:endParaRPr lang="ko-KR" altLang="en-US" sz="3200" b="1" dirty="0"/>
              </a:p>
            </p:txBody>
          </p:sp>
        </p:grpSp>
        <p:sp>
          <p:nvSpPr>
            <p:cNvPr id="114" name="직사각형 113"/>
            <p:cNvSpPr/>
            <p:nvPr/>
          </p:nvSpPr>
          <p:spPr>
            <a:xfrm>
              <a:off x="10480218" y="13260044"/>
              <a:ext cx="3257550" cy="45245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13811248" y="13273662"/>
              <a:ext cx="7008021" cy="737820"/>
              <a:chOff x="7886699" y="17659350"/>
              <a:chExt cx="10244080" cy="685800"/>
            </a:xfrm>
          </p:grpSpPr>
          <p:grpSp>
            <p:nvGrpSpPr>
              <p:cNvPr id="117" name="그룹 84"/>
              <p:cNvGrpSpPr/>
              <p:nvPr/>
            </p:nvGrpSpPr>
            <p:grpSpPr>
              <a:xfrm>
                <a:off x="7886699" y="17659350"/>
                <a:ext cx="9467851" cy="685800"/>
                <a:chOff x="7372349" y="19316700"/>
                <a:chExt cx="9467851" cy="685800"/>
              </a:xfrm>
            </p:grpSpPr>
            <p:sp>
              <p:nvSpPr>
                <p:cNvPr id="119" name="오각형 118"/>
                <p:cNvSpPr/>
                <p:nvPr/>
              </p:nvSpPr>
              <p:spPr bwMode="auto">
                <a:xfrm>
                  <a:off x="8286750" y="19411956"/>
                  <a:ext cx="8553450" cy="552450"/>
                </a:xfrm>
                <a:prstGeom prst="homePlate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txBody>
                <a:bodyPr/>
                <a:lstStyle/>
                <a:p>
                  <a:pPr algn="ctr" defTabSz="4321175">
                    <a:defRPr/>
                  </a:pPr>
                  <a:endParaRPr lang="ko-KR" altLang="en-US" sz="2000" b="1" dirty="0"/>
                </a:p>
              </p:txBody>
            </p:sp>
            <p:grpSp>
              <p:nvGrpSpPr>
                <p:cNvPr id="120" name="그룹 83"/>
                <p:cNvGrpSpPr/>
                <p:nvPr/>
              </p:nvGrpSpPr>
              <p:grpSpPr>
                <a:xfrm>
                  <a:off x="7372349" y="19316700"/>
                  <a:ext cx="1184141" cy="685800"/>
                  <a:chOff x="5789781" y="18088159"/>
                  <a:chExt cx="1414160" cy="1027058"/>
                </a:xfrm>
              </p:grpSpPr>
              <p:sp>
                <p:nvSpPr>
                  <p:cNvPr id="121" name="타원 120"/>
                  <p:cNvSpPr/>
                  <p:nvPr/>
                </p:nvSpPr>
                <p:spPr bwMode="auto">
                  <a:xfrm>
                    <a:off x="5789781" y="18088159"/>
                    <a:ext cx="1414160" cy="1027058"/>
                  </a:xfrm>
                  <a:prstGeom prst="ellipse">
                    <a:avLst/>
                  </a:prstGeom>
                  <a:solidFill>
                    <a:srgbClr val="00B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innerShdw blurRad="63500" dist="50800" dir="2700000">
                      <a:prstClr val="black">
                        <a:alpha val="50000"/>
                      </a:prstClr>
                    </a:innerShdw>
                  </a:effectLst>
                </p:spPr>
                <p:txBody>
                  <a:bodyPr/>
                  <a:lstStyle/>
                  <a:p>
                    <a:pPr algn="ctr" defTabSz="4321175">
                      <a:defRPr/>
                    </a:pPr>
                    <a:endParaRPr lang="ko-KR" altLang="en-US" sz="2000" b="1" dirty="0"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5856298" y="18224834"/>
                    <a:ext cx="1343953" cy="6878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500" b="1" dirty="0" smtClean="0"/>
                      <a:t>01</a:t>
                    </a:r>
                    <a:endParaRPr lang="ko-KR" altLang="en-US" sz="2500" b="1" dirty="0"/>
                  </a:p>
                </p:txBody>
              </p:sp>
            </p:grpSp>
          </p:grpSp>
          <p:sp>
            <p:nvSpPr>
              <p:cNvPr id="118" name="TextBox 117"/>
              <p:cNvSpPr txBox="1"/>
              <p:nvPr/>
            </p:nvSpPr>
            <p:spPr>
              <a:xfrm>
                <a:off x="9039953" y="17813152"/>
                <a:ext cx="9090826" cy="355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 latinLnBrk="1"/>
                <a:r>
                  <a:rPr lang="ko-KR" altLang="en-US" b="1" dirty="0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유저의 </a:t>
                </a:r>
                <a:r>
                  <a:rPr lang="ko-KR" altLang="en-US" b="1" dirty="0" err="1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접근성을</a:t>
                </a:r>
                <a:r>
                  <a:rPr lang="ko-KR" altLang="en-US" b="1" dirty="0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 고려</a:t>
                </a:r>
                <a:r>
                  <a:rPr lang="en-US" altLang="ko-KR" b="1" dirty="0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,</a:t>
                </a:r>
                <a:r>
                  <a:rPr lang="ko-KR" altLang="en-US" b="1" dirty="0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 </a:t>
                </a:r>
                <a:r>
                  <a:rPr lang="ko-KR" altLang="en-US" b="1" dirty="0" err="1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안드로이드</a:t>
                </a:r>
                <a:r>
                  <a:rPr lang="ko-KR" altLang="en-US" b="1" dirty="0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  </a:t>
                </a:r>
                <a:r>
                  <a:rPr lang="ko-KR" altLang="en-US" b="1" dirty="0" err="1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앱으로</a:t>
                </a:r>
                <a:r>
                  <a:rPr lang="ko-KR" altLang="en-US" b="1" dirty="0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 결정</a:t>
                </a:r>
                <a:endParaRPr lang="en-US" altLang="ko-KR" b="1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13811248" y="14467223"/>
              <a:ext cx="6477000" cy="737822"/>
              <a:chOff x="7886699" y="17659350"/>
              <a:chExt cx="9467851" cy="685800"/>
            </a:xfrm>
          </p:grpSpPr>
          <p:grpSp>
            <p:nvGrpSpPr>
              <p:cNvPr id="124" name="그룹 84"/>
              <p:cNvGrpSpPr/>
              <p:nvPr/>
            </p:nvGrpSpPr>
            <p:grpSpPr>
              <a:xfrm>
                <a:off x="7886699" y="17659350"/>
                <a:ext cx="9467851" cy="685800"/>
                <a:chOff x="7372349" y="19316700"/>
                <a:chExt cx="9467851" cy="685800"/>
              </a:xfrm>
            </p:grpSpPr>
            <p:sp>
              <p:nvSpPr>
                <p:cNvPr id="126" name="오각형 125"/>
                <p:cNvSpPr/>
                <p:nvPr/>
              </p:nvSpPr>
              <p:spPr bwMode="auto">
                <a:xfrm>
                  <a:off x="8286750" y="19411902"/>
                  <a:ext cx="8553450" cy="552448"/>
                </a:xfrm>
                <a:prstGeom prst="homePlate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txBody>
                <a:bodyPr/>
                <a:lstStyle/>
                <a:p>
                  <a:pPr algn="ctr" defTabSz="4321175">
                    <a:defRPr/>
                  </a:pPr>
                  <a:endParaRPr lang="ko-KR" altLang="en-US" sz="2000" b="1" dirty="0"/>
                </a:p>
              </p:txBody>
            </p:sp>
            <p:grpSp>
              <p:nvGrpSpPr>
                <p:cNvPr id="127" name="그룹 83"/>
                <p:cNvGrpSpPr/>
                <p:nvPr/>
              </p:nvGrpSpPr>
              <p:grpSpPr>
                <a:xfrm>
                  <a:off x="7372349" y="19316700"/>
                  <a:ext cx="1184141" cy="685800"/>
                  <a:chOff x="5789781" y="18088159"/>
                  <a:chExt cx="1414160" cy="1027058"/>
                </a:xfrm>
              </p:grpSpPr>
              <p:sp>
                <p:nvSpPr>
                  <p:cNvPr id="128" name="타원 127"/>
                  <p:cNvSpPr/>
                  <p:nvPr/>
                </p:nvSpPr>
                <p:spPr bwMode="auto">
                  <a:xfrm>
                    <a:off x="5789781" y="18088159"/>
                    <a:ext cx="1414160" cy="1027058"/>
                  </a:xfrm>
                  <a:prstGeom prst="ellipse">
                    <a:avLst/>
                  </a:prstGeom>
                  <a:solidFill>
                    <a:srgbClr val="00B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innerShdw blurRad="63500" dist="50800" dir="2700000">
                      <a:prstClr val="black">
                        <a:alpha val="50000"/>
                      </a:prstClr>
                    </a:innerShdw>
                  </a:effectLst>
                </p:spPr>
                <p:txBody>
                  <a:bodyPr/>
                  <a:lstStyle/>
                  <a:p>
                    <a:pPr algn="ctr" defTabSz="4321175">
                      <a:defRPr/>
                    </a:pPr>
                    <a:endParaRPr lang="ko-KR" altLang="en-US" sz="2000" b="1" dirty="0"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5856298" y="18224833"/>
                    <a:ext cx="1343955" cy="6878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500" b="1" dirty="0" smtClean="0"/>
                      <a:t>02</a:t>
                    </a:r>
                    <a:endParaRPr lang="ko-KR" altLang="en-US" sz="2500" b="1" dirty="0"/>
                  </a:p>
                </p:txBody>
              </p:sp>
            </p:grpSp>
          </p:grpSp>
          <p:sp>
            <p:nvSpPr>
              <p:cNvPr id="125" name="TextBox 124"/>
              <p:cNvSpPr txBox="1"/>
              <p:nvPr/>
            </p:nvSpPr>
            <p:spPr>
              <a:xfrm>
                <a:off x="9067801" y="17830781"/>
                <a:ext cx="8203215" cy="355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 latinLnBrk="1"/>
                <a:r>
                  <a:rPr lang="ko-KR" altLang="en-US" b="1" dirty="0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어플리케이션 </a:t>
                </a:r>
                <a:r>
                  <a:rPr lang="en-US" altLang="ko-KR" b="1" dirty="0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UI </a:t>
                </a:r>
                <a:r>
                  <a:rPr lang="ko-KR" altLang="en-US" b="1" dirty="0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디자인과 기능을 </a:t>
                </a:r>
                <a:r>
                  <a:rPr lang="en-US" altLang="ko-KR" b="1" dirty="0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3</a:t>
                </a:r>
                <a:r>
                  <a:rPr lang="ko-KR" altLang="en-US" b="1" dirty="0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가지로 구성</a:t>
                </a:r>
                <a:endParaRPr lang="en-US" altLang="ko-KR" b="1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13811248" y="15769228"/>
              <a:ext cx="6477000" cy="737820"/>
              <a:chOff x="7886699" y="17659350"/>
              <a:chExt cx="9467851" cy="685800"/>
            </a:xfrm>
          </p:grpSpPr>
          <p:grpSp>
            <p:nvGrpSpPr>
              <p:cNvPr id="131" name="그룹 84"/>
              <p:cNvGrpSpPr/>
              <p:nvPr/>
            </p:nvGrpSpPr>
            <p:grpSpPr>
              <a:xfrm>
                <a:off x="7886699" y="17659350"/>
                <a:ext cx="9467851" cy="685800"/>
                <a:chOff x="7372349" y="19316700"/>
                <a:chExt cx="9467851" cy="685800"/>
              </a:xfrm>
            </p:grpSpPr>
            <p:sp>
              <p:nvSpPr>
                <p:cNvPr id="133" name="오각형 132"/>
                <p:cNvSpPr/>
                <p:nvPr/>
              </p:nvSpPr>
              <p:spPr bwMode="auto">
                <a:xfrm>
                  <a:off x="8286750" y="19411956"/>
                  <a:ext cx="8553450" cy="552450"/>
                </a:xfrm>
                <a:prstGeom prst="homePlate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txBody>
                <a:bodyPr/>
                <a:lstStyle/>
                <a:p>
                  <a:pPr algn="ctr" defTabSz="4321175">
                    <a:defRPr/>
                  </a:pPr>
                  <a:endParaRPr lang="ko-KR" altLang="en-US" sz="2000" b="1" dirty="0"/>
                </a:p>
              </p:txBody>
            </p:sp>
            <p:grpSp>
              <p:nvGrpSpPr>
                <p:cNvPr id="134" name="그룹 83"/>
                <p:cNvGrpSpPr/>
                <p:nvPr/>
              </p:nvGrpSpPr>
              <p:grpSpPr>
                <a:xfrm>
                  <a:off x="7372349" y="19316700"/>
                  <a:ext cx="1184141" cy="685800"/>
                  <a:chOff x="5789781" y="18088159"/>
                  <a:chExt cx="1414160" cy="1027058"/>
                </a:xfrm>
              </p:grpSpPr>
              <p:sp>
                <p:nvSpPr>
                  <p:cNvPr id="135" name="타원 134"/>
                  <p:cNvSpPr/>
                  <p:nvPr/>
                </p:nvSpPr>
                <p:spPr bwMode="auto">
                  <a:xfrm>
                    <a:off x="5789781" y="18088159"/>
                    <a:ext cx="1414160" cy="1027058"/>
                  </a:xfrm>
                  <a:prstGeom prst="ellipse">
                    <a:avLst/>
                  </a:prstGeom>
                  <a:solidFill>
                    <a:srgbClr val="00B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innerShdw blurRad="63500" dist="50800" dir="2700000">
                      <a:prstClr val="black">
                        <a:alpha val="50000"/>
                      </a:prstClr>
                    </a:innerShdw>
                  </a:effectLst>
                </p:spPr>
                <p:txBody>
                  <a:bodyPr/>
                  <a:lstStyle/>
                  <a:p>
                    <a:pPr algn="ctr" defTabSz="4321175">
                      <a:defRPr/>
                    </a:pPr>
                    <a:endParaRPr lang="ko-KR" altLang="en-US" sz="2000" b="1" dirty="0"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5856298" y="18224834"/>
                    <a:ext cx="1343955" cy="6878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500" b="1" dirty="0" smtClean="0"/>
                      <a:t>03</a:t>
                    </a:r>
                    <a:endParaRPr lang="ko-KR" altLang="en-US" sz="2500" b="1" dirty="0"/>
                  </a:p>
                </p:txBody>
              </p:sp>
            </p:grpSp>
          </p:grpSp>
          <p:sp>
            <p:nvSpPr>
              <p:cNvPr id="132" name="TextBox 131"/>
              <p:cNvSpPr txBox="1"/>
              <p:nvPr/>
            </p:nvSpPr>
            <p:spPr>
              <a:xfrm>
                <a:off x="9067801" y="17830781"/>
                <a:ext cx="8203215" cy="355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 latinLnBrk="1"/>
                <a:r>
                  <a:rPr lang="en-US" altLang="ko-KR" b="1" dirty="0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JAVA </a:t>
                </a:r>
                <a:r>
                  <a:rPr lang="ko-KR" altLang="en-US" b="1" dirty="0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와 안드로이드 스튜디오를 이용해 </a:t>
                </a:r>
                <a:r>
                  <a:rPr lang="ko-KR" altLang="en-US" b="1" dirty="0" err="1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어플</a:t>
                </a:r>
                <a:r>
                  <a:rPr lang="ko-KR" altLang="en-US" b="1" dirty="0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 제작</a:t>
                </a:r>
                <a:endParaRPr lang="en-US" altLang="ko-KR" b="1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endParaRPr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>
              <a:off x="13811248" y="17071262"/>
              <a:ext cx="6705403" cy="737820"/>
              <a:chOff x="7886699" y="17659350"/>
              <a:chExt cx="9801723" cy="685800"/>
            </a:xfrm>
          </p:grpSpPr>
          <p:grpSp>
            <p:nvGrpSpPr>
              <p:cNvPr id="138" name="그룹 84"/>
              <p:cNvGrpSpPr/>
              <p:nvPr/>
            </p:nvGrpSpPr>
            <p:grpSpPr>
              <a:xfrm>
                <a:off x="7886699" y="17659350"/>
                <a:ext cx="9467851" cy="685800"/>
                <a:chOff x="7372349" y="19316700"/>
                <a:chExt cx="9467851" cy="685800"/>
              </a:xfrm>
            </p:grpSpPr>
            <p:sp>
              <p:nvSpPr>
                <p:cNvPr id="140" name="오각형 139"/>
                <p:cNvSpPr/>
                <p:nvPr/>
              </p:nvSpPr>
              <p:spPr bwMode="auto">
                <a:xfrm>
                  <a:off x="8286750" y="19411956"/>
                  <a:ext cx="8553450" cy="552450"/>
                </a:xfrm>
                <a:prstGeom prst="homePlate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txBody>
                <a:bodyPr/>
                <a:lstStyle/>
                <a:p>
                  <a:pPr algn="ctr" defTabSz="4321175">
                    <a:defRPr/>
                  </a:pPr>
                  <a:endParaRPr lang="ko-KR" altLang="en-US" sz="2000" b="1" dirty="0"/>
                </a:p>
              </p:txBody>
            </p:sp>
            <p:grpSp>
              <p:nvGrpSpPr>
                <p:cNvPr id="141" name="그룹 83"/>
                <p:cNvGrpSpPr/>
                <p:nvPr/>
              </p:nvGrpSpPr>
              <p:grpSpPr>
                <a:xfrm>
                  <a:off x="7372349" y="19316700"/>
                  <a:ext cx="1184141" cy="685800"/>
                  <a:chOff x="5789781" y="18088159"/>
                  <a:chExt cx="1414160" cy="1027058"/>
                </a:xfrm>
              </p:grpSpPr>
              <p:sp>
                <p:nvSpPr>
                  <p:cNvPr id="142" name="타원 141"/>
                  <p:cNvSpPr/>
                  <p:nvPr/>
                </p:nvSpPr>
                <p:spPr bwMode="auto">
                  <a:xfrm>
                    <a:off x="5789781" y="18088159"/>
                    <a:ext cx="1414160" cy="1027058"/>
                  </a:xfrm>
                  <a:prstGeom prst="ellipse">
                    <a:avLst/>
                  </a:prstGeom>
                  <a:solidFill>
                    <a:srgbClr val="00B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innerShdw blurRad="63500" dist="50800" dir="2700000">
                      <a:prstClr val="black">
                        <a:alpha val="50000"/>
                      </a:prstClr>
                    </a:innerShdw>
                  </a:effectLst>
                </p:spPr>
                <p:txBody>
                  <a:bodyPr/>
                  <a:lstStyle/>
                  <a:p>
                    <a:pPr algn="ctr" defTabSz="4321175">
                      <a:defRPr/>
                    </a:pPr>
                    <a:endParaRPr lang="ko-KR" altLang="en-US" sz="2000" b="1" dirty="0"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5856298" y="18224834"/>
                    <a:ext cx="1343955" cy="6878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500" b="1" dirty="0" smtClean="0"/>
                      <a:t>04</a:t>
                    </a:r>
                    <a:endParaRPr lang="ko-KR" altLang="en-US" sz="2500" b="1" dirty="0"/>
                  </a:p>
                </p:txBody>
              </p:sp>
            </p:grpSp>
          </p:grpSp>
          <p:sp>
            <p:nvSpPr>
              <p:cNvPr id="139" name="TextBox 138"/>
              <p:cNvSpPr txBox="1"/>
              <p:nvPr/>
            </p:nvSpPr>
            <p:spPr>
              <a:xfrm>
                <a:off x="9067801" y="17804555"/>
                <a:ext cx="8620621" cy="355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 latinLnBrk="1"/>
                <a:r>
                  <a:rPr lang="ko-KR" altLang="en-US" b="1" dirty="0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스마트 카메라 기능을 위해 모델을 </a:t>
                </a:r>
                <a:r>
                  <a:rPr lang="ko-KR" altLang="en-US" b="1" dirty="0" err="1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안드로이드와</a:t>
                </a:r>
                <a:r>
                  <a:rPr lang="ko-KR" altLang="en-US" b="1" dirty="0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 연결</a:t>
                </a:r>
                <a:endParaRPr lang="en-US" altLang="ko-KR" b="1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endParaRPr>
              </a:p>
            </p:txBody>
          </p:sp>
        </p:grpSp>
        <p:sp>
          <p:nvSpPr>
            <p:cNvPr id="145" name="TextBox 144"/>
            <p:cNvSpPr txBox="1"/>
            <p:nvPr/>
          </p:nvSpPr>
          <p:spPr>
            <a:xfrm>
              <a:off x="13949822" y="15214919"/>
              <a:ext cx="6327319" cy="394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[</a:t>
              </a:r>
              <a:r>
                <a:rPr lang="ko-KR" altLang="en-US" b="1" dirty="0" smtClean="0"/>
                <a:t>스마트 카메라</a:t>
              </a:r>
              <a:r>
                <a:rPr lang="en-US" altLang="ko-KR" b="1" dirty="0" smtClean="0"/>
                <a:t>(</a:t>
              </a:r>
              <a:r>
                <a:rPr lang="ko-KR" altLang="en-US" b="1" dirty="0" smtClean="0"/>
                <a:t>메인 기능</a:t>
              </a:r>
              <a:r>
                <a:rPr lang="en-US" altLang="ko-KR" b="1" dirty="0" smtClean="0"/>
                <a:t>),  </a:t>
              </a:r>
              <a:r>
                <a:rPr lang="ko-KR" altLang="en-US" b="1" dirty="0" smtClean="0"/>
                <a:t>개발자 추천</a:t>
              </a:r>
              <a:r>
                <a:rPr lang="en-US" altLang="ko-KR" b="1" dirty="0" smtClean="0"/>
                <a:t>, </a:t>
              </a:r>
              <a:r>
                <a:rPr lang="ko-KR" altLang="en-US" b="1" dirty="0" smtClean="0"/>
                <a:t>맞춤추천</a:t>
              </a:r>
              <a:r>
                <a:rPr lang="en-US" altLang="ko-KR" b="1" dirty="0" smtClean="0"/>
                <a:t>]</a:t>
              </a:r>
              <a:endParaRPr lang="ko-KR" altLang="en-US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978724" y="17895855"/>
              <a:ext cx="5756549" cy="428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[</a:t>
              </a:r>
              <a:r>
                <a:rPr lang="ko-KR" altLang="en-US" b="1" dirty="0" smtClean="0"/>
                <a:t>스마트카메라</a:t>
              </a:r>
              <a:r>
                <a:rPr lang="en-US" altLang="ko-KR" b="1" dirty="0" smtClean="0"/>
                <a:t>(</a:t>
              </a:r>
              <a:r>
                <a:rPr lang="ko-KR" altLang="en-US" b="1" dirty="0" smtClean="0"/>
                <a:t>핵심 기능</a:t>
              </a:r>
              <a:r>
                <a:rPr lang="en-US" altLang="ko-KR" b="1" dirty="0" smtClean="0"/>
                <a:t>)</a:t>
              </a:r>
              <a:r>
                <a:rPr lang="ko-KR" altLang="en-US" b="1" dirty="0" smtClean="0"/>
                <a:t>  </a:t>
              </a:r>
              <a:r>
                <a:rPr lang="en-US" altLang="ko-KR" b="1" dirty="0" smtClean="0"/>
                <a:t>flow chart]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857250" y="17030700"/>
            <a:ext cx="19345275" cy="8743951"/>
            <a:chOff x="857250" y="17030700"/>
            <a:chExt cx="19345275" cy="874395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857250" y="17030700"/>
              <a:ext cx="19345275" cy="874395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56157" y="17067812"/>
              <a:ext cx="14898871" cy="741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accent1"/>
                  </a:solidFill>
                </a:rPr>
                <a:t>A</a:t>
              </a:r>
              <a:r>
                <a:rPr lang="en-US" altLang="ko-KR" sz="3200" b="1" dirty="0" smtClean="0"/>
                <a:t>pplication </a:t>
              </a:r>
              <a:r>
                <a:rPr lang="en-US" altLang="ko-KR" sz="3200" b="1" dirty="0" smtClean="0">
                  <a:solidFill>
                    <a:schemeClr val="accent1"/>
                  </a:solidFill>
                </a:rPr>
                <a:t>S</a:t>
              </a:r>
              <a:r>
                <a:rPr lang="en-US" altLang="ko-KR" sz="3200" b="1" dirty="0" smtClean="0"/>
                <a:t>creen Flow</a:t>
              </a:r>
              <a:endParaRPr lang="ko-KR" altLang="en-US" sz="3200" b="1" dirty="0"/>
            </a:p>
          </p:txBody>
        </p:sp>
        <p:grpSp>
          <p:nvGrpSpPr>
            <p:cNvPr id="183" name="그룹 182"/>
            <p:cNvGrpSpPr/>
            <p:nvPr/>
          </p:nvGrpSpPr>
          <p:grpSpPr>
            <a:xfrm>
              <a:off x="13158807" y="21688425"/>
              <a:ext cx="5814993" cy="3771900"/>
              <a:chOff x="1724025" y="19802475"/>
              <a:chExt cx="4648200" cy="3771900"/>
            </a:xfrm>
          </p:grpSpPr>
          <p:grpSp>
            <p:nvGrpSpPr>
              <p:cNvPr id="174" name="그룹 173"/>
              <p:cNvGrpSpPr/>
              <p:nvPr/>
            </p:nvGrpSpPr>
            <p:grpSpPr>
              <a:xfrm>
                <a:off x="1724025" y="20451426"/>
                <a:ext cx="4638675" cy="2939831"/>
                <a:chOff x="8782050" y="22365951"/>
                <a:chExt cx="4638675" cy="2939831"/>
              </a:xfrm>
            </p:grpSpPr>
            <p:sp>
              <p:nvSpPr>
                <p:cNvPr id="53" name="직사각형 52"/>
                <p:cNvSpPr/>
                <p:nvPr/>
              </p:nvSpPr>
              <p:spPr>
                <a:xfrm>
                  <a:off x="11454303" y="22365951"/>
                  <a:ext cx="1620000" cy="2520000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9105410" y="22383749"/>
                  <a:ext cx="1620000" cy="2520000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8782050" y="24898350"/>
                  <a:ext cx="2286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App </a:t>
                  </a:r>
                  <a:r>
                    <a:rPr lang="ko-KR" altLang="en-US" b="1" dirty="0" err="1" smtClean="0"/>
                    <a:t>메인화면</a:t>
                  </a:r>
                  <a:endParaRPr lang="ko-KR" altLang="en-US" b="1" dirty="0"/>
                </a:p>
              </p:txBody>
            </p:sp>
            <p:sp>
              <p:nvSpPr>
                <p:cNvPr id="171" name="오른쪽 화살표 170"/>
                <p:cNvSpPr/>
                <p:nvPr/>
              </p:nvSpPr>
              <p:spPr>
                <a:xfrm>
                  <a:off x="10762333" y="23460075"/>
                  <a:ext cx="639092" cy="400050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11134725" y="24936450"/>
                  <a:ext cx="2286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smtClean="0"/>
                    <a:t>사용자 맞춤 추천</a:t>
                  </a:r>
                  <a:endParaRPr lang="ko-KR" altLang="en-US" b="1" dirty="0"/>
                </a:p>
              </p:txBody>
            </p:sp>
          </p:grpSp>
          <p:grpSp>
            <p:nvGrpSpPr>
              <p:cNvPr id="181" name="그룹 180"/>
              <p:cNvGrpSpPr/>
              <p:nvPr/>
            </p:nvGrpSpPr>
            <p:grpSpPr>
              <a:xfrm>
                <a:off x="1743076" y="19802475"/>
                <a:ext cx="4629149" cy="3771900"/>
                <a:chOff x="13173075" y="18316575"/>
                <a:chExt cx="5200650" cy="3771900"/>
              </a:xfrm>
            </p:grpSpPr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13173075" y="18316575"/>
                  <a:ext cx="5200650" cy="37719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13658850" y="18430875"/>
                  <a:ext cx="41433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smtClean="0"/>
                    <a:t>기능 </a:t>
                  </a:r>
                  <a:r>
                    <a:rPr lang="en-US" altLang="ko-KR" b="1" dirty="0" smtClean="0"/>
                    <a:t>3. </a:t>
                  </a:r>
                  <a:r>
                    <a:rPr lang="ko-KR" altLang="en-US" b="1" dirty="0" smtClean="0"/>
                    <a:t>사용자 맞춤 추천</a:t>
                  </a:r>
                  <a:endParaRPr lang="ko-KR" altLang="en-US" b="1" dirty="0"/>
                </a:p>
              </p:txBody>
            </p:sp>
          </p:grpSp>
        </p:grpSp>
        <p:grpSp>
          <p:nvGrpSpPr>
            <p:cNvPr id="196" name="그룹 195"/>
            <p:cNvGrpSpPr/>
            <p:nvPr/>
          </p:nvGrpSpPr>
          <p:grpSpPr>
            <a:xfrm>
              <a:off x="13106400" y="17811750"/>
              <a:ext cx="5838825" cy="3799106"/>
              <a:chOff x="4476750" y="18097500"/>
              <a:chExt cx="4667250" cy="3799106"/>
            </a:xfrm>
          </p:grpSpPr>
          <p:grpSp>
            <p:nvGrpSpPr>
              <p:cNvPr id="175" name="그룹 174"/>
              <p:cNvGrpSpPr/>
              <p:nvPr/>
            </p:nvGrpSpPr>
            <p:grpSpPr>
              <a:xfrm>
                <a:off x="4476750" y="18693678"/>
                <a:ext cx="4667250" cy="3202928"/>
                <a:chOff x="809625" y="22437003"/>
                <a:chExt cx="4667250" cy="3202928"/>
              </a:xfrm>
            </p:grpSpPr>
            <p:sp>
              <p:nvSpPr>
                <p:cNvPr id="52" name="직사각형 51"/>
                <p:cNvSpPr/>
                <p:nvPr/>
              </p:nvSpPr>
              <p:spPr>
                <a:xfrm>
                  <a:off x="3500183" y="22437003"/>
                  <a:ext cx="1620000" cy="2520000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직사각형 163"/>
                <p:cNvSpPr/>
                <p:nvPr/>
              </p:nvSpPr>
              <p:spPr>
                <a:xfrm>
                  <a:off x="1132985" y="22440899"/>
                  <a:ext cx="1620000" cy="2520000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809625" y="24955500"/>
                  <a:ext cx="2286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App </a:t>
                  </a:r>
                  <a:r>
                    <a:rPr lang="ko-KR" altLang="en-US" b="1" dirty="0" err="1" smtClean="0"/>
                    <a:t>메인화면</a:t>
                  </a:r>
                  <a:endParaRPr lang="ko-KR" altLang="en-US" b="1" dirty="0"/>
                </a:p>
              </p:txBody>
            </p:sp>
            <p:sp>
              <p:nvSpPr>
                <p:cNvPr id="166" name="오른쪽 화살표 165"/>
                <p:cNvSpPr/>
                <p:nvPr/>
              </p:nvSpPr>
              <p:spPr>
                <a:xfrm>
                  <a:off x="2818483" y="23574375"/>
                  <a:ext cx="639092" cy="400050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3190875" y="24993600"/>
                  <a:ext cx="2286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smtClean="0"/>
                    <a:t>개발자 여행지 추천</a:t>
                  </a:r>
                  <a:endParaRPr lang="en-US" altLang="ko-KR" b="1" dirty="0" smtClean="0"/>
                </a:p>
                <a:p>
                  <a:pPr algn="ctr"/>
                  <a:r>
                    <a:rPr lang="ko-KR" altLang="en-US" b="1" dirty="0" smtClean="0"/>
                    <a:t>및 위치정보</a:t>
                  </a:r>
                  <a:endParaRPr lang="ko-KR" altLang="en-US" b="1" dirty="0"/>
                </a:p>
              </p:txBody>
            </p:sp>
          </p:grpSp>
          <p:grpSp>
            <p:nvGrpSpPr>
              <p:cNvPr id="188" name="그룹 180"/>
              <p:cNvGrpSpPr/>
              <p:nvPr/>
            </p:nvGrpSpPr>
            <p:grpSpPr>
              <a:xfrm>
                <a:off x="4495801" y="18097500"/>
                <a:ext cx="4629149" cy="3771900"/>
                <a:chOff x="13173075" y="18316575"/>
                <a:chExt cx="5200650" cy="3771900"/>
              </a:xfrm>
            </p:grpSpPr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13173075" y="18316575"/>
                  <a:ext cx="5200650" cy="37719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`</a:t>
                  </a:r>
                  <a:endParaRPr lang="ko-KR" altLang="en-US" dirty="0"/>
                </a:p>
              </p:txBody>
            </p:sp>
            <p:sp>
              <p:nvSpPr>
                <p:cNvPr id="190" name="TextBox 189"/>
                <p:cNvSpPr txBox="1"/>
                <p:nvPr/>
              </p:nvSpPr>
              <p:spPr>
                <a:xfrm>
                  <a:off x="13658850" y="18430875"/>
                  <a:ext cx="41433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smtClean="0"/>
                    <a:t>기능 </a:t>
                  </a:r>
                  <a:r>
                    <a:rPr lang="en-US" altLang="ko-KR" b="1" dirty="0" smtClean="0"/>
                    <a:t>2. </a:t>
                  </a:r>
                  <a:r>
                    <a:rPr lang="ko-KR" altLang="en-US" b="1" dirty="0" smtClean="0"/>
                    <a:t>개발자 맞춤 추천</a:t>
                  </a:r>
                  <a:endParaRPr lang="ko-KR" altLang="en-US" b="1" dirty="0"/>
                </a:p>
              </p:txBody>
            </p:sp>
          </p:grpSp>
        </p:grpSp>
        <p:grpSp>
          <p:nvGrpSpPr>
            <p:cNvPr id="207" name="그룹 206"/>
            <p:cNvGrpSpPr/>
            <p:nvPr/>
          </p:nvGrpSpPr>
          <p:grpSpPr>
            <a:xfrm>
              <a:off x="1952625" y="17887950"/>
              <a:ext cx="9877425" cy="7800975"/>
              <a:chOff x="14487525" y="22078950"/>
              <a:chExt cx="9877425" cy="3846731"/>
            </a:xfrm>
          </p:grpSpPr>
          <p:grpSp>
            <p:nvGrpSpPr>
              <p:cNvPr id="172" name="그룹 171"/>
              <p:cNvGrpSpPr/>
              <p:nvPr/>
            </p:nvGrpSpPr>
            <p:grpSpPr>
              <a:xfrm>
                <a:off x="14487525" y="22717015"/>
                <a:ext cx="9877425" cy="3208666"/>
                <a:chOff x="10401300" y="20431015"/>
                <a:chExt cx="9877425" cy="3208666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10724660" y="20459699"/>
                  <a:ext cx="1620000" cy="2520000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13119400" y="20431015"/>
                  <a:ext cx="1620000" cy="2520000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15544092" y="20433443"/>
                  <a:ext cx="1620000" cy="2520000"/>
                </a:xfrm>
                <a:prstGeom prst="rect">
                  <a:avLst/>
                </a:prstGeom>
                <a:blipFill>
                  <a:blip r:embed="rId8" cstate="print"/>
                  <a:stretch>
                    <a:fillRect/>
                  </a:stretch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17914950" y="20435869"/>
                  <a:ext cx="1620000" cy="2520000"/>
                </a:xfrm>
                <a:prstGeom prst="rect">
                  <a:avLst/>
                </a:prstGeom>
                <a:blipFill>
                  <a:blip r:embed="rId9" cstate="print"/>
                  <a:stretch>
                    <a:fillRect/>
                  </a:stretch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오른쪽 화살표 56"/>
                <p:cNvSpPr/>
                <p:nvPr/>
              </p:nvSpPr>
              <p:spPr>
                <a:xfrm>
                  <a:off x="17220283" y="21545550"/>
                  <a:ext cx="639092" cy="400050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10401300" y="22974300"/>
                  <a:ext cx="2286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App </a:t>
                  </a:r>
                  <a:r>
                    <a:rPr lang="ko-KR" altLang="en-US" b="1" dirty="0" err="1" smtClean="0"/>
                    <a:t>메인화면</a:t>
                  </a:r>
                  <a:endParaRPr lang="ko-KR" altLang="en-US" b="1" dirty="0"/>
                </a:p>
              </p:txBody>
            </p:sp>
            <p:sp>
              <p:nvSpPr>
                <p:cNvPr id="156" name="오른쪽 화살표 155"/>
                <p:cNvSpPr/>
                <p:nvPr/>
              </p:nvSpPr>
              <p:spPr>
                <a:xfrm>
                  <a:off x="14839033" y="21536025"/>
                  <a:ext cx="639092" cy="400050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오른쪽 화살표 158"/>
                <p:cNvSpPr/>
                <p:nvPr/>
              </p:nvSpPr>
              <p:spPr>
                <a:xfrm>
                  <a:off x="12410158" y="21536025"/>
                  <a:ext cx="639092" cy="400050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TextBox 159"/>
                <p:cNvSpPr txBox="1"/>
                <p:nvPr/>
              </p:nvSpPr>
              <p:spPr>
                <a:xfrm>
                  <a:off x="12458700" y="22974300"/>
                  <a:ext cx="3028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smtClean="0"/>
                    <a:t>스마트 렌즈 기능</a:t>
                  </a:r>
                  <a:endParaRPr lang="ko-KR" altLang="en-US" b="1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14839950" y="22983825"/>
                  <a:ext cx="302895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smtClean="0"/>
                    <a:t>인공지능</a:t>
                  </a:r>
                  <a:endParaRPr lang="en-US" altLang="ko-KR" b="1" dirty="0" smtClean="0"/>
                </a:p>
                <a:p>
                  <a:pPr algn="ctr"/>
                  <a:r>
                    <a:rPr lang="ko-KR" altLang="en-US" b="1" dirty="0" smtClean="0"/>
                    <a:t>여행지 추천</a:t>
                  </a:r>
                  <a:endParaRPr lang="ko-KR" altLang="en-US" b="1" dirty="0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17249775" y="22993350"/>
                  <a:ext cx="302895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err="1" smtClean="0"/>
                    <a:t>사진클릭시</a:t>
                  </a:r>
                  <a:r>
                    <a:rPr lang="ko-KR" altLang="en-US" b="1" dirty="0" smtClean="0"/>
                    <a:t> </a:t>
                  </a:r>
                  <a:endParaRPr lang="en-US" altLang="ko-KR" b="1" dirty="0" smtClean="0"/>
                </a:p>
                <a:p>
                  <a:pPr algn="ctr"/>
                  <a:r>
                    <a:rPr lang="ko-KR" altLang="en-US" b="1" dirty="0" smtClean="0"/>
                    <a:t>하이퍼링크</a:t>
                  </a:r>
                  <a:endParaRPr lang="ko-KR" altLang="en-US" b="1" dirty="0"/>
                </a:p>
              </p:txBody>
            </p:sp>
          </p:grpSp>
          <p:grpSp>
            <p:nvGrpSpPr>
              <p:cNvPr id="199" name="그룹 180"/>
              <p:cNvGrpSpPr/>
              <p:nvPr/>
            </p:nvGrpSpPr>
            <p:grpSpPr>
              <a:xfrm>
                <a:off x="14487525" y="22078950"/>
                <a:ext cx="9401175" cy="3771900"/>
                <a:chOff x="13173075" y="18316575"/>
                <a:chExt cx="5200650" cy="3771900"/>
              </a:xfrm>
            </p:grpSpPr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13173075" y="18316575"/>
                  <a:ext cx="5200650" cy="37719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13658850" y="18430875"/>
                  <a:ext cx="41433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smtClean="0"/>
                    <a:t>기능 </a:t>
                  </a:r>
                  <a:r>
                    <a:rPr lang="en-US" altLang="ko-KR" b="1" dirty="0" smtClean="0"/>
                    <a:t>1. </a:t>
                  </a:r>
                  <a:r>
                    <a:rPr lang="ko-KR" altLang="en-US" b="1" dirty="0" smtClean="0"/>
                    <a:t>인공지능 맞춤 추천</a:t>
                  </a:r>
                  <a:r>
                    <a:rPr lang="en-US" altLang="ko-KR" b="1" dirty="0" smtClean="0"/>
                    <a:t>(</a:t>
                  </a:r>
                  <a:r>
                    <a:rPr lang="ko-KR" altLang="en-US" b="1" dirty="0" err="1" smtClean="0"/>
                    <a:t>메인기능</a:t>
                  </a:r>
                  <a:r>
                    <a:rPr lang="en-US" altLang="ko-KR" b="1" dirty="0" smtClean="0"/>
                    <a:t>)</a:t>
                  </a:r>
                  <a:endParaRPr lang="ko-KR" altLang="en-US" b="1" dirty="0"/>
                </a:p>
              </p:txBody>
            </p:sp>
          </p:grpSp>
        </p:grpSp>
      </p:grpSp>
    </p:spTree>
    <p:extLst>
      <p:ext uri="{BB962C8B-B14F-4D97-AF65-F5344CB8AC3E}">
        <p14:creationId xmlns="" xmlns:p14="http://schemas.microsoft.com/office/powerpoint/2010/main" val="23004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</TotalTime>
  <Words>347</Words>
  <Application>Microsoft Office PowerPoint</Application>
  <PresentationFormat>사용자 지정</PresentationFormat>
  <Paragraphs>59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42135</dc:creator>
  <cp:lastModifiedBy>LGPC</cp:lastModifiedBy>
  <cp:revision>64</cp:revision>
  <dcterms:created xsi:type="dcterms:W3CDTF">2019-11-18T01:51:29Z</dcterms:created>
  <dcterms:modified xsi:type="dcterms:W3CDTF">2021-06-07T14:37:56Z</dcterms:modified>
</cp:coreProperties>
</file>