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00"/>
            </a:lvl1pPr>
          </a:lstStyle>
          <a:p>
            <a:pPr/>
            <a:r>
              <a:t>Before managers can make crucial business decisions, the raw data that is keyed into a database must undergo a transformation.  Many companies use online transaction processing (OLTP) systems to handle the input and storage of data.  Once collected, data typically goes through a reporting process where queries are written, data is sorted and lookups are performed in a data warehouse.  Once the reporting process is finished, data is analyzed and becomes useful information for decision-making.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What is OLAP? </a:t>
            </a:r>
          </a:p>
          <a:p>
            <a:pPr/>
            <a:r>
              <a:t>–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On-line Analytical Processing (OLAP) is a method by which managers and executives are able to gain access to data.  This access is fast, consistent and interactive, allowing a wide variety of possible perspectives.  OLAP transforms raw data into precise, accurate and timely information, usable by the entire enterprise.” http://www.hyperion.com/olapterms.cfm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12700" dist="25400" dir="2700000">
                  <a:srgbClr val="DDDDDD"/>
                </a:outerShdw>
              </a:effectLst>
            </a:endParaRPr>
          </a:p>
          <a:p>
            <a:pPr/>
            <a:r>
              <a:t>–Multidimensional logical view of data</a:t>
            </a:r>
          </a:p>
          <a:p>
            <a:pPr/>
            <a:r>
              <a:t>–Independent of how the data is stored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􀂃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SzPct val="100000"/>
              <a:buChar char="•"/>
            </a:pPr>
            <a:r>
              <a:t>Multidimensional data analysis</a:t>
            </a:r>
          </a:p>
          <a:p>
            <a:pPr/>
            <a:r>
              <a:t>–Slice and dice, drill-down, roll-up, pivoting</a:t>
            </a:r>
          </a:p>
          <a:p>
            <a:pPr/>
            <a:r>
              <a:t>–Powerful data transformation engine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􀂃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SzPct val="100000"/>
              <a:buChar char="•"/>
            </a:pPr>
            <a:r>
              <a:t>Statistics along several dimensions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􀂃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SzPct val="100000"/>
              <a:buChar char="•"/>
            </a:pPr>
            <a:r>
              <a:t>Support for forecasting, trend analysis, statistical analysis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􀂃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SzPct val="100000"/>
              <a:buChar char="•"/>
            </a:pPr>
            <a:r>
              <a:t>Powerful information presentation</a:t>
            </a:r>
          </a:p>
          <a:p>
            <a:pPr/>
            <a:r>
              <a:t>–2D/3D, charts, graphs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􀂃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SzPct val="100000"/>
              <a:buChar char="•"/>
            </a:pPr>
            <a:r>
              <a:t>OLAP usually involves a multidimensional data store (MDDB)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1" y="2438400"/>
            <a:ext cx="9009064" cy="1052513"/>
            <a:chOff x="0" y="0"/>
            <a:chExt cx="9009062" cy="1052512"/>
          </a:xfrm>
        </p:grpSpPr>
        <p:grpSp>
          <p:nvGrpSpPr>
            <p:cNvPr id="20" name="Group 20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200" cy="474662"/>
            </a:xfrm>
          </p:grpSpPr>
          <p:sp>
            <p:nvSpPr>
              <p:cNvPr id="18" name="Shape 18"/>
              <p:cNvSpPr/>
              <p:nvPr/>
            </p:nvSpPr>
            <p:spPr>
              <a:xfrm>
                <a:off x="-1" y="0"/>
                <a:ext cx="437663" cy="474663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382953" y="0"/>
                <a:ext cx="328248" cy="474663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7" cy="474662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-1" y="0"/>
                <a:ext cx="421823" cy="47466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69093" y="0"/>
                <a:ext cx="369095" cy="4746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</p:grpSp>
        <p:sp>
          <p:nvSpPr>
            <p:cNvPr id="24" name="Shape 24"/>
            <p:cNvSpPr/>
            <p:nvPr/>
          </p:nvSpPr>
          <p:spPr>
            <a:xfrm>
              <a:off x="-1" y="457200"/>
              <a:ext cx="560389" cy="422275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>
              <a:off x="635000" y="0"/>
              <a:ext cx="31750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315912" y="822325"/>
              <a:ext cx="8693151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8" name="Shape 28"/>
          <p:cNvSpPr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b="0" sz="3200"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b="0" sz="3200"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b="0" sz="3200"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b="0" sz="3200"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b="0" sz="3200"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182687" y="2017712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1182687" y="2017712"/>
            <a:ext cx="3814234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body" sz="half" idx="1"/>
          </p:nvPr>
        </p:nvSpPr>
        <p:spPr>
          <a:xfrm>
            <a:off x="1182687" y="2017712"/>
            <a:ext cx="3814234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Shape 65"/>
          <p:cNvSpPr/>
          <p:nvPr>
            <p:ph type="body" sz="half" idx="13"/>
          </p:nvPr>
        </p:nvSpPr>
        <p:spPr>
          <a:xfrm>
            <a:off x="5140854" y="2017712"/>
            <a:ext cx="3814234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 algn="l">
              <a:lnSpc>
                <a:spcPct val="100000"/>
              </a:lnSpc>
              <a:spcBef>
                <a:spcPts val="700"/>
              </a:spcBef>
              <a:defRPr b="0" sz="3200"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3" name="Shap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4" name="Shape 4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5" name="Shape 5"/>
          <p:cNvSpPr/>
          <p:nvPr/>
        </p:nvSpPr>
        <p:spPr>
          <a:xfrm>
            <a:off x="911225" y="1520825"/>
            <a:ext cx="368301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6" name="Shape 6"/>
          <p:cNvSpPr/>
          <p:nvPr/>
        </p:nvSpPr>
        <p:spPr>
          <a:xfrm>
            <a:off x="126999" y="1447800"/>
            <a:ext cx="560389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7" name="Shap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8" name="Shap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14312" marR="0" indent="-214312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6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1pPr>
      <a:lvl2pPr marL="661307" marR="0" indent="-204107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5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2pPr>
      <a:lvl3pPr marL="1104900" marR="0" indent="-190500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3pPr>
      <a:lvl4pPr marL="1600200" marR="0" indent="-228600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5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4pPr>
      <a:lvl5pPr marL="2082800" marR="0" indent="-254000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5pPr>
      <a:lvl6pPr marL="2540000" marR="0" indent="-254000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6pPr>
      <a:lvl7pPr marL="2997200" marR="0" indent="-254000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7pPr>
      <a:lvl8pPr marL="3454400" marR="0" indent="-254000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8pPr>
      <a:lvl9pPr marL="3911600" marR="0" indent="-254000" algn="just" defTabSz="914400" rtl="0" latinLnBrk="0">
        <a:lnSpc>
          <a:spcPct val="90000"/>
        </a:lnSpc>
        <a:spcBef>
          <a:spcPts val="400"/>
        </a:spcBef>
        <a:spcAft>
          <a:spcPts val="0"/>
        </a:spcAft>
        <a:buClr>
          <a:srgbClr val="3333CC"/>
        </a:buClr>
        <a:buSzPct val="5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宋体"/>
          <a:ea typeface="宋体"/>
          <a:cs typeface="宋体"/>
          <a:sym typeface="宋体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xfrm>
            <a:off x="8561799" y="6398260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Shape 90"/>
          <p:cNvSpPr/>
          <p:nvPr/>
        </p:nvSpPr>
        <p:spPr>
          <a:xfrm>
            <a:off x="1368640" y="1943469"/>
            <a:ext cx="5797551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333399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PbearSQL</a:t>
            </a:r>
          </a:p>
          <a:p>
            <a:pPr>
              <a:defRPr sz="2400">
                <a:solidFill>
                  <a:srgbClr val="333399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sz="3600"/>
              <a:t>sql-base</a:t>
            </a:r>
            <a:r>
              <a:t>大数据分析处理平台</a:t>
            </a:r>
          </a:p>
        </p:txBody>
      </p:sp>
      <p:pic>
        <p:nvPicPr>
          <p:cNvPr id="91" name="BacoDiscussionsBlo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0" y="3644900"/>
            <a:ext cx="2286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350083" y="3793049"/>
            <a:ext cx="4648201" cy="1155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 anchor="b">
            <a:spAutoFit/>
          </a:bodyPr>
          <a:lstStyle/>
          <a:p>
            <a:pPr>
              <a:defRPr sz="4400">
                <a:solidFill>
                  <a:srgbClr val="3333CC"/>
                </a:solidFill>
              </a:defRPr>
            </a:pPr>
            <a:r>
              <a:rPr sz="2400">
                <a:solidFill>
                  <a:srgbClr val="AA7942"/>
                </a:solidFill>
              </a:rPr>
              <a:t>壹账通大数据平台研发团队</a:t>
            </a:r>
            <a:br>
              <a:rPr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楷体_GB2312"/>
              </a:rPr>
            </a:br>
            <a:br>
              <a:rPr sz="2000" u="sng">
                <a:solidFill>
                  <a:srgbClr val="000000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调度系统-数据库串</a:t>
            </a:r>
          </a:p>
        </p:txBody>
      </p:sp>
      <p:sp>
        <p:nvSpPr>
          <p:cNvPr id="137" name="Shape 137"/>
          <p:cNvSpPr/>
          <p:nvPr/>
        </p:nvSpPr>
        <p:spPr>
          <a:xfrm>
            <a:off x="157091" y="4702869"/>
            <a:ext cx="84284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60000"/>
              <a:buBlip>
                <a:blip r:embed="rId2"/>
              </a:buBlip>
            </a:pPr>
            <a:r>
              <a:t> 数据库串是为了屏蔽在编写任务脚本过程中，明文显示数据库账号，密码等信息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 便于权限管理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00" y="2020887"/>
            <a:ext cx="8339377" cy="2337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PbearSQL任务类型</a:t>
            </a:r>
          </a:p>
        </p:txBody>
      </p:sp>
      <p:sp>
        <p:nvSpPr>
          <p:cNvPr id="142" name="Shape 142"/>
          <p:cNvSpPr/>
          <p:nvPr/>
        </p:nvSpPr>
        <p:spPr>
          <a:xfrm>
            <a:off x="995516" y="2020887"/>
            <a:ext cx="6133542" cy="336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buSzPct val="60000"/>
              <a:buBlip>
                <a:blip r:embed="rId2"/>
              </a:buBlip>
              <a:defRPr sz="1600"/>
            </a:pPr>
            <a:r>
              <a:t>批处理任务：支持数据查询、OLAP分析，数据转换操作，适用各种静态数据源</a:t>
            </a:r>
          </a:p>
          <a:p>
            <a:pPr>
              <a:defRPr sz="1600"/>
            </a:pPr>
          </a:p>
          <a:p>
            <a:pPr marL="160421" indent="-160421">
              <a:buSzPct val="60000"/>
              <a:buBlip>
                <a:blip r:embed="rId2"/>
              </a:buBlip>
              <a:defRPr sz="1600"/>
            </a:pPr>
            <a:r>
              <a:t>导入导出任务：目前该类任务只用于从RDB数据源导出到其他数据源中。此类任务不支持多表join，即不支持OLAP分析，适用各种静态数据源。export任务会将RDB中的大表分段导出，目的是为了减少内存使用</a:t>
            </a:r>
          </a:p>
          <a:p>
            <a:pPr>
              <a:defRPr sz="1600"/>
            </a:pPr>
          </a:p>
          <a:p>
            <a:pPr marL="160421" indent="-160421">
              <a:buSzPct val="60000"/>
              <a:buBlip>
                <a:blip r:embed="rId2"/>
              </a:buBlip>
              <a:defRPr sz="1600"/>
            </a:pPr>
            <a:r>
              <a:t>流数据任务：该类任务必须有一个流数据源，目前PbearSQL只支持kafka。系统会将数据流当做只有一个字段为line的stream表，用户必须指定一个udtf函数或一个动态脚本对这个line字段进行处理，以生成想要的多字段临时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批处理</a:t>
            </a:r>
          </a:p>
        </p:txBody>
      </p:sp>
      <p:sp>
        <p:nvSpPr>
          <p:cNvPr id="146" name="Shape 146"/>
          <p:cNvSpPr/>
          <p:nvPr/>
        </p:nvSpPr>
        <p:spPr>
          <a:xfrm>
            <a:off x="995516" y="2020887"/>
            <a:ext cx="6133542" cy="382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set spark.app.name = onlinetest;</a:t>
            </a:r>
            <a:br/>
            <a:r>
              <a:t>set pbear.task.type = batch;</a:t>
            </a:r>
            <a:br/>
            <a:r>
              <a:t>set df.show.rows = 5;</a:t>
            </a:r>
            <a:br/>
            <a:br/>
            <a:r>
              <a:t>CREATE TEMPORARY TABLE pbear_test FROM  hdfs "path=hdfs://localhost:9000/data/people/|format=json"  select name, age from people where age &gt; 7;</a:t>
            </a:r>
            <a:br/>
            <a:r>
              <a:t>T1 = select name, age from pbear_test where age &gt; 10;</a:t>
            </a:r>
            <a:br/>
            <a:r>
              <a:t>insert into hdfs "path=hdfs://localhost:9000/data/people2/|format=json" select name, age from T1;</a:t>
            </a:r>
            <a:br/>
            <a:br/>
            <a:r>
              <a:t>CREATE TEMPORARY TABLE stu1 FrOM  mongo "host=localhost:27017|database=test|collection=people|user=pbear|password=pbear123" select name, age, sch.addr.city as city  from stu where age &gt; 7;</a:t>
            </a:r>
            <a:br/>
            <a:br/>
            <a:r>
              <a:t>CREATE TEMPORARY TABLE stu2 FROM  rdb "key=RD_OUEWR_pg" select name, sex from stu where sex = ‘m’;</a:t>
            </a:r>
          </a:p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br/>
            <a:r>
              <a:t>insert into rdb  "key=RD_OUEWR_pg|table=newstu|mode=overwrite" select stu1.name, stu1.age, stu1.city, stu2.sex from stu1 inner join stu2  on stu1.name=stu2.name;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流处理</a:t>
            </a:r>
          </a:p>
        </p:txBody>
      </p:sp>
      <p:sp>
        <p:nvSpPr>
          <p:cNvPr id="150" name="Shape 150"/>
          <p:cNvSpPr/>
          <p:nvPr/>
        </p:nvSpPr>
        <p:spPr>
          <a:xfrm>
            <a:off x="995516" y="2020887"/>
            <a:ext cx="6133542" cy="4278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set spark.app.name = demo;</a:t>
            </a:r>
          </a:p>
          <a:p>
            <a:pPr>
              <a:spcBef>
                <a:spcPts val="400"/>
              </a:spcBef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set pbear.task.type = streaming;</a:t>
            </a:r>
            <a:br/>
            <a:r>
              <a:t>---- 指定数据源，可以为kafka或者hdfs文件，暂时只支持kafka,一个任务脚本中只支持一个</a:t>
            </a:r>
          </a:p>
          <a:p>
            <a:pPr>
              <a:spcBef>
                <a:spcPts val="400"/>
              </a:spcBef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— 流数据源</a:t>
            </a:r>
            <a:br/>
            <a:r>
              <a:t>set streaming.source = kafka;</a:t>
            </a:r>
            <a:br/>
            <a:r>
              <a:t>---- 指定流时间间隔,单位秒</a:t>
            </a:r>
            <a:br/>
            <a:r>
              <a:t>set streaming.interval = 5;</a:t>
            </a:r>
            <a:br/>
            <a:r>
              <a:t>add jar udfs-1.0-SNAPSHOT.jar;</a:t>
            </a:r>
            <a:br/>
            <a:r>
              <a:t>CREATE TEMPORARY FUNCTION parser AS 'com.pingan.pbear.udtf.LineParser';</a:t>
            </a:r>
            <a:br/>
            <a:br/>
            <a:r>
              <a:t>CREATE TEMPORARY TABLE log FROM  kafka "broker=localhost:9092|topic=log|offset=largest|group=pbear" select parser(line) as (doc, ip, time, err_no) from stream;</a:t>
            </a:r>
          </a:p>
          <a:p>
            <a:pPr>
              <a:spcBef>
                <a:spcPts val="400"/>
              </a:spcBef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spcBef>
                <a:spcPts val="400"/>
              </a:spcBef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CREATE TEMPORARY TABLE error FROM  rdb “</a:t>
            </a:r>
            <a:r>
              <a:rPr>
                <a:solidFill>
                  <a:srgbClr val="FFC66E"/>
                </a:solidFill>
              </a:rPr>
              <a:t>url</a:t>
            </a:r>
            <a:r>
              <a:rPr>
                <a:solidFill>
                  <a:srgbClr val="A9B7C6"/>
                </a:solidFill>
              </a:rPr>
              <a:t>=</a:t>
            </a:r>
            <a:r>
              <a:t>jdbc:postgresql://127.0.0.1:5432/test|user=postgres|password=abcd123" select err_no, err_msg from error;</a:t>
            </a:r>
          </a:p>
          <a:p>
            <a:pPr>
              <a:spcBef>
                <a:spcPts val="400"/>
              </a:spcBef>
              <a:defRPr sz="1200">
                <a:latin typeface="+mj-lt"/>
                <a:ea typeface="+mj-ea"/>
                <a:cs typeface="+mj-cs"/>
                <a:sym typeface="Arial"/>
              </a:defRPr>
            </a:pPr>
            <a:br/>
            <a:r>
              <a:t>insert into kafka 'broker=localhost:9092|topic=newlog' select ansjWordSegToString(log.doc) as doc, log.ip as ip, ip2city(log.ip) as city, log.time as time, error.err_msg as err_msg from log inner join error on log.err_no = error.err_no;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导出任务</a:t>
            </a:r>
          </a:p>
        </p:txBody>
      </p:sp>
      <p:sp>
        <p:nvSpPr>
          <p:cNvPr id="154" name="Shape 154"/>
          <p:cNvSpPr/>
          <p:nvPr/>
        </p:nvSpPr>
        <p:spPr>
          <a:xfrm>
            <a:off x="995516" y="2020887"/>
            <a:ext cx="6133542" cy="171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set spark.app.name = demo;</a:t>
            </a:r>
          </a:p>
          <a:p>
            <a:pPr>
              <a:spcBef>
                <a:spcPts val="400"/>
              </a:spcBef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rPr>
                <a:solidFill>
                  <a:srgbClr val="CC7831"/>
                </a:solidFill>
              </a:rPr>
              <a:t>set </a:t>
            </a:r>
            <a:r>
              <a:t>pbear.task.type = export;</a:t>
            </a:r>
          </a:p>
          <a:p>
            <a:pPr>
              <a:spcBef>
                <a:spcPts val="400"/>
              </a:spcBef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— 指定每次导出数据行数</a:t>
            </a:r>
            <a:br/>
            <a:r>
              <a:rPr>
                <a:solidFill>
                  <a:srgbClr val="CC7831"/>
                </a:solidFill>
              </a:rPr>
              <a:t>set </a:t>
            </a:r>
            <a:r>
              <a:t>pbear.batch_size = </a:t>
            </a:r>
            <a:r>
              <a:rPr>
                <a:solidFill>
                  <a:srgbClr val="6897BB"/>
                </a:solidFill>
              </a:rPr>
              <a:t>2000000</a:t>
            </a:r>
            <a:r>
              <a:t>;</a:t>
            </a:r>
            <a:br/>
            <a:r>
              <a:rPr>
                <a:solidFill>
                  <a:srgbClr val="CC7831"/>
                </a:solidFill>
              </a:rPr>
              <a:t>CREATE TEMPORARY TABLE </a:t>
            </a:r>
            <a:r>
              <a:t>pbear_test </a:t>
            </a:r>
            <a:r>
              <a:rPr>
                <a:solidFill>
                  <a:srgbClr val="CC7831"/>
                </a:solidFill>
              </a:rPr>
              <a:t>FROM  </a:t>
            </a:r>
            <a:r>
              <a:t>rdb </a:t>
            </a:r>
            <a:r>
              <a:rPr>
                <a:solidFill>
                  <a:srgbClr val="6A8759"/>
                </a:solidFill>
              </a:rPr>
              <a:t>"key=RD_OUEWR_pg" </a:t>
            </a:r>
            <a:r>
              <a:rPr>
                <a:solidFill>
                  <a:srgbClr val="CC7831"/>
                </a:solidFill>
              </a:rPr>
              <a:t>select </a:t>
            </a:r>
            <a:r>
              <a:t>name, age </a:t>
            </a:r>
            <a:r>
              <a:rPr>
                <a:solidFill>
                  <a:srgbClr val="CC7831"/>
                </a:solidFill>
              </a:rPr>
              <a:t>from </a:t>
            </a:r>
            <a:r>
              <a:t>people;</a:t>
            </a:r>
            <a:br/>
            <a:r>
              <a:rPr>
                <a:solidFill>
                  <a:srgbClr val="CC7831"/>
                </a:solidFill>
              </a:rPr>
              <a:t>insert into </a:t>
            </a:r>
            <a:r>
              <a:t>hive </a:t>
            </a:r>
            <a:r>
              <a:rPr>
                <a:solidFill>
                  <a:srgbClr val="6A8759"/>
                </a:solidFill>
              </a:rPr>
              <a:t>"table=test.people2" </a:t>
            </a:r>
            <a:r>
              <a:rPr>
                <a:solidFill>
                  <a:srgbClr val="CC7831"/>
                </a:solidFill>
              </a:rPr>
              <a:t>select </a:t>
            </a:r>
            <a:r>
              <a:t>name, age </a:t>
            </a:r>
            <a:r>
              <a:rPr>
                <a:solidFill>
                  <a:srgbClr val="CC7831"/>
                </a:solidFill>
              </a:rPr>
              <a:t>from </a:t>
            </a:r>
            <a:r>
              <a:t>pbear_test;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graphicFrame>
        <p:nvGraphicFramePr>
          <p:cNvPr id="158" name="Table 158"/>
          <p:cNvGraphicFramePr/>
          <p:nvPr/>
        </p:nvGraphicFramePr>
        <p:xfrm>
          <a:off x="1039812" y="2413000"/>
          <a:ext cx="4475808" cy="25337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512527"/>
                <a:gridCol w="3883433"/>
              </a:tblGrid>
              <a:tr h="50420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改进方向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说明</a:t>
                      </a:r>
                    </a:p>
                  </a:txBody>
                  <a:tcPr marL="0" marR="0" marT="0" marB="0" anchor="t" anchorCtr="0" horzOverflow="overflow"/>
                </a:tc>
              </a:tr>
              <a:tr h="50420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更多数据源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Hbase, Cassandra</a:t>
                      </a:r>
                    </a:p>
                  </a:txBody>
                  <a:tcPr marL="0" marR="0" marT="0" marB="0" anchor="t" anchorCtr="0" horzOverflow="overflow"/>
                </a:tc>
              </a:tr>
              <a:tr h="50420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更多流类型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file, socket</a:t>
                      </a:r>
                    </a:p>
                  </a:txBody>
                  <a:tcPr marL="0" marR="0" marT="0" marB="0" anchor="t" anchorCtr="0" horzOverflow="overflow"/>
                </a:tc>
              </a:tr>
              <a:tr h="50420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机器学习UDF库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Spark MLLIB, scikit-learn</a:t>
                      </a:r>
                    </a:p>
                  </a:txBody>
                  <a:tcPr marL="0" marR="0" marT="0" marB="0" anchor="t" anchorCtr="0" horzOverflow="overflow"/>
                </a:tc>
              </a:tr>
              <a:tr h="50420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基础UDF库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常用字符串解析，类型转换等</a:t>
                      </a:r>
                    </a:p>
                  </a:txBody>
                  <a:tcPr marL="0" marR="0" marT="0" marB="0" anchor="t" anchorCtr="0" horzOverflow="overflow"/>
                </a:tc>
              </a:tr>
              <a:tr h="50420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兼容spark 2.0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目前只支持spark 1.6</a:t>
                      </a:r>
                    </a:p>
                  </a:txBody>
                  <a:tcPr marL="0" marR="0" marT="0" marB="0" anchor="t" anchorCtr="0" horzOverflow="overflow"/>
                </a:tc>
              </a:tr>
              <a:tr h="50420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调度系统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优化用户体验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内容提要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产生原因</a:t>
            </a:r>
          </a:p>
          <a:p>
            <a:pPr/>
            <a:r>
              <a:t>平台技术</a:t>
            </a:r>
          </a:p>
          <a:p>
            <a:pPr/>
            <a:r>
              <a:t>应用举例</a:t>
            </a:r>
          </a:p>
          <a:p>
            <a:pPr/>
            <a:r>
              <a:t>Roadmap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Shape 99"/>
          <p:cNvSpPr/>
          <p:nvPr>
            <p:ph type="title"/>
          </p:nvPr>
        </p:nvSpPr>
        <p:spPr>
          <a:xfrm>
            <a:off x="1219200" y="984250"/>
            <a:ext cx="3200400" cy="584201"/>
          </a:xfrm>
          <a:prstGeom prst="rect">
            <a:avLst/>
          </a:prstGeom>
        </p:spPr>
        <p:txBody>
          <a:bodyPr/>
          <a:lstStyle>
            <a:lvl1pPr defTabSz="896111">
              <a:defRPr b="1" sz="2744"/>
            </a:lvl1pPr>
          </a:lstStyle>
          <a:p>
            <a:pPr/>
            <a:r>
              <a:t>PbearSQL产生动机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990600" y="2209800"/>
            <a:ext cx="7315200" cy="2177177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b="0">
                <a:latin typeface="新宋体"/>
                <a:ea typeface="新宋体"/>
                <a:cs typeface="新宋体"/>
                <a:sym typeface="新宋体"/>
              </a:defRPr>
            </a:pPr>
            <a:r>
              <a:t>大数据的sql-base处理平台，通常使用Hive HQL或Spark SQL对数据进行处理分析</a:t>
            </a:r>
          </a:p>
          <a:p>
            <a:pPr marL="342900" indent="-342900">
              <a:defRPr b="0">
                <a:latin typeface="新宋体"/>
                <a:ea typeface="新宋体"/>
                <a:cs typeface="新宋体"/>
                <a:sym typeface="新宋体"/>
              </a:defRPr>
            </a:pPr>
            <a:r>
              <a:t>对于关系数据库、Nosql数据库（MongoDB等）、流数据（kafka），不能直接通过统一的一套SQL进行处理</a:t>
            </a:r>
          </a:p>
          <a:p>
            <a:pPr marL="342900" indent="-342900">
              <a:defRPr b="0">
                <a:latin typeface="新宋体"/>
                <a:ea typeface="新宋体"/>
                <a:cs typeface="新宋体"/>
                <a:sym typeface="新宋体"/>
              </a:defRPr>
            </a:pPr>
            <a:r>
              <a:t>支持的UDF函数不够丰富，如自然语言、机器学习等函数</a:t>
            </a:r>
            <a:r>
              <a:rPr sz="2400"/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Num" sz="quarter" idx="2"/>
          </p:nvPr>
        </p:nvSpPr>
        <p:spPr>
          <a:xfrm>
            <a:off x="8745949" y="6393497"/>
            <a:ext cx="20120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Shape 105"/>
          <p:cNvSpPr/>
          <p:nvPr>
            <p:ph type="title"/>
          </p:nvPr>
        </p:nvSpPr>
        <p:spPr>
          <a:xfrm>
            <a:off x="1295400" y="984250"/>
            <a:ext cx="2819400" cy="584201"/>
          </a:xfrm>
          <a:prstGeom prst="rect">
            <a:avLst/>
          </a:prstGeom>
        </p:spPr>
        <p:txBody>
          <a:bodyPr/>
          <a:lstStyle>
            <a:lvl1pPr defTabSz="905255">
              <a:defRPr sz="2772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PbearSQL优势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762000" y="2286000"/>
            <a:ext cx="7467600" cy="3810000"/>
          </a:xfrm>
          <a:prstGeom prst="rect">
            <a:avLst/>
          </a:prstGeom>
        </p:spPr>
        <p:txBody>
          <a:bodyPr/>
          <a:lstStyle/>
          <a:p>
            <a:pPr marL="308610" indent="-308610" algn="l">
              <a:lnSpc>
                <a:spcPct val="150000"/>
              </a:lnSpc>
              <a:spcBef>
                <a:spcPts val="0"/>
              </a:spcBef>
              <a:defRPr b="0" sz="1800">
                <a:latin typeface="Tahoma"/>
                <a:ea typeface="Tahoma"/>
                <a:cs typeface="Tahoma"/>
                <a:sym typeface="Tahoma"/>
              </a:defRPr>
            </a:pPr>
            <a:r>
              <a:t>将多种数据源进行抽象，方便基于统一的SQL进行查询、数据读写</a:t>
            </a:r>
          </a:p>
          <a:p>
            <a:pPr marL="308610" indent="-308610" algn="l">
              <a:lnSpc>
                <a:spcPct val="150000"/>
              </a:lnSpc>
              <a:spcBef>
                <a:spcPts val="0"/>
              </a:spcBef>
              <a:defRPr b="0" sz="1800">
                <a:latin typeface="Tahoma"/>
                <a:ea typeface="Tahoma"/>
                <a:cs typeface="Tahoma"/>
                <a:sym typeface="Tahoma"/>
              </a:defRPr>
            </a:pPr>
            <a:r>
              <a:t>目前支持包括RDB、Hive、HDFS、Mongo、ES、Kafka、Hbase</a:t>
            </a:r>
          </a:p>
          <a:p>
            <a:pPr marL="308610" indent="-308610" algn="l">
              <a:lnSpc>
                <a:spcPct val="150000"/>
              </a:lnSpc>
              <a:spcBef>
                <a:spcPts val="0"/>
              </a:spcBef>
              <a:defRPr b="0" sz="1800">
                <a:latin typeface="Tahoma"/>
                <a:ea typeface="Tahoma"/>
                <a:cs typeface="Tahoma"/>
                <a:sym typeface="Tahoma"/>
              </a:defRPr>
            </a:pPr>
            <a:r>
              <a:t>PbearSQL的任务指令以类HQL实现，学习成本低，方便开发人员使用</a:t>
            </a:r>
          </a:p>
          <a:p>
            <a:pPr marL="308610" indent="-308610" algn="l">
              <a:lnSpc>
                <a:spcPct val="150000"/>
              </a:lnSpc>
              <a:spcBef>
                <a:spcPts val="0"/>
              </a:spcBef>
              <a:defRPr b="0" sz="1800">
                <a:latin typeface="Tahoma"/>
                <a:ea typeface="Tahoma"/>
                <a:cs typeface="Tahoma"/>
                <a:sym typeface="Tahoma"/>
              </a:defRPr>
            </a:pPr>
            <a:r>
              <a:t>丰富的内部UDF支持，包括自然语言处理，机器学习，ip地区转换等函数</a:t>
            </a:r>
          </a:p>
          <a:p>
            <a:pPr marL="308610" indent="-308610" algn="l">
              <a:lnSpc>
                <a:spcPct val="150000"/>
              </a:lnSpc>
              <a:spcBef>
                <a:spcPts val="0"/>
              </a:spcBef>
              <a:defRPr b="0" sz="1800">
                <a:latin typeface="Tahoma"/>
                <a:ea typeface="Tahoma"/>
                <a:cs typeface="Tahoma"/>
                <a:sym typeface="Tahoma"/>
              </a:defRPr>
            </a:pPr>
            <a:r>
              <a:t>PbearSQL基于Spark开发，对于需要多轮迭代的大数据分析处理，可充分利用分布式集群，计算效率高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PbearSQL流程</a:t>
            </a:r>
          </a:p>
        </p:txBody>
      </p:sp>
      <p:sp>
        <p:nvSpPr>
          <p:cNvPr id="112" name="Shape 112"/>
          <p:cNvSpPr/>
          <p:nvPr/>
        </p:nvSpPr>
        <p:spPr>
          <a:xfrm>
            <a:off x="1002174" y="4689299"/>
            <a:ext cx="6133543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buSzPct val="60000"/>
              <a:buBlip>
                <a:blip r:embed="rId2"/>
              </a:buBlip>
              <a:defRPr sz="1600"/>
            </a:pPr>
            <a:r>
              <a:t>PbearSQL由一个调度系统和一个后台spark任务组成</a:t>
            </a:r>
          </a:p>
          <a:p>
            <a:pPr marL="160421" indent="-160421">
              <a:buSzPct val="60000"/>
              <a:buBlip>
                <a:blip r:embed="rId2"/>
              </a:buBlip>
              <a:defRPr sz="1600"/>
            </a:pPr>
            <a:r>
              <a:t>调度系统负责用户管理，权限管理、任务管理和任务调度等, 可编写多个任务，形成任务依赖</a:t>
            </a:r>
          </a:p>
          <a:p>
            <a:pPr marL="160421" indent="-160421">
              <a:buSzPct val="60000"/>
              <a:buBlip>
                <a:blip r:embed="rId2"/>
              </a:buBlip>
              <a:defRPr sz="1600"/>
            </a:pPr>
            <a:r>
              <a:t>对于大数据领域常用的各类数据源间导入导出、数据清洗、数据分析，可以直接用PbearSQL语句完成，无需编写代码</a:t>
            </a:r>
          </a:p>
          <a:p>
            <a:pPr marL="160421" indent="-160421">
              <a:buSzPct val="60000"/>
              <a:buBlip>
                <a:blip r:embed="rId2"/>
              </a:buBlip>
              <a:defRPr sz="1600"/>
            </a:pPr>
            <a:r>
              <a:t>PbearSQL有力支持非开发人员进行数据分析，机器学习等，极大释放人力</a:t>
            </a:r>
          </a:p>
        </p:txBody>
      </p:sp>
      <p:pic>
        <p:nvPicPr>
          <p:cNvPr id="11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5087" y="1839487"/>
            <a:ext cx="5467717" cy="2353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PbearSQL架构</a:t>
            </a:r>
          </a:p>
        </p:txBody>
      </p:sp>
      <p:pic>
        <p:nvPicPr>
          <p:cNvPr id="117" name="屏幕快照 2017-03-14 下午1.44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222" y="1917700"/>
            <a:ext cx="4200458" cy="423344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4457422" y="2312302"/>
            <a:ext cx="4340646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buSzPct val="60000"/>
              <a:buBlip>
                <a:blip r:embed="rId3"/>
              </a:buBlip>
              <a:defRPr sz="1600"/>
            </a:pPr>
            <a:r>
              <a:t>调度层：这层主要由调度系统组成，用户可通过浏览器编写任务脚本，运行任务，并查看日志和返回结果</a:t>
            </a:r>
          </a:p>
          <a:p>
            <a:pPr marL="160421" indent="-160421">
              <a:buSzPct val="60000"/>
              <a:buBlip>
                <a:blip r:embed="rId3"/>
              </a:buBlip>
              <a:defRPr sz="1600"/>
            </a:pPr>
            <a:r>
              <a:t>指令层：这层负责对任务脚本中每条指令进行解析，验证，确定任务类型，并生成一个个子任务</a:t>
            </a:r>
          </a:p>
          <a:p>
            <a:pPr marL="160421" indent="-160421">
              <a:buSzPct val="60000"/>
              <a:buBlip>
                <a:blip r:embed="rId3"/>
              </a:buBlip>
              <a:defRPr sz="1600"/>
            </a:pPr>
            <a:r>
              <a:t>任务层：根据任务类型，生成不同的spark任务。其中流任务需要用到Spark Streaming进行处理所有的指令将通过Spark SQL完成</a:t>
            </a:r>
          </a:p>
          <a:p>
            <a:pPr marL="160421" indent="-160421">
              <a:buSzPct val="60000"/>
              <a:buBlip>
                <a:blip r:embed="rId3"/>
              </a:buBlip>
              <a:defRPr sz="1600"/>
            </a:pPr>
            <a:r>
              <a:t>存储层：由不同的数据源组成，来自不同数据源中的数据将注册为临时表，这样可统一用Spark SQL处理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调度系统-任务编辑</a:t>
            </a:r>
          </a:p>
        </p:txBody>
      </p:sp>
      <p:pic>
        <p:nvPicPr>
          <p:cNvPr id="1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2114953"/>
            <a:ext cx="7949173" cy="262809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31323" y="5181600"/>
            <a:ext cx="7889360" cy="10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60000"/>
              <a:buBlip>
                <a:blip r:embed="rId3"/>
              </a:buBlip>
            </a:pPr>
            <a:r>
              <a:t> 用户可编写任务脚本，支持sql关键字高亮提示和自动补全</a:t>
            </a:r>
          </a:p>
          <a:p>
            <a:pPr marL="180473" indent="-180473">
              <a:buSzPct val="60000"/>
              <a:buBlip>
                <a:blip r:embed="rId3"/>
              </a:buBlip>
            </a:pPr>
            <a:r>
              <a:t> 上传jar包，如自定义UDF；上传文件，如处理脚本（python）</a:t>
            </a:r>
          </a:p>
          <a:p>
            <a:pPr marL="180473" indent="-180473">
              <a:buSzPct val="60000"/>
              <a:buBlip>
                <a:blip r:embed="rId3"/>
              </a:buBlip>
            </a:pPr>
            <a:r>
              <a:t> 设置spark环境参数，针对不同任务，设置可能用到的cpu核数，内存大小等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调度系统-任务列表</a:t>
            </a:r>
          </a:p>
        </p:txBody>
      </p:sp>
      <p:sp>
        <p:nvSpPr>
          <p:cNvPr id="127" name="Shape 127"/>
          <p:cNvSpPr/>
          <p:nvPr/>
        </p:nvSpPr>
        <p:spPr>
          <a:xfrm>
            <a:off x="431323" y="5181600"/>
            <a:ext cx="5156652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60000"/>
              <a:buBlip>
                <a:blip r:embed="rId2"/>
              </a:buBlip>
            </a:pPr>
            <a:r>
              <a:t> 任务列表，可清楚看到任务描述，命令、状态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 操作任务：编辑、删除、查看日志、执行、停止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131" y="2095497"/>
            <a:ext cx="8567738" cy="2860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xfrm>
            <a:off x="8745949" y="6393497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调度系统-任务依赖</a:t>
            </a:r>
          </a:p>
        </p:txBody>
      </p:sp>
      <p:sp>
        <p:nvSpPr>
          <p:cNvPr id="132" name="Shape 132"/>
          <p:cNvSpPr/>
          <p:nvPr/>
        </p:nvSpPr>
        <p:spPr>
          <a:xfrm>
            <a:off x="304323" y="5549900"/>
            <a:ext cx="9083817" cy="10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60000"/>
              <a:buBlip>
                <a:blip r:embed="rId2"/>
              </a:buBlip>
            </a:pPr>
            <a:r>
              <a:t> 在任务列表里面选择多个要依赖的任务id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 1,2|3|4,6,12： 逗号分隔表示任务有依赖，会按照先后执行，|分隔表示多个任务并行执行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688" y="1667512"/>
            <a:ext cx="8446874" cy="3673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