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3" r:id="rId5"/>
    <p:sldId id="272" r:id="rId6"/>
    <p:sldId id="263" r:id="rId7"/>
    <p:sldId id="258" r:id="rId8"/>
    <p:sldId id="274" r:id="rId9"/>
    <p:sldId id="264" r:id="rId10"/>
    <p:sldId id="275" r:id="rId11"/>
    <p:sldId id="269" r:id="rId12"/>
    <p:sldId id="276" r:id="rId13"/>
    <p:sldId id="277" r:id="rId14"/>
    <p:sldId id="260" r:id="rId15"/>
    <p:sldId id="267" r:id="rId16"/>
    <p:sldId id="278" r:id="rId17"/>
    <p:sldId id="270" r:id="rId18"/>
    <p:sldId id="279" r:id="rId19"/>
    <p:sldId id="262" r:id="rId20"/>
    <p:sldId id="280" r:id="rId21"/>
    <p:sldId id="268" r:id="rId22"/>
    <p:sldId id="281" r:id="rId23"/>
    <p:sldId id="271" r:id="rId24"/>
    <p:sldId id="282" r:id="rId25"/>
    <p:sldId id="28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5" autoAdjust="0"/>
    <p:restoredTop sz="94660"/>
  </p:normalViewPr>
  <p:slideViewPr>
    <p:cSldViewPr snapToGrid="0">
      <p:cViewPr>
        <p:scale>
          <a:sx n="100" d="100"/>
          <a:sy n="100" d="100"/>
        </p:scale>
        <p:origin x="7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D9EA4-0205-42D8-A3C3-4B7E9A68E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8CFE37-819D-4720-A530-F58E9A7E1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CE25D-ECB1-43F8-A07A-E179D248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5362-A911-4028-8C8B-77289BC7066F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E29F8-7695-453F-A9AD-469F8E99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5C8F5B-D06B-4795-9ACB-2E1F5076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FB4-FBFD-4075-B2B9-08D6D0670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7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2B3F2-5C8D-4D7B-8214-A36DFB2F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41F32-AE6C-4864-9D6E-AF20DD3BD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43B31-B6BB-454A-B6D1-43F69ED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5362-A911-4028-8C8B-77289BC7066F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B6ADB-433F-4D85-90A3-6032FF26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4A67C-25D5-4120-88B9-CCDABE99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FB4-FBFD-4075-B2B9-08D6D0670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13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F73825-D4C3-41BF-BDE0-34F961E55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7FC42C-9589-4A70-A101-65EE10513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D1EC5-E4B1-40A1-B625-19931113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5362-A911-4028-8C8B-77289BC7066F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4C5D6-A7D8-401A-852A-7C751011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48F14-EAAB-422F-8EF1-18C15682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FB4-FBFD-4075-B2B9-08D6D0670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3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E7EDD-75F4-46F6-91EF-1F1BC4D8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54972-CD49-453B-BE6B-635890928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841FF-6C2E-4805-A312-2C4AB7CA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5362-A911-4028-8C8B-77289BC7066F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9F1E8-3B94-4EFE-B778-9F25E55D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F6C40-F735-4EF8-9793-4DBE0490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FB4-FBFD-4075-B2B9-08D6D0670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61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0628F-DFCE-411B-8CBA-091B1E69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A0709-4F69-4668-8682-627711D88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4ACD2-618A-4FC9-9B8F-AAB69403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5362-A911-4028-8C8B-77289BC7066F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56A5E-669E-48EF-856E-778EE28E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2790B-5758-475C-9615-5B9C8622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FB4-FBFD-4075-B2B9-08D6D0670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73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AE38C-781C-4599-AEFA-88681C27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A2ED6-7C4C-4F82-B185-DCFF3AEFAB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A2BEF-F2FF-44FB-A470-348A88869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B94EF7-FFBC-46BB-B476-369EC1A5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5362-A911-4028-8C8B-77289BC7066F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A3FA9-8421-432F-A4B3-F35142A5B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1B378-5F8D-422F-8804-D05EAA63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FB4-FBFD-4075-B2B9-08D6D0670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7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C166E-145C-43AC-8EA4-8C54CEAD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530BEC-7CDF-484A-8AC7-E0709914A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06E9C3-B0E6-453B-8221-6814ADAE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2114D8-44C8-4AF1-B1C5-1129B42DB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9B62C4-6431-403A-9DF9-8A2063BE1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ACAB02-CF54-4B1F-AA4E-6E891AAE1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5362-A911-4028-8C8B-77289BC7066F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C1BA2-4DBA-4874-9386-4D1B8A32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8A8D46-4410-4709-89AE-CBA555EE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FB4-FBFD-4075-B2B9-08D6D0670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9346B-AA4A-40DE-9780-177A8125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2B0CE5-488D-4353-9A3B-4025553D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5362-A911-4028-8C8B-77289BC7066F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ECA466-B3F5-45B8-9BFC-9D60D809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0254A-0D37-4985-AED1-C0ADB9B4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FB4-FBFD-4075-B2B9-08D6D0670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9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03D624-1E70-4032-81EB-5B843827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5362-A911-4028-8C8B-77289BC7066F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8DD8E3-BCD9-4572-B4A1-050D1B7B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382468-AA10-41FC-983C-20720CF1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FB4-FBFD-4075-B2B9-08D6D0670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75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CC7BD-F709-43BF-B88E-2FD32D5E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9F7BB-A58F-4FDB-88FE-F2DA2E99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16C6B4-9FEA-4817-BA10-7E585FF52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C18DB-27BB-4FA0-B8CC-F6215166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5362-A911-4028-8C8B-77289BC7066F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9F51A-461A-4D8F-8837-103FFCC9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59B08A-1B55-4963-B540-937D4792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FB4-FBFD-4075-B2B9-08D6D0670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5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7F1AD-3F47-4B82-8BF2-B0929CEB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B9F97B-BFCF-4A36-914A-AE2FACEC4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1E87B-149F-477C-B38A-B959F6C48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F8EDC-BF13-4389-AA61-3E43D5B8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E5362-A911-4028-8C8B-77289BC7066F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3957C-FE4A-4A0E-A2DE-DA660902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BBD9E-91F1-4F28-99C7-B86436C3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2FB4-FBFD-4075-B2B9-08D6D0670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3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97BA2F-6E46-4BA0-A7BD-8A82B4436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34D41-9F57-4BF3-89E4-82B694DA1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BD1BD-EDB0-45D2-BBDE-FF0501481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E5362-A911-4028-8C8B-77289BC7066F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BBF61-635B-4BBF-AFC7-CF09E7DFF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D8E4D-DEF9-44E3-8DAE-7D7AA0449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2FB4-FBFD-4075-B2B9-08D6D0670C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47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4965F-3FE6-4ED7-BE35-CCDF4E8B8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영화 리뷰 네트워크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D3106C-5F8A-43C8-998E-85B3A89C1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21510028 </a:t>
            </a:r>
            <a:r>
              <a:rPr lang="ko-KR" altLang="en-US" dirty="0" err="1"/>
              <a:t>박강민</a:t>
            </a:r>
            <a:endParaRPr lang="ko-KR" alt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1E355316-AD3C-4E26-B57D-B4F8BAA374A9}"/>
              </a:ext>
            </a:extLst>
          </p:cNvPr>
          <p:cNvSpPr txBox="1">
            <a:spLocks/>
          </p:cNvSpPr>
          <p:nvPr/>
        </p:nvSpPr>
        <p:spPr>
          <a:xfrm>
            <a:off x="1628775" y="2058988"/>
            <a:ext cx="22098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학기말연구</a:t>
            </a:r>
          </a:p>
        </p:txBody>
      </p:sp>
      <p:pic>
        <p:nvPicPr>
          <p:cNvPr id="7" name="Picture 2" descr="ITSC @SeoulTech">
            <a:extLst>
              <a:ext uri="{FF2B5EF4-FFF2-40B4-BE49-F238E27FC236}">
                <a16:creationId xmlns:a16="http://schemas.microsoft.com/office/drawing/2014/main" id="{B04364B5-D064-4A9D-9CD0-9628F3949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10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DA56CC3-7AC6-41AF-997D-4F88E306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56" y="885825"/>
            <a:ext cx="10659687" cy="574357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962DA3F-2D83-4447-9CA1-5D00F87A9BCD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공조 </a:t>
            </a:r>
            <a:r>
              <a:rPr lang="en-US" altLang="ko-KR" dirty="0"/>
              <a:t>– rating10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64BBE1-D883-4FC5-95E2-0F555135B6B6}"/>
              </a:ext>
            </a:extLst>
          </p:cNvPr>
          <p:cNvSpPr/>
          <p:nvPr/>
        </p:nvSpPr>
        <p:spPr>
          <a:xfrm>
            <a:off x="766156" y="1034903"/>
            <a:ext cx="1057275" cy="141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906A16D-73A5-4951-932A-BE7B2A01E710}"/>
              </a:ext>
            </a:extLst>
          </p:cNvPr>
          <p:cNvSpPr/>
          <p:nvPr/>
        </p:nvSpPr>
        <p:spPr>
          <a:xfrm>
            <a:off x="3600116" y="3962106"/>
            <a:ext cx="1552575" cy="1323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AE9403-1FAD-49C4-971B-4E136BC6032C}"/>
              </a:ext>
            </a:extLst>
          </p:cNvPr>
          <p:cNvSpPr/>
          <p:nvPr/>
        </p:nvSpPr>
        <p:spPr>
          <a:xfrm>
            <a:off x="9800891" y="4057356"/>
            <a:ext cx="1552575" cy="1323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00AF407-8C3E-48B4-A23C-F09DD354CDC5}"/>
              </a:ext>
            </a:extLst>
          </p:cNvPr>
          <p:cNvSpPr/>
          <p:nvPr/>
        </p:nvSpPr>
        <p:spPr>
          <a:xfrm>
            <a:off x="6700503" y="4200231"/>
            <a:ext cx="1552575" cy="1323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 descr="ITSC @SeoulTech">
            <a:extLst>
              <a:ext uri="{FF2B5EF4-FFF2-40B4-BE49-F238E27FC236}">
                <a16:creationId xmlns:a16="http://schemas.microsoft.com/office/drawing/2014/main" id="{09AC6E52-3DB0-4396-A38D-75E5A6C0D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1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A9B033-2922-4545-AD21-7CB43EA8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871" y="960026"/>
            <a:ext cx="9809013" cy="546038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C7497FBD-0056-4E74-A158-A709BF11FF33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공조 </a:t>
            </a:r>
            <a:r>
              <a:rPr lang="en-US" altLang="ko-KR" dirty="0"/>
              <a:t>– rating1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324E52-B477-4B6D-AF7A-6B0276AD645E}"/>
              </a:ext>
            </a:extLst>
          </p:cNvPr>
          <p:cNvSpPr/>
          <p:nvPr/>
        </p:nvSpPr>
        <p:spPr>
          <a:xfrm>
            <a:off x="651857" y="1911203"/>
            <a:ext cx="1005494" cy="4509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E4336C7-1713-464D-8D76-29D9F01E94F2}"/>
              </a:ext>
            </a:extLst>
          </p:cNvPr>
          <p:cNvSpPr txBox="1">
            <a:spLocks/>
          </p:cNvSpPr>
          <p:nvPr/>
        </p:nvSpPr>
        <p:spPr>
          <a:xfrm>
            <a:off x="6829091" y="329993"/>
            <a:ext cx="4772359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정치에 치중된 리뷰 </a:t>
            </a:r>
            <a:r>
              <a:rPr lang="en-US" altLang="ko-KR" dirty="0"/>
              <a:t>-&gt; </a:t>
            </a:r>
            <a:r>
              <a:rPr lang="ko-KR" altLang="en-US" dirty="0"/>
              <a:t>부정요소</a:t>
            </a:r>
          </a:p>
        </p:txBody>
      </p:sp>
      <p:pic>
        <p:nvPicPr>
          <p:cNvPr id="12" name="Picture 2" descr="ITSC @SeoulTech">
            <a:extLst>
              <a:ext uri="{FF2B5EF4-FFF2-40B4-BE49-F238E27FC236}">
                <a16:creationId xmlns:a16="http://schemas.microsoft.com/office/drawing/2014/main" id="{7E0F886B-67C3-44CD-8CA8-6941BEE2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3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CA13DA0-BF17-40F6-850C-F5336A33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947161"/>
            <a:ext cx="9372177" cy="561612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C7497FBD-0056-4E74-A158-A709BF11FF33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공조 </a:t>
            </a:r>
            <a:r>
              <a:rPr lang="en-US" altLang="ko-KR" dirty="0"/>
              <a:t>– rating1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54F9F3D-CC82-4B52-958D-FD451096632F}"/>
              </a:ext>
            </a:extLst>
          </p:cNvPr>
          <p:cNvSpPr/>
          <p:nvPr/>
        </p:nvSpPr>
        <p:spPr>
          <a:xfrm>
            <a:off x="7343775" y="1955725"/>
            <a:ext cx="2981325" cy="20638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ITSC @SeoulTech">
            <a:extLst>
              <a:ext uri="{FF2B5EF4-FFF2-40B4-BE49-F238E27FC236}">
                <a16:creationId xmlns:a16="http://schemas.microsoft.com/office/drawing/2014/main" id="{E45B218B-8B15-494E-9B6D-E16EECF2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04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4D8EA7-B7C5-4BFC-BECE-6591110F5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59785"/>
            <a:ext cx="10744200" cy="577968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E28B9A1-4D31-4D44-9D32-6834B3085A39}"/>
              </a:ext>
            </a:extLst>
          </p:cNvPr>
          <p:cNvSpPr txBox="1">
            <a:spLocks/>
          </p:cNvSpPr>
          <p:nvPr/>
        </p:nvSpPr>
        <p:spPr>
          <a:xfrm>
            <a:off x="285416" y="437584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 can speak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D2B71F-7FB0-47B0-8E50-3ECEC37A1265}"/>
              </a:ext>
            </a:extLst>
          </p:cNvPr>
          <p:cNvSpPr/>
          <p:nvPr/>
        </p:nvSpPr>
        <p:spPr>
          <a:xfrm>
            <a:off x="561975" y="951175"/>
            <a:ext cx="838200" cy="1506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4435D91-AB50-4B79-9F91-E45BE62DA258}"/>
              </a:ext>
            </a:extLst>
          </p:cNvPr>
          <p:cNvSpPr txBox="1">
            <a:spLocks/>
          </p:cNvSpPr>
          <p:nvPr/>
        </p:nvSpPr>
        <p:spPr>
          <a:xfrm>
            <a:off x="7233736" y="226485"/>
            <a:ext cx="4772359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감동</a:t>
            </a:r>
            <a:r>
              <a:rPr lang="en-US" altLang="ko-KR" dirty="0"/>
              <a:t> </a:t>
            </a:r>
            <a:r>
              <a:rPr lang="ko-KR" altLang="en-US" dirty="0"/>
              <a:t>중심의 리뷰</a:t>
            </a:r>
          </a:p>
        </p:txBody>
      </p:sp>
      <p:pic>
        <p:nvPicPr>
          <p:cNvPr id="7" name="Picture 2" descr="ITSC @SeoulTech">
            <a:extLst>
              <a:ext uri="{FF2B5EF4-FFF2-40B4-BE49-F238E27FC236}">
                <a16:creationId xmlns:a16="http://schemas.microsoft.com/office/drawing/2014/main" id="{4239BD66-B303-4DE0-A02D-4AB3DB02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44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57B09DA-B259-4ABF-982F-AEFD6A43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73" y="1281986"/>
            <a:ext cx="10110663" cy="540842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E28B9A1-4D31-4D44-9D32-6834B3085A39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 can speak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335D76-ADA1-4853-8812-738B19CA2EAC}"/>
              </a:ext>
            </a:extLst>
          </p:cNvPr>
          <p:cNvSpPr/>
          <p:nvPr/>
        </p:nvSpPr>
        <p:spPr>
          <a:xfrm>
            <a:off x="990600" y="1170250"/>
            <a:ext cx="838200" cy="1506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7C18AD8-641D-4ADF-A285-433AD6E37E7B}"/>
              </a:ext>
            </a:extLst>
          </p:cNvPr>
          <p:cNvSpPr/>
          <p:nvPr/>
        </p:nvSpPr>
        <p:spPr>
          <a:xfrm>
            <a:off x="9076977" y="2466681"/>
            <a:ext cx="2295859" cy="22005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17F8294-28C4-4381-A080-67F5D3A50A5D}"/>
              </a:ext>
            </a:extLst>
          </p:cNvPr>
          <p:cNvSpPr/>
          <p:nvPr/>
        </p:nvSpPr>
        <p:spPr>
          <a:xfrm>
            <a:off x="6317504" y="2676272"/>
            <a:ext cx="2012109" cy="22005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881643F-745C-4ED1-84AD-A845C2982087}"/>
              </a:ext>
            </a:extLst>
          </p:cNvPr>
          <p:cNvSpPr/>
          <p:nvPr/>
        </p:nvSpPr>
        <p:spPr>
          <a:xfrm>
            <a:off x="4286250" y="2966784"/>
            <a:ext cx="1809750" cy="1619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2" descr="ITSC @SeoulTech">
            <a:extLst>
              <a:ext uri="{FF2B5EF4-FFF2-40B4-BE49-F238E27FC236}">
                <a16:creationId xmlns:a16="http://schemas.microsoft.com/office/drawing/2014/main" id="{DB095447-6045-4488-BA65-F5E2C3A9D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30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181A15A-ACA8-45C2-97BE-018DFD28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859785"/>
            <a:ext cx="10839450" cy="5917424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7F0138F-F09E-45CA-A1F7-C7B2B1660BF1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 can speak – rating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C1C459-B19B-4AA5-B982-89CC4274AFD5}"/>
              </a:ext>
            </a:extLst>
          </p:cNvPr>
          <p:cNvSpPr/>
          <p:nvPr/>
        </p:nvSpPr>
        <p:spPr>
          <a:xfrm>
            <a:off x="313991" y="779725"/>
            <a:ext cx="838200" cy="1506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Picture 2" descr="ITSC @SeoulTech">
            <a:extLst>
              <a:ext uri="{FF2B5EF4-FFF2-40B4-BE49-F238E27FC236}">
                <a16:creationId xmlns:a16="http://schemas.microsoft.com/office/drawing/2014/main" id="{E00200C6-7417-4967-B652-536ED4848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359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DB00558-1773-4BD1-94F3-BCFB0819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6" y="1086212"/>
            <a:ext cx="10528720" cy="5762341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7F0138F-F09E-45CA-A1F7-C7B2B1660BF1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 can speak – rating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2CDB1-DD02-45D5-8F1B-977609A17A52}"/>
              </a:ext>
            </a:extLst>
          </p:cNvPr>
          <p:cNvSpPr/>
          <p:nvPr/>
        </p:nvSpPr>
        <p:spPr>
          <a:xfrm>
            <a:off x="904876" y="850260"/>
            <a:ext cx="838200" cy="1359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97C93B5-1879-4D2F-8FE0-A10D041539F9}"/>
              </a:ext>
            </a:extLst>
          </p:cNvPr>
          <p:cNvSpPr/>
          <p:nvPr/>
        </p:nvSpPr>
        <p:spPr>
          <a:xfrm>
            <a:off x="9260729" y="3429000"/>
            <a:ext cx="1788271" cy="1600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FE4B479-DBAC-4730-8565-12292474858E}"/>
              </a:ext>
            </a:extLst>
          </p:cNvPr>
          <p:cNvSpPr/>
          <p:nvPr/>
        </p:nvSpPr>
        <p:spPr>
          <a:xfrm>
            <a:off x="4276726" y="2790825"/>
            <a:ext cx="2476500" cy="19766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586650F-1722-4760-A15E-4E90ABD5BA1A}"/>
              </a:ext>
            </a:extLst>
          </p:cNvPr>
          <p:cNvSpPr/>
          <p:nvPr/>
        </p:nvSpPr>
        <p:spPr>
          <a:xfrm>
            <a:off x="1071027" y="1959188"/>
            <a:ext cx="1576924" cy="1216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B0BBF4-1123-4361-8882-717F811D4FC2}"/>
              </a:ext>
            </a:extLst>
          </p:cNvPr>
          <p:cNvSpPr/>
          <p:nvPr/>
        </p:nvSpPr>
        <p:spPr>
          <a:xfrm>
            <a:off x="7557331" y="4420772"/>
            <a:ext cx="1576924" cy="1216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ITSC @SeoulTech">
            <a:extLst>
              <a:ext uri="{FF2B5EF4-FFF2-40B4-BE49-F238E27FC236}">
                <a16:creationId xmlns:a16="http://schemas.microsoft.com/office/drawing/2014/main" id="{B7CB384D-62F0-4F7D-BC94-A160975EF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8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7038778-FDB7-475C-B4BC-619E4ADBA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07" y="903323"/>
            <a:ext cx="10071917" cy="5779564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819FD65A-1C7D-4BD6-9BC8-826D04DB84EC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 can speak – rating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7" name="Picture 2" descr="ITSC @SeoulTech">
            <a:extLst>
              <a:ext uri="{FF2B5EF4-FFF2-40B4-BE49-F238E27FC236}">
                <a16:creationId xmlns:a16="http://schemas.microsoft.com/office/drawing/2014/main" id="{9F683E7C-055F-4E5C-8D00-64BC8B8F9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50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A9B612D-E9F7-45D1-9F78-4FC5F1720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76" y="923026"/>
            <a:ext cx="10714818" cy="5497389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819FD65A-1C7D-4BD6-9BC8-826D04DB84EC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 can speak – rating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D634E8D-585B-4E34-8C49-F48DB21D5E52}"/>
              </a:ext>
            </a:extLst>
          </p:cNvPr>
          <p:cNvSpPr/>
          <p:nvPr/>
        </p:nvSpPr>
        <p:spPr>
          <a:xfrm>
            <a:off x="7395627" y="3524250"/>
            <a:ext cx="2138898" cy="1695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74AE925-7C9A-419D-8E6F-0DC2BA483592}"/>
              </a:ext>
            </a:extLst>
          </p:cNvPr>
          <p:cNvSpPr/>
          <p:nvPr/>
        </p:nvSpPr>
        <p:spPr>
          <a:xfrm>
            <a:off x="3726925" y="3876958"/>
            <a:ext cx="2138898" cy="16954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ITSC @SeoulTech">
            <a:extLst>
              <a:ext uri="{FF2B5EF4-FFF2-40B4-BE49-F238E27FC236}">
                <a16:creationId xmlns:a16="http://schemas.microsoft.com/office/drawing/2014/main" id="{2810E053-68EC-47F3-960D-61BBC65E7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35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520D8D0-618D-4E46-A0B1-32C0484F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63" y="859785"/>
            <a:ext cx="10860746" cy="584143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8C43EA7-D28B-4E41-8454-54E2989B303D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완벽한 타인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F8FC28-FC25-4BBA-A5D7-07FFAE53E967}"/>
              </a:ext>
            </a:extLst>
          </p:cNvPr>
          <p:cNvSpPr/>
          <p:nvPr/>
        </p:nvSpPr>
        <p:spPr>
          <a:xfrm>
            <a:off x="762001" y="1024416"/>
            <a:ext cx="838200" cy="1359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CCDE8D-78D3-4B97-8279-A8A27D26D433}"/>
              </a:ext>
            </a:extLst>
          </p:cNvPr>
          <p:cNvSpPr/>
          <p:nvPr/>
        </p:nvSpPr>
        <p:spPr>
          <a:xfrm>
            <a:off x="598163" y="1611247"/>
            <a:ext cx="838200" cy="1359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2" descr="ITSC @SeoulTech">
            <a:extLst>
              <a:ext uri="{FF2B5EF4-FFF2-40B4-BE49-F238E27FC236}">
                <a16:creationId xmlns:a16="http://schemas.microsoft.com/office/drawing/2014/main" id="{039F98C7-A4F0-4D9A-939E-42AA13A54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20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제목 1">
            <a:extLst>
              <a:ext uri="{FF2B5EF4-FFF2-40B4-BE49-F238E27FC236}">
                <a16:creationId xmlns:a16="http://schemas.microsoft.com/office/drawing/2014/main" id="{3677ACA8-E683-4F88-9F3C-51FEF6EE121E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연구 배경</a:t>
            </a:r>
          </a:p>
        </p:txBody>
      </p:sp>
      <p:sp>
        <p:nvSpPr>
          <p:cNvPr id="105" name="TextBox 2">
            <a:extLst>
              <a:ext uri="{FF2B5EF4-FFF2-40B4-BE49-F238E27FC236}">
                <a16:creationId xmlns:a16="http://schemas.microsoft.com/office/drawing/2014/main" id="{971B15B5-6135-43EC-8AFD-6FDF46438EAD}"/>
              </a:ext>
            </a:extLst>
          </p:cNvPr>
          <p:cNvSpPr txBox="1"/>
          <p:nvPr/>
        </p:nvSpPr>
        <p:spPr>
          <a:xfrm>
            <a:off x="573534" y="1281986"/>
            <a:ext cx="1081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유저들의 영화 리뷰를 통해 각 영화 리뷰 키워드들 간의 사회연결망을 구축하고</a:t>
            </a:r>
            <a:r>
              <a:rPr lang="en-US" altLang="ko-KR" dirty="0"/>
              <a:t>, </a:t>
            </a:r>
            <a:r>
              <a:rPr lang="ko-KR" altLang="en-US" dirty="0"/>
              <a:t>이를 통해 영화의 장르에 따른 키워드의 </a:t>
            </a:r>
            <a:r>
              <a:rPr lang="en-US" altLang="ko-KR" dirty="0"/>
              <a:t>topology,</a:t>
            </a:r>
            <a:r>
              <a:rPr lang="ko-KR" altLang="en-US" dirty="0"/>
              <a:t> 관계 및 흥미요소와 같은 인사이트 도출</a:t>
            </a:r>
          </a:p>
        </p:txBody>
      </p:sp>
      <p:pic>
        <p:nvPicPr>
          <p:cNvPr id="106" name="Picture 4" descr="이터널스(영화) - 나무위키">
            <a:extLst>
              <a:ext uri="{FF2B5EF4-FFF2-40B4-BE49-F238E27FC236}">
                <a16:creationId xmlns:a16="http://schemas.microsoft.com/office/drawing/2014/main" id="{A847991F-88A3-431F-83BD-087ACE89D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452" y="2916687"/>
            <a:ext cx="2583659" cy="370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콜(영화) - 나무위키">
            <a:extLst>
              <a:ext uri="{FF2B5EF4-FFF2-40B4-BE49-F238E27FC236}">
                <a16:creationId xmlns:a16="http://schemas.microsoft.com/office/drawing/2014/main" id="{796E1CAB-911B-4E50-8A03-AF22BBA09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34" y="2300428"/>
            <a:ext cx="2583660" cy="374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화살표: 오른쪽 107">
            <a:extLst>
              <a:ext uri="{FF2B5EF4-FFF2-40B4-BE49-F238E27FC236}">
                <a16:creationId xmlns:a16="http://schemas.microsoft.com/office/drawing/2014/main" id="{3B26F12D-AFF0-4BFD-B1BF-AB7A7FDA2373}"/>
              </a:ext>
            </a:extLst>
          </p:cNvPr>
          <p:cNvSpPr/>
          <p:nvPr/>
        </p:nvSpPr>
        <p:spPr>
          <a:xfrm>
            <a:off x="5456085" y="4075279"/>
            <a:ext cx="957858" cy="474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7831C71F-5FB9-4151-A553-085D80E3AB32}"/>
              </a:ext>
            </a:extLst>
          </p:cNvPr>
          <p:cNvSpPr/>
          <p:nvPr/>
        </p:nvSpPr>
        <p:spPr>
          <a:xfrm>
            <a:off x="8044010" y="3527502"/>
            <a:ext cx="198408" cy="1984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1E281D66-DED4-49ED-9C51-45DD6CE7376D}"/>
              </a:ext>
            </a:extLst>
          </p:cNvPr>
          <p:cNvSpPr/>
          <p:nvPr/>
        </p:nvSpPr>
        <p:spPr>
          <a:xfrm>
            <a:off x="8742750" y="3876871"/>
            <a:ext cx="198408" cy="1984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EC1F2E9-AB01-491D-A308-E5C45200E786}"/>
              </a:ext>
            </a:extLst>
          </p:cNvPr>
          <p:cNvSpPr/>
          <p:nvPr/>
        </p:nvSpPr>
        <p:spPr>
          <a:xfrm>
            <a:off x="8229479" y="4450528"/>
            <a:ext cx="198408" cy="1984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6EAFFD5-6E7A-4682-A6D1-4DC5BC5616FB}"/>
              </a:ext>
            </a:extLst>
          </p:cNvPr>
          <p:cNvSpPr/>
          <p:nvPr/>
        </p:nvSpPr>
        <p:spPr>
          <a:xfrm>
            <a:off x="10222181" y="3098844"/>
            <a:ext cx="198408" cy="1984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DD2DA98-C157-4EE9-AA53-C7BA09A90435}"/>
              </a:ext>
            </a:extLst>
          </p:cNvPr>
          <p:cNvSpPr/>
          <p:nvPr/>
        </p:nvSpPr>
        <p:spPr>
          <a:xfrm>
            <a:off x="10472021" y="3777667"/>
            <a:ext cx="198408" cy="1984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AEF995AE-F659-4D69-9B81-3BC2437A3C3A}"/>
              </a:ext>
            </a:extLst>
          </p:cNvPr>
          <p:cNvSpPr/>
          <p:nvPr/>
        </p:nvSpPr>
        <p:spPr>
          <a:xfrm>
            <a:off x="11083059" y="3527502"/>
            <a:ext cx="198408" cy="1984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3997B672-3F69-444D-AA9C-203FC5EA9C33}"/>
              </a:ext>
            </a:extLst>
          </p:cNvPr>
          <p:cNvSpPr/>
          <p:nvPr/>
        </p:nvSpPr>
        <p:spPr>
          <a:xfrm>
            <a:off x="10122977" y="5535791"/>
            <a:ext cx="198408" cy="1984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BCE577CA-F28E-491E-8558-49AA0988203B}"/>
              </a:ext>
            </a:extLst>
          </p:cNvPr>
          <p:cNvCxnSpPr>
            <a:cxnSpLocks/>
            <a:stCxn id="109" idx="4"/>
            <a:endCxn id="110" idx="4"/>
          </p:cNvCxnSpPr>
          <p:nvPr/>
        </p:nvCxnSpPr>
        <p:spPr>
          <a:xfrm>
            <a:off x="8143214" y="3725910"/>
            <a:ext cx="698740" cy="349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4BC2E93B-0415-4378-9E89-BDF42AE7207B}"/>
              </a:ext>
            </a:extLst>
          </p:cNvPr>
          <p:cNvCxnSpPr>
            <a:cxnSpLocks/>
            <a:stCxn id="109" idx="4"/>
            <a:endCxn id="111" idx="1"/>
          </p:cNvCxnSpPr>
          <p:nvPr/>
        </p:nvCxnSpPr>
        <p:spPr>
          <a:xfrm>
            <a:off x="8143214" y="3725910"/>
            <a:ext cx="115321" cy="7536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653DE06F-8171-4FBB-B924-62080B5F119F}"/>
              </a:ext>
            </a:extLst>
          </p:cNvPr>
          <p:cNvCxnSpPr>
            <a:cxnSpLocks/>
            <a:stCxn id="110" idx="4"/>
            <a:endCxn id="115" idx="2"/>
          </p:cNvCxnSpPr>
          <p:nvPr/>
        </p:nvCxnSpPr>
        <p:spPr>
          <a:xfrm>
            <a:off x="8841954" y="4075279"/>
            <a:ext cx="1281023" cy="15597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7B2AD7D2-EDB2-4155-A8C9-A99869F94675}"/>
              </a:ext>
            </a:extLst>
          </p:cNvPr>
          <p:cNvCxnSpPr>
            <a:cxnSpLocks/>
            <a:stCxn id="113" idx="4"/>
            <a:endCxn id="115" idx="6"/>
          </p:cNvCxnSpPr>
          <p:nvPr/>
        </p:nvCxnSpPr>
        <p:spPr>
          <a:xfrm flipH="1">
            <a:off x="10321385" y="3976075"/>
            <a:ext cx="249840" cy="16589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F9A42B62-C44C-4240-ACD4-7B178035CCDE}"/>
              </a:ext>
            </a:extLst>
          </p:cNvPr>
          <p:cNvCxnSpPr>
            <a:cxnSpLocks/>
            <a:stCxn id="112" idx="5"/>
            <a:endCxn id="113" idx="1"/>
          </p:cNvCxnSpPr>
          <p:nvPr/>
        </p:nvCxnSpPr>
        <p:spPr>
          <a:xfrm>
            <a:off x="10391533" y="3268196"/>
            <a:ext cx="109544" cy="538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02182B98-3514-48E2-B5D0-19090959838D}"/>
              </a:ext>
            </a:extLst>
          </p:cNvPr>
          <p:cNvCxnSpPr>
            <a:cxnSpLocks/>
            <a:stCxn id="113" idx="6"/>
            <a:endCxn id="114" idx="2"/>
          </p:cNvCxnSpPr>
          <p:nvPr/>
        </p:nvCxnSpPr>
        <p:spPr>
          <a:xfrm flipV="1">
            <a:off x="10670429" y="3626706"/>
            <a:ext cx="412630" cy="250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D15313C-4389-4E0F-9EBD-8EF6C9D6E2AF}"/>
              </a:ext>
            </a:extLst>
          </p:cNvPr>
          <p:cNvCxnSpPr>
            <a:cxnSpLocks/>
            <a:endCxn id="112" idx="2"/>
          </p:cNvCxnSpPr>
          <p:nvPr/>
        </p:nvCxnSpPr>
        <p:spPr>
          <a:xfrm>
            <a:off x="9955046" y="2615765"/>
            <a:ext cx="267135" cy="5822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83B85BF6-1E98-48FD-B2B2-EE6251960DBD}"/>
              </a:ext>
            </a:extLst>
          </p:cNvPr>
          <p:cNvCxnSpPr>
            <a:cxnSpLocks/>
          </p:cNvCxnSpPr>
          <p:nvPr/>
        </p:nvCxnSpPr>
        <p:spPr>
          <a:xfrm>
            <a:off x="7744547" y="4450528"/>
            <a:ext cx="589894" cy="92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90AC1B1D-BD80-4C0F-BD24-FB0DC2D13B78}"/>
              </a:ext>
            </a:extLst>
          </p:cNvPr>
          <p:cNvCxnSpPr>
            <a:cxnSpLocks/>
            <a:stCxn id="111" idx="0"/>
            <a:endCxn id="110" idx="4"/>
          </p:cNvCxnSpPr>
          <p:nvPr/>
        </p:nvCxnSpPr>
        <p:spPr>
          <a:xfrm flipV="1">
            <a:off x="8328683" y="4075279"/>
            <a:ext cx="513271" cy="3752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타원 124">
            <a:extLst>
              <a:ext uri="{FF2B5EF4-FFF2-40B4-BE49-F238E27FC236}">
                <a16:creationId xmlns:a16="http://schemas.microsoft.com/office/drawing/2014/main" id="{C93733A3-EE50-4324-B109-66D06A7E2BFC}"/>
              </a:ext>
            </a:extLst>
          </p:cNvPr>
          <p:cNvSpPr/>
          <p:nvPr/>
        </p:nvSpPr>
        <p:spPr>
          <a:xfrm>
            <a:off x="9855842" y="2516561"/>
            <a:ext cx="198408" cy="1984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1CB244B9-F215-4B47-AA41-CD913197D277}"/>
              </a:ext>
            </a:extLst>
          </p:cNvPr>
          <p:cNvSpPr/>
          <p:nvPr/>
        </p:nvSpPr>
        <p:spPr>
          <a:xfrm>
            <a:off x="7595741" y="4310855"/>
            <a:ext cx="198408" cy="1984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76B767B-6BB1-4276-83C1-B82464CEE73B}"/>
              </a:ext>
            </a:extLst>
          </p:cNvPr>
          <p:cNvSpPr/>
          <p:nvPr/>
        </p:nvSpPr>
        <p:spPr>
          <a:xfrm>
            <a:off x="9775164" y="5843693"/>
            <a:ext cx="198408" cy="1984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F6E5AE68-76AB-4D1B-99BC-D60741FF41DD}"/>
              </a:ext>
            </a:extLst>
          </p:cNvPr>
          <p:cNvCxnSpPr>
            <a:cxnSpLocks/>
            <a:stCxn id="127" idx="4"/>
            <a:endCxn id="115" idx="5"/>
          </p:cNvCxnSpPr>
          <p:nvPr/>
        </p:nvCxnSpPr>
        <p:spPr>
          <a:xfrm flipV="1">
            <a:off x="9874368" y="5705143"/>
            <a:ext cx="417961" cy="336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타원 128">
            <a:extLst>
              <a:ext uri="{FF2B5EF4-FFF2-40B4-BE49-F238E27FC236}">
                <a16:creationId xmlns:a16="http://schemas.microsoft.com/office/drawing/2014/main" id="{47FFEF74-600A-4206-AF04-E542546229ED}"/>
              </a:ext>
            </a:extLst>
          </p:cNvPr>
          <p:cNvSpPr/>
          <p:nvPr/>
        </p:nvSpPr>
        <p:spPr>
          <a:xfrm>
            <a:off x="7132758" y="3147816"/>
            <a:ext cx="2148563" cy="192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A2E4E67B-1B29-49E8-9E41-04BF3478BE90}"/>
              </a:ext>
            </a:extLst>
          </p:cNvPr>
          <p:cNvSpPr/>
          <p:nvPr/>
        </p:nvSpPr>
        <p:spPr>
          <a:xfrm>
            <a:off x="9441746" y="2238216"/>
            <a:ext cx="2148563" cy="192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A43D3DD-CE2E-48BD-BD91-6AFE2A063654}"/>
              </a:ext>
            </a:extLst>
          </p:cNvPr>
          <p:cNvSpPr/>
          <p:nvPr/>
        </p:nvSpPr>
        <p:spPr>
          <a:xfrm>
            <a:off x="9009066" y="4711851"/>
            <a:ext cx="2148563" cy="19286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2" name="TextBox 72">
            <a:extLst>
              <a:ext uri="{FF2B5EF4-FFF2-40B4-BE49-F238E27FC236}">
                <a16:creationId xmlns:a16="http://schemas.microsoft.com/office/drawing/2014/main" id="{BA60EF3C-4FAD-43D0-BEA3-1B342BD39713}"/>
              </a:ext>
            </a:extLst>
          </p:cNvPr>
          <p:cNvSpPr txBox="1"/>
          <p:nvPr/>
        </p:nvSpPr>
        <p:spPr>
          <a:xfrm>
            <a:off x="6872974" y="2963150"/>
            <a:ext cx="1014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cluster1</a:t>
            </a:r>
            <a:endParaRPr lang="ko-KR" altLang="en-US" dirty="0"/>
          </a:p>
        </p:txBody>
      </p:sp>
      <p:sp>
        <p:nvSpPr>
          <p:cNvPr id="133" name="TextBox 73">
            <a:extLst>
              <a:ext uri="{FF2B5EF4-FFF2-40B4-BE49-F238E27FC236}">
                <a16:creationId xmlns:a16="http://schemas.microsoft.com/office/drawing/2014/main" id="{F50BDB1B-B022-4568-9A09-A25CDDF96B70}"/>
              </a:ext>
            </a:extLst>
          </p:cNvPr>
          <p:cNvSpPr txBox="1"/>
          <p:nvPr/>
        </p:nvSpPr>
        <p:spPr>
          <a:xfrm>
            <a:off x="9269689" y="2004894"/>
            <a:ext cx="1014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cluster3</a:t>
            </a:r>
            <a:endParaRPr lang="ko-KR" altLang="en-US" dirty="0"/>
          </a:p>
        </p:txBody>
      </p:sp>
      <p:sp>
        <p:nvSpPr>
          <p:cNvPr id="134" name="TextBox 74">
            <a:extLst>
              <a:ext uri="{FF2B5EF4-FFF2-40B4-BE49-F238E27FC236}">
                <a16:creationId xmlns:a16="http://schemas.microsoft.com/office/drawing/2014/main" id="{BC4A4573-A747-473B-B8D3-623BA5183F4C}"/>
              </a:ext>
            </a:extLst>
          </p:cNvPr>
          <p:cNvSpPr txBox="1"/>
          <p:nvPr/>
        </p:nvSpPr>
        <p:spPr>
          <a:xfrm>
            <a:off x="8039494" y="5335811"/>
            <a:ext cx="1014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cluster2</a:t>
            </a:r>
            <a:endParaRPr lang="ko-KR" altLang="en-US" dirty="0"/>
          </a:p>
        </p:txBody>
      </p:sp>
      <p:pic>
        <p:nvPicPr>
          <p:cNvPr id="135" name="Picture 2" descr="ITSC @SeoulTech">
            <a:extLst>
              <a:ext uri="{FF2B5EF4-FFF2-40B4-BE49-F238E27FC236}">
                <a16:creationId xmlns:a16="http://schemas.microsoft.com/office/drawing/2014/main" id="{4303E022-6B00-4A19-8A6C-587435B18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18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E5C1DF-CFA4-404D-A08F-25DB5798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1001885"/>
            <a:ext cx="10525125" cy="5654487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48C43EA7-D28B-4E41-8454-54E2989B303D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완벽한 타인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C51B57-D6B1-47CF-9FFA-3BB3D62DE478}"/>
              </a:ext>
            </a:extLst>
          </p:cNvPr>
          <p:cNvSpPr/>
          <p:nvPr/>
        </p:nvSpPr>
        <p:spPr>
          <a:xfrm>
            <a:off x="190501" y="1166516"/>
            <a:ext cx="838200" cy="1359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EB55FF-AF7D-4E20-9051-BFE3935AC943}"/>
              </a:ext>
            </a:extLst>
          </p:cNvPr>
          <p:cNvSpPr/>
          <p:nvPr/>
        </p:nvSpPr>
        <p:spPr>
          <a:xfrm>
            <a:off x="457533" y="1846286"/>
            <a:ext cx="838200" cy="1359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0FA4681-C1DE-4C54-AE91-48E945099CD9}"/>
              </a:ext>
            </a:extLst>
          </p:cNvPr>
          <p:cNvSpPr/>
          <p:nvPr/>
        </p:nvSpPr>
        <p:spPr>
          <a:xfrm>
            <a:off x="729450" y="2913519"/>
            <a:ext cx="1493847" cy="1243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37767B8-A588-4F4B-9C66-995EF3A7FE84}"/>
              </a:ext>
            </a:extLst>
          </p:cNvPr>
          <p:cNvSpPr/>
          <p:nvPr/>
        </p:nvSpPr>
        <p:spPr>
          <a:xfrm>
            <a:off x="876633" y="4380369"/>
            <a:ext cx="1493847" cy="1243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BA7D933-0111-48A2-B27F-442A662BEB03}"/>
              </a:ext>
            </a:extLst>
          </p:cNvPr>
          <p:cNvSpPr/>
          <p:nvPr/>
        </p:nvSpPr>
        <p:spPr>
          <a:xfrm>
            <a:off x="2800683" y="2185862"/>
            <a:ext cx="1493847" cy="1243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EBAAAE-0D44-415B-9322-495C98A0A673}"/>
              </a:ext>
            </a:extLst>
          </p:cNvPr>
          <p:cNvSpPr/>
          <p:nvPr/>
        </p:nvSpPr>
        <p:spPr>
          <a:xfrm>
            <a:off x="3728247" y="3144214"/>
            <a:ext cx="1493847" cy="1243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BD1BCD-3939-4392-8D37-3F366B29D692}"/>
              </a:ext>
            </a:extLst>
          </p:cNvPr>
          <p:cNvSpPr/>
          <p:nvPr/>
        </p:nvSpPr>
        <p:spPr>
          <a:xfrm>
            <a:off x="5988779" y="1962688"/>
            <a:ext cx="1493847" cy="1243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B816CD7-CF4D-4364-8A76-4D31872E57BD}"/>
              </a:ext>
            </a:extLst>
          </p:cNvPr>
          <p:cNvSpPr/>
          <p:nvPr/>
        </p:nvSpPr>
        <p:spPr>
          <a:xfrm>
            <a:off x="5153812" y="4446485"/>
            <a:ext cx="1493847" cy="1243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Picture 2" descr="ITSC @SeoulTech">
            <a:extLst>
              <a:ext uri="{FF2B5EF4-FFF2-40B4-BE49-F238E27FC236}">
                <a16:creationId xmlns:a16="http://schemas.microsoft.com/office/drawing/2014/main" id="{59B75546-0C90-4DD4-AFF1-5B1D7ED5A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183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1D1A02-8792-44CF-B999-07A941F78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025664"/>
            <a:ext cx="10658475" cy="583233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FE039D5-8561-41B4-BE53-C7CEB537ADD2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완벽한 타인 </a:t>
            </a:r>
            <a:r>
              <a:rPr lang="en-US" altLang="ko-KR" dirty="0"/>
              <a:t>– rating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FBA6A5-51A6-4A11-9642-0C7C23CC0FE2}"/>
              </a:ext>
            </a:extLst>
          </p:cNvPr>
          <p:cNvSpPr/>
          <p:nvPr/>
        </p:nvSpPr>
        <p:spPr>
          <a:xfrm>
            <a:off x="495301" y="1111389"/>
            <a:ext cx="838200" cy="2498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Picture 2" descr="ITSC @SeoulTech">
            <a:extLst>
              <a:ext uri="{FF2B5EF4-FFF2-40B4-BE49-F238E27FC236}">
                <a16:creationId xmlns:a16="http://schemas.microsoft.com/office/drawing/2014/main" id="{376567DA-D5AA-4EAD-836C-92A3DD459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76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5EB4C74-D980-4356-927E-6A75683E3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48" y="859785"/>
            <a:ext cx="10573304" cy="571565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8FE039D5-8561-41B4-BE53-C7CEB537ADD2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완벽한 타인 </a:t>
            </a:r>
            <a:r>
              <a:rPr lang="en-US" altLang="ko-KR" dirty="0"/>
              <a:t>– rating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8744760-743C-4CB6-9D4E-6FFDCAD0D1BE}"/>
              </a:ext>
            </a:extLst>
          </p:cNvPr>
          <p:cNvSpPr/>
          <p:nvPr/>
        </p:nvSpPr>
        <p:spPr>
          <a:xfrm>
            <a:off x="6544008" y="2064006"/>
            <a:ext cx="1493847" cy="1243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4AFF06A-0418-4806-ADA3-6D29491907B6}"/>
              </a:ext>
            </a:extLst>
          </p:cNvPr>
          <p:cNvSpPr/>
          <p:nvPr/>
        </p:nvSpPr>
        <p:spPr>
          <a:xfrm>
            <a:off x="8711067" y="4130931"/>
            <a:ext cx="1493847" cy="1243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6FC9A50-4119-48DA-BA9B-4F2F8A3104DC}"/>
              </a:ext>
            </a:extLst>
          </p:cNvPr>
          <p:cNvSpPr/>
          <p:nvPr/>
        </p:nvSpPr>
        <p:spPr>
          <a:xfrm>
            <a:off x="3710442" y="3307144"/>
            <a:ext cx="1493847" cy="1243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2" descr="ITSC @SeoulTech">
            <a:extLst>
              <a:ext uri="{FF2B5EF4-FFF2-40B4-BE49-F238E27FC236}">
                <a16:creationId xmlns:a16="http://schemas.microsoft.com/office/drawing/2014/main" id="{DDD1314D-F222-4480-985D-CAF93060D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899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E610B14-3FA4-4FE5-86B0-E3025F71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47" y="1277204"/>
            <a:ext cx="9176343" cy="526647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CF1384F1-7520-498B-8858-438616227A5C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완벽한 타인 </a:t>
            </a:r>
            <a:r>
              <a:rPr lang="en-US" altLang="ko-KR" dirty="0"/>
              <a:t>– rating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2" name="Picture 2" descr="ITSC @SeoulTech">
            <a:extLst>
              <a:ext uri="{FF2B5EF4-FFF2-40B4-BE49-F238E27FC236}">
                <a16:creationId xmlns:a16="http://schemas.microsoft.com/office/drawing/2014/main" id="{4AA64577-2133-42CF-BD3B-62E42DD8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502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4F6BA5-7C3A-4007-9BBA-1305865D5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81986"/>
            <a:ext cx="9144000" cy="527707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4B1B294-5D7B-4C78-8243-7E2DEB674B23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완벽한 타인 </a:t>
            </a:r>
            <a:r>
              <a:rPr lang="en-US" altLang="ko-KR" dirty="0"/>
              <a:t>– rating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E28280-446E-4C1D-891E-E333A6A274CB}"/>
              </a:ext>
            </a:extLst>
          </p:cNvPr>
          <p:cNvSpPr/>
          <p:nvPr/>
        </p:nvSpPr>
        <p:spPr>
          <a:xfrm>
            <a:off x="6691767" y="5478844"/>
            <a:ext cx="1493847" cy="12431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C1B490-9152-4525-8F30-1EB82856A97F}"/>
              </a:ext>
            </a:extLst>
          </p:cNvPr>
          <p:cNvSpPr/>
          <p:nvPr/>
        </p:nvSpPr>
        <p:spPr>
          <a:xfrm>
            <a:off x="5331270" y="1520110"/>
            <a:ext cx="3403155" cy="32233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2" descr="ITSC @SeoulTech">
            <a:extLst>
              <a:ext uri="{FF2B5EF4-FFF2-40B4-BE49-F238E27FC236}">
                <a16:creationId xmlns:a16="http://schemas.microsoft.com/office/drawing/2014/main" id="{2DD55923-7C86-488F-8454-2384F2B36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40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BDE24-9FAE-4F14-B2D9-FB370EA446E3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8FC73-6714-42A4-AA3B-F93CAD3D185D}"/>
              </a:ext>
            </a:extLst>
          </p:cNvPr>
          <p:cNvSpPr txBox="1"/>
          <p:nvPr/>
        </p:nvSpPr>
        <p:spPr>
          <a:xfrm>
            <a:off x="592629" y="1456495"/>
            <a:ext cx="102306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영화 리뷰 키워드 연결망 분석을 통해 </a:t>
            </a:r>
            <a:r>
              <a:rPr lang="ko-KR" altLang="en-US" dirty="0" err="1"/>
              <a:t>리뷰간의</a:t>
            </a:r>
            <a:r>
              <a:rPr lang="ko-KR" altLang="en-US" dirty="0"/>
              <a:t> 관계 분석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영화별로 영화의 주제</a:t>
            </a:r>
            <a:r>
              <a:rPr lang="en-US" altLang="ko-KR" dirty="0"/>
              <a:t>, </a:t>
            </a:r>
            <a:r>
              <a:rPr lang="ko-KR" altLang="en-US" dirty="0"/>
              <a:t>흥행요소</a:t>
            </a:r>
            <a:r>
              <a:rPr lang="en-US" altLang="ko-KR" dirty="0"/>
              <a:t>, </a:t>
            </a:r>
            <a:r>
              <a:rPr lang="ko-KR" altLang="en-US" dirty="0" err="1"/>
              <a:t>리뷰어</a:t>
            </a:r>
            <a:r>
              <a:rPr lang="ko-KR" altLang="en-US" dirty="0"/>
              <a:t> 시점의 평</a:t>
            </a:r>
            <a:r>
              <a:rPr lang="en-US" altLang="ko-KR" dirty="0"/>
              <a:t> </a:t>
            </a:r>
            <a:r>
              <a:rPr lang="ko-KR" altLang="en-US" dirty="0"/>
              <a:t>등 다양한 추론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정확한 데이터 정제</a:t>
            </a:r>
            <a:r>
              <a:rPr lang="en-US" altLang="ko-KR" dirty="0"/>
              <a:t>, </a:t>
            </a:r>
            <a:r>
              <a:rPr lang="ko-KR" altLang="en-US" dirty="0"/>
              <a:t>가중치 분석 등이 이루어 진다면 더욱 </a:t>
            </a:r>
            <a:r>
              <a:rPr lang="ko-KR" altLang="en-US" dirty="0" err="1"/>
              <a:t>의미있는</a:t>
            </a:r>
            <a:r>
              <a:rPr lang="ko-KR" altLang="en-US" dirty="0"/>
              <a:t> 분석 가능할 것으로 예상</a:t>
            </a:r>
            <a:r>
              <a:rPr lang="en-US" altLang="ko-KR" dirty="0"/>
              <a:t>..</a:t>
            </a:r>
          </a:p>
        </p:txBody>
      </p:sp>
      <p:pic>
        <p:nvPicPr>
          <p:cNvPr id="4" name="Picture 2" descr="ITSC @SeoulTech">
            <a:extLst>
              <a:ext uri="{FF2B5EF4-FFF2-40B4-BE49-F238E27FC236}">
                <a16:creationId xmlns:a16="http://schemas.microsoft.com/office/drawing/2014/main" id="{25CC2987-38ED-4531-A702-ABBB3AF5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74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2C632-E443-4FEB-97EE-A340A44A4AF0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수집</a:t>
            </a:r>
          </a:p>
        </p:txBody>
      </p:sp>
      <p:pic>
        <p:nvPicPr>
          <p:cNvPr id="3" name="Picture 2" descr="ITSC @SeoulTech">
            <a:extLst>
              <a:ext uri="{FF2B5EF4-FFF2-40B4-BE49-F238E27FC236}">
                <a16:creationId xmlns:a16="http://schemas.microsoft.com/office/drawing/2014/main" id="{A22247D4-A3FB-458C-BD13-F5537636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0FF3C706-CA5D-427E-A8BE-8D196241D869}"/>
              </a:ext>
            </a:extLst>
          </p:cNvPr>
          <p:cNvSpPr txBox="1"/>
          <p:nvPr/>
        </p:nvSpPr>
        <p:spPr>
          <a:xfrm>
            <a:off x="592629" y="799270"/>
            <a:ext cx="7087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리뷰가 많은 영화 선정 </a:t>
            </a:r>
            <a:r>
              <a:rPr lang="en-US" altLang="ko-KR" dirty="0"/>
              <a:t>-&gt; </a:t>
            </a:r>
            <a:r>
              <a:rPr lang="ko-KR" altLang="en-US" dirty="0"/>
              <a:t>리뷰 수와 영화 평점에 상관관계 존재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네이버 영화 리뷰 </a:t>
            </a:r>
            <a:r>
              <a:rPr lang="en-US" altLang="ko-KR" dirty="0"/>
              <a:t>crawling</a:t>
            </a:r>
            <a:r>
              <a:rPr lang="ko-KR" altLang="en-US" dirty="0"/>
              <a:t>을 통한 데이터 수집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평점 데이터도 함께 수집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추천</a:t>
            </a:r>
            <a:r>
              <a:rPr lang="en-US" altLang="ko-KR" dirty="0"/>
              <a:t> </a:t>
            </a:r>
            <a:r>
              <a:rPr lang="ko-KR" altLang="en-US" dirty="0"/>
              <a:t>데이터는 긍정과 부정의 경향이 공존하기 때문에 수집 제외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C9CA6E-CED1-469C-BCB8-A63A6CB7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202" y="2437257"/>
            <a:ext cx="8553450" cy="1514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66521FC-7B69-4749-A226-A3369293D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030" y="3921359"/>
            <a:ext cx="4796800" cy="2499056"/>
          </a:xfrm>
          <a:prstGeom prst="rect">
            <a:avLst/>
          </a:prstGeom>
        </p:spPr>
      </p:pic>
      <p:pic>
        <p:nvPicPr>
          <p:cNvPr id="7" name="Picture 2" descr="웹 크롤러 - 무료 마케팅개 아이콘">
            <a:extLst>
              <a:ext uri="{FF2B5EF4-FFF2-40B4-BE49-F238E27FC236}">
                <a16:creationId xmlns:a16="http://schemas.microsoft.com/office/drawing/2014/main" id="{95EB3D5D-D020-494E-9141-96C9499E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8" y="3676331"/>
            <a:ext cx="1246762" cy="124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723699D-07EB-41A4-A6B1-3D9B87B416AC}"/>
              </a:ext>
            </a:extLst>
          </p:cNvPr>
          <p:cNvSpPr/>
          <p:nvPr/>
        </p:nvSpPr>
        <p:spPr>
          <a:xfrm>
            <a:off x="2390571" y="4062486"/>
            <a:ext cx="957858" cy="4744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DB7BB2-C347-4509-9210-722C3764A084}"/>
              </a:ext>
            </a:extLst>
          </p:cNvPr>
          <p:cNvSpPr/>
          <p:nvPr/>
        </p:nvSpPr>
        <p:spPr>
          <a:xfrm>
            <a:off x="3562570" y="5040813"/>
            <a:ext cx="3657739" cy="14462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4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2C632-E443-4FEB-97EE-A340A44A4AF0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영화선정</a:t>
            </a:r>
          </a:p>
        </p:txBody>
      </p:sp>
      <p:pic>
        <p:nvPicPr>
          <p:cNvPr id="3" name="Picture 2" descr="ITSC @SeoulTech">
            <a:extLst>
              <a:ext uri="{FF2B5EF4-FFF2-40B4-BE49-F238E27FC236}">
                <a16:creationId xmlns:a16="http://schemas.microsoft.com/office/drawing/2014/main" id="{A22247D4-A3FB-458C-BD13-F5537636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35C834-C8B0-4AC2-839A-C2F77A4F1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745" y="2234519"/>
            <a:ext cx="4977770" cy="9242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B56D08E-7BA0-4B28-9497-F0CEFD270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77" y="3165756"/>
            <a:ext cx="3498303" cy="22347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C141E3-118C-4D16-99EB-1820A712F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4048" y="2274460"/>
            <a:ext cx="4580875" cy="8444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CA86F1-8D0B-40E6-8AFA-69BE97CA0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3451" y="3263977"/>
            <a:ext cx="3479683" cy="223475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6566955-0331-43AE-B7F3-3CD9FD2D6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2982" y="2309170"/>
            <a:ext cx="4580875" cy="77498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48EE1E-FA4B-4355-AEE3-298062168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3943" y="3316730"/>
            <a:ext cx="3263805" cy="208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5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A2C632-E443-4FEB-97EE-A340A44A4AF0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3" name="Picture 2" descr="ITSC @SeoulTech">
            <a:extLst>
              <a:ext uri="{FF2B5EF4-FFF2-40B4-BE49-F238E27FC236}">
                <a16:creationId xmlns:a16="http://schemas.microsoft.com/office/drawing/2014/main" id="{A22247D4-A3FB-458C-BD13-F5537636E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0FF3C706-CA5D-427E-A8BE-8D196241D869}"/>
              </a:ext>
            </a:extLst>
          </p:cNvPr>
          <p:cNvSpPr txBox="1"/>
          <p:nvPr/>
        </p:nvSpPr>
        <p:spPr>
          <a:xfrm>
            <a:off x="592629" y="799270"/>
            <a:ext cx="5758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Konlpy</a:t>
            </a:r>
            <a:r>
              <a:rPr lang="en-US" altLang="ko-KR" dirty="0"/>
              <a:t> </a:t>
            </a:r>
            <a:r>
              <a:rPr lang="ko-KR" altLang="en-US" dirty="0"/>
              <a:t>라이브러리의 </a:t>
            </a:r>
            <a:r>
              <a:rPr lang="en-US" altLang="ko-KR" dirty="0" err="1"/>
              <a:t>OpenKoreanText</a:t>
            </a:r>
            <a:r>
              <a:rPr lang="en-US" altLang="ko-KR" dirty="0"/>
              <a:t> </a:t>
            </a:r>
            <a:r>
              <a:rPr lang="ko-KR" altLang="en-US" dirty="0"/>
              <a:t>분석기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형태소 분석을 통해 명사만 추출 </a:t>
            </a:r>
            <a:r>
              <a:rPr lang="en-US" altLang="ko-KR" dirty="0"/>
              <a:t>(1</a:t>
            </a:r>
            <a:r>
              <a:rPr lang="ko-KR" altLang="en-US" dirty="0"/>
              <a:t>개 이상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Id, review, rating </a:t>
            </a:r>
            <a:r>
              <a:rPr lang="ko-KR" altLang="en-US" dirty="0"/>
              <a:t>세가지 변수 기록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08A7608-89A8-433D-BD04-D2F8A2EDD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87" y="4107785"/>
            <a:ext cx="3532496" cy="22310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3EEEB80-2FAA-4A24-A3CA-C10154ACD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449" y="4031727"/>
            <a:ext cx="3431085" cy="23071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5CF121-BABE-4B8F-9A3A-D453A7B2C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377" y="4031726"/>
            <a:ext cx="3363478" cy="2307109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5D5796F0-58D2-408F-AB7F-A4F2A3E23FDA}"/>
              </a:ext>
            </a:extLst>
          </p:cNvPr>
          <p:cNvSpPr txBox="1">
            <a:spLocks/>
          </p:cNvSpPr>
          <p:nvPr/>
        </p:nvSpPr>
        <p:spPr>
          <a:xfrm>
            <a:off x="313991" y="2324540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분석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62A9B8A9-B68B-4447-B8EC-D4BB0485546A}"/>
              </a:ext>
            </a:extLst>
          </p:cNvPr>
          <p:cNvSpPr txBox="1"/>
          <p:nvPr/>
        </p:nvSpPr>
        <p:spPr>
          <a:xfrm>
            <a:off x="592629" y="2686225"/>
            <a:ext cx="8010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Unique</a:t>
            </a:r>
            <a:r>
              <a:rPr lang="ko-KR" altLang="en-US" dirty="0"/>
              <a:t>한 단어들로 묶어 빈도 수와 빈도 별 단어 수 비교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높은 빈도로 등장하는 단어 </a:t>
            </a:r>
            <a:r>
              <a:rPr lang="en-US" altLang="ko-KR" dirty="0"/>
              <a:t>-&gt; </a:t>
            </a:r>
            <a:r>
              <a:rPr lang="ko-KR" altLang="en-US" dirty="0"/>
              <a:t>상위를 제외하더라도 적지만 꽤 길게 분포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낮은 빈도로 등장하는 단어 </a:t>
            </a:r>
            <a:r>
              <a:rPr lang="en-US" altLang="ko-KR" dirty="0"/>
              <a:t>-&gt; </a:t>
            </a:r>
            <a:r>
              <a:rPr lang="ko-KR" altLang="en-US" dirty="0"/>
              <a:t>특히 빈도 </a:t>
            </a:r>
            <a:r>
              <a:rPr lang="en-US" altLang="ko-KR" dirty="0"/>
              <a:t>1</a:t>
            </a:r>
            <a:r>
              <a:rPr lang="ko-KR" altLang="en-US" dirty="0"/>
              <a:t>의 단어들이 대다수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0DBA7F-24B0-4810-AB95-4C3EBB6019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1054618"/>
            <a:ext cx="34099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8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8EEBDB78-D752-467D-9360-D6E016626F2B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DFCAA161-AE96-4267-AF6E-F3C193780EA0}"/>
              </a:ext>
            </a:extLst>
          </p:cNvPr>
          <p:cNvSpPr txBox="1"/>
          <p:nvPr/>
        </p:nvSpPr>
        <p:spPr>
          <a:xfrm>
            <a:off x="592629" y="799270"/>
            <a:ext cx="97561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분석 결과를 토대로 빈도 수 상위 </a:t>
            </a:r>
            <a:r>
              <a:rPr lang="en-US" altLang="ko-KR" dirty="0"/>
              <a:t>100</a:t>
            </a:r>
            <a:r>
              <a:rPr lang="ko-KR" altLang="en-US" dirty="0"/>
              <a:t>개의 단어들만 사용 </a:t>
            </a:r>
            <a:r>
              <a:rPr lang="en-US" altLang="ko-KR" dirty="0"/>
              <a:t>( </a:t>
            </a:r>
            <a:r>
              <a:rPr lang="ko-KR" altLang="en-US" dirty="0"/>
              <a:t>빈도 수는 링크를 의미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최종 리뷰 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공조 </a:t>
            </a:r>
            <a:r>
              <a:rPr lang="en-US" altLang="ko-KR" dirty="0"/>
              <a:t>19942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 can speak 12950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완벽한 타인 </a:t>
            </a:r>
            <a:r>
              <a:rPr lang="en-US" altLang="ko-KR" dirty="0"/>
              <a:t>20712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비복원</a:t>
            </a:r>
            <a:r>
              <a:rPr lang="ko-KR" altLang="en-US" dirty="0"/>
              <a:t> 추출을 통해 각 영화당 </a:t>
            </a:r>
            <a:r>
              <a:rPr lang="en-US" altLang="ko-KR" dirty="0"/>
              <a:t>1000</a:t>
            </a:r>
            <a:r>
              <a:rPr lang="ko-KR" altLang="en-US" dirty="0"/>
              <a:t>개의 리뷰를 추출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평점</a:t>
            </a:r>
            <a:r>
              <a:rPr lang="en-US" altLang="ko-KR" dirty="0"/>
              <a:t>(Rating)</a:t>
            </a:r>
            <a:r>
              <a:rPr lang="ko-KR" altLang="en-US" dirty="0"/>
              <a:t> 필터링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평점 </a:t>
            </a:r>
            <a:r>
              <a:rPr lang="en-US" altLang="ko-KR" dirty="0"/>
              <a:t>10</a:t>
            </a:r>
            <a:r>
              <a:rPr lang="ko-KR" altLang="en-US" dirty="0"/>
              <a:t>의 리뷰 추출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평점 </a:t>
            </a:r>
            <a:r>
              <a:rPr lang="en-US" altLang="ko-KR" dirty="0"/>
              <a:t>1</a:t>
            </a:r>
            <a:r>
              <a:rPr lang="ko-KR" altLang="en-US" dirty="0"/>
              <a:t>의 리뷰 추출</a:t>
            </a:r>
            <a:r>
              <a:rPr lang="en-US" altLang="ko-KR" dirty="0"/>
              <a:t> (</a:t>
            </a:r>
            <a:r>
              <a:rPr lang="ko-KR" altLang="en-US" dirty="0"/>
              <a:t>공조</a:t>
            </a:r>
            <a:r>
              <a:rPr lang="en-US" altLang="ko-KR" dirty="0"/>
              <a:t>, </a:t>
            </a:r>
            <a:r>
              <a:rPr lang="ko-KR" altLang="en-US" dirty="0"/>
              <a:t>완벽한 타인은 </a:t>
            </a:r>
            <a:r>
              <a:rPr lang="en-US" altLang="ko-KR" dirty="0"/>
              <a:t>9000</a:t>
            </a:r>
            <a:r>
              <a:rPr lang="ko-KR" altLang="en-US" dirty="0"/>
              <a:t>개</a:t>
            </a:r>
            <a:r>
              <a:rPr lang="en-US" altLang="ko-KR" dirty="0"/>
              <a:t>, I can speak</a:t>
            </a:r>
            <a:r>
              <a:rPr lang="ko-KR" altLang="en-US" dirty="0"/>
              <a:t>는 </a:t>
            </a:r>
            <a:r>
              <a:rPr lang="en-US" altLang="ko-KR" dirty="0"/>
              <a:t>200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8777BC1-9FA2-4A73-A174-75053E5C9478}"/>
              </a:ext>
            </a:extLst>
          </p:cNvPr>
          <p:cNvSpPr txBox="1">
            <a:spLocks/>
          </p:cNvSpPr>
          <p:nvPr/>
        </p:nvSpPr>
        <p:spPr>
          <a:xfrm>
            <a:off x="313991" y="3746278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분석방법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C60638D4-90E7-4595-8E2B-E4CF3D8F3D08}"/>
              </a:ext>
            </a:extLst>
          </p:cNvPr>
          <p:cNvSpPr txBox="1"/>
          <p:nvPr/>
        </p:nvSpPr>
        <p:spPr>
          <a:xfrm>
            <a:off x="592629" y="4168478"/>
            <a:ext cx="11123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리뷰어</a:t>
            </a:r>
            <a:r>
              <a:rPr lang="en-US" altLang="ko-KR" dirty="0"/>
              <a:t>-</a:t>
            </a:r>
            <a:r>
              <a:rPr lang="ko-KR" altLang="en-US" dirty="0"/>
              <a:t>리뷰 </a:t>
            </a:r>
            <a:r>
              <a:rPr lang="en-US" altLang="ko-KR" dirty="0"/>
              <a:t>(2-mode) </a:t>
            </a:r>
            <a:r>
              <a:rPr lang="ko-KR" altLang="en-US" dirty="0"/>
              <a:t>데이터를 리뷰</a:t>
            </a:r>
            <a:r>
              <a:rPr lang="en-US" altLang="ko-KR" dirty="0"/>
              <a:t>-</a:t>
            </a:r>
            <a:r>
              <a:rPr lang="ko-KR" altLang="en-US" dirty="0"/>
              <a:t>리뷰 </a:t>
            </a:r>
            <a:r>
              <a:rPr lang="en-US" altLang="ko-KR" dirty="0"/>
              <a:t>(1-mode) </a:t>
            </a:r>
            <a:r>
              <a:rPr lang="ko-KR" altLang="en-US" dirty="0"/>
              <a:t>데이터로 </a:t>
            </a:r>
            <a:r>
              <a:rPr lang="ko-KR" altLang="en-US" dirty="0" err="1"/>
              <a:t>변경후</a:t>
            </a:r>
            <a:r>
              <a:rPr lang="ko-KR" altLang="en-US" dirty="0"/>
              <a:t> 네트워크 구축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리뷰 키워드 간의 관계는 리뷰 성향</a:t>
            </a:r>
            <a:r>
              <a:rPr lang="en-US" altLang="ko-KR" dirty="0"/>
              <a:t>,</a:t>
            </a:r>
            <a:r>
              <a:rPr lang="ko-KR" altLang="en-US" dirty="0"/>
              <a:t>의도와 관계없이 공통적으로 등장하는</a:t>
            </a:r>
            <a:r>
              <a:rPr lang="en-US" altLang="ko-KR" dirty="0"/>
              <a:t>(</a:t>
            </a:r>
            <a:r>
              <a:rPr lang="ko-KR" altLang="en-US" dirty="0"/>
              <a:t>연결하는</a:t>
            </a:r>
            <a:r>
              <a:rPr lang="en-US" altLang="ko-KR" dirty="0"/>
              <a:t>) </a:t>
            </a:r>
            <a:r>
              <a:rPr lang="ko-KR" altLang="en-US" dirty="0"/>
              <a:t>키워드가 중요하다고 판단하여 </a:t>
            </a:r>
            <a:r>
              <a:rPr lang="en-US" altLang="ko-KR" dirty="0" err="1"/>
              <a:t>Betweeness</a:t>
            </a:r>
            <a:r>
              <a:rPr lang="en-US" altLang="ko-KR" dirty="0"/>
              <a:t> </a:t>
            </a:r>
            <a:r>
              <a:rPr lang="ko-KR" altLang="en-US" dirty="0" err="1"/>
              <a:t>중심성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Equal edge </a:t>
            </a:r>
            <a:r>
              <a:rPr lang="ko-KR" altLang="en-US" dirty="0"/>
              <a:t>및 </a:t>
            </a:r>
            <a:r>
              <a:rPr lang="en-US" altLang="ko-KR" dirty="0"/>
              <a:t>Gower scaling</a:t>
            </a:r>
            <a:r>
              <a:rPr lang="ko-KR" altLang="en-US" dirty="0"/>
              <a:t>을 통해 표현</a:t>
            </a:r>
            <a:endParaRPr lang="en-US" altLang="ko-KR" dirty="0"/>
          </a:p>
        </p:txBody>
      </p:sp>
      <p:pic>
        <p:nvPicPr>
          <p:cNvPr id="13" name="Picture 2" descr="ITSC @SeoulTech">
            <a:extLst>
              <a:ext uri="{FF2B5EF4-FFF2-40B4-BE49-F238E27FC236}">
                <a16:creationId xmlns:a16="http://schemas.microsoft.com/office/drawing/2014/main" id="{B06A9203-51E7-40C8-BAFC-2CA410706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97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BE56551-327D-4F6E-AA02-A95D8BC96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06" y="1009650"/>
            <a:ext cx="9877950" cy="5257799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C5E5027-7BC1-4E7B-B3EF-FBC0318B4F79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556F2-5A75-4544-97B9-E14B393182DB}"/>
              </a:ext>
            </a:extLst>
          </p:cNvPr>
          <p:cNvSpPr/>
          <p:nvPr/>
        </p:nvSpPr>
        <p:spPr>
          <a:xfrm>
            <a:off x="628650" y="859785"/>
            <a:ext cx="1057275" cy="141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ITSC @SeoulTech">
            <a:extLst>
              <a:ext uri="{FF2B5EF4-FFF2-40B4-BE49-F238E27FC236}">
                <a16:creationId xmlns:a16="http://schemas.microsoft.com/office/drawing/2014/main" id="{43EE0DF5-DF74-4067-99BE-57C6F1F27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607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FC98B6-897E-4170-B5A4-C65FEA526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68" y="1200151"/>
            <a:ext cx="9427203" cy="5023566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DC5E5027-7BC1-4E7B-B3EF-FBC0318B4F79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C15A84-98BB-4714-A734-2A98C45D5276}"/>
              </a:ext>
            </a:extLst>
          </p:cNvPr>
          <p:cNvSpPr/>
          <p:nvPr/>
        </p:nvSpPr>
        <p:spPr>
          <a:xfrm>
            <a:off x="1495425" y="1031235"/>
            <a:ext cx="1057275" cy="141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C089B27-CBA9-4FA5-BB8F-E7DEE3B6F67A}"/>
              </a:ext>
            </a:extLst>
          </p:cNvPr>
          <p:cNvSpPr txBox="1">
            <a:spLocks/>
          </p:cNvSpPr>
          <p:nvPr/>
        </p:nvSpPr>
        <p:spPr>
          <a:xfrm>
            <a:off x="876263" y="5970432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정치</a:t>
            </a:r>
            <a:r>
              <a:rPr lang="en-US" altLang="ko-KR" dirty="0"/>
              <a:t>, </a:t>
            </a:r>
            <a:r>
              <a:rPr lang="ko-KR" altLang="en-US" dirty="0"/>
              <a:t>연기로 이분화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64860BA-D4B5-424A-A235-45B616F82894}"/>
              </a:ext>
            </a:extLst>
          </p:cNvPr>
          <p:cNvSpPr/>
          <p:nvPr/>
        </p:nvSpPr>
        <p:spPr>
          <a:xfrm>
            <a:off x="3333416" y="2781006"/>
            <a:ext cx="1552575" cy="1323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FF7A71F-07D0-45D2-8CF0-7613C828B8A4}"/>
              </a:ext>
            </a:extLst>
          </p:cNvPr>
          <p:cNvSpPr/>
          <p:nvPr/>
        </p:nvSpPr>
        <p:spPr>
          <a:xfrm>
            <a:off x="3723941" y="4104981"/>
            <a:ext cx="1552575" cy="1323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6B2778-DA4B-4C18-BBAF-46ED6C8EC367}"/>
              </a:ext>
            </a:extLst>
          </p:cNvPr>
          <p:cNvSpPr/>
          <p:nvPr/>
        </p:nvSpPr>
        <p:spPr>
          <a:xfrm>
            <a:off x="6096000" y="3663721"/>
            <a:ext cx="1552575" cy="1323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01EAC44-B04F-4F53-ACA3-389D30E28600}"/>
              </a:ext>
            </a:extLst>
          </p:cNvPr>
          <p:cNvSpPr/>
          <p:nvPr/>
        </p:nvSpPr>
        <p:spPr>
          <a:xfrm>
            <a:off x="7562850" y="2223216"/>
            <a:ext cx="1552575" cy="13239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99B39A-B2AB-462B-B185-E17774E4D001}"/>
              </a:ext>
            </a:extLst>
          </p:cNvPr>
          <p:cNvSpPr/>
          <p:nvPr/>
        </p:nvSpPr>
        <p:spPr>
          <a:xfrm>
            <a:off x="5419688" y="2544402"/>
            <a:ext cx="1180124" cy="1056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ITSC @SeoulTech">
            <a:extLst>
              <a:ext uri="{FF2B5EF4-FFF2-40B4-BE49-F238E27FC236}">
                <a16:creationId xmlns:a16="http://schemas.microsoft.com/office/drawing/2014/main" id="{E49DD2A6-F352-488D-B572-439A079C4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79EB714-C2FC-44B4-B70D-9CC90AD4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019176"/>
            <a:ext cx="10295526" cy="5534284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962DA3F-2D83-4447-9CA1-5D00F87A9BCD}"/>
              </a:ext>
            </a:extLst>
          </p:cNvPr>
          <p:cNvSpPr txBox="1">
            <a:spLocks/>
          </p:cNvSpPr>
          <p:nvPr/>
        </p:nvSpPr>
        <p:spPr>
          <a:xfrm>
            <a:off x="313991" y="437585"/>
            <a:ext cx="9144000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공조 </a:t>
            </a:r>
            <a:r>
              <a:rPr lang="en-US" altLang="ko-KR" dirty="0"/>
              <a:t>– rating10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31C8ED-5E76-4389-8F22-BFD2DBC860F2}"/>
              </a:ext>
            </a:extLst>
          </p:cNvPr>
          <p:cNvSpPr/>
          <p:nvPr/>
        </p:nvSpPr>
        <p:spPr>
          <a:xfrm>
            <a:off x="810624" y="996803"/>
            <a:ext cx="1057275" cy="1416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7AF75D3-87FB-4319-B6E5-CB4D715D6C97}"/>
              </a:ext>
            </a:extLst>
          </p:cNvPr>
          <p:cNvSpPr txBox="1">
            <a:spLocks/>
          </p:cNvSpPr>
          <p:nvPr/>
        </p:nvSpPr>
        <p:spPr>
          <a:xfrm>
            <a:off x="6446550" y="521420"/>
            <a:ext cx="4772359" cy="844401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연기에 치중된 리뷰 </a:t>
            </a:r>
            <a:r>
              <a:rPr lang="en-US" altLang="ko-KR" dirty="0"/>
              <a:t>-&gt; </a:t>
            </a:r>
            <a:r>
              <a:rPr lang="ko-KR" altLang="en-US" dirty="0"/>
              <a:t>긍정요소</a:t>
            </a:r>
          </a:p>
        </p:txBody>
      </p:sp>
      <p:pic>
        <p:nvPicPr>
          <p:cNvPr id="10" name="Picture 2" descr="ITSC @SeoulTech">
            <a:extLst>
              <a:ext uri="{FF2B5EF4-FFF2-40B4-BE49-F238E27FC236}">
                <a16:creationId xmlns:a16="http://schemas.microsoft.com/office/drawing/2014/main" id="{24BFBE85-0CEA-447C-8537-EAD983796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10" y="217508"/>
            <a:ext cx="1318199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57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375</Words>
  <Application>Microsoft Office PowerPoint</Application>
  <PresentationFormat>와이드스크린</PresentationFormat>
  <Paragraphs>65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영화 리뷰 네트워크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리뷰 네트워크 분석</dc:title>
  <dc:creator>park gangmin</dc:creator>
  <cp:lastModifiedBy>park gangmin</cp:lastModifiedBy>
  <cp:revision>3</cp:revision>
  <dcterms:created xsi:type="dcterms:W3CDTF">2021-12-15T15:20:24Z</dcterms:created>
  <dcterms:modified xsi:type="dcterms:W3CDTF">2021-12-15T17:55:03Z</dcterms:modified>
</cp:coreProperties>
</file>