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52" r:id="rId6"/>
  </p:sldMasterIdLst>
  <p:notesMasterIdLst>
    <p:notesMasterId r:id="rId29"/>
  </p:notesMasterIdLst>
  <p:handoutMasterIdLst>
    <p:handoutMasterId r:id="rId30"/>
  </p:handoutMasterIdLst>
  <p:sldIdLst>
    <p:sldId id="510" r:id="rId7"/>
    <p:sldId id="533" r:id="rId8"/>
    <p:sldId id="525" r:id="rId9"/>
    <p:sldId id="532" r:id="rId10"/>
    <p:sldId id="529" r:id="rId11"/>
    <p:sldId id="564" r:id="rId12"/>
    <p:sldId id="567" r:id="rId13"/>
    <p:sldId id="565" r:id="rId14"/>
    <p:sldId id="541" r:id="rId15"/>
    <p:sldId id="540" r:id="rId16"/>
    <p:sldId id="546" r:id="rId17"/>
    <p:sldId id="568" r:id="rId18"/>
    <p:sldId id="552" r:id="rId19"/>
    <p:sldId id="553" r:id="rId20"/>
    <p:sldId id="554" r:id="rId21"/>
    <p:sldId id="569" r:id="rId22"/>
    <p:sldId id="570" r:id="rId23"/>
    <p:sldId id="555" r:id="rId24"/>
    <p:sldId id="571" r:id="rId25"/>
    <p:sldId id="572" r:id="rId26"/>
    <p:sldId id="573" r:id="rId27"/>
    <p:sldId id="515" r:id="rId28"/>
  </p:sldIdLst>
  <p:sldSz cx="9145588" cy="6859588"/>
  <p:notesSz cx="7099300" cy="10234613"/>
  <p:defaultTextStyle>
    <a:defPPr>
      <a:defRPr lang="zh-TW"/>
    </a:defPPr>
    <a:lvl1pPr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1pPr>
    <a:lvl2pPr marL="609600" indent="-1524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2pPr>
    <a:lvl3pPr marL="1219200" indent="-3048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3pPr>
    <a:lvl4pPr marL="1828800" indent="-4572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4pPr>
    <a:lvl5pPr marL="2438400" indent="-6096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FCC00"/>
    <a:srgbClr val="FF5050"/>
    <a:srgbClr val="0033CC"/>
    <a:srgbClr val="336699"/>
    <a:srgbClr val="FFFF66"/>
    <a:srgbClr val="FFFF99"/>
    <a:srgbClr val="FFFF00"/>
    <a:srgbClr val="66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002" autoAdjust="0"/>
    <p:restoredTop sz="95526" autoAdjust="0"/>
  </p:normalViewPr>
  <p:slideViewPr>
    <p:cSldViewPr snapToGrid="0">
      <p:cViewPr>
        <p:scale>
          <a:sx n="150" d="100"/>
          <a:sy n="150" d="100"/>
        </p:scale>
        <p:origin x="-2340" y="-180"/>
      </p:cViewPr>
      <p:guideLst>
        <p:guide orient="horz" pos="217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54BAAC0B-7E52-4593-BC6E-94B63D7439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706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EA006279-CA0A-458D-8AC9-51B4BD8265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62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5pPr>
            <a:lvl6pPr marL="25146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6pPr>
            <a:lvl7pPr marL="29718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7pPr>
            <a:lvl8pPr marL="34290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8pPr>
            <a:lvl9pPr marL="3886200" indent="-228600" algn="r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9pPr>
          </a:lstStyle>
          <a:p>
            <a:pPr eaLnBrk="1" hangingPunct="1"/>
            <a:fld id="{D2C88800-F89A-4748-A2B1-889C78968A3C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5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9" y="2130919"/>
            <a:ext cx="7773750" cy="1470366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38" y="3887100"/>
            <a:ext cx="6401912" cy="17530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609722" indent="0" algn="ctr">
              <a:buNone/>
              <a:defRPr/>
            </a:lvl2pPr>
            <a:lvl3pPr marL="1219444" indent="0" algn="ctr">
              <a:buNone/>
              <a:defRPr/>
            </a:lvl3pPr>
            <a:lvl4pPr marL="1829166" indent="0" algn="ctr">
              <a:buNone/>
              <a:defRPr/>
            </a:lvl4pPr>
            <a:lvl5pPr marL="2438888" indent="0" algn="ctr">
              <a:buNone/>
              <a:defRPr/>
            </a:lvl5pPr>
            <a:lvl6pPr marL="3048610" indent="0" algn="ctr">
              <a:buNone/>
              <a:defRPr/>
            </a:lvl6pPr>
            <a:lvl7pPr marL="3658332" indent="0" algn="ctr">
              <a:buNone/>
              <a:defRPr/>
            </a:lvl7pPr>
            <a:lvl8pPr marL="4268053" indent="0" algn="ctr">
              <a:buNone/>
              <a:defRPr/>
            </a:lvl8pPr>
            <a:lvl9pPr marL="4877775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1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162" y="331789"/>
            <a:ext cx="8278888" cy="6953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161" y="1193800"/>
            <a:ext cx="8231267" cy="4933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26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124" y="333454"/>
            <a:ext cx="2075222" cy="5794129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81" y="333454"/>
            <a:ext cx="6076418" cy="57941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93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40083" y="1052758"/>
            <a:ext cx="7805505" cy="1921319"/>
          </a:xfrm>
          <a:prstGeom prst="rect">
            <a:avLst/>
          </a:prstGeom>
        </p:spPr>
        <p:txBody>
          <a:bodyPr/>
          <a:lstStyle>
            <a:lvl1pPr algn="ctr">
              <a:defRPr sz="5900"/>
            </a:lvl1pPr>
          </a:lstStyle>
          <a:p>
            <a:r>
              <a:rPr lang="en-US" altLang="zh-TW" dirty="0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80285" y="3132865"/>
            <a:ext cx="4496581" cy="198165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550264940"/>
      </p:ext>
    </p:extLst>
  </p:cSld>
  <p:clrMapOvr>
    <a:masterClrMapping/>
  </p:clrMapOvr>
  <p:transition advTm="5000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5019" y="322264"/>
            <a:ext cx="8164598" cy="746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20" y="1295400"/>
            <a:ext cx="8112215" cy="467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75863"/>
      </p:ext>
    </p:extLst>
  </p:cSld>
  <p:clrMapOvr>
    <a:masterClrMapping/>
  </p:clrMapOvr>
  <p:transition advTm="5000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439" y="4407922"/>
            <a:ext cx="7773750" cy="1362390"/>
          </a:xfrm>
          <a:prstGeom prst="rect">
            <a:avLst/>
          </a:prstGeo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439" y="2907386"/>
            <a:ext cx="7773750" cy="15005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/>
            </a:lvl1pPr>
            <a:lvl2pPr marL="609722" indent="0">
              <a:buNone/>
              <a:defRPr sz="2400"/>
            </a:lvl2pPr>
            <a:lvl3pPr marL="1219444" indent="0">
              <a:buNone/>
              <a:defRPr sz="2100"/>
            </a:lvl3pPr>
            <a:lvl4pPr marL="1829166" indent="0">
              <a:buNone/>
              <a:defRPr sz="1900"/>
            </a:lvl4pPr>
            <a:lvl5pPr marL="2438888" indent="0">
              <a:buNone/>
              <a:defRPr sz="1900"/>
            </a:lvl5pPr>
            <a:lvl6pPr marL="3048610" indent="0">
              <a:buNone/>
              <a:defRPr sz="1900"/>
            </a:lvl6pPr>
            <a:lvl7pPr marL="3658332" indent="0">
              <a:buNone/>
              <a:defRPr sz="1900"/>
            </a:lvl7pPr>
            <a:lvl8pPr marL="4268053" indent="0">
              <a:buNone/>
              <a:defRPr sz="1900"/>
            </a:lvl8pPr>
            <a:lvl9pPr marL="4877775" indent="0">
              <a:buNone/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2262891"/>
      </p:ext>
    </p:extLst>
  </p:cSld>
  <p:clrMapOvr>
    <a:masterClrMapping/>
  </p:clrMapOvr>
  <p:transition advTm="5000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5019" y="322264"/>
            <a:ext cx="8164598" cy="746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151" y="1295701"/>
            <a:ext cx="3978966" cy="467944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1543" y="1295701"/>
            <a:ext cx="3980553" cy="467944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61498"/>
      </p:ext>
    </p:extLst>
  </p:cSld>
  <p:clrMapOvr>
    <a:masterClrMapping/>
  </p:clrMapOvr>
  <p:transition advTm="5000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9" y="274703"/>
            <a:ext cx="8231030" cy="11432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79" y="1535469"/>
            <a:ext cx="4040890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79" y="2175378"/>
            <a:ext cx="4040890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833" y="1535469"/>
            <a:ext cx="4042477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833" y="2175378"/>
            <a:ext cx="4042477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19373"/>
      </p:ext>
    </p:extLst>
  </p:cSld>
  <p:clrMapOvr>
    <a:masterClrMapping/>
  </p:clrMapOvr>
  <p:transition advTm="5000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5019" y="322264"/>
            <a:ext cx="8164598" cy="746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419253"/>
      </p:ext>
    </p:extLst>
  </p:cSld>
  <p:clrMapOvr>
    <a:masterClrMapping/>
  </p:clrMapOvr>
  <p:transition advTm="5000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557093"/>
      </p:ext>
    </p:extLst>
  </p:cSld>
  <p:clrMapOvr>
    <a:masterClrMapping/>
  </p:clrMapOvr>
  <p:transition advTm="5000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81" y="273112"/>
            <a:ext cx="3008836" cy="116232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670" y="273115"/>
            <a:ext cx="5112638" cy="5854469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81" y="1435434"/>
            <a:ext cx="3008836" cy="4692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7272720"/>
      </p:ext>
    </p:extLst>
  </p:cSld>
  <p:clrMapOvr>
    <a:masterClrMapping/>
  </p:clrMapOvr>
  <p:transition advTm="5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162" y="331789"/>
            <a:ext cx="8278888" cy="6953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61" y="1193800"/>
            <a:ext cx="8231267" cy="4933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66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00" y="4801712"/>
            <a:ext cx="5487353" cy="56687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00" y="612917"/>
            <a:ext cx="5487353" cy="4115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722" indent="0">
              <a:buNone/>
              <a:defRPr sz="3700"/>
            </a:lvl2pPr>
            <a:lvl3pPr marL="1219444" indent="0">
              <a:buNone/>
              <a:defRPr sz="3200"/>
            </a:lvl3pPr>
            <a:lvl4pPr marL="1829166" indent="0">
              <a:buNone/>
              <a:defRPr sz="2700"/>
            </a:lvl4pPr>
            <a:lvl5pPr marL="2438888" indent="0">
              <a:buNone/>
              <a:defRPr sz="2700"/>
            </a:lvl5pPr>
            <a:lvl6pPr marL="3048610" indent="0">
              <a:buNone/>
              <a:defRPr sz="2700"/>
            </a:lvl6pPr>
            <a:lvl7pPr marL="3658332" indent="0">
              <a:buNone/>
              <a:defRPr sz="2700"/>
            </a:lvl7pPr>
            <a:lvl8pPr marL="4268053" indent="0">
              <a:buNone/>
              <a:defRPr sz="2700"/>
            </a:lvl8pPr>
            <a:lvl9pPr marL="4877775" indent="0">
              <a:buNone/>
              <a:defRPr sz="27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00" y="5368582"/>
            <a:ext cx="5487353" cy="805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062899"/>
      </p:ext>
    </p:extLst>
  </p:cSld>
  <p:clrMapOvr>
    <a:masterClrMapping/>
  </p:clrMapOvr>
  <p:transition advTm="5000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5019" y="322264"/>
            <a:ext cx="8164598" cy="746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0020" y="1295400"/>
            <a:ext cx="8112215" cy="4679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01612"/>
      </p:ext>
    </p:extLst>
  </p:cSld>
  <p:clrMapOvr>
    <a:masterClrMapping/>
  </p:clrMapOvr>
  <p:transition advTm="5000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8795" y="322339"/>
            <a:ext cx="2040293" cy="5652809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747" y="322339"/>
            <a:ext cx="5971624" cy="56528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882084"/>
      </p:ext>
    </p:extLst>
  </p:cSld>
  <p:clrMapOvr>
    <a:masterClrMapping/>
  </p:clrMapOvr>
  <p:transition advTm="500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439" y="4407922"/>
            <a:ext cx="7773750" cy="1362390"/>
          </a:xfrm>
          <a:prstGeom prst="rect">
            <a:avLst/>
          </a:prstGeo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439" y="2907386"/>
            <a:ext cx="7773750" cy="15005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/>
            </a:lvl1pPr>
            <a:lvl2pPr marL="609722" indent="0">
              <a:buNone/>
              <a:defRPr sz="2400"/>
            </a:lvl2pPr>
            <a:lvl3pPr marL="1219444" indent="0">
              <a:buNone/>
              <a:defRPr sz="2100"/>
            </a:lvl3pPr>
            <a:lvl4pPr marL="1829166" indent="0">
              <a:buNone/>
              <a:defRPr sz="1900"/>
            </a:lvl4pPr>
            <a:lvl5pPr marL="2438888" indent="0">
              <a:buNone/>
              <a:defRPr sz="1900"/>
            </a:lvl5pPr>
            <a:lvl6pPr marL="3048610" indent="0">
              <a:buNone/>
              <a:defRPr sz="1900"/>
            </a:lvl6pPr>
            <a:lvl7pPr marL="3658332" indent="0">
              <a:buNone/>
              <a:defRPr sz="1900"/>
            </a:lvl7pPr>
            <a:lvl8pPr marL="4268053" indent="0">
              <a:buNone/>
              <a:defRPr sz="1900"/>
            </a:lvl8pPr>
            <a:lvl9pPr marL="4877775" indent="0">
              <a:buNone/>
              <a:defRPr sz="1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6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162" y="331789"/>
            <a:ext cx="8278888" cy="6953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80" y="1194079"/>
            <a:ext cx="4039301" cy="493350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9007" y="1194079"/>
            <a:ext cx="4039301" cy="493350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2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9" y="274703"/>
            <a:ext cx="8231030" cy="11432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79" y="1535469"/>
            <a:ext cx="4040890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79" y="2175378"/>
            <a:ext cx="4040890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833" y="1535469"/>
            <a:ext cx="4042477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722" indent="0">
              <a:buNone/>
              <a:defRPr sz="2700" b="1"/>
            </a:lvl2pPr>
            <a:lvl3pPr marL="1219444" indent="0">
              <a:buNone/>
              <a:defRPr sz="2400" b="1"/>
            </a:lvl3pPr>
            <a:lvl4pPr marL="1829166" indent="0">
              <a:buNone/>
              <a:defRPr sz="2100" b="1"/>
            </a:lvl4pPr>
            <a:lvl5pPr marL="2438888" indent="0">
              <a:buNone/>
              <a:defRPr sz="2100" b="1"/>
            </a:lvl5pPr>
            <a:lvl6pPr marL="3048610" indent="0">
              <a:buNone/>
              <a:defRPr sz="2100" b="1"/>
            </a:lvl6pPr>
            <a:lvl7pPr marL="3658332" indent="0">
              <a:buNone/>
              <a:defRPr sz="2100" b="1"/>
            </a:lvl7pPr>
            <a:lvl8pPr marL="4268053" indent="0">
              <a:buNone/>
              <a:defRPr sz="2100" b="1"/>
            </a:lvl8pPr>
            <a:lvl9pPr marL="4877775" indent="0">
              <a:buNone/>
              <a:defRPr sz="21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833" y="2175378"/>
            <a:ext cx="4042477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6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162" y="331789"/>
            <a:ext cx="8278888" cy="6953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0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4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81" y="273112"/>
            <a:ext cx="3008836" cy="116232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670" y="273115"/>
            <a:ext cx="5112638" cy="5854469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81" y="1435434"/>
            <a:ext cx="3008836" cy="4692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1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600" y="4801712"/>
            <a:ext cx="5487353" cy="56687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600" y="612917"/>
            <a:ext cx="5487353" cy="4115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722" indent="0">
              <a:buNone/>
              <a:defRPr sz="3700"/>
            </a:lvl2pPr>
            <a:lvl3pPr marL="1219444" indent="0">
              <a:buNone/>
              <a:defRPr sz="3200"/>
            </a:lvl3pPr>
            <a:lvl4pPr marL="1829166" indent="0">
              <a:buNone/>
              <a:defRPr sz="2700"/>
            </a:lvl4pPr>
            <a:lvl5pPr marL="2438888" indent="0">
              <a:buNone/>
              <a:defRPr sz="2700"/>
            </a:lvl5pPr>
            <a:lvl6pPr marL="3048610" indent="0">
              <a:buNone/>
              <a:defRPr sz="2700"/>
            </a:lvl6pPr>
            <a:lvl7pPr marL="3658332" indent="0">
              <a:buNone/>
              <a:defRPr sz="2700"/>
            </a:lvl7pPr>
            <a:lvl8pPr marL="4268053" indent="0">
              <a:buNone/>
              <a:defRPr sz="2700"/>
            </a:lvl8pPr>
            <a:lvl9pPr marL="4877775" indent="0">
              <a:buNone/>
              <a:defRPr sz="27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600" y="5368582"/>
            <a:ext cx="5487353" cy="805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722" indent="0">
              <a:buNone/>
              <a:defRPr sz="1600"/>
            </a:lvl2pPr>
            <a:lvl3pPr marL="1219444" indent="0">
              <a:buNone/>
              <a:defRPr sz="1300"/>
            </a:lvl3pPr>
            <a:lvl4pPr marL="1829166" indent="0">
              <a:buNone/>
              <a:defRPr sz="1200"/>
            </a:lvl4pPr>
            <a:lvl5pPr marL="2438888" indent="0">
              <a:buNone/>
              <a:defRPr sz="1200"/>
            </a:lvl5pPr>
            <a:lvl6pPr marL="3048610" indent="0">
              <a:buNone/>
              <a:defRPr sz="1200"/>
            </a:lvl6pPr>
            <a:lvl7pPr marL="3658332" indent="0">
              <a:buNone/>
              <a:defRPr sz="1200"/>
            </a:lvl7pPr>
            <a:lvl8pPr marL="4268053" indent="0">
              <a:buNone/>
              <a:defRPr sz="1200"/>
            </a:lvl8pPr>
            <a:lvl9pPr marL="4877775" indent="0">
              <a:buNone/>
              <a:defRPr sz="1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20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609722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1219444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829166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2438888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3200" b="1">
          <a:solidFill>
            <a:schemeClr val="bg2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700" b="1">
          <a:solidFill>
            <a:schemeClr val="bg2"/>
          </a:solidFill>
          <a:latin typeface="+mn-lt"/>
          <a:ea typeface="+mn-ea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600" b="1">
          <a:solidFill>
            <a:schemeClr val="bg2"/>
          </a:solidFill>
          <a:latin typeface="+mn-lt"/>
          <a:ea typeface="+mn-ea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600" b="1">
          <a:solidFill>
            <a:schemeClr val="bg2"/>
          </a:solidFill>
          <a:latin typeface="+mn-lt"/>
          <a:ea typeface="+mn-ea"/>
        </a:defRPr>
      </a:lvl5pPr>
      <a:lvl6pPr marL="3353471" indent="-304861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600" b="1">
          <a:solidFill>
            <a:schemeClr val="bg2"/>
          </a:solidFill>
          <a:latin typeface="+mn-lt"/>
          <a:ea typeface="+mn-ea"/>
        </a:defRPr>
      </a:lvl6pPr>
      <a:lvl7pPr marL="3963192" indent="-304861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600" b="1">
          <a:solidFill>
            <a:schemeClr val="bg2"/>
          </a:solidFill>
          <a:latin typeface="+mn-lt"/>
          <a:ea typeface="+mn-ea"/>
        </a:defRPr>
      </a:lvl7pPr>
      <a:lvl8pPr marL="4572914" indent="-304861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600" b="1">
          <a:solidFill>
            <a:schemeClr val="bg2"/>
          </a:solidFill>
          <a:latin typeface="+mn-lt"/>
          <a:ea typeface="+mn-ea"/>
        </a:defRPr>
      </a:lvl8pPr>
      <a:lvl9pPr marL="5182636" indent="-304861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6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096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ransition advTm="5000"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609722" algn="l" rtl="0" fontAlgn="ctr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1219444" algn="l" rtl="0" fontAlgn="ctr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829166" algn="l" rtl="0" fontAlgn="ctr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2438888" algn="l" rtl="0" fontAlgn="ctr">
        <a:lnSpc>
          <a:spcPct val="85000"/>
        </a:lnSpc>
        <a:spcBef>
          <a:spcPct val="0"/>
        </a:spcBef>
        <a:spcAft>
          <a:spcPct val="0"/>
        </a:spcAft>
        <a:defRPr kumimoji="1" sz="43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7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3353471" indent="-304861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963192" indent="-304861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572914" indent="-304861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5182636" indent="-304861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986627" y="346230"/>
            <a:ext cx="8158962" cy="35427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altLang="zh-TW" sz="4000" b="0" dirty="0" smtClean="0">
                <a:solidFill>
                  <a:schemeClr val="tx1"/>
                </a:solidFill>
                <a:ea typeface="華康中黑體" pitchFamily="49" charset="-120"/>
              </a:rPr>
              <a:t/>
            </a:r>
            <a:br>
              <a:rPr lang="en-US" altLang="zh-TW" sz="4000" b="0" dirty="0" smtClean="0">
                <a:solidFill>
                  <a:schemeClr val="tx1"/>
                </a:solidFill>
                <a:ea typeface="華康中黑體" pitchFamily="49" charset="-120"/>
              </a:rPr>
            </a:br>
            <a:r>
              <a:rPr lang="en-US" altLang="zh-TW" sz="4000" dirty="0" smtClean="0">
                <a:ea typeface="華康中黑體" pitchFamily="49" charset="-120"/>
              </a:rPr>
              <a:t/>
            </a:r>
            <a:br>
              <a:rPr lang="en-US" altLang="zh-TW" sz="4000" dirty="0" smtClean="0">
                <a:ea typeface="華康中黑體" pitchFamily="49" charset="-120"/>
              </a:rPr>
            </a:br>
            <a:r>
              <a:rPr lang="en-US" altLang="zh-TW" sz="3600" dirty="0" err="1" smtClean="0">
                <a:ea typeface="華康中黑體" pitchFamily="49" charset="-120"/>
              </a:rPr>
              <a:t>WISE-PaaS</a:t>
            </a:r>
            <a:r>
              <a:rPr lang="en-US" altLang="zh-TW" sz="3600" dirty="0" smtClean="0">
                <a:ea typeface="華康中黑體" pitchFamily="49" charset="-120"/>
              </a:rPr>
              <a:t> &amp; SRP Login Page</a:t>
            </a:r>
            <a:r>
              <a:rPr lang="en-US" altLang="zh-TW" sz="4800" dirty="0" smtClean="0">
                <a:ea typeface="華康中黑體" pitchFamily="49" charset="-120"/>
              </a:rPr>
              <a:t/>
            </a:r>
            <a:br>
              <a:rPr lang="en-US" altLang="zh-TW" sz="4800" dirty="0" smtClean="0">
                <a:ea typeface="華康中黑體" pitchFamily="49" charset="-120"/>
              </a:rPr>
            </a:br>
            <a:r>
              <a:rPr lang="en-US" altLang="zh-TW" sz="1400" dirty="0" smtClean="0">
                <a:ea typeface="華康中黑體" pitchFamily="49" charset="-120"/>
              </a:rPr>
              <a:t>Design </a:t>
            </a:r>
            <a:r>
              <a:rPr lang="en-US" altLang="zh-TW" sz="1400" dirty="0" smtClean="0">
                <a:ea typeface="華康中黑體" pitchFamily="49" charset="-120"/>
              </a:rPr>
              <a:t>guild-V3.1</a:t>
            </a:r>
            <a:endParaRPr lang="en-US" altLang="zh-TW" sz="1400" i="1" dirty="0" smtClean="0">
              <a:ea typeface="華康中黑體" pitchFamily="49" charset="-120"/>
              <a:cs typeface="Tahoma" pitchFamily="34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5396636" y="5526306"/>
            <a:ext cx="3359652" cy="68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935" tIns="60968" rIns="121935" bIns="60968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  <a:buSzPct val="80000"/>
            </a:pPr>
            <a:r>
              <a:rPr lang="en-US" altLang="zh-TW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華康中黑體" pitchFamily="49" charset="-120"/>
              </a:rPr>
              <a:t>May.Cheng</a:t>
            </a:r>
            <a:endParaRPr lang="en-US" altLang="zh-TW" sz="1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華康中黑體" pitchFamily="49" charset="-120"/>
            </a:endParaRPr>
          </a:p>
          <a:p>
            <a:pPr eaLnBrk="1" hangingPunct="1">
              <a:spcBef>
                <a:spcPct val="20000"/>
              </a:spcBef>
              <a:buClr>
                <a:srgbClr val="FFFF66"/>
              </a:buClr>
              <a:buSzPct val="80000"/>
            </a:pPr>
            <a:r>
              <a:rPr lang="en-US" altLang="zh-TW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華康中黑體" pitchFamily="49" charset="-120"/>
              </a:rPr>
              <a:t>01/11/2018</a:t>
            </a:r>
            <a:endParaRPr lang="en-US" altLang="zh-TW" sz="1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379239"/>
      </p:ext>
    </p:extLst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61572" y="207924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2"/>
                </a:solidFill>
                <a:latin typeface="+mj-lt"/>
              </a:rPr>
              <a:t>WISE-PaaS</a:t>
            </a:r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 Logo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702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69465" y="1183210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M375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  <a:cs typeface="新細明體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93624" y="119958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L414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039553" y="1183211"/>
            <a:ext cx="101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Tablet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6" y="1555750"/>
            <a:ext cx="2081798" cy="36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17" y="1555750"/>
            <a:ext cx="2511942" cy="432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97" y="1555750"/>
            <a:ext cx="1996800" cy="2880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489873" y="2417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Others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8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19567" y="190485"/>
            <a:ext cx="103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2"/>
                </a:solidFill>
                <a:latin typeface="+mj-lt"/>
              </a:rPr>
              <a:t>SRP Logo</a:t>
            </a:r>
            <a:endParaRPr lang="zh-TW" altLang="en-US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12450" y="1194429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Laptop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34084" y="1201691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Laptop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1440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44122" y="1194429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4k 2560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4" y="1529556"/>
            <a:ext cx="2035200" cy="288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72" y="1529556"/>
            <a:ext cx="2338330" cy="32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64" y="1529556"/>
            <a:ext cx="2541648" cy="3600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489873" y="2417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Others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5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19567" y="190485"/>
            <a:ext cx="103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2"/>
                </a:solidFill>
                <a:latin typeface="+mj-lt"/>
              </a:rPr>
              <a:t>SRP Logo</a:t>
            </a:r>
            <a:endParaRPr lang="zh-TW" altLang="en-US" sz="1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89873" y="2417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Others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69465" y="1183210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M375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  <a:cs typeface="新細明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93624" y="119958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L414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39553" y="1183211"/>
            <a:ext cx="101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Tablet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7" y="1630588"/>
            <a:ext cx="2195056" cy="36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33" y="1630588"/>
            <a:ext cx="2687351" cy="432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9" y="1630588"/>
            <a:ext cx="20352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33768" y="2263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8569"/>
              </p:ext>
            </p:extLst>
          </p:nvPr>
        </p:nvGraphicFramePr>
        <p:xfrm>
          <a:off x="2122609" y="1681622"/>
          <a:ext cx="5175715" cy="18000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5143"/>
                <a:gridCol w="1035143"/>
                <a:gridCol w="1035143"/>
                <a:gridCol w="1035143"/>
                <a:gridCol w="1035143"/>
              </a:tblGrid>
              <a:tr h="257143">
                <a:tc>
                  <a:txBody>
                    <a:bodyPr/>
                    <a:lstStyle/>
                    <a:p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Device</a:t>
                      </a:r>
                      <a:endParaRPr lang="zh-TW" altLang="en-US" sz="1000" b="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cap="none" spc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Pixels</a:t>
                      </a:r>
                      <a:endParaRPr lang="zh-TW" altLang="en-US" sz="1000" b="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kern="1200" cap="none" spc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EMs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kern="1200" cap="none" spc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Percent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kern="1200" cap="none" spc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Points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Laptop 1024</a:t>
                      </a:r>
                      <a:endParaRPr lang="zh-TW" altLang="zh-TW" sz="10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12pt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Laptop 1440</a:t>
                      </a:r>
                      <a:endParaRPr lang="zh-TW" altLang="zh-TW" sz="10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120%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14pt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marL="0" algn="l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4K 2560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29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180%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22pt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marL="0" algn="l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Mobile M375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37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2.3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230%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28pt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marL="0" algn="l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Mobile</a:t>
                      </a:r>
                      <a:r>
                        <a:rPr lang="en-US" altLang="zh-TW" sz="1000" b="0" kern="1200" cap="none" spc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L414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3.5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350%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42pt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marL="0" algn="l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Tablet 1024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000" b="0" kern="1200" cap="none" spc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b="0" kern="1200" cap="none" spc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1219444" rtl="0" eaLnBrk="1" latinLnBrk="0" hangingPunct="1"/>
                      <a:r>
                        <a:rPr lang="en-US" altLang="zh-TW" sz="1000" b="0" kern="1200" cap="none" spc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12pt</a:t>
                      </a:r>
                      <a:endParaRPr lang="zh-TW" altLang="en-US" sz="1000" b="0" kern="1200" cap="none" spc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05692" y="1243139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文字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對照表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: 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</a:rPr>
              <a:t>(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</a:rPr>
              <a:t>如下*處均</a:t>
            </a:r>
            <a:r>
              <a:rPr lang="zh-TW" altLang="en-US" sz="1400" dirty="0">
                <a:solidFill>
                  <a:schemeClr val="bg2"/>
                </a:solidFill>
                <a:latin typeface="+mj-ea"/>
              </a:rPr>
              <a:t>為一致大小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</a:rPr>
              <a:t>)</a:t>
            </a:r>
            <a:endParaRPr lang="zh-TW" altLang="en-US" sz="1400" dirty="0">
              <a:solidFill>
                <a:schemeClr val="bg2"/>
              </a:solidFill>
              <a:latin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41945" y="935362"/>
            <a:ext cx="273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字型規範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:   </a:t>
            </a:r>
            <a:r>
              <a:rPr lang="en-US" altLang="zh-TW" sz="1400" dirty="0" smtClean="0">
                <a:solidFill>
                  <a:srgbClr val="FF0000"/>
                </a:solidFill>
                <a:latin typeface="+mj-ea"/>
                <a:ea typeface="+mj-ea"/>
              </a:rPr>
              <a:t>Noto Sans</a:t>
            </a:r>
            <a:r>
              <a:rPr lang="zh-TW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標準</a:t>
            </a:r>
            <a:r>
              <a:rPr lang="en-US" altLang="zh-TW" sz="1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  <a:endParaRPr lang="zh-TW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450142" y="3766898"/>
            <a:ext cx="2155183" cy="2154436"/>
            <a:chOff x="5936375" y="2947748"/>
            <a:chExt cx="2155183" cy="2154436"/>
          </a:xfrm>
        </p:grpSpPr>
        <p:sp>
          <p:nvSpPr>
            <p:cNvPr id="2" name="文字方塊 1"/>
            <p:cNvSpPr txBox="1"/>
            <p:nvPr/>
          </p:nvSpPr>
          <p:spPr>
            <a:xfrm>
              <a:off x="5936375" y="2947748"/>
              <a:ext cx="1535998" cy="2154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TW" altLang="en-US" sz="1400" dirty="0" smtClean="0">
                  <a:solidFill>
                    <a:schemeClr val="bg2"/>
                  </a:solidFill>
                  <a:latin typeface="+mj-ea"/>
                  <a:ea typeface="+mj-ea"/>
                </a:rPr>
                <a:t>輸入框顏色規範</a:t>
              </a:r>
              <a:r>
                <a:rPr lang="en-US" altLang="zh-TW" sz="1400" dirty="0" smtClean="0">
                  <a:solidFill>
                    <a:schemeClr val="bg2"/>
                  </a:solidFill>
                  <a:latin typeface="+mj-ea"/>
                  <a:ea typeface="+mj-ea"/>
                </a:rPr>
                <a:t>:</a:t>
              </a:r>
            </a:p>
            <a:p>
              <a:pPr algn="l"/>
              <a:endParaRPr lang="en-US" altLang="zh-TW" sz="1000" dirty="0" smtClean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zh-TW" altLang="en-US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一般狀態</a:t>
              </a:r>
              <a:endParaRPr lang="en-US" altLang="zh-TW" sz="1000" dirty="0" smtClean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zh-TW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        R:194,G:194</a:t>
              </a:r>
              <a:r>
                <a:rPr lang="en-US" altLang="zh-TW" sz="1000" dirty="0">
                  <a:solidFill>
                    <a:schemeClr val="bg2"/>
                  </a:solidFill>
                  <a:latin typeface="+mj-ea"/>
                  <a:ea typeface="+mj-ea"/>
                </a:rPr>
                <a:t>, B:194</a:t>
              </a:r>
            </a:p>
            <a:p>
              <a:pPr algn="l"/>
              <a:r>
                <a:rPr lang="en-US" altLang="zh-TW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        #C2C2C2</a:t>
              </a:r>
            </a:p>
            <a:p>
              <a:pPr algn="l"/>
              <a:endParaRPr lang="en-US" altLang="zh-TW" sz="1000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zh-TW" altLang="en-US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輸入狀態</a:t>
              </a:r>
              <a:endParaRPr lang="en-US" altLang="zh-TW" sz="1000" dirty="0" smtClean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zh-TW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        R:153,G:202</a:t>
              </a:r>
              <a:r>
                <a:rPr lang="en-US" altLang="zh-TW" sz="1000" dirty="0">
                  <a:solidFill>
                    <a:schemeClr val="bg2"/>
                  </a:solidFill>
                  <a:latin typeface="+mj-ea"/>
                  <a:ea typeface="+mj-ea"/>
                </a:rPr>
                <a:t>, B:255</a:t>
              </a:r>
            </a:p>
            <a:p>
              <a:pPr algn="l"/>
              <a:r>
                <a:rPr lang="en-US" altLang="zh-TW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        #99CAFF</a:t>
              </a:r>
            </a:p>
            <a:p>
              <a:pPr algn="l"/>
              <a:endParaRPr lang="en-US" altLang="zh-TW" sz="1000" dirty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zh-TW" altLang="en-US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錯誤狀態</a:t>
              </a:r>
              <a:endParaRPr lang="en-US" altLang="zh-TW" sz="1000" dirty="0" smtClean="0">
                <a:solidFill>
                  <a:schemeClr val="bg2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zh-TW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        R:230,G:117</a:t>
              </a:r>
              <a:r>
                <a:rPr lang="en-US" altLang="zh-TW" sz="1000" dirty="0">
                  <a:solidFill>
                    <a:schemeClr val="bg2"/>
                  </a:solidFill>
                  <a:latin typeface="+mj-ea"/>
                  <a:ea typeface="+mj-ea"/>
                </a:rPr>
                <a:t>, B:123</a:t>
              </a:r>
            </a:p>
            <a:p>
              <a:pPr algn="l"/>
              <a:r>
                <a:rPr lang="en-US" altLang="zh-TW" sz="1000" dirty="0" smtClean="0">
                  <a:solidFill>
                    <a:schemeClr val="bg2"/>
                  </a:solidFill>
                  <a:latin typeface="+mj-ea"/>
                  <a:ea typeface="+mj-ea"/>
                </a:rPr>
                <a:t>        #</a:t>
              </a:r>
              <a:r>
                <a:rPr lang="en-US" altLang="zh-TW" sz="1000" dirty="0">
                  <a:solidFill>
                    <a:schemeClr val="bg2"/>
                  </a:solidFill>
                  <a:latin typeface="+mj-ea"/>
                  <a:ea typeface="+mj-ea"/>
                </a:rPr>
                <a:t>E6757B</a:t>
              </a:r>
              <a:endParaRPr lang="zh-TW" altLang="en-US" sz="10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983" y="3356813"/>
              <a:ext cx="11715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982" y="3978148"/>
              <a:ext cx="11715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983" y="4574015"/>
              <a:ext cx="11715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83" y="4049698"/>
            <a:ext cx="1246770" cy="180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0" y="4033696"/>
            <a:ext cx="1246770" cy="180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群組 31"/>
          <p:cNvGrpSpPr/>
          <p:nvPr/>
        </p:nvGrpSpPr>
        <p:grpSpPr>
          <a:xfrm>
            <a:off x="528984" y="1681622"/>
            <a:ext cx="1288611" cy="1800000"/>
            <a:chOff x="528984" y="1567322"/>
            <a:chExt cx="1288611" cy="1800000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25" y="1567322"/>
              <a:ext cx="1246770" cy="180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矩形 20"/>
            <p:cNvSpPr/>
            <p:nvPr/>
          </p:nvSpPr>
          <p:spPr bwMode="auto">
            <a:xfrm>
              <a:off x="666750" y="2222500"/>
              <a:ext cx="1009650" cy="12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65400" y="2603500"/>
              <a:ext cx="420450" cy="12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304321" y="2603500"/>
              <a:ext cx="420450" cy="12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06660" y="3181350"/>
              <a:ext cx="755440" cy="12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3829" y="2022186"/>
              <a:ext cx="27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*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28984" y="2411511"/>
              <a:ext cx="27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*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202275" y="2422723"/>
              <a:ext cx="27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*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88409" y="2997745"/>
              <a:ext cx="27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*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70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22313" y="218566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一般登入狀態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94394" y="1194429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Laptop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16028" y="1201691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Laptop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1440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26066" y="1194429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4k 2560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4"/>
          <a:stretch/>
        </p:blipFill>
        <p:spPr>
          <a:xfrm>
            <a:off x="724306" y="1756001"/>
            <a:ext cx="2034063" cy="28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72" y="1756001"/>
            <a:ext cx="2292000" cy="324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57" y="1756001"/>
            <a:ext cx="249755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23415" y="1183210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M375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  <a:cs typeface="新細明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47574" y="119958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L414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893503" y="1183211"/>
            <a:ext cx="101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Tablet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4"/>
          <a:stretch/>
        </p:blipFill>
        <p:spPr>
          <a:xfrm>
            <a:off x="6384816" y="1602581"/>
            <a:ext cx="2034062" cy="28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56" y="1602581"/>
            <a:ext cx="2666583" cy="432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1" y="1602581"/>
            <a:ext cx="2170787" cy="36000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622313" y="218566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一般登入狀態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30090" y="2185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其他狀態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8998" y="850900"/>
            <a:ext cx="82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Sign in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與輸入框的距離，除有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Forget Password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 的狀況外，其他狀態時距離均一致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8868" y="195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登入主頁面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90038" y="19545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第一次登入修改密碼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79949" y="1954598"/>
            <a:ext cx="87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忘記密碼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82402" y="195459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ea"/>
                <a:ea typeface="+mj-ea"/>
              </a:rPr>
              <a:t>Sign up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127" y="1451916"/>
            <a:ext cx="28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Laptop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1024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為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40" y="2305981"/>
            <a:ext cx="1994833" cy="288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7"/>
          <a:stretch/>
        </p:blipFill>
        <p:spPr>
          <a:xfrm>
            <a:off x="306921" y="2305979"/>
            <a:ext cx="1998000" cy="288000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78" y="2305981"/>
            <a:ext cx="1999286" cy="288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17" y="2305981"/>
            <a:ext cx="19992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30090" y="2185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其他狀態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8998" y="850900"/>
            <a:ext cx="82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Sign in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與輸入框的距離，除有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Forget Password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 的狀況外，其他狀態時距離均一致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8868" y="195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登入主頁面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90038" y="19545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第一次登入修改密碼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79949" y="1954598"/>
            <a:ext cx="87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忘記密碼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82402" y="195459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ea"/>
                <a:ea typeface="+mj-ea"/>
              </a:rPr>
              <a:t>Sign up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127" y="1451916"/>
            <a:ext cx="28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Laptop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1440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為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6" y="2310416"/>
            <a:ext cx="1996729" cy="28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2" y="2310416"/>
            <a:ext cx="1996729" cy="288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9" y="2310416"/>
            <a:ext cx="1996729" cy="288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95" y="2310416"/>
            <a:ext cx="199672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30090" y="2185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其他狀態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33" y="2350951"/>
            <a:ext cx="1996071" cy="28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82" y="2350951"/>
            <a:ext cx="1993846" cy="288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9" y="2350951"/>
            <a:ext cx="1993846" cy="288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38" y="2350951"/>
            <a:ext cx="1996071" cy="2880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308998" y="850900"/>
            <a:ext cx="82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Sign in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與輸入框的距離，除有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Forget Password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 的狀況外，其他狀態時距離均一致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8868" y="195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登入主頁面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90038" y="19545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第一次登入修改密碼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79949" y="1954598"/>
            <a:ext cx="87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忘記密碼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82402" y="195459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ea"/>
                <a:ea typeface="+mj-ea"/>
              </a:rPr>
              <a:t>Sign up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8999" y="145191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4k 2560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為例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716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30090" y="2185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其他狀態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8998" y="850900"/>
            <a:ext cx="82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Sign in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與輸入框的距離，除有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Forget Password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 的狀況外，其他狀態時距離均一致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8868" y="195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登入主頁面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90038" y="19545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第一次登入修改密碼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79949" y="1954598"/>
            <a:ext cx="87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忘記密碼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82402" y="195459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ea"/>
                <a:ea typeface="+mj-ea"/>
              </a:rPr>
              <a:t>Sign up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127" y="1451916"/>
            <a:ext cx="28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Mobile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M375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為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1" y="2296650"/>
            <a:ext cx="1800000" cy="3197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68" y="2296650"/>
            <a:ext cx="1800000" cy="3197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04" y="2296650"/>
            <a:ext cx="1800000" cy="319733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0" y="2296650"/>
            <a:ext cx="1800000" cy="31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41531" y="0"/>
            <a:ext cx="8278888" cy="14609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 err="1" smtClean="0"/>
              <a:t>WISE-PaaS</a:t>
            </a:r>
            <a:r>
              <a:rPr lang="zh-TW" altLang="en-US" sz="2400" dirty="0" smtClean="0"/>
              <a:t>登入畫面</a:t>
            </a:r>
            <a:r>
              <a:rPr lang="zh-TW" altLang="en-US" sz="2400" dirty="0"/>
              <a:t>規範與原則</a:t>
            </a:r>
            <a:endParaRPr lang="zh-TW" altLang="en-US" sz="1600" b="0" dirty="0">
              <a:solidFill>
                <a:schemeClr val="bg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6451" y="762450"/>
            <a:ext cx="7367082" cy="166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所有</a:t>
            </a:r>
            <a:r>
              <a:rPr lang="en-US" altLang="zh-TW" sz="1400" dirty="0" err="1">
                <a:solidFill>
                  <a:schemeClr val="bg2"/>
                </a:solidFill>
                <a:latin typeface="+mj-ea"/>
                <a:ea typeface="+mj-ea"/>
              </a:rPr>
              <a:t>WISE-PaaS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登入頁均只有一種登入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畫面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左上方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需顯示</a:t>
            </a:r>
            <a:r>
              <a:rPr lang="en-US" altLang="zh-TW" sz="1400" dirty="0" err="1">
                <a:solidFill>
                  <a:schemeClr val="bg2"/>
                </a:solidFill>
                <a:latin typeface="+mj-ea"/>
                <a:ea typeface="+mj-ea"/>
              </a:rPr>
              <a:t>WISE-PaaS</a:t>
            </a:r>
            <a:r>
              <a:rPr lang="en-US" altLang="zh-TW" sz="1400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en-US" altLang="zh-TW" sz="1400" dirty="0" err="1">
                <a:solidFill>
                  <a:schemeClr val="bg2"/>
                </a:solidFill>
                <a:latin typeface="+mj-ea"/>
                <a:ea typeface="+mj-ea"/>
              </a:rPr>
              <a:t>Platfrom</a:t>
            </a:r>
            <a:r>
              <a:rPr lang="en-US" altLang="zh-TW" sz="1400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Logo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中間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上方放置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與軟體內容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相關之</a:t>
            </a:r>
            <a:r>
              <a:rPr lang="en-US" altLang="zh-TW" sz="1400" dirty="0">
                <a:solidFill>
                  <a:schemeClr val="bg2"/>
                </a:solidFill>
                <a:latin typeface="+mj-ea"/>
                <a:ea typeface="+mj-ea"/>
              </a:rPr>
              <a:t>SRP 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Logo</a:t>
            </a:r>
            <a:endParaRPr lang="en-US" altLang="zh-TW" sz="14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畫面以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RWD</a:t>
            </a:r>
            <a:r>
              <a:rPr lang="en-US" altLang="zh-TW" sz="1400" dirty="0">
                <a:solidFill>
                  <a:schemeClr val="bg2"/>
                </a:solidFill>
                <a:latin typeface="+mj-ea"/>
                <a:ea typeface="+mj-ea"/>
              </a:rPr>
              <a:t>(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響應式設計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)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編寫，以符合各種螢幕與解析度大小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針對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4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種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不同載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具，共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6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種解析度分別規劃，內容包括如下，並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統一以</a:t>
            </a:r>
            <a:r>
              <a:rPr lang="en-US" altLang="zh-TW" sz="1400" dirty="0">
                <a:solidFill>
                  <a:schemeClr val="bg2"/>
                </a:solidFill>
                <a:latin typeface="+mj-ea"/>
                <a:ea typeface="+mj-ea"/>
              </a:rPr>
              <a:t>PX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單位標註呈現</a:t>
            </a:r>
            <a:r>
              <a:rPr lang="zh-TW" altLang="en-US" sz="1400" dirty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82856"/>
              </p:ext>
            </p:extLst>
          </p:nvPr>
        </p:nvGraphicFramePr>
        <p:xfrm>
          <a:off x="1389648" y="2772834"/>
          <a:ext cx="6689556" cy="2971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2389"/>
                <a:gridCol w="2027682"/>
                <a:gridCol w="1618850"/>
                <a:gridCol w="1370635"/>
              </a:tblGrid>
              <a:tr h="424543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Device</a:t>
                      </a:r>
                      <a:endParaRPr lang="zh-TW" altLang="en-US" sz="1000" dirty="0">
                        <a:solidFill>
                          <a:sysClr val="windowText" lastClr="000000"/>
                        </a:solidFill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Physical Size</a:t>
                      </a:r>
                      <a:r>
                        <a:rPr lang="en-US" altLang="zh-TW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(inch)</a:t>
                      </a:r>
                      <a:endParaRPr lang="zh-TW" altLang="en-US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  <a:p>
                      <a:endParaRPr lang="zh-TW" altLang="en-US" sz="1000" dirty="0">
                        <a:solidFill>
                          <a:sysClr val="windowText" lastClr="000000"/>
                        </a:solidFill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Width</a:t>
                      </a:r>
                      <a:r>
                        <a:rPr lang="en-US" altLang="zh-TW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(PX)</a:t>
                      </a:r>
                      <a:endParaRPr lang="zh-TW" altLang="en-US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  <a:p>
                      <a:endParaRPr lang="zh-TW" altLang="en-US" sz="1000" dirty="0">
                        <a:solidFill>
                          <a:sysClr val="windowText" lastClr="000000"/>
                        </a:solidFill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High</a:t>
                      </a:r>
                      <a:r>
                        <a:rPr lang="en-US" altLang="zh-TW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TW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(PX)</a:t>
                      </a:r>
                      <a:endParaRPr lang="zh-TW" altLang="en-US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  <a:p>
                      <a:endParaRPr lang="zh-TW" altLang="en-US" sz="1000" dirty="0">
                        <a:solidFill>
                          <a:sysClr val="windowText" lastClr="000000"/>
                        </a:solidFill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Mobile M</a:t>
                      </a:r>
                      <a:endParaRPr lang="zh-TW" altLang="zh-TW" sz="1000" dirty="0" smtClean="0">
                        <a:effectLst/>
                        <a:latin typeface="+mj-lt"/>
                        <a:ea typeface="+mj-ea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effectLst/>
                          <a:latin typeface="+mj-lt"/>
                        </a:rPr>
                        <a:t>4.7”</a:t>
                      </a: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(W:375PT)</a:t>
                      </a:r>
                      <a:endParaRPr lang="zh-TW" altLang="en-US" sz="1000" dirty="0" smtClean="0">
                        <a:latin typeface="+mj-lt"/>
                      </a:endParaRPr>
                    </a:p>
                    <a:p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750PX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1334PX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Mobile L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altLang="zh-TW" sz="1000" dirty="0">
                        <a:effectLst/>
                        <a:latin typeface="+mj-lt"/>
                        <a:ea typeface="+mj-ea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effectLst/>
                          <a:latin typeface="+mj-lt"/>
                        </a:rPr>
                        <a:t>5.5”</a:t>
                      </a: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(W:425PT)</a:t>
                      </a:r>
                      <a:endParaRPr lang="zh-TW" altLang="en-US" sz="1000" dirty="0" smtClean="0">
                        <a:latin typeface="+mj-lt"/>
                      </a:endParaRPr>
                    </a:p>
                    <a:p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1080PX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1920PX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Tablet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altLang="zh-TW" sz="1000" dirty="0">
                        <a:effectLst/>
                        <a:latin typeface="+mj-lt"/>
                        <a:ea typeface="+mj-ea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latin typeface="+mj-lt"/>
                        </a:rPr>
                        <a:t>7.9”</a:t>
                      </a:r>
                      <a:r>
                        <a:rPr lang="en-US" altLang="zh-TW" sz="1000" kern="1200" dirty="0" smtClean="0">
                          <a:latin typeface="+mj-lt"/>
                        </a:rPr>
                        <a:t>(4:3)</a:t>
                      </a:r>
                      <a:endParaRPr lang="zh-TW" altLang="en-US" sz="1000" kern="1200" dirty="0" smtClean="0">
                        <a:latin typeface="+mj-lt"/>
                      </a:endParaRPr>
                    </a:p>
                    <a:p>
                      <a:r>
                        <a:rPr lang="en-US" altLang="zh-TW" sz="1000" dirty="0" smtClean="0">
                          <a:latin typeface="+mj-lt"/>
                        </a:rPr>
                        <a:t> 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768px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1024PX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Laptop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altLang="zh-TW" sz="1000" dirty="0">
                        <a:effectLst/>
                        <a:latin typeface="+mj-lt"/>
                        <a:ea typeface="+mj-ea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15” (4:3)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1024px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768PX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Laptop L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altLang="zh-TW" sz="1000" dirty="0">
                        <a:effectLst/>
                        <a:latin typeface="+mj-lt"/>
                        <a:ea typeface="+mj-ea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19” (16:10)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1440px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900PX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4k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altLang="zh-TW" sz="1000" dirty="0">
                        <a:effectLst/>
                        <a:latin typeface="+mj-lt"/>
                        <a:ea typeface="+mj-ea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30” (16:10)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/>
                          <a:latin typeface="+mj-lt"/>
                        </a:rPr>
                        <a:t>2560px</a:t>
                      </a:r>
                      <a:endParaRPr lang="zh-TW" altLang="zh-TW" sz="1000" dirty="0" smtClean="0">
                        <a:effectLst/>
                        <a:latin typeface="+mj-lt"/>
                      </a:endParaRPr>
                    </a:p>
                    <a:p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j-lt"/>
                        </a:rPr>
                        <a:t>1600PX</a:t>
                      </a:r>
                      <a:endParaRPr lang="zh-TW" altLang="en-US" sz="1000" dirty="0">
                        <a:latin typeface="+mj-lt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270710" y="649705"/>
            <a:ext cx="8640000" cy="5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81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30090" y="2185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其他狀態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8998" y="850900"/>
            <a:ext cx="82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Sign in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與輸入框的距離，除有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Forget Password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 的狀況外，其他狀態時距離均一致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8868" y="195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登入主頁面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90038" y="19545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第一次登入修改密碼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79949" y="1954598"/>
            <a:ext cx="87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忘記密碼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82402" y="195459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ea"/>
                <a:ea typeface="+mj-ea"/>
              </a:rPr>
              <a:t>Sign up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127" y="1451916"/>
            <a:ext cx="28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Mobile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M414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為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1" y="2335950"/>
            <a:ext cx="1980000" cy="35167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68" y="2335950"/>
            <a:ext cx="1980000" cy="35167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04" y="2335950"/>
            <a:ext cx="1980000" cy="35167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60" y="2335950"/>
            <a:ext cx="1980000" cy="35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5071" y="241777"/>
            <a:ext cx="1215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02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30090" y="2185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Others (</a:t>
            </a:r>
            <a:r>
              <a:rPr lang="zh-TW" altLang="en-US" sz="1200" b="1" dirty="0" smtClean="0">
                <a:solidFill>
                  <a:schemeClr val="bg2"/>
                </a:solidFill>
                <a:latin typeface="+mj-lt"/>
              </a:rPr>
              <a:t>其他狀態</a:t>
            </a:r>
            <a:r>
              <a:rPr lang="en-US" altLang="zh-TW" sz="1200" b="1" dirty="0">
                <a:solidFill>
                  <a:schemeClr val="bg2"/>
                </a:solidFill>
                <a:latin typeface="+mj-lt"/>
              </a:rPr>
              <a:t>)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24063" y="495565"/>
            <a:ext cx="2745699" cy="67457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8998" y="850900"/>
            <a:ext cx="82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Sign in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與輸入框的距離，除有</a:t>
            </a:r>
            <a:r>
              <a:rPr lang="en-US" altLang="zh-TW" sz="1400" dirty="0" smtClean="0">
                <a:solidFill>
                  <a:schemeClr val="bg2"/>
                </a:solidFill>
                <a:latin typeface="+mj-ea"/>
                <a:ea typeface="+mj-ea"/>
              </a:rPr>
              <a:t>Forget Password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 的狀況外，其他狀態時距離均一致</a:t>
            </a:r>
            <a:r>
              <a:rPr lang="zh-TW" altLang="en-US" sz="1400" dirty="0" smtClean="0">
                <a:solidFill>
                  <a:schemeClr val="bg2"/>
                </a:solidFill>
                <a:latin typeface="+mj-ea"/>
                <a:ea typeface="+mj-ea"/>
              </a:rPr>
              <a:t>。</a:t>
            </a:r>
            <a:endParaRPr lang="en-US" altLang="zh-TW" sz="14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8868" y="19545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登入主頁面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90038" y="19545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第一次登入修改密碼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79949" y="1954598"/>
            <a:ext cx="87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bg2"/>
                </a:solidFill>
                <a:latin typeface="+mj-ea"/>
                <a:ea typeface="+mj-ea"/>
              </a:rPr>
              <a:t>忘記密碼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82402" y="195459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ea"/>
                <a:ea typeface="+mj-ea"/>
              </a:rPr>
              <a:t>Sign up</a:t>
            </a:r>
            <a:endParaRPr lang="zh-TW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127" y="1451916"/>
            <a:ext cx="28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以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Tablet 1024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為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40" y="2305981"/>
            <a:ext cx="1994833" cy="288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7"/>
          <a:stretch/>
        </p:blipFill>
        <p:spPr>
          <a:xfrm>
            <a:off x="306921" y="2305979"/>
            <a:ext cx="1998000" cy="288000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78" y="2305981"/>
            <a:ext cx="1999286" cy="288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17" y="2305981"/>
            <a:ext cx="19992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2013WPC主圖繁體字09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592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531" y="0"/>
            <a:ext cx="8278888" cy="14609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登入</a:t>
            </a:r>
            <a:r>
              <a:rPr lang="zh-TW" altLang="en-US" sz="2400" dirty="0" smtClean="0"/>
              <a:t>畫面狀態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1600" b="0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5137" y="1207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輸入狀態</a:t>
            </a:r>
            <a:endParaRPr lang="zh-TW" altLang="en-US" sz="1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69" y="2432364"/>
            <a:ext cx="1745478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字方塊 15"/>
          <p:cNvSpPr txBox="1"/>
          <p:nvPr/>
        </p:nvSpPr>
        <p:spPr>
          <a:xfrm>
            <a:off x="696816" y="1207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一般狀態</a:t>
            </a:r>
            <a:endParaRPr lang="zh-TW" altLang="en-US" sz="1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76053" y="1207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帳號密碼錯誤</a:t>
            </a:r>
            <a:endParaRPr lang="zh-TW" altLang="en-US" sz="1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18177" y="1206753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576498" y="1206753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>
                <a:solidFill>
                  <a:schemeClr val="bg2"/>
                </a:solidFill>
                <a:latin typeface="+mj-lt"/>
                <a:ea typeface="新細明體" pitchFamily="18" charset="-120"/>
              </a:rPr>
              <a:t>2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587775" y="1206753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55137" y="1461533"/>
            <a:ext cx="162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帳號對話框轉換為藍色，表示</a:t>
            </a:r>
            <a:r>
              <a:rPr lang="zh-TW" altLang="en-US" sz="1200" dirty="0">
                <a:solidFill>
                  <a:schemeClr val="bg2"/>
                </a:solidFill>
                <a:latin typeface="+mj-ea"/>
                <a:ea typeface="+mj-ea"/>
              </a:rPr>
              <a:t>可以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輸入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76054" y="1461533"/>
            <a:ext cx="161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帳號對話框轉換為紅色，錯誤文字顯示於對話框上方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6817" y="1461533"/>
            <a:ext cx="162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對話框上方顯示欲登入頁面的說明文字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70710" y="649705"/>
            <a:ext cx="8640000" cy="5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59795" y="1207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密碼提示</a:t>
            </a:r>
            <a:endParaRPr lang="zh-TW" altLang="en-US" sz="1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781156" y="1206753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>
                <a:solidFill>
                  <a:schemeClr val="bg2"/>
                </a:solidFill>
                <a:latin typeface="+mj-lt"/>
                <a:ea typeface="新細明體" pitchFamily="18" charset="-120"/>
              </a:rPr>
              <a:t>2</a:t>
            </a:r>
            <a:endParaRPr kumimoji="1" lang="zh-TW" alt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59795" y="1461533"/>
            <a:ext cx="14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輸入時出現最低限度字元提示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7" y="2432364"/>
            <a:ext cx="1745478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98" y="2432364"/>
            <a:ext cx="1745478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56" y="2432364"/>
            <a:ext cx="1745479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0" y="1105990"/>
            <a:ext cx="2493541" cy="36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241531" y="0"/>
            <a:ext cx="8278888" cy="1460915"/>
          </a:xfrm>
          <a:prstGeom prst="rect">
            <a:avLst/>
          </a:prstGeom>
        </p:spPr>
        <p:txBody>
          <a:bodyPr/>
          <a:lstStyle>
            <a:lvl1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609722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1219444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829166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2438888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kern="0" dirty="0" smtClean="0"/>
              <a:t>登入畫面</a:t>
            </a:r>
            <a:r>
              <a:rPr lang="zh-TW" altLang="en-US" sz="2400" kern="0" dirty="0"/>
              <a:t>編排</a:t>
            </a:r>
            <a:r>
              <a:rPr lang="zh-TW" altLang="en-US" sz="2400" kern="0" dirty="0" smtClean="0"/>
              <a:t>規範</a:t>
            </a:r>
            <a:endParaRPr lang="zh-TW" altLang="en-US" sz="1600" b="0" kern="0" dirty="0">
              <a:solidFill>
                <a:schemeClr val="bg2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47618" y="1201746"/>
            <a:ext cx="379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1" dirty="0" err="1" smtClean="0">
                <a:solidFill>
                  <a:schemeClr val="tx2"/>
                </a:solidFill>
                <a:latin typeface="+mj-ea"/>
                <a:ea typeface="+mj-ea"/>
              </a:rPr>
              <a:t>WISE-PaaS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Logo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endParaRPr lang="en-US" altLang="zh-TW" sz="1200" b="1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此時不可大於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SRP Logo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01305" y="1962530"/>
            <a:ext cx="379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SRP Logo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endParaRPr lang="en-US" altLang="zh-TW" sz="1200" b="1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需置放於指定區域中心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</a:rPr>
              <a:t>，需依照等比縮放大小，不可變形。在</a:t>
            </a:r>
            <a:r>
              <a:rPr lang="zh-TW" altLang="en-US" sz="1200" dirty="0">
                <a:solidFill>
                  <a:schemeClr val="bg2"/>
                </a:solidFill>
                <a:latin typeface="+mj-ea"/>
              </a:rPr>
              <a:t>不同解析度螢幕時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</a:rPr>
              <a:t>，需</a:t>
            </a:r>
            <a:r>
              <a:rPr lang="zh-TW" altLang="en-US" sz="1200" dirty="0">
                <a:solidFill>
                  <a:srgbClr val="FF5050"/>
                </a:solidFill>
                <a:latin typeface="+mj-ea"/>
              </a:rPr>
              <a:t>以高度為標準</a:t>
            </a:r>
            <a:r>
              <a:rPr lang="zh-TW" altLang="en-US" sz="1200" dirty="0">
                <a:solidFill>
                  <a:schemeClr val="bg2"/>
                </a:solidFill>
                <a:latin typeface="+mj-ea"/>
              </a:rPr>
              <a:t>，寬度會依</a:t>
            </a:r>
            <a:r>
              <a:rPr lang="en-US" altLang="zh-TW" sz="1200" dirty="0">
                <a:solidFill>
                  <a:schemeClr val="bg2"/>
                </a:solidFill>
                <a:latin typeface="+mj-ea"/>
              </a:rPr>
              <a:t>SRP</a:t>
            </a:r>
            <a:r>
              <a:rPr lang="zh-TW" altLang="en-US" sz="1200" dirty="0">
                <a:solidFill>
                  <a:schemeClr val="bg2"/>
                </a:solidFill>
                <a:latin typeface="+mj-ea"/>
              </a:rPr>
              <a:t>名稱長短而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</a:rPr>
              <a:t>改變</a:t>
            </a:r>
            <a:endParaRPr lang="en-US" altLang="zh-TW" sz="1200" dirty="0">
              <a:solidFill>
                <a:schemeClr val="bg2"/>
              </a:solidFill>
              <a:latin typeface="+mj-ea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2967593" y="2074900"/>
            <a:ext cx="18439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橢圓 7"/>
          <p:cNvSpPr/>
          <p:nvPr/>
        </p:nvSpPr>
        <p:spPr bwMode="auto">
          <a:xfrm>
            <a:off x="4592586" y="1185976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592586" y="1950110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solidFill>
                  <a:schemeClr val="bg2"/>
                </a:solidFill>
                <a:latin typeface="+mj-lt"/>
                <a:ea typeface="新細明體" pitchFamily="18" charset="-120"/>
              </a:rPr>
              <a:t>2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01305" y="3659577"/>
            <a:ext cx="411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帳號密碼設定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endParaRPr lang="en-US" altLang="zh-TW" sz="1200" b="1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帳號密碼</a:t>
            </a:r>
            <a:r>
              <a:rPr lang="zh-TW" altLang="en-US" sz="1200" dirty="0">
                <a:solidFill>
                  <a:schemeClr val="bg2"/>
                </a:solidFill>
                <a:latin typeface="+mj-ea"/>
                <a:ea typeface="+mj-ea"/>
              </a:rPr>
              <a:t>輸入後，直接登入內頁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01305" y="2947275"/>
            <a:ext cx="411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狀態</a:t>
            </a:r>
            <a:r>
              <a:rPr lang="zh-TW" altLang="en-US" sz="1200" b="1" dirty="0">
                <a:solidFill>
                  <a:schemeClr val="tx2"/>
                </a:solidFill>
                <a:latin typeface="+mj-ea"/>
                <a:ea typeface="+mj-ea"/>
              </a:rPr>
              <a:t>說明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以文字說明此即將進入的網域名稱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</a:rPr>
              <a:t>，或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當錯誤密碼狀態時</a:t>
            </a:r>
            <a:r>
              <a:rPr lang="zh-TW" altLang="en-US" sz="1200" dirty="0">
                <a:solidFill>
                  <a:schemeClr val="bg2"/>
                </a:solidFill>
                <a:latin typeface="+mj-ea"/>
              </a:rPr>
              <a:t>，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以紅色文字提示，並取代先前描述文字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588346" y="2934609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588346" y="3654191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4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4588346" y="4306723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5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cxnSp>
        <p:nvCxnSpPr>
          <p:cNvPr id="19" name="肘形接點 18"/>
          <p:cNvCxnSpPr>
            <a:stCxn id="16" idx="2"/>
          </p:cNvCxnSpPr>
          <p:nvPr/>
        </p:nvCxnSpPr>
        <p:spPr bwMode="auto">
          <a:xfrm rot="10800000">
            <a:off x="3007896" y="2559051"/>
            <a:ext cx="1580450" cy="5148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肘形接點 24"/>
          <p:cNvCxnSpPr/>
          <p:nvPr/>
        </p:nvCxnSpPr>
        <p:spPr bwMode="auto">
          <a:xfrm rot="10800000">
            <a:off x="3140571" y="2997200"/>
            <a:ext cx="1458496" cy="796310"/>
          </a:xfrm>
          <a:prstGeom prst="bentConnector3">
            <a:avLst>
              <a:gd name="adj1" fmla="val 64368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文字方塊 31"/>
          <p:cNvSpPr txBox="1"/>
          <p:nvPr/>
        </p:nvSpPr>
        <p:spPr>
          <a:xfrm>
            <a:off x="4874855" y="5250500"/>
            <a:ext cx="411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回登入頁面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: </a:t>
            </a:r>
          </a:p>
          <a:p>
            <a:pPr algn="l"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按鈕上必須有文字說明此按鈕將回到登入頁面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4588346" y="5295026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7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70710" y="649705"/>
            <a:ext cx="8640000" cy="5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cxnSp>
        <p:nvCxnSpPr>
          <p:cNvPr id="26" name="肘形接點 25"/>
          <p:cNvCxnSpPr>
            <a:stCxn id="8" idx="2"/>
          </p:cNvCxnSpPr>
          <p:nvPr/>
        </p:nvCxnSpPr>
        <p:spPr bwMode="auto">
          <a:xfrm rot="10800000" flipV="1">
            <a:off x="1688556" y="1325295"/>
            <a:ext cx="2904030" cy="222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橢圓 29"/>
          <p:cNvSpPr/>
          <p:nvPr/>
        </p:nvSpPr>
        <p:spPr bwMode="auto">
          <a:xfrm>
            <a:off x="4588346" y="4774966"/>
            <a:ext cx="278639" cy="2786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ea typeface="新細明體" pitchFamily="18" charset="-120"/>
              </a:rPr>
              <a:t>6</a:t>
            </a:r>
            <a:endParaRPr kumimoji="1" lang="zh-TW" alt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847618" y="430836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tx2"/>
                </a:solidFill>
                <a:latin typeface="+mj-ea"/>
                <a:ea typeface="+mj-ea"/>
              </a:rPr>
              <a:t>忘記密碼</a:t>
            </a:r>
            <a:r>
              <a:rPr lang="en-US" altLang="zh-TW" sz="1200" b="1" dirty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zh-TW" altLang="en-US" sz="12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zh-TW" altLang="en-US" sz="1200" dirty="0">
                <a:solidFill>
                  <a:schemeClr val="bg2"/>
                </a:solidFill>
                <a:latin typeface="+mj-ea"/>
                <a:ea typeface="+mj-ea"/>
              </a:rPr>
              <a:t>跳出重設頁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面</a:t>
            </a:r>
            <a:endParaRPr lang="zh-TW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866985" y="4746578"/>
            <a:ext cx="4112994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記住帳號</a:t>
            </a:r>
            <a:r>
              <a:rPr lang="en-US" altLang="zh-TW" sz="1200" b="1" dirty="0" smtClean="0">
                <a:solidFill>
                  <a:schemeClr val="tx2"/>
                </a:solidFill>
                <a:latin typeface="+mj-ea"/>
                <a:ea typeface="+mj-ea"/>
              </a:rPr>
              <a:t>:</a:t>
            </a:r>
            <a:r>
              <a:rPr lang="zh-TW" altLang="en-US" sz="1200" b="1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zh-TW" altLang="en-US" sz="1200" dirty="0" smtClean="0">
                <a:solidFill>
                  <a:schemeClr val="bg2"/>
                </a:solidFill>
                <a:latin typeface="+mj-ea"/>
                <a:ea typeface="+mj-ea"/>
              </a:rPr>
              <a:t>勾選後即可執行帳號記憶儲存</a:t>
            </a:r>
            <a:endParaRPr lang="en-US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cxnSp>
        <p:nvCxnSpPr>
          <p:cNvPr id="36" name="肘形接點 35"/>
          <p:cNvCxnSpPr/>
          <p:nvPr/>
        </p:nvCxnSpPr>
        <p:spPr bwMode="auto">
          <a:xfrm rot="10800000">
            <a:off x="3140572" y="3276600"/>
            <a:ext cx="1447777" cy="1175498"/>
          </a:xfrm>
          <a:prstGeom prst="bentConnector3">
            <a:avLst>
              <a:gd name="adj1" fmla="val 74123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肘形接點 40"/>
          <p:cNvCxnSpPr>
            <a:stCxn id="30" idx="2"/>
          </p:cNvCxnSpPr>
          <p:nvPr/>
        </p:nvCxnSpPr>
        <p:spPr bwMode="auto">
          <a:xfrm rot="10800000">
            <a:off x="1854200" y="3276600"/>
            <a:ext cx="2734146" cy="1637686"/>
          </a:xfrm>
          <a:prstGeom prst="bentConnector3">
            <a:avLst>
              <a:gd name="adj1" fmla="val 89714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接點 44"/>
          <p:cNvCxnSpPr/>
          <p:nvPr/>
        </p:nvCxnSpPr>
        <p:spPr bwMode="auto">
          <a:xfrm rot="10800000">
            <a:off x="2794000" y="4502151"/>
            <a:ext cx="1875050" cy="955419"/>
          </a:xfrm>
          <a:prstGeom prst="bentConnector3">
            <a:avLst>
              <a:gd name="adj1" fmla="val 82172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99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3562" y="169358"/>
            <a:ext cx="8278888" cy="695325"/>
          </a:xfrm>
          <a:prstGeom prst="rect">
            <a:avLst/>
          </a:prstGeom>
        </p:spPr>
        <p:txBody>
          <a:bodyPr/>
          <a:lstStyle>
            <a:lvl1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609722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1219444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829166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2438888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2400" dirty="0" smtClean="0">
                <a:latin typeface="+mj-ea"/>
              </a:rPr>
              <a:t>背景圖片</a:t>
            </a:r>
            <a:endParaRPr lang="zh-TW" altLang="en-US" sz="2400" kern="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5293" y="2093510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+mj-lt"/>
              </a:rPr>
              <a:t>Light background </a:t>
            </a:r>
            <a:endParaRPr lang="zh-TW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59699" y="2099526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+mj-lt"/>
              </a:rPr>
              <a:t>Dark background </a:t>
            </a:r>
            <a:endParaRPr lang="zh-TW" alt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3562" y="796547"/>
            <a:ext cx="839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dirty="0">
                <a:solidFill>
                  <a:schemeClr val="bg2"/>
                </a:solidFill>
                <a:latin typeface="+mj-ea"/>
                <a:ea typeface="+mj-ea"/>
              </a:rPr>
              <a:t>可適用於淺色或</a:t>
            </a:r>
            <a:r>
              <a:rPr lang="zh-TW" altLang="en-US" sz="1600" dirty="0" smtClean="0">
                <a:solidFill>
                  <a:schemeClr val="bg2"/>
                </a:solidFill>
                <a:latin typeface="+mj-ea"/>
                <a:ea typeface="+mj-ea"/>
              </a:rPr>
              <a:t>深色背景，但登入畫面不可任意改變背景色，動態背景由系統程式碼生成。</a:t>
            </a:r>
            <a:endParaRPr lang="en-US" altLang="zh-TW" sz="1600" dirty="0" smtClean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0710" y="649705"/>
            <a:ext cx="8640000" cy="5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0711" y="2962713"/>
            <a:ext cx="4159999" cy="234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562" y="2962713"/>
            <a:ext cx="4158375" cy="234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03" y="3322713"/>
            <a:ext cx="1122093" cy="16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63" y="3322713"/>
            <a:ext cx="1122093" cy="16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0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3562" y="169358"/>
            <a:ext cx="8278888" cy="695325"/>
          </a:xfrm>
          <a:prstGeom prst="rect">
            <a:avLst/>
          </a:prstGeom>
        </p:spPr>
        <p:txBody>
          <a:bodyPr/>
          <a:lstStyle>
            <a:lvl1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609722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1219444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829166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2438888" algn="l" rtl="0" eaLnBrk="1" fontAlgn="ctr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2400" dirty="0" smtClean="0">
                <a:latin typeface="+mj-ea"/>
              </a:rPr>
              <a:t>視窗位置</a:t>
            </a:r>
            <a:endParaRPr lang="zh-TW" altLang="en-US" sz="2400" kern="0" dirty="0"/>
          </a:p>
        </p:txBody>
      </p:sp>
      <p:sp>
        <p:nvSpPr>
          <p:cNvPr id="5" name="矩形 4"/>
          <p:cNvSpPr/>
          <p:nvPr/>
        </p:nvSpPr>
        <p:spPr bwMode="auto">
          <a:xfrm>
            <a:off x="270710" y="649705"/>
            <a:ext cx="8640000" cy="5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64478"/>
            <a:ext cx="5493702" cy="34335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r="20713"/>
          <a:stretch/>
        </p:blipFill>
        <p:spPr>
          <a:xfrm>
            <a:off x="6228184" y="1858748"/>
            <a:ext cx="2138183" cy="36450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92" y="2375901"/>
            <a:ext cx="1555118" cy="2628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52459" y="970428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Mobile</a:t>
            </a:r>
          </a:p>
          <a:p>
            <a:pPr algn="l"/>
            <a:r>
              <a:rPr lang="zh-TW" altLang="en-US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視窗為全版面，無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altLang="zh-TW" dirty="0" smtClean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9590" y="101750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 err="1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Loptop</a:t>
            </a:r>
            <a:r>
              <a:rPr lang="en-US" altLang="zh-TW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/Tablet</a:t>
            </a:r>
            <a:r>
              <a:rPr lang="zh-TW" altLang="en-US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登入視窗皆置於背景相對中心位置</a:t>
            </a:r>
            <a:endParaRPr lang="en-US" altLang="zh-TW" dirty="0" smtClean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2998371" y="1795141"/>
            <a:ext cx="0" cy="3825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/>
          <p:nvPr/>
        </p:nvCxnSpPr>
        <p:spPr bwMode="auto">
          <a:xfrm flipH="1">
            <a:off x="159590" y="3681260"/>
            <a:ext cx="57251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110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57918" y="2380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Size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1101" y="238023"/>
            <a:ext cx="1183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702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12450" y="1194429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Laptop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34084" y="1201691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Laptop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1440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44122" y="1194429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4k 2560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5" y="1548302"/>
            <a:ext cx="1998758" cy="28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28" y="1548302"/>
            <a:ext cx="2249999" cy="324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88" y="1548302"/>
            <a:ext cx="2496000" cy="360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489873" y="2417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Others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18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57918" y="2380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Size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11101" y="238023"/>
            <a:ext cx="1183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WISE-PaaS</a:t>
            </a:r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702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0" y="1531467"/>
            <a:ext cx="2026009" cy="36000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269465" y="1183210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M375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  <a:cs typeface="新細明體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93624" y="119958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Mobile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L414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33" y="1531468"/>
            <a:ext cx="2433929" cy="4320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039553" y="1183211"/>
            <a:ext cx="101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Tablet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18" y="1531468"/>
            <a:ext cx="1998757" cy="288000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6489873" y="2417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Others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97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0" y="749301"/>
            <a:ext cx="9145588" cy="5613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999" y="2045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尺寸說明</a:t>
            </a:r>
            <a:endParaRPr lang="zh-TW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4180" y="2380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Layout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61572" y="207924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2"/>
                </a:solidFill>
                <a:latin typeface="+mj-lt"/>
              </a:rPr>
              <a:t>WISE-PaaS</a:t>
            </a:r>
            <a:r>
              <a:rPr lang="en-US" altLang="zh-TW" sz="1200" b="1" dirty="0" smtClean="0">
                <a:solidFill>
                  <a:schemeClr val="bg2"/>
                </a:solidFill>
                <a:latin typeface="+mj-lt"/>
              </a:rPr>
              <a:t> Logo</a:t>
            </a:r>
            <a:endParaRPr lang="zh-TW" altLang="en-US" sz="1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5790" y="238702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SRP Logo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17570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53068" y="495565"/>
            <a:ext cx="1299402" cy="6745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566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24064" y="495565"/>
            <a:ext cx="1299402" cy="6745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12450" y="1194429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Laptop 1024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34084" y="1201691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bg2"/>
                </a:solidFill>
                <a:latin typeface="+mj-ea"/>
                <a:ea typeface="+mj-ea"/>
              </a:rPr>
              <a:t>Laptop </a:t>
            </a: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1440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44122" y="1194429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2194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smtClean="0">
                <a:solidFill>
                  <a:schemeClr val="bg2"/>
                </a:solidFill>
                <a:latin typeface="+mj-ea"/>
                <a:ea typeface="+mj-ea"/>
              </a:rPr>
              <a:t>4k 2560</a:t>
            </a:r>
            <a:endParaRPr lang="zh-TW" altLang="zh-TW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4" y="1534319"/>
            <a:ext cx="1996800" cy="288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94" y="1534319"/>
            <a:ext cx="2244000" cy="324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17" y="1534319"/>
            <a:ext cx="2493541" cy="360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489873" y="2417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Others</a:t>
            </a:r>
            <a:endParaRPr lang="zh-TW" altLang="en-US" sz="1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0506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0b25adee-46df-4fea-ab63-1c9ca3911d36">2016</Year>
    <_dlc_DocId xmlns="4d700607-07e8-4e9a-a3dd-9b8fd9d7eccb">HMHPWZ3JEUXT-20-11413</_dlc_DocId>
    <_dlc_DocIdUrl xmlns="4d700607-07e8-4e9a-a3dd-9b8fd9d7eccb">
      <Url>http://sp.advantech.eu/IIOT-MKT/_layouts/15/DocIdRedir.aspx?ID=HMHPWZ3JEUXT-20-11413</Url>
      <Description>HMHPWZ3JEUXT-20-11413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75865A3583847B3311E56A86E0AB0" ma:contentTypeVersion="1" ma:contentTypeDescription="Create a new document." ma:contentTypeScope="" ma:versionID="152c7960855a14fe131ae847f57bceaf">
  <xsd:schema xmlns:xsd="http://www.w3.org/2001/XMLSchema" xmlns:xs="http://www.w3.org/2001/XMLSchema" xmlns:p="http://schemas.microsoft.com/office/2006/metadata/properties" xmlns:ns2="4d700607-07e8-4e9a-a3dd-9b8fd9d7eccb" xmlns:ns3="0b25adee-46df-4fea-ab63-1c9ca3911d36" targetNamespace="http://schemas.microsoft.com/office/2006/metadata/properties" ma:root="true" ma:fieldsID="d6543660f053f52827d5717962db5de3" ns2:_="" ns3:_="">
    <xsd:import namespace="4d700607-07e8-4e9a-a3dd-9b8fd9d7eccb"/>
    <xsd:import namespace="0b25adee-46df-4fea-ab63-1c9ca3911d3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00607-07e8-4e9a-a3dd-9b8fd9d7ec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5adee-46df-4fea-ab63-1c9ca3911d36" elementFormDefault="qualified">
    <xsd:import namespace="http://schemas.microsoft.com/office/2006/documentManagement/types"/>
    <xsd:import namespace="http://schemas.microsoft.com/office/infopath/2007/PartnerControls"/>
    <xsd:element name="Year" ma:index="11" nillable="true" ma:displayName="Year" ma:default="2016" ma:internalName="Yea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667310-8D33-48D7-9EED-2C6934A5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8E2255-064B-4A04-B723-3555B65E8C45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4d700607-07e8-4e9a-a3dd-9b8fd9d7eccb"/>
    <ds:schemaRef ds:uri="http://purl.org/dc/dcmitype/"/>
    <ds:schemaRef ds:uri="0b25adee-46df-4fea-ab63-1c9ca3911d36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C4C141D-06D9-4DC0-B76D-B5631D45F81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5B5132C-6667-45F3-8C93-DC4DB64E4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700607-07e8-4e9a-a3dd-9b8fd9d7eccb"/>
    <ds:schemaRef ds:uri="0b25adee-46df-4fea-ab63-1c9ca3911d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ppt template (2)</Template>
  <TotalTime>6150</TotalTime>
  <Words>964</Words>
  <Application>Microsoft Office PowerPoint</Application>
  <PresentationFormat>自訂</PresentationFormat>
  <Paragraphs>269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blank</vt:lpstr>
      <vt:lpstr>Stream</vt:lpstr>
      <vt:lpstr>  WISE-PaaS &amp; SRP Login Page Design guild-V3.1</vt:lpstr>
      <vt:lpstr>WISE-PaaS登入畫面規範與原則</vt:lpstr>
      <vt:lpstr>登入畫面狀態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Availability  Wire Frame Beta phase</dc:title>
  <dc:creator>may.cheng</dc:creator>
  <cp:lastModifiedBy>May.Cheng</cp:lastModifiedBy>
  <cp:revision>409</cp:revision>
  <dcterms:created xsi:type="dcterms:W3CDTF">2016-05-04T14:42:36Z</dcterms:created>
  <dcterms:modified xsi:type="dcterms:W3CDTF">2018-01-11T09:38:43Z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0x01010039175865A3583847B3311E56A86E0AB0</vt:lpwstr>
  </property>
  <property fmtid="{D5CDD505-2E9C-101B-9397-08002B2CF9AE}" pid="3" name="_dlc_DocIdItemGuid">
    <vt:lpwstr>7d2c4a3a-f5cd-468e-9093-f2d4b898e5d8</vt:lpwstr>
  </property>
</Properties>
</file>