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6" r:id="rId6"/>
    <p:sldId id="287" r:id="rId7"/>
    <p:sldId id="314" r:id="rId8"/>
    <p:sldId id="260" r:id="rId9"/>
    <p:sldId id="289" r:id="rId10"/>
    <p:sldId id="288" r:id="rId11"/>
    <p:sldId id="294" r:id="rId12"/>
    <p:sldId id="300" r:id="rId13"/>
    <p:sldId id="302" r:id="rId14"/>
    <p:sldId id="303" r:id="rId15"/>
    <p:sldId id="304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269" r:id="rId24"/>
    <p:sldId id="315" r:id="rId25"/>
    <p:sldId id="3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565"/>
    <a:srgbClr val="1F77B4"/>
    <a:srgbClr val="FFA500"/>
    <a:srgbClr val="103350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13/08/2018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13/08/2018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678360"/>
            <a:ext cx="7077456" cy="1243584"/>
          </a:xfrm>
        </p:spPr>
        <p:txBody>
          <a:bodyPr/>
          <a:lstStyle/>
          <a:p>
            <a:r>
              <a:rPr lang="en-US" dirty="0" smtClean="0"/>
              <a:t>Semantic Image 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677" y="3921944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Jared Spang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086265" cy="859055"/>
          </a:xfrm>
        </p:spPr>
        <p:txBody>
          <a:bodyPr>
            <a:normAutofit/>
          </a:bodyPr>
          <a:lstStyle/>
          <a:p>
            <a:r>
              <a:rPr lang="en-GB" dirty="0" smtClean="0"/>
              <a:t>Semantic Augmentation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Subsection of ImageNet </a:t>
            </a:r>
            <a:r>
              <a:rPr lang="en-US" dirty="0" smtClean="0"/>
              <a:t>Knowledge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59" name="Group 58"/>
          <p:cNvGrpSpPr/>
          <p:nvPr/>
        </p:nvGrpSpPr>
        <p:grpSpPr>
          <a:xfrm>
            <a:off x="1300430" y="1433637"/>
            <a:ext cx="9032937" cy="4780063"/>
            <a:chOff x="1300430" y="1433637"/>
            <a:chExt cx="9032937" cy="4780063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6421120" y="5951531"/>
              <a:ext cx="310388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6417945" y="4579931"/>
              <a:ext cx="3107055" cy="391032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416359" y="4021745"/>
              <a:ext cx="3108641" cy="558186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759200" y="5184683"/>
              <a:ext cx="2661920" cy="7668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765550" y="4579931"/>
              <a:ext cx="2650809" cy="54864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765550" y="2676248"/>
              <a:ext cx="2660651" cy="571923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765550" y="2150098"/>
              <a:ext cx="2655571" cy="53830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27200" y="3880704"/>
              <a:ext cx="2038350" cy="1247867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27200" y="2679700"/>
              <a:ext cx="2032000" cy="121920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457960" y="3609836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86150" y="2401928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486150" y="4868995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51880" y="1853288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36640" y="2950568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151880" y="4293460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51880" y="5665060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239250" y="5665060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239250" y="3744820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239250" y="4704940"/>
              <a:ext cx="548640" cy="5486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00430" y="3099098"/>
              <a:ext cx="853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Plant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50832" y="1969223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Cactus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1316" y="1433637"/>
              <a:ext cx="1849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Prickly Pear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2592" y="2511376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Cholla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05202" y="3299153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Oak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05201" y="4317372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Birch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16632" y="5288011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Pine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02591" y="5263308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Conifer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0831" y="4454141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Tree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17832" y="3854038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Deciduous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6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6265006" cy="4647421"/>
          </a:xfrm>
        </p:spPr>
        <p:txBody>
          <a:bodyPr>
            <a:normAutofit/>
          </a:bodyPr>
          <a:lstStyle/>
          <a:p>
            <a:r>
              <a:rPr lang="en-US" dirty="0" smtClean="0"/>
              <a:t>Naïve Augmentation</a:t>
            </a:r>
          </a:p>
          <a:p>
            <a:pPr lvl="1"/>
            <a:r>
              <a:rPr lang="en-US" dirty="0" smtClean="0"/>
              <a:t>Utilized simple relationship that parents are as likely as children (pine &gt; tree?)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Weighted PageRank</a:t>
            </a:r>
          </a:p>
          <a:p>
            <a:pPr lvl="1"/>
            <a:r>
              <a:rPr lang="en-US" dirty="0" smtClean="0"/>
              <a:t>Applied weighted pageRank algorithm to knowledge graph</a:t>
            </a:r>
          </a:p>
          <a:p>
            <a:pPr lvl="1"/>
            <a:r>
              <a:rPr lang="en-US" dirty="0" smtClean="0"/>
              <a:t>Based on edge </a:t>
            </a:r>
            <a:r>
              <a:rPr lang="en-US" dirty="0" smtClean="0"/>
              <a:t>weights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49687" y="1471354"/>
            <a:ext cx="4604652" cy="1096436"/>
            <a:chOff x="7145642" y="2714803"/>
            <a:chExt cx="5006365" cy="1164842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954010" y="3513885"/>
              <a:ext cx="338963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7588250" y="3148125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977880" y="3148125"/>
              <a:ext cx="73152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45642" y="2714803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Conifer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35272" y="2715940"/>
              <a:ext cx="161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Pine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88250" y="3313830"/>
              <a:ext cx="731520" cy="33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0.85</a:t>
              </a:r>
              <a:endParaRPr lang="en-US" sz="1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77878" y="3313830"/>
              <a:ext cx="731520" cy="33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0.72</a:t>
              </a:r>
              <a:endParaRPr 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28571" y="3096601"/>
              <a:ext cx="1278273" cy="440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0.??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50672" t="57637" r="17029" b="2650"/>
          <a:stretch/>
        </p:blipFill>
        <p:spPr>
          <a:xfrm>
            <a:off x="7114716" y="2906496"/>
            <a:ext cx="4109330" cy="32704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0" y="5444837"/>
            <a:ext cx="1928097" cy="4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304800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87" y="3048000"/>
            <a:ext cx="381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15242"/>
            <a:ext cx="12192000" cy="1632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Validation Accuracy: 90.5%</a:t>
            </a:r>
          </a:p>
          <a:p>
            <a:pPr marL="0" indent="0" algn="ctr">
              <a:buNone/>
            </a:pPr>
            <a:r>
              <a:rPr lang="en-US" dirty="0" smtClean="0"/>
              <a:t> Train Accuracy</a:t>
            </a:r>
            <a:r>
              <a:rPr lang="en-US" dirty="0" smtClean="0"/>
              <a:t>: 96.2% (Overfitting)</a:t>
            </a:r>
          </a:p>
          <a:p>
            <a:pPr marL="0" indent="0" algn="ctr">
              <a:buNone/>
            </a:pPr>
            <a:r>
              <a:rPr lang="en-US" dirty="0" smtClean="0"/>
              <a:t>Examples of Good Results:</a:t>
            </a:r>
          </a:p>
        </p:txBody>
      </p:sp>
    </p:spTree>
    <p:extLst>
      <p:ext uri="{BB962C8B-B14F-4D97-AF65-F5344CB8AC3E}">
        <p14:creationId xmlns:p14="http://schemas.microsoft.com/office/powerpoint/2010/main" val="33554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3048000"/>
            <a:ext cx="3810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3048000"/>
            <a:ext cx="381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Harder Images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1125" y="1415242"/>
            <a:ext cx="3810000" cy="1632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(Pine tree)</a:t>
            </a:r>
          </a:p>
          <a:p>
            <a:pPr marL="0" indent="0" algn="ctr">
              <a:buNone/>
            </a:pPr>
            <a:r>
              <a:rPr lang="en-US" dirty="0" smtClean="0"/>
              <a:t>Close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004050" y="1415242"/>
            <a:ext cx="3810000" cy="163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(Oak tree)</a:t>
            </a:r>
          </a:p>
          <a:p>
            <a:pPr marL="0" indent="0" algn="ctr">
              <a:buNone/>
            </a:pPr>
            <a:r>
              <a:rPr lang="en-US" dirty="0" smtClean="0"/>
              <a:t>Very Wrong</a:t>
            </a:r>
          </a:p>
        </p:txBody>
      </p:sp>
    </p:spTree>
    <p:extLst>
      <p:ext uri="{BB962C8B-B14F-4D97-AF65-F5344CB8AC3E}">
        <p14:creationId xmlns:p14="http://schemas.microsoft.com/office/powerpoint/2010/main" val="25463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791765"/>
            <a:ext cx="381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Lies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4" y="1529542"/>
            <a:ext cx="6681335" cy="46474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Predicted to be Prickly Pear Cactus</a:t>
            </a:r>
          </a:p>
          <a:p>
            <a:endParaRPr lang="en-US" dirty="0" smtClean="0"/>
          </a:p>
          <a:p>
            <a:r>
              <a:rPr lang="en-US" dirty="0" smtClean="0"/>
              <a:t>This is indeed a Prickly Pear Cactus</a:t>
            </a:r>
          </a:p>
          <a:p>
            <a:endParaRPr lang="en-US" dirty="0" smtClean="0"/>
          </a:p>
          <a:p>
            <a:r>
              <a:rPr lang="en-US" dirty="0" smtClean="0"/>
              <a:t>However, was officially labeled Plant (from generic Plant category)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Causes loss and accuracy issues</a:t>
            </a:r>
          </a:p>
          <a:p>
            <a:endParaRPr lang="en-US" dirty="0"/>
          </a:p>
          <a:p>
            <a:r>
              <a:rPr lang="en-US" dirty="0" smtClean="0"/>
              <a:t>Also, data imbalance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4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vs Weighted PageRank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65998" y="1529542"/>
            <a:ext cx="5365976" cy="4023360"/>
            <a:chOff x="6665998" y="1529542"/>
            <a:chExt cx="5365976" cy="4023360"/>
          </a:xfrm>
        </p:grpSpPr>
        <p:grpSp>
          <p:nvGrpSpPr>
            <p:cNvPr id="9" name="Group 8"/>
            <p:cNvGrpSpPr/>
            <p:nvPr/>
          </p:nvGrpSpPr>
          <p:grpSpPr>
            <a:xfrm>
              <a:off x="6665998" y="1529542"/>
              <a:ext cx="5365976" cy="4023360"/>
              <a:chOff x="6805698" y="419100"/>
              <a:chExt cx="5365976" cy="402336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05698" y="419100"/>
                <a:ext cx="5365976" cy="402336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2836" t="12538" r="10792" b="11015"/>
              <a:stretch/>
            </p:blipFill>
            <p:spPr>
              <a:xfrm>
                <a:off x="7544101" y="931025"/>
                <a:ext cx="4114499" cy="307571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0296525" y="685800"/>
                <a:ext cx="485775" cy="17145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808832" y="1580798"/>
              <a:ext cx="1443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PageRank: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CNN: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97336" y="1651332"/>
              <a:ext cx="109728" cy="109728"/>
            </a:xfrm>
            <a:prstGeom prst="rect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197336" y="1831508"/>
              <a:ext cx="109728" cy="109728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50" y="1529542"/>
            <a:ext cx="5365977" cy="4023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8450" y="5552903"/>
            <a:ext cx="536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12: Compound Accuracy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5998" y="5561423"/>
            <a:ext cx="536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13: Semantic Composite Accuracy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vs Naïve Semantic Augmentation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60" y="1685085"/>
            <a:ext cx="5365977" cy="4023360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444500" y="2145847"/>
            <a:ext cx="6240360" cy="3101835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if a child node is labeled so must the parents</a:t>
            </a:r>
          </a:p>
          <a:p>
            <a:endParaRPr lang="en-US" dirty="0" smtClean="0"/>
          </a:p>
          <a:p>
            <a:r>
              <a:rPr lang="en-US" dirty="0" smtClean="0"/>
              <a:t>This had no effect on the results whatsoever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4859" y="5708444"/>
            <a:ext cx="536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14: CNN Composite Accuracy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444499" y="1529319"/>
            <a:ext cx="6483013" cy="4785756"/>
          </a:xfrm>
        </p:spPr>
        <p:txBody>
          <a:bodyPr>
            <a:normAutofit/>
          </a:bodyPr>
          <a:lstStyle/>
          <a:p>
            <a:r>
              <a:rPr lang="en-US" dirty="0" smtClean="0"/>
              <a:t>Better results from more complex ontology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Tweak pageRank parameters</a:t>
            </a:r>
            <a:endParaRPr lang="en-US" dirty="0"/>
          </a:p>
          <a:p>
            <a:pPr lvl="1"/>
            <a:r>
              <a:rPr lang="en-US" dirty="0" smtClean="0"/>
              <a:t>Relies too much on graph position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 different node ranking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Leveraging semantics to improve results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13" y="2220685"/>
            <a:ext cx="5035198" cy="26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Overview of the model</a:t>
            </a:r>
          </a:p>
          <a:p>
            <a:r>
              <a:rPr lang="en-US" dirty="0" smtClean="0"/>
              <a:t>Detailed view of the model</a:t>
            </a:r>
          </a:p>
          <a:p>
            <a:r>
              <a:rPr lang="en-US" dirty="0" smtClean="0"/>
              <a:t>Semantic augmentation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500" y="1413163"/>
            <a:ext cx="10354868" cy="490191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Olga </a:t>
            </a:r>
            <a:r>
              <a:rPr lang="en-US" sz="1600" dirty="0" err="1"/>
              <a:t>Russakovsky</a:t>
            </a:r>
            <a:r>
              <a:rPr lang="en-US" sz="1600" dirty="0"/>
              <a:t>*, </a:t>
            </a:r>
            <a:r>
              <a:rPr lang="en-US" sz="1600" dirty="0" err="1"/>
              <a:t>Jia</a:t>
            </a:r>
            <a:r>
              <a:rPr lang="en-US" sz="1600" dirty="0"/>
              <a:t> Deng*, </a:t>
            </a:r>
            <a:r>
              <a:rPr lang="en-US" sz="1600" dirty="0" err="1"/>
              <a:t>Hao</a:t>
            </a:r>
            <a:r>
              <a:rPr lang="en-US" sz="1600" dirty="0"/>
              <a:t> Su, Jonathan Krause, Sanjeev </a:t>
            </a:r>
            <a:r>
              <a:rPr lang="en-US" sz="1600" dirty="0" err="1"/>
              <a:t>Satheesh</a:t>
            </a:r>
            <a:r>
              <a:rPr lang="en-US" sz="1600" dirty="0"/>
              <a:t>, Sean Ma, </a:t>
            </a:r>
            <a:r>
              <a:rPr lang="en-US" sz="1600" dirty="0" err="1"/>
              <a:t>Zhiheng</a:t>
            </a:r>
            <a:r>
              <a:rPr lang="en-US" sz="1600" dirty="0"/>
              <a:t> Huang, Andrej </a:t>
            </a:r>
            <a:r>
              <a:rPr lang="en-US" sz="1600" dirty="0" err="1"/>
              <a:t>Karpathy</a:t>
            </a:r>
            <a:r>
              <a:rPr lang="en-US" sz="1600" dirty="0"/>
              <a:t>, Aditya Khosla, Michael Bernstein, Alexander C. Berg and Li </a:t>
            </a:r>
            <a:r>
              <a:rPr lang="en-US" sz="1600" dirty="0" err="1"/>
              <a:t>Fei-Fei</a:t>
            </a:r>
            <a:r>
              <a:rPr lang="en-US" sz="1600" dirty="0"/>
              <a:t>. (* = equal contribution) </a:t>
            </a:r>
            <a:r>
              <a:rPr lang="en-US" sz="1600" b="1" dirty="0"/>
              <a:t>ImageNet Large Scale Visual Recognition Challenge</a:t>
            </a:r>
            <a:r>
              <a:rPr lang="en-US" sz="1600" dirty="0"/>
              <a:t>. </a:t>
            </a:r>
            <a:r>
              <a:rPr lang="en-US" sz="1600" i="1" dirty="0"/>
              <a:t>IJCV,</a:t>
            </a:r>
            <a:r>
              <a:rPr lang="en-US" sz="1600" dirty="0"/>
              <a:t> 2015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Naidamast</a:t>
            </a:r>
            <a:r>
              <a:rPr lang="en-US" sz="1600" dirty="0"/>
              <a:t>, Steve. “Poor Man’s Hierarchy Data Tree.” </a:t>
            </a:r>
            <a:r>
              <a:rPr lang="en-US" sz="1600" dirty="0" err="1"/>
              <a:t>Codeproject</a:t>
            </a:r>
            <a:r>
              <a:rPr lang="en-US" sz="1600" dirty="0"/>
              <a:t>, Sept. 2017, www.codeproject.com/Articles/1205166/WebControls/WebControls/.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Pham, </a:t>
            </a:r>
            <a:r>
              <a:rPr lang="en-US" sz="1600" dirty="0" err="1"/>
              <a:t>Tuyen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, et al. “Multi-National Banknote Classification Based on Visible-Light Line Sensor and Convolutional Neural Network.” Sensors, vol. 17, no. 7, 2017, p. 1595., </a:t>
            </a:r>
            <a:r>
              <a:rPr lang="en-US" sz="1600" dirty="0" smtClean="0"/>
              <a:t>doi:10.3390/s17071595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“Neural Network”.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</a:t>
            </a:r>
            <a:r>
              <a:rPr lang="en-US" sz="1600" dirty="0" smtClean="0"/>
              <a:t>August 7, 2018</a:t>
            </a:r>
            <a:r>
              <a:rPr lang="en-US" sz="1600" dirty="0"/>
              <a:t>, from commons.wikimedia.org/wiki/</a:t>
            </a:r>
            <a:r>
              <a:rPr lang="en-US" sz="1600" dirty="0" err="1"/>
              <a:t>File:Neural_Network.gif</a:t>
            </a:r>
            <a:r>
              <a:rPr lang="en-US" sz="1600" dirty="0"/>
              <a:t> 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“Typical CNN”.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August 7, 2018, from </a:t>
            </a:r>
            <a:r>
              <a:rPr lang="en-US" sz="1600" dirty="0" smtClean="0"/>
              <a:t>commons.wikimedia.org/wiki/</a:t>
            </a:r>
            <a:r>
              <a:rPr lang="en-US" sz="1600" dirty="0" err="1" smtClean="0"/>
              <a:t>File:Typical_cnn.png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“Max Pooling”.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August 7, 2018, from </a:t>
            </a:r>
            <a:r>
              <a:rPr lang="en-US" sz="1600" dirty="0" smtClean="0"/>
              <a:t>commons.wikimedia.org/wiki/</a:t>
            </a:r>
            <a:r>
              <a:rPr lang="en-US" sz="1600" dirty="0" err="1" smtClean="0"/>
              <a:t>File:Max_pooling.png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Kottwitz</a:t>
            </a:r>
            <a:r>
              <a:rPr lang="en-US" sz="1600" dirty="0"/>
              <a:t>, Stefan. “Latex Cookbook.” Latex Cookbook, 2015, latex-cookbook.net/cookbook/examples/pie-chart/.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Overfitting. </a:t>
            </a:r>
            <a:r>
              <a:rPr lang="en-US" sz="1600" dirty="0"/>
              <a:t>(</a:t>
            </a:r>
            <a:r>
              <a:rPr lang="en-US" sz="1600" dirty="0" err="1"/>
              <a:t>n.d.</a:t>
            </a:r>
            <a:r>
              <a:rPr lang="en-US" sz="1600" dirty="0"/>
              <a:t>). In Wikimedia Commons. Retrieved August </a:t>
            </a:r>
            <a:r>
              <a:rPr lang="en-US" sz="1600" dirty="0" smtClean="0"/>
              <a:t>8, </a:t>
            </a:r>
            <a:r>
              <a:rPr lang="en-US" sz="1600" dirty="0"/>
              <a:t>2018, from </a:t>
            </a:r>
            <a:r>
              <a:rPr lang="en-US" sz="1600" dirty="0" smtClean="0"/>
              <a:t>commons.wikimedia.org/wiki/</a:t>
            </a:r>
            <a:r>
              <a:rPr lang="en-US" sz="1600" dirty="0" err="1" smtClean="0"/>
              <a:t>File:Overfitting.svg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Srivastava, </a:t>
            </a:r>
            <a:r>
              <a:rPr lang="en-US" sz="1600" dirty="0" err="1"/>
              <a:t>Nitish</a:t>
            </a:r>
            <a:r>
              <a:rPr lang="en-US" sz="1600" dirty="0"/>
              <a:t>, et al. "Dropout: a simple way to prevent neural networks from overfitting." The Journal of Machine Learning Research 15.1 (2014): 1929-1958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4500" y="1413164"/>
            <a:ext cx="10354868" cy="49019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600" dirty="0" err="1" smtClean="0"/>
              <a:t>Sorower</a:t>
            </a:r>
            <a:r>
              <a:rPr lang="en-US" sz="1600" dirty="0"/>
              <a:t>, Mohammad S. "A literature survey on algorithms for multi-label learning." Oregon State University, Corvallis 18 (2010</a:t>
            </a:r>
            <a:r>
              <a:rPr lang="en-US" sz="1600" dirty="0" smtClean="0"/>
              <a:t>).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 err="1"/>
              <a:t>Krizhevsky</a:t>
            </a:r>
            <a:r>
              <a:rPr lang="en-US" sz="1600" dirty="0"/>
              <a:t>, Alex, Ilya </a:t>
            </a:r>
            <a:r>
              <a:rPr lang="en-US" sz="1600" dirty="0" err="1"/>
              <a:t>Sutskever</a:t>
            </a:r>
            <a:r>
              <a:rPr lang="en-US" sz="1600" dirty="0"/>
              <a:t>, and Geoffrey E. Hinton. "Imagenet classification with deep convolutional neural networks." Advances in neural information processing systems. 2012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/>
              <a:t>Su, Yu, and </a:t>
            </a:r>
            <a:r>
              <a:rPr lang="en-US" sz="1600" dirty="0" err="1"/>
              <a:t>Frédéric</a:t>
            </a:r>
            <a:r>
              <a:rPr lang="en-US" sz="1600" dirty="0"/>
              <a:t> </a:t>
            </a:r>
            <a:r>
              <a:rPr lang="en-US" sz="1600" dirty="0" err="1"/>
              <a:t>Jurie</a:t>
            </a:r>
            <a:r>
              <a:rPr lang="en-US" sz="1600" dirty="0"/>
              <a:t>. "Improving image classification using semantic attributes." International journal of computer vision 100.1 (2012): 59-77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/>
              <a:t>Richardson, Matthew, and Pedro </a:t>
            </a:r>
            <a:r>
              <a:rPr lang="en-US" sz="1600" dirty="0" err="1"/>
              <a:t>Domingos</a:t>
            </a:r>
            <a:r>
              <a:rPr lang="en-US" sz="1600" dirty="0"/>
              <a:t>. "The intelligent surfer: Probabilistic combination of link and content information in pagerank." Advances in neural information processing systems. 2002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 err="1"/>
              <a:t>Damak</a:t>
            </a:r>
            <a:r>
              <a:rPr lang="en-US" sz="1600" dirty="0"/>
              <a:t>, </a:t>
            </a:r>
            <a:r>
              <a:rPr lang="en-US" sz="1600" dirty="0" err="1"/>
              <a:t>Wafa</a:t>
            </a:r>
            <a:r>
              <a:rPr lang="en-US" sz="1600" dirty="0"/>
              <a:t>, </a:t>
            </a:r>
            <a:r>
              <a:rPr lang="en-US" sz="1600" dirty="0" err="1"/>
              <a:t>Issam</a:t>
            </a:r>
            <a:r>
              <a:rPr lang="en-US" sz="1600" dirty="0"/>
              <a:t> </a:t>
            </a:r>
            <a:r>
              <a:rPr lang="en-US" sz="1600" dirty="0" err="1"/>
              <a:t>Rebai</a:t>
            </a:r>
            <a:r>
              <a:rPr lang="en-US" sz="1600" dirty="0"/>
              <a:t>, and </a:t>
            </a:r>
            <a:r>
              <a:rPr lang="en-US" sz="1600" dirty="0" err="1"/>
              <a:t>Imene</a:t>
            </a:r>
            <a:r>
              <a:rPr lang="en-US" sz="1600" dirty="0"/>
              <a:t> </a:t>
            </a:r>
            <a:r>
              <a:rPr lang="en-US" sz="1600" dirty="0" err="1"/>
              <a:t>Khanfir</a:t>
            </a:r>
            <a:r>
              <a:rPr lang="en-US" sz="1600" dirty="0"/>
              <a:t> </a:t>
            </a:r>
            <a:r>
              <a:rPr lang="en-US" sz="1600" dirty="0" err="1"/>
              <a:t>Kallel</a:t>
            </a:r>
            <a:r>
              <a:rPr lang="en-US" sz="1600" dirty="0"/>
              <a:t>. "Semantic object recognition by merging decision tree with object ontology." Advanced Technologies for Signal and Image Processing (ATSIP), 2014 1st International Conference on. IEEE, 2014.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825625"/>
            <a:ext cx="5525173" cy="4351338"/>
          </a:xfrm>
        </p:spPr>
        <p:txBody>
          <a:bodyPr/>
          <a:lstStyle/>
          <a:p>
            <a:r>
              <a:rPr lang="en-US" dirty="0" smtClean="0"/>
              <a:t>Can we improve on image classification tasks through the use of semantics?</a:t>
            </a:r>
          </a:p>
          <a:p>
            <a:r>
              <a:rPr lang="en-US" dirty="0" smtClean="0"/>
              <a:t>Image relationships, image hierarchies, etc. </a:t>
            </a:r>
          </a:p>
          <a:p>
            <a:r>
              <a:rPr lang="en-US" dirty="0" smtClean="0"/>
              <a:t>ImageNet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dirty="0" smtClean="0"/>
              <a:t>images form hierarchies</a:t>
            </a:r>
            <a:r>
              <a:rPr lang="en-US" sz="1600" dirty="0">
                <a:solidFill>
                  <a:srgbClr val="FFFFFF"/>
                </a:solidFill>
              </a:rPr>
              <a:t> [1]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tre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58" y="1825625"/>
            <a:ext cx="4667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5058" y="5445125"/>
            <a:ext cx="466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1: Example of a hierarchy [2]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825625"/>
            <a:ext cx="11093315" cy="4351338"/>
          </a:xfrm>
        </p:spPr>
        <p:txBody>
          <a:bodyPr/>
          <a:lstStyle/>
          <a:p>
            <a:r>
              <a:rPr lang="en-US" dirty="0" smtClean="0"/>
              <a:t>“Imagenet classification with deep convolutional neural networks”</a:t>
            </a:r>
            <a:r>
              <a:rPr lang="en-US" sz="1600" dirty="0">
                <a:solidFill>
                  <a:srgbClr val="FFFFFF"/>
                </a:solidFill>
              </a:rPr>
              <a:t> [</a:t>
            </a:r>
            <a:r>
              <a:rPr lang="en-US" sz="1600" dirty="0" smtClean="0">
                <a:solidFill>
                  <a:srgbClr val="FFFFFF"/>
                </a:solidFill>
              </a:rPr>
              <a:t>11]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“Improving image classification using semantic attributes”</a:t>
            </a:r>
            <a:r>
              <a:rPr lang="en-US" sz="1600" dirty="0">
                <a:solidFill>
                  <a:srgbClr val="FFFFFF"/>
                </a:solidFill>
              </a:rPr>
              <a:t> [</a:t>
            </a:r>
            <a:r>
              <a:rPr lang="en-US" sz="1600" dirty="0" smtClean="0">
                <a:solidFill>
                  <a:srgbClr val="FFFFFF"/>
                </a:solidFill>
              </a:rPr>
              <a:t>12]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“The intelligent surfer: Probabilistic combination of link and content information in pagerank”</a:t>
            </a:r>
            <a:r>
              <a:rPr lang="en-US" sz="1600" dirty="0">
                <a:solidFill>
                  <a:srgbClr val="FFFFFF"/>
                </a:solidFill>
              </a:rPr>
              <a:t> [</a:t>
            </a:r>
            <a:r>
              <a:rPr lang="en-US" sz="1600" dirty="0" smtClean="0">
                <a:solidFill>
                  <a:srgbClr val="FFFFFF"/>
                </a:solidFill>
              </a:rPr>
              <a:t>13]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“Semantic object recognition by merging decision tree with object ontology” </a:t>
            </a:r>
            <a:r>
              <a:rPr lang="en-US" sz="1600" dirty="0" smtClean="0">
                <a:solidFill>
                  <a:srgbClr val="FFFFFF"/>
                </a:solidFill>
              </a:rPr>
              <a:t>[14]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 Model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44" y="290946"/>
            <a:ext cx="9650243" cy="3514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198" y="4421683"/>
            <a:ext cx="372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ImageNet Images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911" y="5130209"/>
            <a:ext cx="3724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Convolutional Neural Network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2231" y="4248245"/>
            <a:ext cx="3724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Semantic Augmentation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0804" y="5561096"/>
            <a:ext cx="165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Results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 rot="7661707">
            <a:off x="2054425" y="5145722"/>
            <a:ext cx="432261" cy="78910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3938293" flipV="1">
            <a:off x="6544889" y="5166542"/>
            <a:ext cx="432261" cy="78910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7661707">
            <a:off x="9733160" y="5166543"/>
            <a:ext cx="432261" cy="78910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45" y="3817506"/>
            <a:ext cx="96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Figure 2: Example of a CNN for Banknote classification [3]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10171988" cy="4647421"/>
          </a:xfrm>
        </p:spPr>
        <p:txBody>
          <a:bodyPr/>
          <a:lstStyle/>
          <a:p>
            <a:pPr lvl="0">
              <a:buClr>
                <a:srgbClr val="47C3D3"/>
              </a:buClr>
            </a:pPr>
            <a:r>
              <a:rPr lang="en-US" dirty="0" smtClean="0"/>
              <a:t>What is ImageNet?</a:t>
            </a:r>
            <a:r>
              <a:rPr lang="en-US" sz="1600" dirty="0">
                <a:solidFill>
                  <a:srgbClr val="FFFFFF"/>
                </a:solidFill>
              </a:rPr>
              <a:t> [1]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A very large (~14.2 million) image database used in object recognition research and competition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 and preprocessing</a:t>
            </a:r>
          </a:p>
          <a:p>
            <a:pPr lvl="1"/>
            <a:r>
              <a:rPr lang="en-US" dirty="0" err="1" smtClean="0"/>
              <a:t>Synset</a:t>
            </a:r>
            <a:r>
              <a:rPr lang="en-US" dirty="0" smtClean="0"/>
              <a:t> merging (via link for space), removing corrupt images, resizing,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Hierarchy scraping to form Turtle file</a:t>
            </a:r>
          </a:p>
          <a:p>
            <a:pPr lvl="1"/>
            <a:r>
              <a:rPr lang="en-US" dirty="0" smtClean="0"/>
              <a:t>ImageNet Semantic backing by WordNet nouns</a:t>
            </a:r>
          </a:p>
        </p:txBody>
      </p:sp>
    </p:spTree>
    <p:extLst>
      <p:ext uri="{BB962C8B-B14F-4D97-AF65-F5344CB8AC3E}">
        <p14:creationId xmlns:p14="http://schemas.microsoft.com/office/powerpoint/2010/main" val="17584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086265" cy="85905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Deeper View of the Model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949860" y="4196152"/>
            <a:ext cx="104241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Mk. 3 (final)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529542"/>
            <a:ext cx="10171988" cy="1456402"/>
          </a:xfrm>
        </p:spPr>
        <p:txBody>
          <a:bodyPr>
            <a:normAutofit/>
          </a:bodyPr>
          <a:lstStyle/>
          <a:p>
            <a:r>
              <a:rPr lang="en-US" dirty="0" smtClean="0"/>
              <a:t>Utilized VGG16 framework using transfer learning for feature extraction then added two fully connected layers (256, 64) and the output (9)</a:t>
            </a:r>
          </a:p>
        </p:txBody>
      </p:sp>
      <p:pic>
        <p:nvPicPr>
          <p:cNvPr id="12290" name="Picture 2" descr="Image result for vgg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5" b="22751"/>
          <a:stretch/>
        </p:blipFill>
        <p:spPr bwMode="auto">
          <a:xfrm>
            <a:off x="317501" y="3238501"/>
            <a:ext cx="6070599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>
          <a:xfrm>
            <a:off x="6897666" y="3638012"/>
            <a:ext cx="1163783" cy="1116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724363" y="3638012"/>
            <a:ext cx="1163783" cy="1116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551060" y="3638012"/>
            <a:ext cx="1163783" cy="1116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97666" y="3934542"/>
            <a:ext cx="116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256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724362" y="3934542"/>
            <a:ext cx="116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64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551060" y="3934542"/>
            <a:ext cx="116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2031" y="3186112"/>
            <a:ext cx="122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Sigmoid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24361" y="3186112"/>
            <a:ext cx="116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ReLU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7665" y="3186112"/>
            <a:ext cx="116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ReLU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860" y="5382759"/>
            <a:ext cx="666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Loss Function: Binary Cross-Entropy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682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Tahoma</vt:lpstr>
      <vt:lpstr>Trade Gothic LT Pro</vt:lpstr>
      <vt:lpstr>Trebuchet MS</vt:lpstr>
      <vt:lpstr>Office Theme</vt:lpstr>
      <vt:lpstr>Semantic Image Classification</vt:lpstr>
      <vt:lpstr>Presentation Contents</vt:lpstr>
      <vt:lpstr>Motivation</vt:lpstr>
      <vt:lpstr>Related Work</vt:lpstr>
      <vt:lpstr>Overview of the Model</vt:lpstr>
      <vt:lpstr>PowerPoint Presentation</vt:lpstr>
      <vt:lpstr>The Data</vt:lpstr>
      <vt:lpstr>Deeper View of the Model</vt:lpstr>
      <vt:lpstr>The Model Mk. 3 (final)</vt:lpstr>
      <vt:lpstr>Semantic Augmentation</vt:lpstr>
      <vt:lpstr>Subsection of ImageNet Knowledge Graph</vt:lpstr>
      <vt:lpstr>Augmentation Methods</vt:lpstr>
      <vt:lpstr>Analysis</vt:lpstr>
      <vt:lpstr>Convolutional Neural Network</vt:lpstr>
      <vt:lpstr>Harder Images</vt:lpstr>
      <vt:lpstr>The Data Lies</vt:lpstr>
      <vt:lpstr>CNN vs Weighted PageRank</vt:lpstr>
      <vt:lpstr>CNN vs Naïve Semantic Augmentation</vt:lpstr>
      <vt:lpstr>Future Work</vt:lpstr>
      <vt:lpstr>Questions?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2018-08-07T21:48:34Z</dcterms:created>
  <dcterms:modified xsi:type="dcterms:W3CDTF">2018-08-15T00:09:28Z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