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86" r:id="rId6"/>
    <p:sldId id="287" r:id="rId7"/>
    <p:sldId id="314" r:id="rId8"/>
    <p:sldId id="260" r:id="rId9"/>
    <p:sldId id="289" r:id="rId10"/>
    <p:sldId id="288" r:id="rId11"/>
    <p:sldId id="290" r:id="rId12"/>
    <p:sldId id="316" r:id="rId13"/>
    <p:sldId id="292" r:id="rId14"/>
    <p:sldId id="293" r:id="rId15"/>
    <p:sldId id="296" r:id="rId16"/>
    <p:sldId id="294" r:id="rId17"/>
    <p:sldId id="295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5" r:id="rId36"/>
    <p:sldId id="317" r:id="rId37"/>
    <p:sldId id="26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6565"/>
    <a:srgbClr val="1F77B4"/>
    <a:srgbClr val="FFA500"/>
    <a:srgbClr val="103350"/>
    <a:srgbClr val="0C4360"/>
    <a:srgbClr val="1B6872"/>
    <a:srgbClr val="63B7C6"/>
    <a:srgbClr val="002136"/>
    <a:srgbClr val="0C7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11/08/2018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11/08/2018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678360"/>
            <a:ext cx="7077456" cy="1243584"/>
          </a:xfrm>
        </p:spPr>
        <p:txBody>
          <a:bodyPr/>
          <a:lstStyle/>
          <a:p>
            <a:r>
              <a:rPr lang="en-US" dirty="0" smtClean="0"/>
              <a:t>Semantic Image Classification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677" y="3921944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Jared Spang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 (CNN)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4500" y="3704652"/>
            <a:ext cx="11069762" cy="26104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convolutional layers deconstruct an image into features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Feature maps represent a “feature” from the input image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Each feature map is composed of units that each look for the feature in different portions of the input </a:t>
            </a:r>
          </a:p>
        </p:txBody>
      </p:sp>
      <p:pic>
        <p:nvPicPr>
          <p:cNvPr id="5122" name="Picture 2" descr="https://upload.wikimedia.org/wikipedia/commons/6/63/Typical_c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37" y="1249463"/>
            <a:ext cx="7423589" cy="2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75419" y="6526311"/>
            <a:ext cx="512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Figure 5: Visual Representation of CNN [5]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40226" y="3293533"/>
            <a:ext cx="29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*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58560" y="6458505"/>
            <a:ext cx="29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*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9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 (CNN) cont.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4500" y="3704652"/>
            <a:ext cx="11069762" cy="26104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Take feature maps and output to traditional NN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NN determines what combination of features each class has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Outputs the result in final layer (threshold for classification)</a:t>
            </a:r>
          </a:p>
        </p:txBody>
      </p:sp>
      <p:pic>
        <p:nvPicPr>
          <p:cNvPr id="5122" name="Picture 2" descr="https://upload.wikimedia.org/wikipedia/commons/6/63/Typical_c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37" y="1249463"/>
            <a:ext cx="7423589" cy="2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40226" y="3293533"/>
            <a:ext cx="29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*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75419" y="6526311"/>
            <a:ext cx="512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Figure 5: Visual Representation of CNN [5]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58560" y="6458505"/>
            <a:ext cx="29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*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60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Pooling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529542"/>
            <a:ext cx="6265006" cy="4647421"/>
          </a:xfrm>
        </p:spPr>
        <p:txBody>
          <a:bodyPr>
            <a:normAutofit/>
          </a:bodyPr>
          <a:lstStyle/>
          <a:p>
            <a:r>
              <a:rPr lang="en-US" dirty="0" smtClean="0"/>
              <a:t>Features are typically simple shapes identified by the network</a:t>
            </a:r>
          </a:p>
          <a:p>
            <a:pPr lvl="1"/>
            <a:r>
              <a:rPr lang="en-US" dirty="0" smtClean="0"/>
              <a:t>E.g. vertical line, diagonal line, etc.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Pooling (</a:t>
            </a:r>
            <a:r>
              <a:rPr lang="en-US" dirty="0" err="1" smtClean="0"/>
              <a:t>maxpooling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Computational cost &amp; Overfitting</a:t>
            </a:r>
          </a:p>
          <a:p>
            <a:pPr lvl="1"/>
            <a:r>
              <a:rPr lang="en-US" dirty="0" smtClean="0"/>
              <a:t>Subsamples the “neuron” 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Many different types of pooling</a:t>
            </a:r>
          </a:p>
          <a:p>
            <a:pPr lvl="1"/>
            <a:r>
              <a:rPr lang="en-US" dirty="0" smtClean="0"/>
              <a:t>L2, average, etc.</a:t>
            </a:r>
          </a:p>
        </p:txBody>
      </p:sp>
      <p:pic>
        <p:nvPicPr>
          <p:cNvPr id="8194" name="Picture 2" descr="https://adeshpande3.github.io/assets/MaxPoo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" r="13369"/>
          <a:stretch/>
        </p:blipFill>
        <p:spPr bwMode="auto">
          <a:xfrm>
            <a:off x="6768935" y="1973201"/>
            <a:ext cx="5423065" cy="344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68935" y="5420329"/>
            <a:ext cx="541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Figure 6: Maxpooling Example [6]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6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086265" cy="85905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Deeper View of the Model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8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Mk.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529542"/>
            <a:ext cx="10171988" cy="1207431"/>
          </a:xfrm>
        </p:spPr>
        <p:txBody>
          <a:bodyPr/>
          <a:lstStyle/>
          <a:p>
            <a:r>
              <a:rPr lang="en-US" dirty="0" smtClean="0"/>
              <a:t>Three Convolutional Layers (32, 32, 64) followed by a fully connected layer (64) and an output (9) 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514182" y="5266061"/>
            <a:ext cx="10171988" cy="120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Think of the feature detectors (green) as neurons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18160" y="4685640"/>
            <a:ext cx="666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Loss Function: Categorical Cross-Entropy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89131" y="2805920"/>
            <a:ext cx="8618560" cy="1605472"/>
            <a:chOff x="1289131" y="2805920"/>
            <a:chExt cx="8618560" cy="1605472"/>
          </a:xfrm>
        </p:grpSpPr>
        <p:cxnSp>
          <p:nvCxnSpPr>
            <p:cNvPr id="11" name="Straight Connector 10"/>
            <p:cNvCxnSpPr>
              <a:stCxn id="5" idx="2"/>
              <a:endCxn id="9" idx="6"/>
            </p:cNvCxnSpPr>
            <p:nvPr/>
          </p:nvCxnSpPr>
          <p:spPr>
            <a:xfrm>
              <a:off x="1318160" y="3853252"/>
              <a:ext cx="8564032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1318160" y="3295112"/>
              <a:ext cx="1163783" cy="1116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56856" y="3295112"/>
              <a:ext cx="1163783" cy="1116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887767" y="3295112"/>
              <a:ext cx="1163783" cy="1116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821466" y="3295112"/>
              <a:ext cx="1163783" cy="1116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718409" y="3295112"/>
              <a:ext cx="1163783" cy="11162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18160" y="3591642"/>
              <a:ext cx="1163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32</a:t>
              </a:r>
              <a:endParaRPr lang="en-US" sz="2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56856" y="3591642"/>
              <a:ext cx="1163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32</a:t>
              </a:r>
              <a:endParaRPr lang="en-US" sz="28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6044" y="3579004"/>
              <a:ext cx="1163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64</a:t>
              </a:r>
              <a:endParaRPr lang="en-US" sz="28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17937" y="3591642"/>
              <a:ext cx="1163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64</a:t>
              </a:r>
              <a:endParaRPr lang="en-US" sz="28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14880" y="3591642"/>
              <a:ext cx="1163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9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85851" y="2805920"/>
              <a:ext cx="1221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Softmax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88908" y="2805920"/>
              <a:ext cx="1221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ReLU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57015" y="2805920"/>
              <a:ext cx="1221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ReLU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27827" y="2805920"/>
              <a:ext cx="1221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ReLU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89131" y="2805920"/>
              <a:ext cx="1221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ReLU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544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Model Mk.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358900"/>
            <a:ext cx="6419254" cy="5321300"/>
          </a:xfrm>
        </p:spPr>
        <p:txBody>
          <a:bodyPr/>
          <a:lstStyle/>
          <a:p>
            <a:r>
              <a:rPr lang="en-US" dirty="0" smtClean="0"/>
              <a:t>Multiclass single-label classification not sufficient  (e.g. can’t be both a tree and an oak tree)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needed to be re-encoded for multi-label classification</a:t>
            </a:r>
          </a:p>
          <a:p>
            <a:endParaRPr lang="en-US" dirty="0" smtClean="0"/>
          </a:p>
          <a:p>
            <a:r>
              <a:rPr lang="en-US" dirty="0" smtClean="0"/>
              <a:t>Softmax and Categorical Cross-Entropy assume a categorical distribution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394" y="1967978"/>
            <a:ext cx="4762500" cy="3457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3394" y="5425553"/>
            <a:ext cx="476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Figure 7: Categorical Distribution Pie Chart [7]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26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Mk.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529542"/>
            <a:ext cx="10171988" cy="1207431"/>
          </a:xfrm>
        </p:spPr>
        <p:txBody>
          <a:bodyPr/>
          <a:lstStyle/>
          <a:p>
            <a:r>
              <a:rPr lang="en-US" dirty="0" smtClean="0"/>
              <a:t>Three Convolutional Layers (32, 32, 64) followed by a fully connected layer (64) and an output (9) 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514182" y="5266061"/>
            <a:ext cx="10171988" cy="120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Think of the feature detectors (green) as neurons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89131" y="2805920"/>
            <a:ext cx="8618560" cy="2279830"/>
            <a:chOff x="1289131" y="2805920"/>
            <a:chExt cx="8618560" cy="2279830"/>
          </a:xfrm>
        </p:grpSpPr>
        <p:sp>
          <p:nvSpPr>
            <p:cNvPr id="22" name="TextBox 21"/>
            <p:cNvSpPr txBox="1"/>
            <p:nvPr/>
          </p:nvSpPr>
          <p:spPr>
            <a:xfrm>
              <a:off x="1318160" y="4685640"/>
              <a:ext cx="66635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Loss Function: Binary Cross-Entropy 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289131" y="2805920"/>
              <a:ext cx="8618560" cy="1605472"/>
              <a:chOff x="1289131" y="2805920"/>
              <a:chExt cx="8618560" cy="1605472"/>
            </a:xfrm>
          </p:grpSpPr>
          <p:cxnSp>
            <p:nvCxnSpPr>
              <p:cNvPr id="11" name="Straight Connector 10"/>
              <p:cNvCxnSpPr>
                <a:stCxn id="5" idx="2"/>
                <a:endCxn id="9" idx="6"/>
              </p:cNvCxnSpPr>
              <p:nvPr/>
            </p:nvCxnSpPr>
            <p:spPr>
              <a:xfrm>
                <a:off x="1318160" y="3853252"/>
                <a:ext cx="8564032" cy="0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/>
              <p:nvPr/>
            </p:nvSpPr>
            <p:spPr>
              <a:xfrm>
                <a:off x="1318160" y="3295112"/>
                <a:ext cx="1163783" cy="111628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156856" y="3295112"/>
                <a:ext cx="1163783" cy="111628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887767" y="3295112"/>
                <a:ext cx="1163783" cy="111628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821466" y="3295112"/>
                <a:ext cx="1163783" cy="11162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718409" y="3295112"/>
                <a:ext cx="1163783" cy="11162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318160" y="3591642"/>
                <a:ext cx="11637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/>
                  <a:t>32</a:t>
                </a:r>
                <a:endParaRPr lang="en-US" sz="28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156856" y="3591642"/>
                <a:ext cx="11637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/>
                  <a:t>32</a:t>
                </a:r>
                <a:endParaRPr lang="en-US" sz="28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86044" y="3579004"/>
                <a:ext cx="11637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/>
                  <a:t>64</a:t>
                </a:r>
                <a:endParaRPr lang="en-US" sz="28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817937" y="3591642"/>
                <a:ext cx="11637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/>
                  <a:t>64</a:t>
                </a:r>
                <a:endParaRPr lang="en-US" sz="28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714880" y="3591642"/>
                <a:ext cx="11637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9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685851" y="2805920"/>
                <a:ext cx="12218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Sigmoid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788908" y="2805920"/>
                <a:ext cx="12218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ReLU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857015" y="2805920"/>
                <a:ext cx="12218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ReLU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127827" y="2805920"/>
                <a:ext cx="12218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ReLU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89131" y="2805920"/>
                <a:ext cx="12218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ReLU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23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Model Mk.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358900"/>
            <a:ext cx="6576271" cy="4838700"/>
          </a:xfrm>
        </p:spPr>
        <p:txBody>
          <a:bodyPr/>
          <a:lstStyle/>
          <a:p>
            <a:r>
              <a:rPr lang="en-US" dirty="0" smtClean="0"/>
              <a:t>Problems </a:t>
            </a:r>
            <a:r>
              <a:rPr lang="en-US" dirty="0"/>
              <a:t>with overfitting, data augmentation was not enough</a:t>
            </a:r>
          </a:p>
          <a:p>
            <a:endParaRPr lang="en-US" dirty="0" smtClean="0"/>
          </a:p>
          <a:p>
            <a:r>
              <a:rPr lang="en-US" dirty="0" smtClean="0"/>
              <a:t>Improve performance through hyperparameter tuning</a:t>
            </a:r>
          </a:p>
          <a:p>
            <a:endParaRPr lang="en-US" dirty="0"/>
          </a:p>
          <a:p>
            <a:r>
              <a:rPr lang="en-US" dirty="0" smtClean="0"/>
              <a:t>Overall, performed </a:t>
            </a:r>
            <a:r>
              <a:rPr lang="en-US" dirty="0"/>
              <a:t>decently well (&gt;80</a:t>
            </a:r>
            <a:r>
              <a:rPr lang="en-US" dirty="0" smtClean="0"/>
              <a:t>% accuracy)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23" y="1453211"/>
            <a:ext cx="4650077" cy="46500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5323" y="6096478"/>
            <a:ext cx="476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Figure 8: Classification Overfitting [8]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44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Mk. 3 (final)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529542"/>
            <a:ext cx="10171988" cy="1456402"/>
          </a:xfrm>
        </p:spPr>
        <p:txBody>
          <a:bodyPr>
            <a:normAutofit/>
          </a:bodyPr>
          <a:lstStyle/>
          <a:p>
            <a:r>
              <a:rPr lang="en-US" dirty="0" smtClean="0"/>
              <a:t>Utilized VGG16 framework using transfer learning for feature extraction then added two fully connected layers (256, 64) and the output (9)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7501" y="3186112"/>
            <a:ext cx="11426370" cy="1944689"/>
            <a:chOff x="317501" y="3186112"/>
            <a:chExt cx="11426370" cy="1944689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949860" y="4196152"/>
              <a:ext cx="1042416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90" name="Picture 2" descr="Image result for vgg network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05" b="22751"/>
            <a:stretch/>
          </p:blipFill>
          <p:spPr bwMode="auto">
            <a:xfrm>
              <a:off x="317501" y="3238501"/>
              <a:ext cx="6070599" cy="1892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Oval 29"/>
            <p:cNvSpPr/>
            <p:nvPr/>
          </p:nvSpPr>
          <p:spPr>
            <a:xfrm>
              <a:off x="6897666" y="3638012"/>
              <a:ext cx="1163783" cy="1116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724363" y="3638012"/>
              <a:ext cx="1163783" cy="1116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551060" y="3638012"/>
              <a:ext cx="1163783" cy="11162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7666" y="3934542"/>
              <a:ext cx="1163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256</a:t>
              </a:r>
              <a:endParaRPr lang="en-US" sz="28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24362" y="3934542"/>
              <a:ext cx="1163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64</a:t>
              </a:r>
              <a:endParaRPr lang="en-US" sz="28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551060" y="3934542"/>
              <a:ext cx="1163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9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522031" y="3186112"/>
              <a:ext cx="1221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Sigmoid</a:t>
              </a:r>
              <a:endParaRPr lang="en-US" sz="20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724361" y="3186112"/>
              <a:ext cx="1163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ReLU</a:t>
              </a:r>
              <a:endParaRPr lang="en-US" sz="20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97665" y="3186112"/>
              <a:ext cx="1163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ReLU</a:t>
              </a:r>
              <a:endParaRPr lang="en-US" sz="2000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949860" y="5382759"/>
            <a:ext cx="666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Loss Function: Binary Cross-Entropy 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6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Mk.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358900"/>
            <a:ext cx="10453235" cy="5321300"/>
          </a:xfrm>
        </p:spPr>
        <p:txBody>
          <a:bodyPr/>
          <a:lstStyle/>
          <a:p>
            <a:r>
              <a:rPr lang="en-US" dirty="0" smtClean="0"/>
              <a:t>Additional methods to prevent overfitting were also added (dropout &amp; batch normalization) </a:t>
            </a:r>
          </a:p>
          <a:p>
            <a:r>
              <a:rPr lang="en-US" dirty="0" smtClean="0"/>
              <a:t>Did well overall (~90% accuracy)</a:t>
            </a:r>
            <a:endParaRPr lang="en-US" dirty="0"/>
          </a:p>
          <a:p>
            <a:r>
              <a:rPr lang="en-US" dirty="0" smtClean="0"/>
              <a:t>Still encountered an overfitting issue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5362" name="Picture 2" descr="Image result for dropou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96"/>
          <a:stretch/>
        </p:blipFill>
        <p:spPr bwMode="auto">
          <a:xfrm>
            <a:off x="2584450" y="3404183"/>
            <a:ext cx="6934200" cy="309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84450" y="6497637"/>
            <a:ext cx="693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Figure 9: NN Dropout [9]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Overview of the model</a:t>
            </a:r>
          </a:p>
          <a:p>
            <a:r>
              <a:rPr lang="en-US" dirty="0" smtClean="0"/>
              <a:t>Detailed view of the model</a:t>
            </a:r>
          </a:p>
          <a:p>
            <a:r>
              <a:rPr lang="en-US" dirty="0" smtClean="0"/>
              <a:t>Semantic augmentation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086265" cy="859055"/>
          </a:xfrm>
        </p:spPr>
        <p:txBody>
          <a:bodyPr>
            <a:normAutofit/>
          </a:bodyPr>
          <a:lstStyle/>
          <a:p>
            <a:r>
              <a:rPr lang="en-GB" dirty="0" smtClean="0"/>
              <a:t>Semantic Augmentation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37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Subsection of ImageNet Ontology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78" y="1539794"/>
            <a:ext cx="8322225" cy="44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 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529542"/>
            <a:ext cx="6265006" cy="4647421"/>
          </a:xfrm>
        </p:spPr>
        <p:txBody>
          <a:bodyPr>
            <a:normAutofit/>
          </a:bodyPr>
          <a:lstStyle/>
          <a:p>
            <a:r>
              <a:rPr lang="en-US" dirty="0" smtClean="0"/>
              <a:t>Naïve Augmentation</a:t>
            </a:r>
          </a:p>
          <a:p>
            <a:pPr lvl="1"/>
            <a:r>
              <a:rPr lang="en-US" dirty="0" smtClean="0"/>
              <a:t>Utilized simple relationship that parents are as likely as children (pine &gt; tree?)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Weighted PageRank</a:t>
            </a:r>
          </a:p>
          <a:p>
            <a:pPr lvl="1"/>
            <a:r>
              <a:rPr lang="en-US" dirty="0" smtClean="0"/>
              <a:t>Applied weighted pageRank algorithm to knowledge graph</a:t>
            </a:r>
          </a:p>
          <a:p>
            <a:pPr lvl="1"/>
            <a:r>
              <a:rPr lang="en-US" dirty="0" smtClean="0"/>
              <a:t>Based on edge weights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45642" y="2714803"/>
            <a:ext cx="5006365" cy="1164842"/>
            <a:chOff x="7145642" y="2714803"/>
            <a:chExt cx="5006365" cy="1164842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7954010" y="3513885"/>
              <a:ext cx="338963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7588250" y="3148125"/>
              <a:ext cx="73152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977880" y="3148125"/>
              <a:ext cx="73152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45642" y="2714803"/>
              <a:ext cx="16167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Conifer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35272" y="2715940"/>
              <a:ext cx="16167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Pine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88250" y="3313830"/>
              <a:ext cx="731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0.85</a:t>
              </a:r>
              <a:endParaRPr lang="en-US" sz="20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977879" y="3313830"/>
              <a:ext cx="731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0.72</a:t>
              </a:r>
              <a:endParaRPr lang="en-US" sz="2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83065" y="3096601"/>
              <a:ext cx="731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0.??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5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PageRank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4" y="1529542"/>
            <a:ext cx="6681335" cy="4647421"/>
          </a:xfrm>
        </p:spPr>
        <p:txBody>
          <a:bodyPr>
            <a:normAutofit/>
          </a:bodyPr>
          <a:lstStyle/>
          <a:p>
            <a:r>
              <a:rPr lang="en-US" dirty="0" smtClean="0"/>
              <a:t>Initially assigned weight via multiplication</a:t>
            </a:r>
          </a:p>
          <a:p>
            <a:pPr lvl="1"/>
            <a:r>
              <a:rPr lang="en-US" dirty="0" smtClean="0"/>
              <a:t>Yielded poor results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Changed to logistic function</a:t>
            </a:r>
          </a:p>
          <a:p>
            <a:pPr lvl="1"/>
            <a:r>
              <a:rPr lang="en-US" dirty="0" smtClean="0"/>
              <a:t>Improved results from multiplication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Hyperparameter tuning needed (damping factor, 0.6)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316370" y="1371600"/>
            <a:ext cx="4630715" cy="4804150"/>
            <a:chOff x="7316370" y="1371600"/>
            <a:chExt cx="4630715" cy="4804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50672" t="57637" r="17029" b="2650"/>
            <a:stretch/>
          </p:blipFill>
          <p:spPr>
            <a:xfrm>
              <a:off x="7316370" y="1371600"/>
              <a:ext cx="4630715" cy="48041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4800" y="5105713"/>
              <a:ext cx="2793800" cy="665191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316370" y="6224284"/>
            <a:ext cx="4570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Figure 10: Edge Weight Mapping Function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2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87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4" y="3048000"/>
            <a:ext cx="3810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387" y="3048000"/>
            <a:ext cx="3810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415242"/>
            <a:ext cx="12192000" cy="16327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Validation Accuracy: 90.5%</a:t>
            </a:r>
          </a:p>
          <a:p>
            <a:pPr marL="0" indent="0" algn="ctr">
              <a:buNone/>
            </a:pPr>
            <a:r>
              <a:rPr lang="en-US" dirty="0" smtClean="0"/>
              <a:t>Test Accuracy: 96.2% (Overfitting)</a:t>
            </a:r>
          </a:p>
          <a:p>
            <a:pPr marL="0" indent="0" algn="ctr">
              <a:buNone/>
            </a:pPr>
            <a:r>
              <a:rPr lang="en-US" dirty="0" smtClean="0"/>
              <a:t>Examples of Good Results:</a:t>
            </a:r>
          </a:p>
        </p:txBody>
      </p:sp>
    </p:spTree>
    <p:extLst>
      <p:ext uri="{BB962C8B-B14F-4D97-AF65-F5344CB8AC3E}">
        <p14:creationId xmlns:p14="http://schemas.microsoft.com/office/powerpoint/2010/main" val="33554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Metrics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825625"/>
            <a:ext cx="11354935" cy="4351338"/>
          </a:xfrm>
        </p:spPr>
        <p:txBody>
          <a:bodyPr/>
          <a:lstStyle/>
          <a:p>
            <a:r>
              <a:rPr lang="en-US" dirty="0" smtClean="0"/>
              <a:t>Both the previous results were considered 100% accurate (threshold)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Note: this is different from the loss function (Cross-Entropy in our case) which is used for optimizing NN weights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5" y="2578100"/>
            <a:ext cx="11215235" cy="1987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9160" y="6550223"/>
            <a:ext cx="3672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Figure 11: Multi-Label Accuracy Metric [10]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51113" y="4352170"/>
            <a:ext cx="29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*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71974" y="6452056"/>
            <a:ext cx="29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*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50" y="3048000"/>
            <a:ext cx="38100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3048000"/>
            <a:ext cx="3810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Harder Images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81125" y="1415242"/>
            <a:ext cx="3810000" cy="16327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(Pine tree)</a:t>
            </a:r>
          </a:p>
          <a:p>
            <a:pPr marL="0" indent="0" algn="ctr">
              <a:buNone/>
            </a:pPr>
            <a:r>
              <a:rPr lang="en-US" dirty="0" smtClean="0"/>
              <a:t>Close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7004050" y="1415242"/>
            <a:ext cx="3810000" cy="1632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(Oak tree)</a:t>
            </a:r>
          </a:p>
          <a:p>
            <a:pPr marL="0" indent="0" algn="ctr">
              <a:buNone/>
            </a:pPr>
            <a:r>
              <a:rPr lang="en-US" dirty="0" smtClean="0"/>
              <a:t>Very Wrong</a:t>
            </a:r>
          </a:p>
        </p:txBody>
      </p:sp>
    </p:spTree>
    <p:extLst>
      <p:ext uri="{BB962C8B-B14F-4D97-AF65-F5344CB8AC3E}">
        <p14:creationId xmlns:p14="http://schemas.microsoft.com/office/powerpoint/2010/main" val="25463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791765"/>
            <a:ext cx="3810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Lies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4" y="1529542"/>
            <a:ext cx="6681335" cy="46474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Predicted to be Prickly Pear Cactus</a:t>
            </a:r>
          </a:p>
          <a:p>
            <a:endParaRPr lang="en-US" dirty="0" smtClean="0"/>
          </a:p>
          <a:p>
            <a:r>
              <a:rPr lang="en-US" dirty="0" smtClean="0"/>
              <a:t>This is indeed a Prickly Pear Cactus</a:t>
            </a:r>
          </a:p>
          <a:p>
            <a:endParaRPr lang="en-US" dirty="0" smtClean="0"/>
          </a:p>
          <a:p>
            <a:r>
              <a:rPr lang="en-US" dirty="0" smtClean="0"/>
              <a:t>However, was officially labeled Plant (from generic Plant category)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Causes loss and accuracy issues</a:t>
            </a:r>
          </a:p>
          <a:p>
            <a:endParaRPr lang="en-US" dirty="0"/>
          </a:p>
          <a:p>
            <a:r>
              <a:rPr lang="en-US" dirty="0" smtClean="0"/>
              <a:t>Also, data imbalance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34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vs Weighted PageRank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29</a:t>
            </a:fld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6665998" y="1529542"/>
            <a:ext cx="5365976" cy="4023360"/>
            <a:chOff x="6665998" y="1529542"/>
            <a:chExt cx="5365976" cy="4023360"/>
          </a:xfrm>
        </p:grpSpPr>
        <p:grpSp>
          <p:nvGrpSpPr>
            <p:cNvPr id="9" name="Group 8"/>
            <p:cNvGrpSpPr/>
            <p:nvPr/>
          </p:nvGrpSpPr>
          <p:grpSpPr>
            <a:xfrm>
              <a:off x="6665998" y="1529542"/>
              <a:ext cx="5365976" cy="4023360"/>
              <a:chOff x="6805698" y="419100"/>
              <a:chExt cx="5365976" cy="402336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05698" y="419100"/>
                <a:ext cx="5365976" cy="402336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12836" t="12538" r="10792" b="11015"/>
              <a:stretch/>
            </p:blipFill>
            <p:spPr>
              <a:xfrm>
                <a:off x="7544101" y="931025"/>
                <a:ext cx="4114499" cy="3075710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10296525" y="685800"/>
                <a:ext cx="485775" cy="17145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9808832" y="1580798"/>
              <a:ext cx="1443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PageRank: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CNN: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197336" y="1651332"/>
              <a:ext cx="109728" cy="109728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FFA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197336" y="1831508"/>
              <a:ext cx="109728" cy="109728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50" y="1529542"/>
            <a:ext cx="5365977" cy="40233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8450" y="5552903"/>
            <a:ext cx="5365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Figure 12: Compound Accuracy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65998" y="5561423"/>
            <a:ext cx="5365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Figure 13: Semantic Composite Accuracy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825625"/>
            <a:ext cx="5525173" cy="4351338"/>
          </a:xfrm>
        </p:spPr>
        <p:txBody>
          <a:bodyPr/>
          <a:lstStyle/>
          <a:p>
            <a:r>
              <a:rPr lang="en-US" dirty="0" smtClean="0"/>
              <a:t>Can we improve on image classification tasks through the use of semantics?</a:t>
            </a:r>
          </a:p>
          <a:p>
            <a:r>
              <a:rPr lang="en-US" dirty="0" smtClean="0"/>
              <a:t>Image relationships, image hierarchies, etc. </a:t>
            </a:r>
          </a:p>
          <a:p>
            <a:r>
              <a:rPr lang="en-US" dirty="0" smtClean="0"/>
              <a:t>ImageNet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dirty="0" smtClean="0"/>
              <a:t>images form hierarchies</a:t>
            </a:r>
            <a:r>
              <a:rPr lang="en-US" sz="1600" dirty="0">
                <a:solidFill>
                  <a:srgbClr val="FFFFFF"/>
                </a:solidFill>
              </a:rPr>
              <a:t> [1]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tree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58" y="1825625"/>
            <a:ext cx="46672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15058" y="5445125"/>
            <a:ext cx="466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Figure 1: Example of a hierarchy [2]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5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vs Naïve Semantic Augmentation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860" y="1685085"/>
            <a:ext cx="5365977" cy="4023360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idx="1"/>
          </p:nvPr>
        </p:nvSpPr>
        <p:spPr>
          <a:xfrm>
            <a:off x="444500" y="2145847"/>
            <a:ext cx="6240360" cy="3101835"/>
          </a:xfrm>
        </p:spPr>
        <p:txBody>
          <a:bodyPr>
            <a:normAutofit/>
          </a:bodyPr>
          <a:lstStyle/>
          <a:p>
            <a:r>
              <a:rPr lang="en-US" dirty="0" smtClean="0"/>
              <a:t>Naïve method: if a child node is labeled so must the parents</a:t>
            </a:r>
          </a:p>
          <a:p>
            <a:endParaRPr lang="en-US" dirty="0" smtClean="0"/>
          </a:p>
          <a:p>
            <a:r>
              <a:rPr lang="en-US" dirty="0" smtClean="0"/>
              <a:t>This had no effect on the results whatsoever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84859" y="5708444"/>
            <a:ext cx="5365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Figure 14: CNN Composite Accuracy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30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idx="1"/>
          </p:nvPr>
        </p:nvSpPr>
        <p:spPr>
          <a:xfrm>
            <a:off x="444499" y="1529319"/>
            <a:ext cx="6483013" cy="47857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Better results from more complex ontology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Tweak pageRank hyperparameters</a:t>
            </a:r>
            <a:endParaRPr lang="en-US" dirty="0"/>
          </a:p>
          <a:p>
            <a:pPr lvl="1"/>
            <a:r>
              <a:rPr lang="en-US" dirty="0" smtClean="0"/>
              <a:t>Relies too much on graph position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Use different node ranking algorithm</a:t>
            </a:r>
          </a:p>
          <a:p>
            <a:endParaRPr lang="en-US" dirty="0" smtClean="0"/>
          </a:p>
          <a:p>
            <a:r>
              <a:rPr lang="en-US" dirty="0" smtClean="0"/>
              <a:t>Image Segmentation</a:t>
            </a:r>
          </a:p>
          <a:p>
            <a:endParaRPr lang="en-US" dirty="0"/>
          </a:p>
          <a:p>
            <a:r>
              <a:rPr lang="en-US" dirty="0" smtClean="0"/>
              <a:t>Leveraging semantics to improve results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13" y="2220685"/>
            <a:ext cx="5035198" cy="266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8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4500" y="1413163"/>
            <a:ext cx="10354868" cy="490191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Olga </a:t>
            </a:r>
            <a:r>
              <a:rPr lang="en-US" sz="1600" dirty="0" err="1"/>
              <a:t>Russakovsky</a:t>
            </a:r>
            <a:r>
              <a:rPr lang="en-US" sz="1600" dirty="0"/>
              <a:t>*, </a:t>
            </a:r>
            <a:r>
              <a:rPr lang="en-US" sz="1600" dirty="0" err="1"/>
              <a:t>Jia</a:t>
            </a:r>
            <a:r>
              <a:rPr lang="en-US" sz="1600" dirty="0"/>
              <a:t> Deng*, </a:t>
            </a:r>
            <a:r>
              <a:rPr lang="en-US" sz="1600" dirty="0" err="1"/>
              <a:t>Hao</a:t>
            </a:r>
            <a:r>
              <a:rPr lang="en-US" sz="1600" dirty="0"/>
              <a:t> Su, Jonathan Krause, Sanjeev </a:t>
            </a:r>
            <a:r>
              <a:rPr lang="en-US" sz="1600" dirty="0" err="1"/>
              <a:t>Satheesh</a:t>
            </a:r>
            <a:r>
              <a:rPr lang="en-US" sz="1600" dirty="0"/>
              <a:t>, Sean Ma, </a:t>
            </a:r>
            <a:r>
              <a:rPr lang="en-US" sz="1600" dirty="0" err="1"/>
              <a:t>Zhiheng</a:t>
            </a:r>
            <a:r>
              <a:rPr lang="en-US" sz="1600" dirty="0"/>
              <a:t> Huang, Andrej </a:t>
            </a:r>
            <a:r>
              <a:rPr lang="en-US" sz="1600" dirty="0" err="1"/>
              <a:t>Karpathy</a:t>
            </a:r>
            <a:r>
              <a:rPr lang="en-US" sz="1600" dirty="0"/>
              <a:t>, Aditya Khosla, Michael Bernstein, Alexander C. Berg and Li </a:t>
            </a:r>
            <a:r>
              <a:rPr lang="en-US" sz="1600" dirty="0" err="1"/>
              <a:t>Fei-Fei</a:t>
            </a:r>
            <a:r>
              <a:rPr lang="en-US" sz="1600" dirty="0"/>
              <a:t>. (* = equal contribution) </a:t>
            </a:r>
            <a:r>
              <a:rPr lang="en-US" sz="1600" b="1" dirty="0"/>
              <a:t>ImageNet Large Scale Visual Recognition Challenge</a:t>
            </a:r>
            <a:r>
              <a:rPr lang="en-US" sz="1600" dirty="0"/>
              <a:t>. </a:t>
            </a:r>
            <a:r>
              <a:rPr lang="en-US" sz="1600" i="1" dirty="0"/>
              <a:t>IJCV,</a:t>
            </a:r>
            <a:r>
              <a:rPr lang="en-US" sz="1600" dirty="0"/>
              <a:t> 2015</a:t>
            </a:r>
            <a:r>
              <a:rPr lang="en-US" sz="1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/>
              <a:t>Naidamast</a:t>
            </a:r>
            <a:r>
              <a:rPr lang="en-US" sz="1600" dirty="0"/>
              <a:t>, Steve. “Poor Man’s Hierarchy Data Tree.” </a:t>
            </a:r>
            <a:r>
              <a:rPr lang="en-US" sz="1600" dirty="0" err="1"/>
              <a:t>Codeproject</a:t>
            </a:r>
            <a:r>
              <a:rPr lang="en-US" sz="1600" dirty="0"/>
              <a:t>, Sept. 2017, www.codeproject.com/Articles/1205166/WebControls/WebControls/.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Pham, </a:t>
            </a:r>
            <a:r>
              <a:rPr lang="en-US" sz="1600" dirty="0" err="1"/>
              <a:t>Tuyen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, et al. “Multi-National Banknote Classification Based on Visible-Light Line Sensor and Convolutional Neural Network.” Sensors, vol. 17, no. 7, 2017, p. 1595., </a:t>
            </a:r>
            <a:r>
              <a:rPr lang="en-US" sz="1600" dirty="0" smtClean="0"/>
              <a:t>doi:10.3390/s17071595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“Neural Network”. </a:t>
            </a:r>
            <a:r>
              <a:rPr lang="en-US" sz="1600" dirty="0"/>
              <a:t>(</a:t>
            </a:r>
            <a:r>
              <a:rPr lang="en-US" sz="1600" dirty="0" err="1"/>
              <a:t>n.d.</a:t>
            </a:r>
            <a:r>
              <a:rPr lang="en-US" sz="1600" dirty="0"/>
              <a:t>). In Wikimedia Commons. Retrieved </a:t>
            </a:r>
            <a:r>
              <a:rPr lang="en-US" sz="1600" dirty="0" smtClean="0"/>
              <a:t>August 7, 2018</a:t>
            </a:r>
            <a:r>
              <a:rPr lang="en-US" sz="1600" dirty="0"/>
              <a:t>, from commons.wikimedia.org/wiki/</a:t>
            </a:r>
            <a:r>
              <a:rPr lang="en-US" sz="1600" dirty="0" err="1"/>
              <a:t>File:Neural_Network.gif</a:t>
            </a:r>
            <a:r>
              <a:rPr lang="en-US" sz="1600" dirty="0"/>
              <a:t> 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“Typical CNN”. </a:t>
            </a:r>
            <a:r>
              <a:rPr lang="en-US" sz="1600" dirty="0"/>
              <a:t>(</a:t>
            </a:r>
            <a:r>
              <a:rPr lang="en-US" sz="1600" dirty="0" err="1"/>
              <a:t>n.d.</a:t>
            </a:r>
            <a:r>
              <a:rPr lang="en-US" sz="1600" dirty="0"/>
              <a:t>). In Wikimedia Commons. Retrieved August 7, 2018, from </a:t>
            </a:r>
            <a:r>
              <a:rPr lang="en-US" sz="1600" dirty="0" smtClean="0"/>
              <a:t>commons.wikimedia.org/wiki/</a:t>
            </a:r>
            <a:r>
              <a:rPr lang="en-US" sz="1600" dirty="0" err="1" smtClean="0"/>
              <a:t>File:Typical_cnn.png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“Max Pooling”. </a:t>
            </a:r>
            <a:r>
              <a:rPr lang="en-US" sz="1600" dirty="0"/>
              <a:t>(</a:t>
            </a:r>
            <a:r>
              <a:rPr lang="en-US" sz="1600" dirty="0" err="1"/>
              <a:t>n.d.</a:t>
            </a:r>
            <a:r>
              <a:rPr lang="en-US" sz="1600" dirty="0"/>
              <a:t>). In Wikimedia Commons. Retrieved August 7, 2018, from </a:t>
            </a:r>
            <a:r>
              <a:rPr lang="en-US" sz="1600" dirty="0" smtClean="0"/>
              <a:t>commons.wikimedia.org/wiki/</a:t>
            </a:r>
            <a:r>
              <a:rPr lang="en-US" sz="1600" dirty="0" err="1" smtClean="0"/>
              <a:t>File:Max_pooling.png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 err="1"/>
              <a:t>Kottwitz</a:t>
            </a:r>
            <a:r>
              <a:rPr lang="en-US" sz="1600" dirty="0"/>
              <a:t>, Stefan. “Latex Cookbook.” Latex Cookbook, 2015, latex-cookbook.net/cookbook/examples/pie-chart/.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Overfitting. </a:t>
            </a:r>
            <a:r>
              <a:rPr lang="en-US" sz="1600" dirty="0"/>
              <a:t>(</a:t>
            </a:r>
            <a:r>
              <a:rPr lang="en-US" sz="1600" dirty="0" err="1"/>
              <a:t>n.d.</a:t>
            </a:r>
            <a:r>
              <a:rPr lang="en-US" sz="1600" dirty="0"/>
              <a:t>). In Wikimedia Commons. Retrieved August </a:t>
            </a:r>
            <a:r>
              <a:rPr lang="en-US" sz="1600" dirty="0" smtClean="0"/>
              <a:t>8, </a:t>
            </a:r>
            <a:r>
              <a:rPr lang="en-US" sz="1600" dirty="0"/>
              <a:t>2018, from </a:t>
            </a:r>
            <a:r>
              <a:rPr lang="en-US" sz="1600" dirty="0" smtClean="0"/>
              <a:t>commons.wikimedia.org/wiki/</a:t>
            </a:r>
            <a:r>
              <a:rPr lang="en-US" sz="1600" dirty="0" err="1" smtClean="0"/>
              <a:t>File:Overfitting.svg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Srivastava, </a:t>
            </a:r>
            <a:r>
              <a:rPr lang="en-US" sz="1600" dirty="0" err="1"/>
              <a:t>Nitish</a:t>
            </a:r>
            <a:r>
              <a:rPr lang="en-US" sz="1600" dirty="0"/>
              <a:t>, et al. "Dropout: a simple way to prevent neural networks from overfitting." The Journal of Machine Learning Research 15.1 (2014): 1929-1958</a:t>
            </a:r>
            <a:r>
              <a:rPr lang="en-US" sz="1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4500" y="1413164"/>
            <a:ext cx="10354868" cy="49019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sz="1600" dirty="0" err="1" smtClean="0"/>
              <a:t>Sorower</a:t>
            </a:r>
            <a:r>
              <a:rPr lang="en-US" sz="1600" dirty="0"/>
              <a:t>, Mohammad S. "A literature survey on algorithms for multi-label learning." Oregon State University, Corvallis 18 (2010</a:t>
            </a:r>
            <a:r>
              <a:rPr lang="en-US" sz="1600" dirty="0" smtClean="0"/>
              <a:t>).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1600" dirty="0" err="1"/>
              <a:t>Krizhevsky</a:t>
            </a:r>
            <a:r>
              <a:rPr lang="en-US" sz="1600" dirty="0"/>
              <a:t>, Alex, Ilya </a:t>
            </a:r>
            <a:r>
              <a:rPr lang="en-US" sz="1600" dirty="0" err="1"/>
              <a:t>Sutskever</a:t>
            </a:r>
            <a:r>
              <a:rPr lang="en-US" sz="1600" dirty="0"/>
              <a:t>, and Geoffrey E. Hinton. "Imagenet classification with deep convolutional neural networks." Advances in neural information processing systems. 2012</a:t>
            </a:r>
            <a:r>
              <a:rPr lang="en-US" sz="1600" dirty="0" smtClean="0"/>
              <a:t>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1600" dirty="0"/>
              <a:t>Su, Yu, and </a:t>
            </a:r>
            <a:r>
              <a:rPr lang="en-US" sz="1600" dirty="0" err="1"/>
              <a:t>Frédéric</a:t>
            </a:r>
            <a:r>
              <a:rPr lang="en-US" sz="1600" dirty="0"/>
              <a:t> </a:t>
            </a:r>
            <a:r>
              <a:rPr lang="en-US" sz="1600" dirty="0" err="1"/>
              <a:t>Jurie</a:t>
            </a:r>
            <a:r>
              <a:rPr lang="en-US" sz="1600" dirty="0"/>
              <a:t>. "Improving image classification using semantic attributes." International journal of computer vision 100.1 (2012): 59-77</a:t>
            </a:r>
            <a:r>
              <a:rPr lang="en-US" sz="1600" dirty="0" smtClean="0"/>
              <a:t>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1600" dirty="0"/>
              <a:t>Richardson, Matthew, and Pedro </a:t>
            </a:r>
            <a:r>
              <a:rPr lang="en-US" sz="1600" dirty="0" err="1"/>
              <a:t>Domingos</a:t>
            </a:r>
            <a:r>
              <a:rPr lang="en-US" sz="1600" dirty="0"/>
              <a:t>. "The intelligent surfer: Probabilistic combination of link and content information in pagerank." Advances in neural information processing systems. 2002</a:t>
            </a:r>
            <a:r>
              <a:rPr lang="en-US" sz="1600" dirty="0" smtClean="0"/>
              <a:t>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1600" dirty="0" err="1"/>
              <a:t>Damak</a:t>
            </a:r>
            <a:r>
              <a:rPr lang="en-US" sz="1600" dirty="0"/>
              <a:t>, </a:t>
            </a:r>
            <a:r>
              <a:rPr lang="en-US" sz="1600" dirty="0" err="1"/>
              <a:t>Wafa</a:t>
            </a:r>
            <a:r>
              <a:rPr lang="en-US" sz="1600" dirty="0"/>
              <a:t>, </a:t>
            </a:r>
            <a:r>
              <a:rPr lang="en-US" sz="1600" dirty="0" err="1"/>
              <a:t>Issam</a:t>
            </a:r>
            <a:r>
              <a:rPr lang="en-US" sz="1600" dirty="0"/>
              <a:t> </a:t>
            </a:r>
            <a:r>
              <a:rPr lang="en-US" sz="1600" dirty="0" err="1"/>
              <a:t>Rebai</a:t>
            </a:r>
            <a:r>
              <a:rPr lang="en-US" sz="1600" dirty="0"/>
              <a:t>, and </a:t>
            </a:r>
            <a:r>
              <a:rPr lang="en-US" sz="1600" dirty="0" err="1"/>
              <a:t>Imene</a:t>
            </a:r>
            <a:r>
              <a:rPr lang="en-US" sz="1600" dirty="0"/>
              <a:t> </a:t>
            </a:r>
            <a:r>
              <a:rPr lang="en-US" sz="1600" dirty="0" err="1"/>
              <a:t>Khanfir</a:t>
            </a:r>
            <a:r>
              <a:rPr lang="en-US" sz="1600" dirty="0"/>
              <a:t> </a:t>
            </a:r>
            <a:r>
              <a:rPr lang="en-US" sz="1600" dirty="0" err="1"/>
              <a:t>Kallel</a:t>
            </a:r>
            <a:r>
              <a:rPr lang="en-US" sz="1600" dirty="0"/>
              <a:t>. "Semantic object recognition by merging decision tree with object ontology." Advanced Technologies for Signal and Image Processing (ATSIP), 2014 1st International Conference on. IEEE, 2014.</a:t>
            </a:r>
            <a:endParaRPr lang="en-US" sz="1600" dirty="0" smtClean="0"/>
          </a:p>
          <a:p>
            <a:pPr marL="457200" indent="-457200">
              <a:buFont typeface="+mj-lt"/>
              <a:buAutoNum type="arabicPeriod" startAt="10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10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10"/>
            </a:pPr>
            <a:endParaRPr lang="en-US" sz="1600" dirty="0"/>
          </a:p>
          <a:p>
            <a:pPr marL="457200" indent="-457200">
              <a:buFont typeface="+mj-lt"/>
              <a:buAutoNum type="arabicPeriod" startAt="10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10"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825625"/>
            <a:ext cx="11093315" cy="4351338"/>
          </a:xfrm>
        </p:spPr>
        <p:txBody>
          <a:bodyPr/>
          <a:lstStyle/>
          <a:p>
            <a:r>
              <a:rPr lang="en-US" dirty="0" smtClean="0"/>
              <a:t>“Imagenet classification with deep convolutional neural networks”</a:t>
            </a:r>
            <a:r>
              <a:rPr lang="en-US" sz="1600" dirty="0">
                <a:solidFill>
                  <a:srgbClr val="FFFFFF"/>
                </a:solidFill>
              </a:rPr>
              <a:t> [</a:t>
            </a:r>
            <a:r>
              <a:rPr lang="en-US" sz="1600" dirty="0" smtClean="0">
                <a:solidFill>
                  <a:srgbClr val="FFFFFF"/>
                </a:solidFill>
              </a:rPr>
              <a:t>11]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“Improving image classification using semantic attributes”</a:t>
            </a:r>
            <a:r>
              <a:rPr lang="en-US" sz="1600" dirty="0">
                <a:solidFill>
                  <a:srgbClr val="FFFFFF"/>
                </a:solidFill>
              </a:rPr>
              <a:t> [</a:t>
            </a:r>
            <a:r>
              <a:rPr lang="en-US" sz="1600" dirty="0" smtClean="0">
                <a:solidFill>
                  <a:srgbClr val="FFFFFF"/>
                </a:solidFill>
              </a:rPr>
              <a:t>12]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“The intelligent surfer: Probabilistic combination of link and content information in pagerank”</a:t>
            </a:r>
            <a:r>
              <a:rPr lang="en-US" sz="1600" dirty="0">
                <a:solidFill>
                  <a:srgbClr val="FFFFFF"/>
                </a:solidFill>
              </a:rPr>
              <a:t> [</a:t>
            </a:r>
            <a:r>
              <a:rPr lang="en-US" sz="1600" dirty="0" smtClean="0">
                <a:solidFill>
                  <a:srgbClr val="FFFFFF"/>
                </a:solidFill>
              </a:rPr>
              <a:t>13]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“Semantic object recognition by merging decision tree with object ontology” </a:t>
            </a:r>
            <a:r>
              <a:rPr lang="en-US" sz="1600" dirty="0" smtClean="0">
                <a:solidFill>
                  <a:srgbClr val="FFFFFF"/>
                </a:solidFill>
              </a:rPr>
              <a:t>[14]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the Model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44" y="290946"/>
            <a:ext cx="9650243" cy="3514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8198" y="4421683"/>
            <a:ext cx="372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ImageNet Images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4911" y="5130209"/>
            <a:ext cx="3724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Convolutional Neural Network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2231" y="4248245"/>
            <a:ext cx="3724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Semantic Augmentation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70804" y="5561096"/>
            <a:ext cx="1657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Results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 rot="7661707">
            <a:off x="2054425" y="5145722"/>
            <a:ext cx="432261" cy="789109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 rot="13938293" flipV="1">
            <a:off x="6544889" y="5166542"/>
            <a:ext cx="432261" cy="789109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7661707">
            <a:off x="9733160" y="5166543"/>
            <a:ext cx="432261" cy="789109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93045" y="3817506"/>
            <a:ext cx="965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Figure 2: Example of a CNN for Banknote classification [3]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529542"/>
            <a:ext cx="10171988" cy="4647421"/>
          </a:xfrm>
        </p:spPr>
        <p:txBody>
          <a:bodyPr/>
          <a:lstStyle/>
          <a:p>
            <a:pPr lvl="0">
              <a:buClr>
                <a:srgbClr val="47C3D3"/>
              </a:buClr>
            </a:pPr>
            <a:r>
              <a:rPr lang="en-US" dirty="0" smtClean="0"/>
              <a:t>What is ImageNet?</a:t>
            </a:r>
            <a:r>
              <a:rPr lang="en-US" sz="1600" dirty="0">
                <a:solidFill>
                  <a:srgbClr val="FFFFFF"/>
                </a:solidFill>
              </a:rPr>
              <a:t> [1]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A very large (~14.2 million) image database used in object recognition research and competition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cleaning and preprocessing</a:t>
            </a:r>
          </a:p>
          <a:p>
            <a:pPr lvl="1"/>
            <a:r>
              <a:rPr lang="en-US" dirty="0" err="1" smtClean="0"/>
              <a:t>Synset</a:t>
            </a:r>
            <a:r>
              <a:rPr lang="en-US" dirty="0" smtClean="0"/>
              <a:t> merging (via link for space), removing corrupt images, resizing, etc.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Hierarchy scraping to form Turtle file</a:t>
            </a:r>
          </a:p>
          <a:p>
            <a:pPr lvl="1"/>
            <a:r>
              <a:rPr lang="en-US" dirty="0" smtClean="0"/>
              <a:t>ImageNet Semantic backing by WordNet nouns</a:t>
            </a:r>
          </a:p>
        </p:txBody>
      </p:sp>
    </p:spTree>
    <p:extLst>
      <p:ext uri="{BB962C8B-B14F-4D97-AF65-F5344CB8AC3E}">
        <p14:creationId xmlns:p14="http://schemas.microsoft.com/office/powerpoint/2010/main" val="175847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(ANN)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529542"/>
            <a:ext cx="6265006" cy="46474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a Neural Network? </a:t>
            </a:r>
          </a:p>
          <a:p>
            <a:endParaRPr lang="en-US" dirty="0" smtClean="0"/>
          </a:p>
          <a:p>
            <a:r>
              <a:rPr lang="en-US" dirty="0" smtClean="0"/>
              <a:t>Machine learning models often used for classification and regression</a:t>
            </a:r>
          </a:p>
          <a:p>
            <a:endParaRPr lang="en-US" dirty="0" smtClean="0"/>
          </a:p>
          <a:p>
            <a:r>
              <a:rPr lang="en-US" dirty="0" smtClean="0"/>
              <a:t>Consists of “neurons” (nodes) connected together by weighted edges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Takes an input, passes it though the neurons, outputs a result</a:t>
            </a:r>
          </a:p>
        </p:txBody>
      </p:sp>
      <p:pic>
        <p:nvPicPr>
          <p:cNvPr id="2050" name="Picture 2" descr="Image result fo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99" y="1753986"/>
            <a:ext cx="5129722" cy="394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91499" y="5696869"/>
            <a:ext cx="512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Figure 3: </a:t>
            </a:r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dirty="0" smtClean="0">
                <a:solidFill>
                  <a:schemeClr val="bg1"/>
                </a:solidFill>
              </a:rPr>
              <a:t>imple feedforward ANN [4]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2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529542"/>
            <a:ext cx="6265006" cy="4647421"/>
          </a:xfrm>
        </p:spPr>
        <p:txBody>
          <a:bodyPr>
            <a:normAutofit/>
          </a:bodyPr>
          <a:lstStyle/>
          <a:p>
            <a:r>
              <a:rPr lang="en-US" dirty="0" smtClean="0"/>
              <a:t>Each node contains an “Activation Function”</a:t>
            </a:r>
          </a:p>
          <a:p>
            <a:pPr lvl="1"/>
            <a:r>
              <a:rPr lang="en-US" dirty="0" smtClean="0"/>
              <a:t>Modify input data before passing it on (sigmoid in this case)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Loss Function (Cost Function)</a:t>
            </a:r>
          </a:p>
          <a:p>
            <a:pPr lvl="1"/>
            <a:r>
              <a:rPr lang="en-US" dirty="0" smtClean="0"/>
              <a:t>Accuracy metric for model prediction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Optimization Function </a:t>
            </a:r>
          </a:p>
          <a:p>
            <a:pPr lvl="1"/>
            <a:r>
              <a:rPr lang="en-US" dirty="0" smtClean="0"/>
              <a:t>Function used to improve NN accuracy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708371" y="1978429"/>
            <a:ext cx="5410549" cy="3275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8371" y="5253644"/>
            <a:ext cx="541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Figure 4: ANN Output Neuron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991898" y="2517609"/>
            <a:ext cx="5047107" cy="1870949"/>
            <a:chOff x="6991898" y="2517609"/>
            <a:chExt cx="5047107" cy="1870949"/>
          </a:xfrm>
        </p:grpSpPr>
        <p:sp>
          <p:nvSpPr>
            <p:cNvPr id="8" name="Oval 7"/>
            <p:cNvSpPr/>
            <p:nvPr/>
          </p:nvSpPr>
          <p:spPr>
            <a:xfrm>
              <a:off x="8682125" y="2884517"/>
              <a:ext cx="1463040" cy="14630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7337956" y="3616036"/>
              <a:ext cx="13441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500000" flipH="1">
              <a:off x="7287623" y="3296354"/>
              <a:ext cx="14630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20100000" flipH="1" flipV="1">
              <a:off x="7287621" y="3925515"/>
              <a:ext cx="14630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91899" y="2752875"/>
                  <a:ext cx="4543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899" y="2752875"/>
                  <a:ext cx="45437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333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992360" y="3366514"/>
                  <a:ext cx="4543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360" y="3366514"/>
                  <a:ext cx="45437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333"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991898" y="4019226"/>
                  <a:ext cx="4543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898" y="4019226"/>
                  <a:ext cx="45437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333"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716576" y="2924917"/>
                  <a:ext cx="4543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6576" y="2924917"/>
                  <a:ext cx="454373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716576" y="3288706"/>
                  <a:ext cx="4543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6576" y="3288706"/>
                  <a:ext cx="45437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717036" y="3637166"/>
                  <a:ext cx="4543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036" y="3637166"/>
                  <a:ext cx="45437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700326" y="3288706"/>
                  <a:ext cx="1444839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Sigmoid(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200" b="1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200" b="1" dirty="0" smtClean="0"/>
                    <a:t>)</a:t>
                  </a:r>
                  <a:endParaRPr lang="en-US" sz="1200" b="1" dirty="0"/>
                </a:p>
                <a:p>
                  <a:pPr algn="ctr"/>
                  <a:endParaRPr lang="en-US" sz="1400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326" y="3288706"/>
                  <a:ext cx="1444839" cy="861774"/>
                </a:xfrm>
                <a:prstGeom prst="rect">
                  <a:avLst/>
                </a:prstGeom>
                <a:blipFill>
                  <a:blip r:embed="rId8"/>
                  <a:stretch>
                    <a:fillRect t="-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10145165" y="3616036"/>
              <a:ext cx="10058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1141002" y="3439132"/>
              <a:ext cx="898003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0" b="1" dirty="0" smtClean="0"/>
                <a:t>Output</a:t>
              </a:r>
              <a:endParaRPr lang="en-US" sz="17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963040" y="2517609"/>
              <a:ext cx="9012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Neuron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113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6dc4bcd6-49db-4c07-9060-8acfc67cef9f"/>
    <ds:schemaRef ds:uri="http://purl.org/dc/terms/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1265</Words>
  <Application>Microsoft Office PowerPoint</Application>
  <PresentationFormat>Widescreen</PresentationFormat>
  <Paragraphs>290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Tahoma</vt:lpstr>
      <vt:lpstr>Trade Gothic LT Pro</vt:lpstr>
      <vt:lpstr>Trebuchet MS</vt:lpstr>
      <vt:lpstr>Office Theme</vt:lpstr>
      <vt:lpstr>Semantic Image Classification</vt:lpstr>
      <vt:lpstr>Presentation Contents</vt:lpstr>
      <vt:lpstr>Motivation</vt:lpstr>
      <vt:lpstr>Related Work</vt:lpstr>
      <vt:lpstr>Overview of the Model</vt:lpstr>
      <vt:lpstr>PowerPoint Presentation</vt:lpstr>
      <vt:lpstr>The Data</vt:lpstr>
      <vt:lpstr>Neural Network (ANN)</vt:lpstr>
      <vt:lpstr>Terminology</vt:lpstr>
      <vt:lpstr>Convolutional Neural Network (CNN)</vt:lpstr>
      <vt:lpstr>Convolutional Neural Network (CNN) cont.</vt:lpstr>
      <vt:lpstr>Features and Pooling</vt:lpstr>
      <vt:lpstr>Deeper View of the Model</vt:lpstr>
      <vt:lpstr>The Model Mk. 1</vt:lpstr>
      <vt:lpstr>Problems with Model Mk. 1</vt:lpstr>
      <vt:lpstr>The Model Mk. 2</vt:lpstr>
      <vt:lpstr>Problems with Model Mk. 2</vt:lpstr>
      <vt:lpstr>The Model Mk. 3 (final)</vt:lpstr>
      <vt:lpstr>Model Mk. 3</vt:lpstr>
      <vt:lpstr>Semantic Augmentation</vt:lpstr>
      <vt:lpstr>Subsection of ImageNet Ontology</vt:lpstr>
      <vt:lpstr>Augmentation Methods</vt:lpstr>
      <vt:lpstr>Weighted PageRank</vt:lpstr>
      <vt:lpstr>Analysis</vt:lpstr>
      <vt:lpstr>Convolutional Neural Network</vt:lpstr>
      <vt:lpstr>Accuracy Metrics</vt:lpstr>
      <vt:lpstr>Harder Images</vt:lpstr>
      <vt:lpstr>The Data Lies</vt:lpstr>
      <vt:lpstr>CNN vs Weighted PageRank</vt:lpstr>
      <vt:lpstr>CNN vs Naïve Semantic Augmentation</vt:lpstr>
      <vt:lpstr>Future Work</vt:lpstr>
      <vt:lpstr>References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2018-08-07T21:48:34Z</dcterms:created>
  <dcterms:modified xsi:type="dcterms:W3CDTF">2018-08-12T01:28:35Z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