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975" y="653415"/>
            <a:ext cx="1218565" cy="962025"/>
          </a:xfrm>
          <a:custGeom>
            <a:avLst/>
            <a:gdLst/>
            <a:ahLst/>
            <a:cxnLst/>
            <a:rect l="l" t="t" r="r" b="b"/>
            <a:pathLst>
              <a:path w="1218564" h="962025">
                <a:moveTo>
                  <a:pt x="0" y="962025"/>
                </a:moveTo>
                <a:lnTo>
                  <a:pt x="1218564" y="962025"/>
                </a:lnTo>
                <a:lnTo>
                  <a:pt x="1218564" y="0"/>
                </a:lnTo>
                <a:lnTo>
                  <a:pt x="0" y="0"/>
                </a:lnTo>
                <a:lnTo>
                  <a:pt x="0" y="9620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7975" y="1753870"/>
            <a:ext cx="4616450" cy="897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53210" y="3507359"/>
          <a:ext cx="521970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177800"/>
                <a:gridCol w="3703320"/>
              </a:tblGrid>
              <a:tr h="171542">
                <a:tc>
                  <a:txBody>
                    <a:bodyPr/>
                    <a:lstStyle/>
                    <a:p>
                      <a:pPr marL="25400">
                        <a:lnSpc>
                          <a:spcPts val="1250"/>
                        </a:lnSpc>
                      </a:pPr>
                      <a:r>
                        <a:rPr dirty="0" sz="1150" spc="-380">
                          <a:latin typeface="Arial"/>
                          <a:cs typeface="Arial"/>
                        </a:rPr>
                        <a:t>PURPOSE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with relational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7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106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060"/>
                        </a:lnSpc>
                      </a:pPr>
                      <a:r>
                        <a:rPr dirty="0" sz="900" spc="-1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conditional</a:t>
                      </a:r>
                      <a:r>
                        <a:rPr dirty="0" sz="9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statements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learn 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nested </a:t>
                      </a:r>
                      <a:r>
                        <a:rPr dirty="0" sz="800" spc="-60" b="1"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800" spc="-3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statements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</a:tr>
              <a:tr h="16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1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learn 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289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5.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learn 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65" b="1">
                          <a:latin typeface="Courier New"/>
                          <a:cs typeface="Courier New"/>
                        </a:rPr>
                        <a:t>switch</a:t>
                      </a:r>
                      <a:r>
                        <a:rPr dirty="0" sz="800" spc="-3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statement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304">
                <a:tc>
                  <a:txBody>
                    <a:bodyPr/>
                    <a:lstStyle/>
                    <a:p>
                      <a:pPr marL="25400">
                        <a:lnSpc>
                          <a:spcPts val="1255"/>
                        </a:lnSpc>
                      </a:pPr>
                      <a:r>
                        <a:rPr dirty="0" sz="1150" spc="-385">
                          <a:latin typeface="Arial"/>
                          <a:cs typeface="Arial"/>
                        </a:rPr>
                        <a:t>PROCEDURE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80">
                          <a:latin typeface="Arial"/>
                          <a:cs typeface="Arial"/>
                        </a:rPr>
                        <a:t>Students should read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900" spc="-90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900" spc="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lab.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4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105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055"/>
                        </a:lnSpc>
                      </a:pPr>
                      <a:r>
                        <a:rPr dirty="0" sz="900" spc="-80">
                          <a:latin typeface="Arial"/>
                          <a:cs typeface="Arial"/>
                        </a:rPr>
                        <a:t>Students should 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lab.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6584" y="1615439"/>
            <a:ext cx="6924040" cy="1384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123950">
              <a:lnSpc>
                <a:spcPts val="990"/>
              </a:lnSpc>
              <a:tabLst>
                <a:tab pos="1845945" algn="l"/>
              </a:tabLst>
            </a:pPr>
            <a:r>
              <a:rPr dirty="0" sz="1150" spc="-32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15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09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5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5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5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9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2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150" spc="-43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5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-42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1753870"/>
            <a:ext cx="1218565" cy="89789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7940">
              <a:lnSpc>
                <a:spcPts val="7070"/>
              </a:lnSpc>
            </a:pPr>
            <a:r>
              <a:rPr dirty="0" spc="-1695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2491" y="1912366"/>
            <a:ext cx="32086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55">
                <a:latin typeface="Arial"/>
                <a:cs typeface="Arial"/>
              </a:rPr>
              <a:t>Conditional</a:t>
            </a:r>
            <a:r>
              <a:rPr dirty="0" sz="3000" spc="-204">
                <a:latin typeface="Arial"/>
                <a:cs typeface="Arial"/>
              </a:rPr>
              <a:t> </a:t>
            </a:r>
            <a:r>
              <a:rPr dirty="0" sz="3000" spc="-200">
                <a:latin typeface="Arial"/>
                <a:cs typeface="Arial"/>
              </a:rPr>
              <a:t>Statements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94693" y="5034660"/>
          <a:ext cx="3877945" cy="335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/>
                <a:gridCol w="1068070"/>
                <a:gridCol w="684530"/>
                <a:gridCol w="461010"/>
                <a:gridCol w="449579"/>
              </a:tblGrid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Contents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850" spc="-55">
                          <a:latin typeface="Arial"/>
                          <a:cs typeface="Arial"/>
                        </a:rPr>
                        <a:t>Pre-requisites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69215">
                        <a:lnSpc>
                          <a:spcPts val="1010"/>
                        </a:lnSpc>
                        <a:spcBef>
                          <a:spcPts val="114"/>
                        </a:spcBef>
                      </a:pPr>
                      <a:r>
                        <a:rPr dirty="0" sz="85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850" spc="-50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850" spc="-40">
                          <a:latin typeface="Arial"/>
                          <a:cs typeface="Arial"/>
                        </a:rPr>
                        <a:t>time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6835" marR="62865">
                        <a:lnSpc>
                          <a:spcPts val="1010"/>
                        </a:lnSpc>
                      </a:pPr>
                      <a:r>
                        <a:rPr dirty="0" sz="850" spc="-105">
                          <a:latin typeface="Arial"/>
                          <a:cs typeface="Arial"/>
                        </a:rPr>
                        <a:t>Page 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113030">
                        <a:lnSpc>
                          <a:spcPts val="1010"/>
                        </a:lnSpc>
                        <a:spcBef>
                          <a:spcPts val="114"/>
                        </a:spcBef>
                      </a:pPr>
                      <a:r>
                        <a:rPr dirty="0" sz="85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k  </a:t>
                      </a:r>
                      <a:r>
                        <a:rPr dirty="0" sz="850" spc="-90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done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30480">
                        <a:lnSpc>
                          <a:spcPts val="1010"/>
                        </a:lnSpc>
                      </a:pPr>
                      <a:r>
                        <a:rPr dirty="0" sz="850" spc="-9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850" spc="-10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850" spc="-95">
                          <a:latin typeface="Arial"/>
                          <a:cs typeface="Arial"/>
                        </a:rPr>
                        <a:t> Assignment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10"/>
                        </a:lnSpc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010"/>
                        </a:lnSpc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42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30480">
                        <a:lnSpc>
                          <a:spcPts val="1010"/>
                        </a:lnSpc>
                      </a:pPr>
                      <a:r>
                        <a:rPr dirty="0" sz="850" spc="-9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850" spc="-80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85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Assignment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10"/>
                        </a:lnSpc>
                      </a:pPr>
                      <a:r>
                        <a:rPr dirty="0" sz="850" spc="-8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 reading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10"/>
                        </a:lnSpc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010"/>
                        </a:lnSpc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48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972">
                <a:tc>
                  <a:txBody>
                    <a:bodyPr/>
                    <a:lstStyle/>
                    <a:p>
                      <a:pPr marL="30480">
                        <a:lnSpc>
                          <a:spcPts val="1010"/>
                        </a:lnSpc>
                      </a:pPr>
                      <a:r>
                        <a:rPr dirty="0" sz="850" spc="-14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90">
                          <a:latin typeface="Arial"/>
                          <a:cs typeface="Arial"/>
                        </a:rPr>
                        <a:t>4A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5446">
                <a:tc>
                  <a:txBody>
                    <a:bodyPr/>
                    <a:lstStyle/>
                    <a:p>
                      <a:pPr marL="30480">
                        <a:lnSpc>
                          <a:spcPts val="1015"/>
                        </a:lnSpc>
                        <a:spcBef>
                          <a:spcPts val="15"/>
                        </a:spcBef>
                      </a:pPr>
                      <a:r>
                        <a:rPr dirty="0" sz="850" spc="-10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4.1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960"/>
                        </a:lnSpc>
                      </a:pPr>
                      <a:r>
                        <a:rPr dirty="0" sz="850" spc="-75">
                          <a:latin typeface="Arial"/>
                          <a:cs typeface="Arial"/>
                        </a:rPr>
                        <a:t>Relational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Operators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969"/>
                        </a:lnSpc>
                        <a:spcBef>
                          <a:spcPts val="5"/>
                        </a:spcBef>
                      </a:pPr>
                      <a:r>
                        <a:rPr dirty="0" sz="850" spc="-9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850" spc="-80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85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969"/>
                        </a:lnSpc>
                        <a:spcBef>
                          <a:spcPts val="5"/>
                        </a:spcBef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969"/>
                        </a:lnSpc>
                        <a:spcBef>
                          <a:spcPts val="5"/>
                        </a:spcBef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48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4717">
                <a:tc>
                  <a:txBody>
                    <a:bodyPr/>
                    <a:lstStyle/>
                    <a:p>
                      <a:pPr marL="30480">
                        <a:lnSpc>
                          <a:spcPts val="985"/>
                        </a:lnSpc>
                      </a:pPr>
                      <a:r>
                        <a:rPr dirty="0" sz="850" spc="-9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750" spc="-95"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750" spc="-3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Statement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830">
                        <a:lnSpc>
                          <a:spcPts val="960"/>
                        </a:lnSpc>
                        <a:spcBef>
                          <a:spcPts val="70"/>
                        </a:spcBef>
                      </a:pPr>
                      <a:r>
                        <a:rPr dirty="0" sz="850" spc="-65">
                          <a:latin typeface="Arial"/>
                          <a:cs typeface="Arial"/>
                        </a:rPr>
                        <a:t>relational 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operators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50" spc="-80">
                          <a:latin typeface="Arial"/>
                          <a:cs typeface="Arial"/>
                        </a:rPr>
                        <a:t>simple </a:t>
                      </a:r>
                      <a:r>
                        <a:rPr dirty="0" sz="750" spc="-95"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750" spc="-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statement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15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50" spc="-10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4.2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97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Courier New"/>
                          <a:cs typeface="Courier New"/>
                        </a:rPr>
                        <a:t>if/else</a:t>
                      </a:r>
                      <a:r>
                        <a:rPr dirty="0" sz="750" spc="-2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95">
                          <a:latin typeface="Arial"/>
                          <a:cs typeface="Arial"/>
                        </a:rPr>
                        <a:t>and Nested </a:t>
                      </a:r>
                      <a:r>
                        <a:rPr dirty="0" sz="750" spc="-25">
                          <a:latin typeface="Courier New"/>
                          <a:cs typeface="Courier New"/>
                        </a:rPr>
                        <a:t>if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dirty="0" sz="850" spc="-90"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understanding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49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0992">
                <a:tc>
                  <a:txBody>
                    <a:bodyPr/>
                    <a:lstStyle/>
                    <a:p>
                      <a:pPr marL="30480">
                        <a:lnSpc>
                          <a:spcPts val="975"/>
                        </a:lnSpc>
                      </a:pPr>
                      <a:r>
                        <a:rPr dirty="0" sz="850" spc="-20">
                          <a:latin typeface="Arial"/>
                          <a:cs typeface="Arial"/>
                        </a:rPr>
                        <a:t>Statements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850" spc="-6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nested </a:t>
                      </a:r>
                      <a:r>
                        <a:rPr dirty="0" sz="750" spc="-95"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750" spc="-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statements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113">
                <a:tc>
                  <a:txBody>
                    <a:bodyPr/>
                    <a:lstStyle/>
                    <a:p>
                      <a:pPr marL="30480">
                        <a:lnSpc>
                          <a:spcPts val="1015"/>
                        </a:lnSpc>
                        <a:spcBef>
                          <a:spcPts val="15"/>
                        </a:spcBef>
                      </a:pPr>
                      <a:r>
                        <a:rPr dirty="0" sz="850" spc="-10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4.3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980"/>
                        </a:lnSpc>
                      </a:pPr>
                      <a:r>
                        <a:rPr dirty="0" sz="850" spc="-85"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Operators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985"/>
                        </a:lnSpc>
                      </a:pPr>
                      <a:r>
                        <a:rPr dirty="0" sz="850" spc="-90"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understanding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985"/>
                        </a:lnSpc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985"/>
                        </a:lnSpc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50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2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00"/>
                        </a:lnSpc>
                      </a:pPr>
                      <a:r>
                        <a:rPr dirty="0" sz="850" spc="-6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8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operators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97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850" spc="-14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70">
                          <a:latin typeface="Arial"/>
                          <a:cs typeface="Arial"/>
                        </a:rPr>
                        <a:t>4B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53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50" spc="-10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4.4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969"/>
                        </a:lnSpc>
                        <a:spcBef>
                          <a:spcPts val="40"/>
                        </a:spcBef>
                      </a:pPr>
                      <a:r>
                        <a:rPr dirty="0" sz="850" spc="-14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750" spc="-110">
                          <a:latin typeface="Courier New"/>
                          <a:cs typeface="Courier New"/>
                        </a:rPr>
                        <a:t>switch</a:t>
                      </a:r>
                      <a:r>
                        <a:rPr dirty="0" sz="750" spc="-3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Statement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005"/>
                        </a:lnSpc>
                      </a:pPr>
                      <a:r>
                        <a:rPr dirty="0" sz="850" spc="-90">
                          <a:latin typeface="Arial"/>
                          <a:cs typeface="Arial"/>
                        </a:rPr>
                        <a:t>Understanding </a:t>
                      </a:r>
                      <a:r>
                        <a:rPr dirty="0" sz="850" spc="-6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75">
                          <a:latin typeface="Arial"/>
                          <a:cs typeface="Arial"/>
                        </a:rPr>
                        <a:t>the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1005"/>
                        </a:lnSpc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1005"/>
                        </a:lnSpc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51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2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50"/>
                        </a:lnSpc>
                      </a:pPr>
                      <a:r>
                        <a:rPr dirty="0" sz="750" spc="-15">
                          <a:latin typeface="Courier New"/>
                          <a:cs typeface="Courier New"/>
                        </a:rPr>
                        <a:t>switch</a:t>
                      </a:r>
                      <a:r>
                        <a:rPr dirty="0" sz="750" spc="-25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85">
                          <a:latin typeface="Arial"/>
                          <a:cs typeface="Arial"/>
                        </a:rPr>
                        <a:t>statement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97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850" spc="-10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8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4.5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980"/>
                        </a:lnSpc>
                      </a:pPr>
                      <a:r>
                        <a:rPr dirty="0" sz="850" spc="-8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850" spc="-10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8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5">
                          <a:latin typeface="Arial"/>
                          <a:cs typeface="Arial"/>
                        </a:rPr>
                        <a:t>Code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dirty="0" sz="850" spc="-9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850" spc="-80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85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of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dirty="0" sz="850" spc="-6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min.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980"/>
                        </a:lnSpc>
                        <a:spcBef>
                          <a:spcPts val="5"/>
                        </a:spcBef>
                      </a:pPr>
                      <a:r>
                        <a:rPr dirty="0" sz="850" spc="25">
                          <a:latin typeface="Arial"/>
                          <a:cs typeface="Arial"/>
                        </a:rPr>
                        <a:t>52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2797">
                <a:tc>
                  <a:txBody>
                    <a:bodyPr/>
                    <a:lstStyle/>
                    <a:p>
                      <a:pPr marL="30480">
                        <a:lnSpc>
                          <a:spcPts val="994"/>
                        </a:lnSpc>
                      </a:pPr>
                      <a:r>
                        <a:rPr dirty="0" sz="850" spc="-30">
                          <a:latin typeface="Arial"/>
                          <a:cs typeface="Arial"/>
                        </a:rPr>
                        <a:t>Assignments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94"/>
                        </a:lnSpc>
                      </a:pPr>
                      <a:r>
                        <a:rPr dirty="0" sz="850" spc="-70">
                          <a:latin typeface="Arial"/>
                          <a:cs typeface="Arial"/>
                        </a:rPr>
                        <a:t>conditional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80">
                          <a:latin typeface="Arial"/>
                          <a:cs typeface="Arial"/>
                        </a:rPr>
                        <a:t>statements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89597" y="8705798"/>
            <a:ext cx="1079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95">
                <a:latin typeface="Arial"/>
                <a:cs typeface="Arial"/>
              </a:rPr>
              <a:t>41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325" y="3467100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09" h="0">
                <a:moveTo>
                  <a:pt x="0" y="0"/>
                </a:moveTo>
                <a:lnTo>
                  <a:pt x="4359909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9325" y="7406640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09" h="0">
                <a:moveTo>
                  <a:pt x="0" y="0"/>
                </a:moveTo>
                <a:lnTo>
                  <a:pt x="4359909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85569" y="647065"/>
            <a:ext cx="192405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690"/>
              </a:spcBef>
            </a:pPr>
            <a:r>
              <a:rPr dirty="0" sz="750" spc="-35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0426" y="1182370"/>
            <a:ext cx="16979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 spc="4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6498" y="1458519"/>
            <a:ext cx="4356100" cy="664210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26415">
              <a:lnSpc>
                <a:spcPct val="100000"/>
              </a:lnSpc>
              <a:spcBef>
                <a:spcPts val="180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15">
                <a:latin typeface="Times New Roman"/>
                <a:cs typeface="Times New Roman"/>
              </a:rPr>
              <a:t>Run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10">
                <a:latin typeface="Times New Roman"/>
                <a:cs typeface="Times New Roman"/>
              </a:rPr>
              <a:t>three </a:t>
            </a:r>
            <a:r>
              <a:rPr dirty="0" sz="850" spc="-20">
                <a:latin typeface="Times New Roman"/>
                <a:cs typeface="Times New Roman"/>
              </a:rPr>
              <a:t>times </a:t>
            </a:r>
            <a:r>
              <a:rPr dirty="0" sz="850" spc="30">
                <a:latin typeface="Times New Roman"/>
                <a:cs typeface="Times New Roman"/>
              </a:rPr>
              <a:t>using </a:t>
            </a:r>
            <a:r>
              <a:rPr dirty="0" sz="850" spc="-30">
                <a:latin typeface="Times New Roman"/>
                <a:cs typeface="Times New Roman"/>
              </a:rPr>
              <a:t>80, 55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30">
                <a:latin typeface="Times New Roman"/>
                <a:cs typeface="Times New Roman"/>
              </a:rPr>
              <a:t>60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4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average.</a:t>
            </a:r>
            <a:endParaRPr sz="850">
              <a:latin typeface="Times New Roman"/>
              <a:cs typeface="Times New Roman"/>
            </a:endParaRPr>
          </a:p>
          <a:p>
            <a:pPr marL="718185" marR="241300">
              <a:lnSpc>
                <a:spcPct val="106500"/>
              </a:lnSpc>
              <a:spcBef>
                <a:spcPts val="20"/>
              </a:spcBef>
            </a:pP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50">
                <a:latin typeface="Times New Roman"/>
                <a:cs typeface="Times New Roman"/>
              </a:rPr>
              <a:t>happens </a:t>
            </a:r>
            <a:r>
              <a:rPr dirty="0" sz="850" spc="55">
                <a:latin typeface="Times New Roman"/>
                <a:cs typeface="Times New Roman"/>
              </a:rPr>
              <a:t>when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-10">
                <a:latin typeface="Times New Roman"/>
                <a:cs typeface="Times New Roman"/>
              </a:rPr>
              <a:t>input </a:t>
            </a:r>
            <a:r>
              <a:rPr dirty="0" sz="850" spc="-30">
                <a:latin typeface="Times New Roman"/>
                <a:cs typeface="Times New Roman"/>
              </a:rPr>
              <a:t>60 as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average?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first </a:t>
            </a:r>
            <a:r>
              <a:rPr dirty="0" sz="850" spc="-20">
                <a:latin typeface="Times New Roman"/>
                <a:cs typeface="Times New Roman"/>
              </a:rPr>
              <a:t>if  </a:t>
            </a:r>
            <a:r>
              <a:rPr dirty="0" sz="850" spc="35">
                <a:latin typeface="Times New Roman"/>
                <a:cs typeface="Times New Roman"/>
              </a:rPr>
              <a:t>statement </a:t>
            </a:r>
            <a:r>
              <a:rPr dirty="0" sz="850" spc="-10">
                <a:latin typeface="Times New Roman"/>
                <a:cs typeface="Times New Roman"/>
              </a:rPr>
              <a:t>so </a:t>
            </a:r>
            <a:r>
              <a:rPr dirty="0" sz="850" spc="-5">
                <a:latin typeface="Times New Roman"/>
                <a:cs typeface="Times New Roman"/>
              </a:rPr>
              <a:t>that 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45">
                <a:latin typeface="Times New Roman"/>
                <a:cs typeface="Times New Roman"/>
              </a:rPr>
              <a:t>will </a:t>
            </a:r>
            <a:r>
              <a:rPr dirty="0" sz="850" spc="-25">
                <a:latin typeface="Times New Roman"/>
                <a:cs typeface="Times New Roman"/>
              </a:rPr>
              <a:t>also </a:t>
            </a:r>
            <a:r>
              <a:rPr dirty="0" sz="850" spc="-10">
                <a:latin typeface="Times New Roman"/>
                <a:cs typeface="Times New Roman"/>
              </a:rPr>
              <a:t>print </a:t>
            </a:r>
            <a:r>
              <a:rPr dirty="0" sz="850" spc="-35">
                <a:latin typeface="Times New Roman"/>
                <a:cs typeface="Times New Roman"/>
              </a:rPr>
              <a:t>“You </a:t>
            </a:r>
            <a:r>
              <a:rPr dirty="0" sz="850" spc="-20">
                <a:latin typeface="Times New Roman"/>
                <a:cs typeface="Times New Roman"/>
              </a:rPr>
              <a:t>Pass”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average  </a:t>
            </a:r>
            <a:r>
              <a:rPr dirty="0" sz="850" spc="30">
                <a:latin typeface="Times New Roman"/>
                <a:cs typeface="Times New Roman"/>
              </a:rPr>
              <a:t>equals</a:t>
            </a:r>
            <a:r>
              <a:rPr dirty="0" sz="850" spc="12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60.</a:t>
            </a:r>
            <a:endParaRPr sz="850">
              <a:latin typeface="Times New Roman"/>
              <a:cs typeface="Times New Roman"/>
            </a:endParaRPr>
          </a:p>
          <a:p>
            <a:pPr marL="718185" marR="196850" indent="-192405">
              <a:lnSpc>
                <a:spcPct val="108200"/>
              </a:lnSpc>
              <a:spcBef>
                <a:spcPts val="240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2: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so that </a:t>
            </a:r>
            <a:r>
              <a:rPr dirty="0" sz="850" spc="-20">
                <a:latin typeface="Times New Roman"/>
                <a:cs typeface="Times New Roman"/>
              </a:rPr>
              <a:t>it uses </a:t>
            </a:r>
            <a:r>
              <a:rPr dirty="0" sz="850" spc="-15">
                <a:latin typeface="Times New Roman"/>
                <a:cs typeface="Times New Roman"/>
              </a:rPr>
              <a:t>an </a:t>
            </a:r>
            <a:r>
              <a:rPr dirty="0" sz="750" spc="-15">
                <a:latin typeface="Courier New"/>
                <a:cs typeface="Courier New"/>
              </a:rPr>
              <a:t>if/else </a:t>
            </a:r>
            <a:r>
              <a:rPr dirty="0" sz="850" spc="30">
                <a:latin typeface="Times New Roman"/>
                <a:cs typeface="Times New Roman"/>
              </a:rPr>
              <a:t>statement rather 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750" spc="-10">
                <a:latin typeface="Courier New"/>
                <a:cs typeface="Courier New"/>
              </a:rPr>
              <a:t>if</a:t>
            </a:r>
            <a:r>
              <a:rPr dirty="0" sz="750" spc="-70">
                <a:latin typeface="Courier New"/>
                <a:cs typeface="Courier New"/>
              </a:rPr>
              <a:t> </a:t>
            </a:r>
            <a:r>
              <a:rPr dirty="0" sz="850" spc="25">
                <a:latin typeface="Times New Roman"/>
                <a:cs typeface="Times New Roman"/>
              </a:rPr>
              <a:t>statements.</a:t>
            </a:r>
            <a:endParaRPr sz="850">
              <a:latin typeface="Times New Roman"/>
              <a:cs typeface="Times New Roman"/>
            </a:endParaRPr>
          </a:p>
          <a:p>
            <a:pPr algn="just" marL="718185" marR="75565" indent="-192405">
              <a:lnSpc>
                <a:spcPct val="107100"/>
              </a:lnSpc>
              <a:spcBef>
                <a:spcPts val="240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3: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from </a:t>
            </a:r>
            <a:r>
              <a:rPr dirty="0" sz="850" spc="15">
                <a:latin typeface="Times New Roman"/>
                <a:cs typeface="Times New Roman"/>
              </a:rPr>
              <a:t>Exercise </a:t>
            </a:r>
            <a:r>
              <a:rPr dirty="0" sz="850" spc="-30">
                <a:latin typeface="Times New Roman"/>
                <a:cs typeface="Times New Roman"/>
              </a:rPr>
              <a:t>2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30">
                <a:latin typeface="Times New Roman"/>
                <a:cs typeface="Times New Roman"/>
              </a:rPr>
              <a:t>allow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following cate-  </a:t>
            </a:r>
            <a:r>
              <a:rPr dirty="0" sz="850" spc="15">
                <a:latin typeface="Times New Roman"/>
                <a:cs typeface="Times New Roman"/>
              </a:rPr>
              <a:t>gories: </a:t>
            </a:r>
            <a:r>
              <a:rPr dirty="0" sz="850" spc="30">
                <a:latin typeface="Times New Roman"/>
                <a:cs typeface="Times New Roman"/>
              </a:rPr>
              <a:t>Invalid </a:t>
            </a:r>
            <a:r>
              <a:rPr dirty="0" sz="850" spc="-15">
                <a:latin typeface="Times New Roman"/>
                <a:cs typeface="Times New Roman"/>
              </a:rPr>
              <a:t>data </a:t>
            </a:r>
            <a:r>
              <a:rPr dirty="0" sz="850" spc="30">
                <a:latin typeface="Times New Roman"/>
                <a:cs typeface="Times New Roman"/>
              </a:rPr>
              <a:t>(data </a:t>
            </a:r>
            <a:r>
              <a:rPr dirty="0" sz="850" spc="50">
                <a:latin typeface="Times New Roman"/>
                <a:cs typeface="Times New Roman"/>
              </a:rPr>
              <a:t>above </a:t>
            </a:r>
            <a:r>
              <a:rPr dirty="0" sz="850" spc="-30">
                <a:latin typeface="Times New Roman"/>
                <a:cs typeface="Times New Roman"/>
              </a:rPr>
              <a:t>100), </a:t>
            </a:r>
            <a:r>
              <a:rPr dirty="0" sz="850" spc="-80">
                <a:latin typeface="Times New Roman"/>
                <a:cs typeface="Times New Roman"/>
              </a:rPr>
              <a:t>‘A’ </a:t>
            </a:r>
            <a:r>
              <a:rPr dirty="0" sz="850" spc="20">
                <a:latin typeface="Times New Roman"/>
                <a:cs typeface="Times New Roman"/>
              </a:rPr>
              <a:t>category </a:t>
            </a:r>
            <a:r>
              <a:rPr dirty="0" sz="850" spc="15">
                <a:latin typeface="Times New Roman"/>
                <a:cs typeface="Times New Roman"/>
              </a:rPr>
              <a:t>(90–100), </a:t>
            </a:r>
            <a:r>
              <a:rPr dirty="0" sz="850" spc="-80">
                <a:latin typeface="Times New Roman"/>
                <a:cs typeface="Times New Roman"/>
              </a:rPr>
              <a:t>‘B’ </a:t>
            </a:r>
            <a:r>
              <a:rPr dirty="0" sz="850" spc="25">
                <a:latin typeface="Times New Roman"/>
                <a:cs typeface="Times New Roman"/>
              </a:rPr>
              <a:t>category  </a:t>
            </a:r>
            <a:r>
              <a:rPr dirty="0" sz="850" spc="15">
                <a:latin typeface="Times New Roman"/>
                <a:cs typeface="Times New Roman"/>
              </a:rPr>
              <a:t>(80–89), </a:t>
            </a:r>
            <a:r>
              <a:rPr dirty="0" sz="850" spc="-35">
                <a:latin typeface="Times New Roman"/>
                <a:cs typeface="Times New Roman"/>
              </a:rPr>
              <a:t>“You </a:t>
            </a:r>
            <a:r>
              <a:rPr dirty="0" sz="850" spc="-15">
                <a:latin typeface="Times New Roman"/>
                <a:cs typeface="Times New Roman"/>
              </a:rPr>
              <a:t>Pass” </a:t>
            </a:r>
            <a:r>
              <a:rPr dirty="0" sz="850" spc="20">
                <a:latin typeface="Times New Roman"/>
                <a:cs typeface="Times New Roman"/>
              </a:rPr>
              <a:t>category </a:t>
            </a:r>
            <a:r>
              <a:rPr dirty="0" sz="850" spc="15">
                <a:latin typeface="Times New Roman"/>
                <a:cs typeface="Times New Roman"/>
              </a:rPr>
              <a:t>(60–79), </a:t>
            </a:r>
            <a:r>
              <a:rPr dirty="0" sz="850" spc="-35">
                <a:latin typeface="Times New Roman"/>
                <a:cs typeface="Times New Roman"/>
              </a:rPr>
              <a:t>“You </a:t>
            </a:r>
            <a:r>
              <a:rPr dirty="0" sz="850" spc="-25">
                <a:latin typeface="Times New Roman"/>
                <a:cs typeface="Times New Roman"/>
              </a:rPr>
              <a:t>Fail” </a:t>
            </a:r>
            <a:r>
              <a:rPr dirty="0" sz="850" spc="20">
                <a:latin typeface="Times New Roman"/>
                <a:cs typeface="Times New Roman"/>
              </a:rPr>
              <a:t>category</a:t>
            </a:r>
            <a:r>
              <a:rPr dirty="0" sz="850" spc="170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(0–59).</a:t>
            </a:r>
            <a:endParaRPr sz="85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70"/>
              </a:spcBef>
            </a:pPr>
            <a:r>
              <a:rPr dirty="0" sz="850" spc="-25">
                <a:latin typeface="Times New Roman"/>
                <a:cs typeface="Times New Roman"/>
              </a:rPr>
              <a:t>What </a:t>
            </a:r>
            <a:r>
              <a:rPr dirty="0" sz="850" spc="-60">
                <a:latin typeface="Times New Roman"/>
                <a:cs typeface="Times New Roman"/>
              </a:rPr>
              <a:t>will</a:t>
            </a:r>
            <a:r>
              <a:rPr dirty="0" sz="850" spc="90">
                <a:latin typeface="Times New Roman"/>
                <a:cs typeface="Times New Roman"/>
              </a:rPr>
              <a:t> </a:t>
            </a:r>
            <a:r>
              <a:rPr dirty="0" sz="850" spc="55">
                <a:latin typeface="Times New Roman"/>
                <a:cs typeface="Times New Roman"/>
              </a:rPr>
              <a:t>happen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-30">
                <a:latin typeface="Times New Roman"/>
                <a:cs typeface="Times New Roman"/>
              </a:rPr>
              <a:t>your </a:t>
            </a:r>
            <a:r>
              <a:rPr dirty="0" sz="850" spc="30">
                <a:latin typeface="Times New Roman"/>
                <a:cs typeface="Times New Roman"/>
              </a:rPr>
              <a:t>program </a:t>
            </a:r>
            <a:r>
              <a:rPr dirty="0" sz="850" spc="-35">
                <a:latin typeface="Times New Roman"/>
                <a:cs typeface="Times New Roman"/>
              </a:rPr>
              <a:t>if you  </a:t>
            </a:r>
            <a:r>
              <a:rPr dirty="0" sz="850" spc="-15">
                <a:latin typeface="Times New Roman"/>
                <a:cs typeface="Times New Roman"/>
              </a:rPr>
              <a:t>enter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negative value </a:t>
            </a:r>
            <a:r>
              <a:rPr dirty="0" sz="850" spc="-20">
                <a:latin typeface="Times New Roman"/>
                <a:cs typeface="Times New Roman"/>
              </a:rPr>
              <a:t>such </a:t>
            </a:r>
            <a:r>
              <a:rPr dirty="0" sz="850" spc="-35">
                <a:latin typeface="Times New Roman"/>
                <a:cs typeface="Times New Roman"/>
              </a:rPr>
              <a:t>as</a:t>
            </a:r>
            <a:r>
              <a:rPr dirty="0" sz="850" spc="40">
                <a:latin typeface="Times New Roman"/>
                <a:cs typeface="Times New Roman"/>
              </a:rPr>
              <a:t> </a:t>
            </a:r>
            <a:r>
              <a:rPr dirty="0" sz="850" spc="-35">
                <a:latin typeface="Times New Roman"/>
                <a:cs typeface="Times New Roman"/>
              </a:rPr>
              <a:t>-12?</a:t>
            </a:r>
            <a:endParaRPr sz="8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445"/>
              </a:spcBef>
              <a:tabLst>
                <a:tab pos="523240" algn="l"/>
              </a:tabLst>
            </a:pPr>
            <a:r>
              <a:rPr dirty="0" sz="1000" spc="-100">
                <a:latin typeface="Arial"/>
                <a:cs typeface="Arial"/>
              </a:rPr>
              <a:t>Lab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4.3	</a:t>
            </a:r>
            <a:r>
              <a:rPr dirty="0" sz="1000" spc="-65">
                <a:latin typeface="Arial"/>
                <a:cs typeface="Arial"/>
              </a:rPr>
              <a:t>Logical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Operators</a:t>
            </a:r>
            <a:endParaRPr sz="10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  <a:spcBef>
                <a:spcPts val="530"/>
              </a:spcBef>
            </a:pPr>
            <a:r>
              <a:rPr dirty="0" sz="850" spc="15">
                <a:latin typeface="Times New Roman"/>
                <a:cs typeface="Times New Roman"/>
              </a:rPr>
              <a:t>Retrieve </a:t>
            </a:r>
            <a:r>
              <a:rPr dirty="0" sz="750" spc="-15">
                <a:latin typeface="Courier New"/>
                <a:cs typeface="Courier New"/>
              </a:rPr>
              <a:t>LogicalOp.cpp </a:t>
            </a:r>
            <a:r>
              <a:rPr dirty="0" sz="850" spc="-5">
                <a:latin typeface="Times New Roman"/>
                <a:cs typeface="Times New Roman"/>
              </a:rPr>
              <a:t>from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20">
                <a:latin typeface="Times New Roman"/>
                <a:cs typeface="Times New Roman"/>
              </a:rPr>
              <a:t>Lab </a:t>
            </a:r>
            <a:r>
              <a:rPr dirty="0" sz="850" spc="-30">
                <a:latin typeface="Times New Roman"/>
                <a:cs typeface="Times New Roman"/>
              </a:rPr>
              <a:t>4 </a:t>
            </a:r>
            <a:r>
              <a:rPr dirty="0" sz="850" spc="15">
                <a:latin typeface="Times New Roman"/>
                <a:cs typeface="Times New Roman"/>
              </a:rPr>
              <a:t>folder. </a:t>
            </a:r>
            <a:r>
              <a:rPr dirty="0" sz="850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30">
                <a:latin typeface="Times New Roman"/>
                <a:cs typeface="Times New Roman"/>
              </a:rPr>
              <a:t>as</a:t>
            </a:r>
            <a:r>
              <a:rPr dirty="0" sz="850" spc="135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follows: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program illustrates </a:t>
            </a:r>
            <a:r>
              <a:rPr dirty="0" sz="750" spc="-10">
                <a:latin typeface="Courier New"/>
                <a:cs typeface="Courier New"/>
              </a:rPr>
              <a:t>the use </a:t>
            </a:r>
            <a:r>
              <a:rPr dirty="0" sz="750" spc="-5">
                <a:latin typeface="Courier New"/>
                <a:cs typeface="Courier New"/>
              </a:rPr>
              <a:t>of </a:t>
            </a:r>
            <a:r>
              <a:rPr dirty="0" sz="750" spc="-20">
                <a:latin typeface="Courier New"/>
                <a:cs typeface="Courier New"/>
              </a:rPr>
              <a:t>logical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operators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145" b="1">
                <a:latin typeface="Times New Roman"/>
                <a:cs typeface="Times New Roman"/>
              </a:rPr>
              <a:t>// </a:t>
            </a:r>
            <a:r>
              <a:rPr dirty="0" sz="750" spc="-95" b="1">
                <a:latin typeface="Times New Roman"/>
                <a:cs typeface="Times New Roman"/>
              </a:rPr>
              <a:t>PLACE </a:t>
            </a:r>
            <a:r>
              <a:rPr dirty="0" sz="750" spc="-15" b="1">
                <a:latin typeface="Times New Roman"/>
                <a:cs typeface="Times New Roman"/>
              </a:rPr>
              <a:t>YOUR</a:t>
            </a:r>
            <a:r>
              <a:rPr dirty="0" sz="750" spc="-95" b="1">
                <a:latin typeface="Times New Roman"/>
                <a:cs typeface="Times New Roman"/>
              </a:rPr>
              <a:t> </a:t>
            </a:r>
            <a:r>
              <a:rPr dirty="0" sz="750" spc="-50" b="1">
                <a:latin typeface="Times New Roman"/>
                <a:cs typeface="Times New Roman"/>
              </a:rPr>
              <a:t>NAME </a:t>
            </a:r>
            <a:r>
              <a:rPr dirty="0" sz="750" spc="25" b="1">
                <a:latin typeface="Times New Roman"/>
                <a:cs typeface="Times New Roman"/>
              </a:rPr>
              <a:t>HERE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224530">
              <a:lnSpc>
                <a:spcPct val="122700"/>
              </a:lnSpc>
            </a:pPr>
            <a:r>
              <a:rPr dirty="0" sz="750" spc="-15">
                <a:latin typeface="Courier New"/>
                <a:cs typeface="Courier New"/>
              </a:rPr>
              <a:t>#include &lt;iostream&gt;  using namespace</a:t>
            </a:r>
            <a:r>
              <a:rPr dirty="0" sz="750" spc="-10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92735" marR="3498850">
              <a:lnSpc>
                <a:spcPts val="1100"/>
              </a:lnSpc>
              <a:spcBef>
                <a:spcPts val="50"/>
              </a:spcBef>
            </a:pPr>
            <a:r>
              <a:rPr dirty="0" sz="750" spc="-15">
                <a:latin typeface="Courier New"/>
                <a:cs typeface="Courier New"/>
              </a:rPr>
              <a:t>char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year;  float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gpa;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"What year </a:t>
            </a:r>
            <a:r>
              <a:rPr dirty="0" sz="750" spc="-20">
                <a:latin typeface="Courier New"/>
                <a:cs typeface="Courier New"/>
              </a:rPr>
              <a:t>student </a:t>
            </a:r>
            <a:r>
              <a:rPr dirty="0" sz="750" spc="-10">
                <a:latin typeface="Courier New"/>
                <a:cs typeface="Courier New"/>
              </a:rPr>
              <a:t>are you ?"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"Enter </a:t>
            </a:r>
            <a:r>
              <a:rPr dirty="0" sz="750">
                <a:latin typeface="Courier New"/>
                <a:cs typeface="Courier New"/>
              </a:rPr>
              <a:t>1 </a:t>
            </a:r>
            <a:r>
              <a:rPr dirty="0" sz="750" spc="-15">
                <a:latin typeface="Courier New"/>
                <a:cs typeface="Courier New"/>
              </a:rPr>
              <a:t>(freshman), </a:t>
            </a:r>
            <a:r>
              <a:rPr dirty="0" sz="750">
                <a:latin typeface="Courier New"/>
                <a:cs typeface="Courier New"/>
              </a:rPr>
              <a:t>2 </a:t>
            </a:r>
            <a:r>
              <a:rPr dirty="0" sz="750" spc="-15">
                <a:latin typeface="Courier New"/>
                <a:cs typeface="Courier New"/>
              </a:rPr>
              <a:t>(sophomore), </a:t>
            </a:r>
            <a:r>
              <a:rPr dirty="0" sz="750">
                <a:latin typeface="Courier New"/>
                <a:cs typeface="Courier New"/>
              </a:rPr>
              <a:t>3 </a:t>
            </a:r>
            <a:r>
              <a:rPr dirty="0" sz="750" spc="-15">
                <a:latin typeface="Courier New"/>
                <a:cs typeface="Courier New"/>
              </a:rPr>
              <a:t>(junior), </a:t>
            </a:r>
            <a:r>
              <a:rPr dirty="0" sz="750" spc="-5">
                <a:latin typeface="Courier New"/>
                <a:cs typeface="Courier New"/>
              </a:rPr>
              <a:t>or </a:t>
            </a:r>
            <a:r>
              <a:rPr dirty="0" sz="750">
                <a:latin typeface="Courier New"/>
                <a:cs typeface="Courier New"/>
              </a:rPr>
              <a:t>4</a:t>
            </a:r>
            <a:r>
              <a:rPr dirty="0" sz="750" spc="-229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(senior)"</a:t>
            </a:r>
            <a:endParaRPr sz="750">
              <a:latin typeface="Courier New"/>
              <a:cs typeface="Courier New"/>
            </a:endParaRPr>
          </a:p>
          <a:p>
            <a:pPr marL="292735" marR="2874010" indent="292735">
              <a:lnSpc>
                <a:spcPct val="121300"/>
              </a:lnSpc>
            </a:pP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endl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year;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292735" marR="1997710">
              <a:lnSpc>
                <a:spcPct val="1227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"Now enter your GPA"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gpa;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(gpa </a:t>
            </a:r>
            <a:r>
              <a:rPr dirty="0" sz="750" spc="-5">
                <a:latin typeface="Courier New"/>
                <a:cs typeface="Courier New"/>
              </a:rPr>
              <a:t>&gt;= </a:t>
            </a:r>
            <a:r>
              <a:rPr dirty="0" sz="750" spc="-15">
                <a:latin typeface="Courier New"/>
                <a:cs typeface="Courier New"/>
              </a:rPr>
              <a:t>2.0 </a:t>
            </a:r>
            <a:r>
              <a:rPr dirty="0" sz="750" spc="-5">
                <a:latin typeface="Courier New"/>
                <a:cs typeface="Courier New"/>
              </a:rPr>
              <a:t>&amp;&amp;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750" spc="-5">
                <a:latin typeface="Courier New"/>
                <a:cs typeface="Courier New"/>
              </a:rPr>
              <a:t>==</a:t>
            </a:r>
            <a:r>
              <a:rPr dirty="0" sz="750" spc="-15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'4')</a:t>
            </a:r>
            <a:endParaRPr sz="75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0">
                <a:latin typeface="Courier New"/>
                <a:cs typeface="Courier New"/>
              </a:rPr>
              <a:t>"It is time to </a:t>
            </a:r>
            <a:r>
              <a:rPr dirty="0" sz="750" spc="-15">
                <a:latin typeface="Courier New"/>
                <a:cs typeface="Courier New"/>
              </a:rPr>
              <a:t>graduate soon"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(year </a:t>
            </a:r>
            <a:r>
              <a:rPr dirty="0" sz="750" spc="-5">
                <a:latin typeface="Courier New"/>
                <a:cs typeface="Courier New"/>
              </a:rPr>
              <a:t>!= </a:t>
            </a:r>
            <a:r>
              <a:rPr dirty="0" sz="750" spc="-15">
                <a:latin typeface="Courier New"/>
                <a:cs typeface="Courier New"/>
              </a:rPr>
              <a:t>'4'|| </a:t>
            </a:r>
            <a:r>
              <a:rPr dirty="0" sz="750" spc="-10">
                <a:latin typeface="Courier New"/>
                <a:cs typeface="Courier New"/>
              </a:rPr>
              <a:t>gpa</a:t>
            </a:r>
            <a:r>
              <a:rPr dirty="0" sz="750" spc="-1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&lt;2.0)</a:t>
            </a:r>
            <a:endParaRPr sz="750">
              <a:latin typeface="Courier New"/>
              <a:cs typeface="Courier New"/>
            </a:endParaRPr>
          </a:p>
          <a:p>
            <a:pPr algn="ctr" marR="109093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need more schooling"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4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718185" marR="141605" indent="-192405">
              <a:lnSpc>
                <a:spcPct val="105900"/>
              </a:lnSpc>
              <a:spcBef>
                <a:spcPts val="5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5">
                <a:latin typeface="Times New Roman"/>
                <a:cs typeface="Times New Roman"/>
              </a:rPr>
              <a:t>How </a:t>
            </a:r>
            <a:r>
              <a:rPr dirty="0" sz="850" spc="35">
                <a:latin typeface="Times New Roman"/>
                <a:cs typeface="Times New Roman"/>
              </a:rPr>
              <a:t>could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25">
                <a:latin typeface="Times New Roman"/>
                <a:cs typeface="Times New Roman"/>
              </a:rPr>
              <a:t>rewrite </a:t>
            </a:r>
            <a:r>
              <a:rPr dirty="0" sz="750" spc="-15">
                <a:latin typeface="Courier New"/>
                <a:cs typeface="Courier New"/>
              </a:rPr>
              <a:t>gpa </a:t>
            </a:r>
            <a:r>
              <a:rPr dirty="0" sz="750" spc="-10">
                <a:latin typeface="Courier New"/>
                <a:cs typeface="Courier New"/>
              </a:rPr>
              <a:t>&gt;= </a:t>
            </a:r>
            <a:r>
              <a:rPr dirty="0" sz="750" spc="-15">
                <a:latin typeface="Courier New"/>
                <a:cs typeface="Courier New"/>
              </a:rPr>
              <a:t>2.0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first </a:t>
            </a:r>
            <a:r>
              <a:rPr dirty="0" sz="750" spc="-15">
                <a:latin typeface="Courier New"/>
                <a:cs typeface="Courier New"/>
              </a:rPr>
              <a:t>if </a:t>
            </a:r>
            <a:r>
              <a:rPr dirty="0" sz="850" spc="45">
                <a:latin typeface="Times New Roman"/>
                <a:cs typeface="Times New Roman"/>
              </a:rPr>
              <a:t>statement </a:t>
            </a:r>
            <a:r>
              <a:rPr dirty="0" sz="850" spc="30">
                <a:latin typeface="Times New Roman"/>
                <a:cs typeface="Times New Roman"/>
              </a:rPr>
              <a:t>using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5">
                <a:latin typeface="Times New Roman"/>
                <a:cs typeface="Times New Roman"/>
              </a:rPr>
              <a:t>NOT</a:t>
            </a:r>
            <a:r>
              <a:rPr dirty="0" sz="850" spc="4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operator?</a:t>
            </a:r>
            <a:endParaRPr sz="85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  <a:spcBef>
                <a:spcPts val="335"/>
              </a:spcBef>
            </a:pPr>
            <a:r>
              <a:rPr dirty="0" sz="850" spc="15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2: </a:t>
            </a:r>
            <a:r>
              <a:rPr dirty="0" sz="850" spc="-20">
                <a:latin typeface="Times New Roman"/>
                <a:cs typeface="Times New Roman"/>
              </a:rPr>
              <a:t>Could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35">
                <a:latin typeface="Times New Roman"/>
                <a:cs typeface="Times New Roman"/>
              </a:rPr>
              <a:t>replace </a:t>
            </a:r>
            <a:r>
              <a:rPr dirty="0" sz="750" spc="-5">
                <a:latin typeface="Courier New"/>
                <a:cs typeface="Courier New"/>
              </a:rPr>
              <a:t>year </a:t>
            </a:r>
            <a:r>
              <a:rPr dirty="0" sz="750" spc="-15">
                <a:latin typeface="Courier New"/>
                <a:cs typeface="Courier New"/>
              </a:rPr>
              <a:t>!='4'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else if </a:t>
            </a:r>
            <a:r>
              <a:rPr dirty="0" sz="850" spc="35">
                <a:latin typeface="Times New Roman"/>
                <a:cs typeface="Times New Roman"/>
              </a:rPr>
              <a:t>statement</a:t>
            </a:r>
            <a:r>
              <a:rPr dirty="0" sz="850" spc="-1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with</a:t>
            </a:r>
            <a:endParaRPr sz="850">
              <a:latin typeface="Times New Roman"/>
              <a:cs typeface="Times New Roman"/>
            </a:endParaRPr>
          </a:p>
          <a:p>
            <a:pPr marL="730250">
              <a:lnSpc>
                <a:spcPct val="100000"/>
              </a:lnSpc>
              <a:spcBef>
                <a:spcPts val="70"/>
              </a:spcBef>
            </a:pPr>
            <a:r>
              <a:rPr dirty="0" sz="750" spc="-15">
                <a:latin typeface="Courier New"/>
                <a:cs typeface="Courier New"/>
              </a:rPr>
              <a:t>year</a:t>
            </a:r>
            <a:r>
              <a:rPr dirty="0" sz="750" spc="-16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4</a:t>
            </a:r>
            <a:r>
              <a:rPr dirty="0" sz="750" spc="-185">
                <a:latin typeface="Courier New"/>
                <a:cs typeface="Courier New"/>
              </a:rPr>
              <a:t> </a:t>
            </a:r>
            <a:r>
              <a:rPr dirty="0" sz="850">
                <a:latin typeface="Times New Roman"/>
                <a:cs typeface="Times New Roman"/>
              </a:rPr>
              <a:t>or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year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&lt;=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 spc="-40">
                <a:latin typeface="Courier New"/>
                <a:cs typeface="Courier New"/>
              </a:rPr>
              <a:t>3</a:t>
            </a:r>
            <a:r>
              <a:rPr dirty="0" sz="850" spc="-40">
                <a:latin typeface="Times New Roman"/>
                <a:cs typeface="Times New Roman"/>
              </a:rPr>
              <a:t>?</a:t>
            </a:r>
            <a:r>
              <a:rPr dirty="0" sz="850" spc="25">
                <a:latin typeface="Times New Roman"/>
                <a:cs typeface="Times New Roman"/>
              </a:rPr>
              <a:t> </a:t>
            </a:r>
            <a:r>
              <a:rPr dirty="0" sz="850" spc="-45">
                <a:latin typeface="Times New Roman"/>
                <a:cs typeface="Times New Roman"/>
              </a:rPr>
              <a:t>Why</a:t>
            </a:r>
            <a:r>
              <a:rPr dirty="0" sz="850" spc="11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or</a:t>
            </a:r>
            <a:r>
              <a:rPr dirty="0" sz="850" spc="130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why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not?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7975" y="4126229"/>
            <a:ext cx="5193030" cy="0"/>
          </a:xfrm>
          <a:custGeom>
            <a:avLst/>
            <a:gdLst/>
            <a:ahLst/>
            <a:cxnLst/>
            <a:rect l="l" t="t" r="r" b="b"/>
            <a:pathLst>
              <a:path w="5193030" h="0">
                <a:moveTo>
                  <a:pt x="0" y="0"/>
                </a:moveTo>
                <a:lnTo>
                  <a:pt x="5193030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11729" y="5123179"/>
            <a:ext cx="4359275" cy="0"/>
          </a:xfrm>
          <a:custGeom>
            <a:avLst/>
            <a:gdLst/>
            <a:ahLst/>
            <a:cxnLst/>
            <a:rect l="l" t="t" r="r" b="b"/>
            <a:pathLst>
              <a:path w="4359275" h="0">
                <a:moveTo>
                  <a:pt x="0" y="0"/>
                </a:moveTo>
                <a:lnTo>
                  <a:pt x="4359275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12491" y="1182370"/>
            <a:ext cx="3858895" cy="2653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175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Lesson </a:t>
            </a:r>
            <a:r>
              <a:rPr dirty="0" sz="800" spc="-35">
                <a:latin typeface="Times New Roman"/>
                <a:cs typeface="Times New Roman"/>
              </a:rPr>
              <a:t>4B</a:t>
            </a:r>
            <a:r>
              <a:rPr dirty="0" sz="800" spc="30">
                <a:latin typeface="Times New Roman"/>
                <a:cs typeface="Times New Roman"/>
              </a:rPr>
              <a:t> </a:t>
            </a:r>
            <a:r>
              <a:rPr dirty="0" sz="750" spc="-95">
                <a:latin typeface="Arial"/>
                <a:cs typeface="Arial"/>
              </a:rPr>
              <a:t>51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3: </a:t>
            </a:r>
            <a:r>
              <a:rPr dirty="0" sz="850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you</a:t>
            </a:r>
            <a:r>
              <a:rPr dirty="0" sz="850" spc="15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replace</a:t>
            </a:r>
            <a:endParaRPr sz="8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( </a:t>
            </a:r>
            <a:r>
              <a:rPr dirty="0" sz="750" spc="-10">
                <a:latin typeface="Courier New"/>
                <a:cs typeface="Courier New"/>
              </a:rPr>
              <a:t>gpa </a:t>
            </a:r>
            <a:r>
              <a:rPr dirty="0" sz="750" spc="-5">
                <a:latin typeface="Courier New"/>
                <a:cs typeface="Courier New"/>
              </a:rPr>
              <a:t>&gt;= </a:t>
            </a:r>
            <a:r>
              <a:rPr dirty="0" sz="750" spc="-15">
                <a:latin typeface="Courier New"/>
                <a:cs typeface="Courier New"/>
              </a:rPr>
              <a:t>2.0 </a:t>
            </a:r>
            <a:r>
              <a:rPr dirty="0" sz="750" spc="-10">
                <a:latin typeface="Courier New"/>
                <a:cs typeface="Courier New"/>
              </a:rPr>
              <a:t>&amp;&amp;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750" spc="-5">
                <a:latin typeface="Courier New"/>
                <a:cs typeface="Courier New"/>
              </a:rPr>
              <a:t>==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'4')</a:t>
            </a:r>
            <a:endParaRPr sz="7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575"/>
              </a:spcBef>
            </a:pPr>
            <a:r>
              <a:rPr dirty="0" sz="850" spc="30">
                <a:latin typeface="Times New Roman"/>
                <a:cs typeface="Times New Roman"/>
              </a:rPr>
              <a:t>with</a:t>
            </a:r>
            <a:endParaRPr sz="8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( </a:t>
            </a:r>
            <a:r>
              <a:rPr dirty="0" sz="750" spc="-10">
                <a:latin typeface="Courier New"/>
                <a:cs typeface="Courier New"/>
              </a:rPr>
              <a:t>gpa </a:t>
            </a:r>
            <a:r>
              <a:rPr dirty="0" sz="750" spc="-5">
                <a:latin typeface="Courier New"/>
                <a:cs typeface="Courier New"/>
              </a:rPr>
              <a:t>&gt;= </a:t>
            </a:r>
            <a:r>
              <a:rPr dirty="0" sz="750" spc="-15">
                <a:latin typeface="Courier New"/>
                <a:cs typeface="Courier New"/>
              </a:rPr>
              <a:t>2.0 </a:t>
            </a:r>
            <a:r>
              <a:rPr dirty="0" sz="750" spc="-10">
                <a:latin typeface="Courier New"/>
                <a:cs typeface="Courier New"/>
              </a:rPr>
              <a:t>||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750" spc="-5">
                <a:latin typeface="Courier New"/>
                <a:cs typeface="Courier New"/>
              </a:rPr>
              <a:t>==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'4')</a:t>
            </a:r>
            <a:endParaRPr sz="75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585"/>
              </a:spcBef>
            </a:pPr>
            <a:r>
              <a:rPr dirty="0" sz="850" spc="-15">
                <a:latin typeface="Times New Roman"/>
                <a:cs typeface="Times New Roman"/>
              </a:rPr>
              <a:t>and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replace</a:t>
            </a:r>
            <a:endParaRPr sz="8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(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750" spc="-5">
                <a:latin typeface="Courier New"/>
                <a:cs typeface="Courier New"/>
              </a:rPr>
              <a:t>!= </a:t>
            </a:r>
            <a:r>
              <a:rPr dirty="0" sz="750" spc="-15">
                <a:latin typeface="Courier New"/>
                <a:cs typeface="Courier New"/>
              </a:rPr>
              <a:t>'4'|| </a:t>
            </a:r>
            <a:r>
              <a:rPr dirty="0" sz="750" spc="-10">
                <a:latin typeface="Courier New"/>
                <a:cs typeface="Courier New"/>
              </a:rPr>
              <a:t>gpa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7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2.0)</a:t>
            </a:r>
            <a:endParaRPr sz="7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595"/>
              </a:spcBef>
            </a:pPr>
            <a:r>
              <a:rPr dirty="0" sz="850" spc="30">
                <a:latin typeface="Times New Roman"/>
                <a:cs typeface="Times New Roman"/>
              </a:rPr>
              <a:t>with</a:t>
            </a:r>
            <a:endParaRPr sz="85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680"/>
              </a:spcBef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(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750" spc="-5">
                <a:latin typeface="Courier New"/>
                <a:cs typeface="Courier New"/>
              </a:rPr>
              <a:t>!= </a:t>
            </a:r>
            <a:r>
              <a:rPr dirty="0" sz="750" spc="-10">
                <a:latin typeface="Courier New"/>
                <a:cs typeface="Courier New"/>
              </a:rPr>
              <a:t>'4' &amp;&amp; </a:t>
            </a:r>
            <a:r>
              <a:rPr dirty="0" sz="750" spc="-15">
                <a:latin typeface="Courier New"/>
                <a:cs typeface="Courier New"/>
              </a:rPr>
              <a:t>gpa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2.0)</a:t>
            </a:r>
            <a:endParaRPr sz="750">
              <a:latin typeface="Courier New"/>
              <a:cs typeface="Courier New"/>
            </a:endParaRPr>
          </a:p>
          <a:p>
            <a:pPr marL="204470" marR="33655">
              <a:lnSpc>
                <a:spcPct val="107100"/>
              </a:lnSpc>
              <a:spcBef>
                <a:spcPts val="495"/>
              </a:spcBef>
            </a:pPr>
            <a:r>
              <a:rPr dirty="0" sz="850" spc="25">
                <a:latin typeface="Times New Roman"/>
                <a:cs typeface="Times New Roman"/>
              </a:rPr>
              <a:t>which </a:t>
            </a:r>
            <a:r>
              <a:rPr dirty="0" sz="850" spc="35">
                <a:latin typeface="Times New Roman"/>
                <a:cs typeface="Times New Roman"/>
              </a:rPr>
              <a:t>students </a:t>
            </a:r>
            <a:r>
              <a:rPr dirty="0" sz="850" spc="-45">
                <a:latin typeface="Times New Roman"/>
                <a:cs typeface="Times New Roman"/>
              </a:rPr>
              <a:t>will </a:t>
            </a:r>
            <a:r>
              <a:rPr dirty="0" sz="850" spc="35">
                <a:latin typeface="Times New Roman"/>
                <a:cs typeface="Times New Roman"/>
              </a:rPr>
              <a:t>graduate </a:t>
            </a:r>
            <a:r>
              <a:rPr dirty="0" sz="850" spc="-10">
                <a:latin typeface="Times New Roman"/>
                <a:cs typeface="Times New Roman"/>
              </a:rPr>
              <a:t>and </a:t>
            </a:r>
            <a:r>
              <a:rPr dirty="0" sz="850" spc="35">
                <a:latin typeface="Times New Roman"/>
                <a:cs typeface="Times New Roman"/>
              </a:rPr>
              <a:t>which </a:t>
            </a:r>
            <a:r>
              <a:rPr dirty="0" sz="850" spc="-45">
                <a:latin typeface="Times New Roman"/>
                <a:cs typeface="Times New Roman"/>
              </a:rPr>
              <a:t>will </a:t>
            </a:r>
            <a:r>
              <a:rPr dirty="0" sz="850" spc="5">
                <a:latin typeface="Times New Roman"/>
                <a:cs typeface="Times New Roman"/>
              </a:rPr>
              <a:t>not </a:t>
            </a:r>
            <a:r>
              <a:rPr dirty="0" sz="850" spc="35">
                <a:latin typeface="Times New Roman"/>
                <a:cs typeface="Times New Roman"/>
              </a:rPr>
              <a:t>graduate according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15">
                <a:latin typeface="Times New Roman"/>
                <a:cs typeface="Times New Roman"/>
              </a:rPr>
              <a:t>this  </a:t>
            </a:r>
            <a:r>
              <a:rPr dirty="0" sz="850" spc="40">
                <a:latin typeface="Times New Roman"/>
                <a:cs typeface="Times New Roman"/>
              </a:rPr>
              <a:t>new</a:t>
            </a:r>
            <a:r>
              <a:rPr dirty="0" sz="850" spc="114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program?</a:t>
            </a:r>
            <a:endParaRPr sz="85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75"/>
              </a:spcBef>
            </a:pPr>
            <a:r>
              <a:rPr dirty="0" sz="850">
                <a:latin typeface="Times New Roman"/>
                <a:cs typeface="Times New Roman"/>
              </a:rPr>
              <a:t>Does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40">
                <a:latin typeface="Times New Roman"/>
                <a:cs typeface="Times New Roman"/>
              </a:rPr>
              <a:t>handle </a:t>
            </a:r>
            <a:r>
              <a:rPr dirty="0" sz="850" spc="-40">
                <a:latin typeface="Times New Roman"/>
                <a:cs typeface="Times New Roman"/>
              </a:rPr>
              <a:t>all </a:t>
            </a:r>
            <a:r>
              <a:rPr dirty="0" sz="850" spc="35">
                <a:latin typeface="Times New Roman"/>
                <a:cs typeface="Times New Roman"/>
              </a:rPr>
              <a:t>cases </a:t>
            </a:r>
            <a:r>
              <a:rPr dirty="0" sz="850" spc="10">
                <a:latin typeface="Times New Roman"/>
                <a:cs typeface="Times New Roman"/>
              </a:rPr>
              <a:t>(i.e., </a:t>
            </a:r>
            <a:r>
              <a:rPr dirty="0" sz="850" spc="-45">
                <a:latin typeface="Times New Roman"/>
                <a:cs typeface="Times New Roman"/>
              </a:rPr>
              <a:t>all </a:t>
            </a:r>
            <a:r>
              <a:rPr dirty="0" sz="850" spc="35">
                <a:latin typeface="Times New Roman"/>
                <a:cs typeface="Times New Roman"/>
              </a:rPr>
              <a:t>combinations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750" spc="-15">
                <a:latin typeface="Courier New"/>
                <a:cs typeface="Courier New"/>
              </a:rPr>
              <a:t>year </a:t>
            </a:r>
            <a:r>
              <a:rPr dirty="0" sz="850" spc="-15">
                <a:latin typeface="Times New Roman"/>
                <a:cs typeface="Times New Roman"/>
              </a:rPr>
              <a:t>and</a:t>
            </a:r>
            <a:r>
              <a:rPr dirty="0" sz="850" spc="135">
                <a:latin typeface="Times New Roman"/>
                <a:cs typeface="Times New Roman"/>
              </a:rPr>
              <a:t> </a:t>
            </a:r>
            <a:r>
              <a:rPr dirty="0" sz="750" spc="-30">
                <a:latin typeface="Courier New"/>
                <a:cs typeface="Courier New"/>
              </a:rPr>
              <a:t>gpa</a:t>
            </a:r>
            <a:r>
              <a:rPr dirty="0" sz="850" spc="-30">
                <a:latin typeface="Times New Roman"/>
                <a:cs typeface="Times New Roman"/>
              </a:rPr>
              <a:t>)?</a:t>
            </a:r>
            <a:endParaRPr sz="850">
              <a:latin typeface="Times New Roman"/>
              <a:cs typeface="Times New Roman"/>
            </a:endParaRPr>
          </a:p>
          <a:p>
            <a:pPr marL="204470" marR="198120" indent="-192405">
              <a:lnSpc>
                <a:spcPct val="107100"/>
              </a:lnSpc>
              <a:spcBef>
                <a:spcPts val="265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</a:t>
            </a:r>
            <a:r>
              <a:rPr dirty="0" sz="850" spc="50" i="1">
                <a:latin typeface="Times New Roman"/>
                <a:cs typeface="Times New Roman"/>
              </a:rPr>
              <a:t> </a:t>
            </a:r>
            <a:r>
              <a:rPr dirty="0" sz="850" spc="-65" i="1">
                <a:latin typeface="Times New Roman"/>
                <a:cs typeface="Times New Roman"/>
              </a:rPr>
              <a:t>4:</a:t>
            </a:r>
            <a:r>
              <a:rPr dirty="0" sz="850" spc="80" i="1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Could</a:t>
            </a:r>
            <a:r>
              <a:rPr dirty="0" sz="850" spc="135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Times New Roman"/>
                <a:cs typeface="Times New Roman"/>
              </a:rPr>
              <a:t>you</a:t>
            </a:r>
            <a:r>
              <a:rPr dirty="0" sz="850" spc="9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replace</a:t>
            </a:r>
            <a:r>
              <a:rPr dirty="0" sz="850" spc="7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else</a:t>
            </a:r>
            <a:r>
              <a:rPr dirty="0" sz="750" spc="-17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if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(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year</a:t>
            </a:r>
            <a:r>
              <a:rPr dirty="0" sz="750" spc="-17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!=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'4'||</a:t>
            </a:r>
            <a:r>
              <a:rPr dirty="0" sz="750" spc="-17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gpa</a:t>
            </a:r>
            <a:r>
              <a:rPr dirty="0" sz="750" spc="-17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2.0)</a:t>
            </a:r>
            <a:r>
              <a:rPr dirty="0" sz="750" spc="-155">
                <a:latin typeface="Courier New"/>
                <a:cs typeface="Courier New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with</a:t>
            </a:r>
            <a:r>
              <a:rPr dirty="0" sz="850" spc="10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the  </a:t>
            </a:r>
            <a:r>
              <a:rPr dirty="0" sz="850" spc="15">
                <a:latin typeface="Times New Roman"/>
                <a:cs typeface="Times New Roman"/>
              </a:rPr>
              <a:t>single </a:t>
            </a:r>
            <a:r>
              <a:rPr dirty="0" sz="850" spc="50">
                <a:latin typeface="Times New Roman"/>
                <a:cs typeface="Times New Roman"/>
              </a:rPr>
              <a:t>word</a:t>
            </a:r>
            <a:r>
              <a:rPr dirty="0" sz="850" spc="-90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else</a:t>
            </a:r>
            <a:r>
              <a:rPr dirty="0" sz="850" spc="-20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850" y="3887851"/>
            <a:ext cx="5116195" cy="472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25">
                <a:latin typeface="Arial"/>
                <a:cs typeface="Arial"/>
              </a:rPr>
              <a:t>L</a:t>
            </a:r>
            <a:r>
              <a:rPr dirty="0" sz="1150" spc="-215">
                <a:latin typeface="Arial"/>
                <a:cs typeface="Arial"/>
              </a:rPr>
              <a:t> </a:t>
            </a:r>
            <a:r>
              <a:rPr dirty="0" sz="1150" spc="-409">
                <a:latin typeface="Arial"/>
                <a:cs typeface="Arial"/>
              </a:rPr>
              <a:t>E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495">
                <a:latin typeface="Arial"/>
                <a:cs typeface="Arial"/>
              </a:rPr>
              <a:t>O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290">
                <a:latin typeface="Arial"/>
                <a:cs typeface="Arial"/>
              </a:rPr>
              <a:t>4</a:t>
            </a:r>
            <a:r>
              <a:rPr dirty="0" sz="1150" spc="-270">
                <a:latin typeface="Arial"/>
                <a:cs typeface="Arial"/>
              </a:rPr>
              <a:t> </a:t>
            </a:r>
            <a:r>
              <a:rPr dirty="0" sz="1150" spc="-375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tabLst>
                <a:tab pos="1326515" algn="l"/>
              </a:tabLst>
            </a:pPr>
            <a:r>
              <a:rPr dirty="0" sz="1000" spc="-140">
                <a:latin typeface="Arial"/>
                <a:cs typeface="Arial"/>
              </a:rPr>
              <a:t>LAB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4.4	</a:t>
            </a:r>
            <a:r>
              <a:rPr dirty="0" sz="1000" spc="-130">
                <a:latin typeface="Arial"/>
                <a:cs typeface="Arial"/>
              </a:rPr>
              <a:t>The </a:t>
            </a:r>
            <a:r>
              <a:rPr dirty="0" sz="1000" spc="-25" b="1">
                <a:latin typeface="Courier New"/>
                <a:cs typeface="Courier New"/>
              </a:rPr>
              <a:t>switch</a:t>
            </a:r>
            <a:r>
              <a:rPr dirty="0" sz="1000" spc="-385" b="1">
                <a:latin typeface="Courier New"/>
                <a:cs typeface="Courier New"/>
              </a:rPr>
              <a:t> </a:t>
            </a:r>
            <a:r>
              <a:rPr dirty="0" sz="1000" spc="-65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marL="1522730" marR="68580" indent="-193675">
              <a:lnSpc>
                <a:spcPct val="106700"/>
              </a:lnSpc>
              <a:spcBef>
                <a:spcPts val="405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30">
                <a:latin typeface="Times New Roman"/>
                <a:cs typeface="Times New Roman"/>
              </a:rPr>
              <a:t>Bring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30">
                <a:latin typeface="Times New Roman"/>
                <a:cs typeface="Times New Roman"/>
              </a:rPr>
              <a:t>file </a:t>
            </a:r>
            <a:r>
              <a:rPr dirty="0" sz="750" spc="-15">
                <a:latin typeface="Courier New"/>
                <a:cs typeface="Courier New"/>
              </a:rPr>
              <a:t>switch.cpp </a:t>
            </a:r>
            <a:r>
              <a:rPr dirty="0" sz="850" spc="-5">
                <a:latin typeface="Times New Roman"/>
                <a:cs typeface="Times New Roman"/>
              </a:rPr>
              <a:t>from the </a:t>
            </a:r>
            <a:r>
              <a:rPr dirty="0" sz="850" spc="-20">
                <a:latin typeface="Times New Roman"/>
                <a:cs typeface="Times New Roman"/>
              </a:rPr>
              <a:t>Lab </a:t>
            </a:r>
            <a:r>
              <a:rPr dirty="0" sz="850" spc="-30">
                <a:latin typeface="Times New Roman"/>
                <a:cs typeface="Times New Roman"/>
              </a:rPr>
              <a:t>4 </a:t>
            </a:r>
            <a:r>
              <a:rPr dirty="0" sz="850" spc="15">
                <a:latin typeface="Times New Roman"/>
                <a:cs typeface="Times New Roman"/>
              </a:rPr>
              <a:t>folder.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0">
                <a:latin typeface="Times New Roman"/>
                <a:cs typeface="Times New Roman"/>
              </a:rPr>
              <a:t>Sample  </a:t>
            </a:r>
            <a:r>
              <a:rPr dirty="0" sz="850" spc="25">
                <a:latin typeface="Times New Roman"/>
                <a:cs typeface="Times New Roman"/>
              </a:rPr>
              <a:t>Program </a:t>
            </a:r>
            <a:r>
              <a:rPr dirty="0" sz="850" spc="-30">
                <a:latin typeface="Times New Roman"/>
                <a:cs typeface="Times New Roman"/>
              </a:rPr>
              <a:t>4.3 </a:t>
            </a:r>
            <a:r>
              <a:rPr dirty="0" sz="850" spc="-5">
                <a:latin typeface="Times New Roman"/>
                <a:cs typeface="Times New Roman"/>
              </a:rPr>
              <a:t>from the </a:t>
            </a:r>
            <a:r>
              <a:rPr dirty="0" sz="850" spc="20">
                <a:latin typeface="Times New Roman"/>
                <a:cs typeface="Times New Roman"/>
              </a:rPr>
              <a:t>Pre-lab Reading </a:t>
            </a:r>
            <a:r>
              <a:rPr dirty="0" sz="850" spc="25">
                <a:latin typeface="Times New Roman"/>
                <a:cs typeface="Times New Roman"/>
              </a:rPr>
              <a:t>Assignment.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55">
                <a:latin typeface="Times New Roman"/>
                <a:cs typeface="Times New Roman"/>
              </a:rPr>
              <a:t>shown  </a:t>
            </a:r>
            <a:r>
              <a:rPr dirty="0" sz="850" spc="25">
                <a:latin typeface="Times New Roman"/>
                <a:cs typeface="Times New Roman"/>
              </a:rPr>
              <a:t>below. </a:t>
            </a:r>
            <a:r>
              <a:rPr dirty="0" sz="850" spc="45">
                <a:latin typeface="Times New Roman"/>
                <a:cs typeface="Times New Roman"/>
              </a:rPr>
              <a:t>Remove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break </a:t>
            </a:r>
            <a:r>
              <a:rPr dirty="0" sz="850" spc="40">
                <a:latin typeface="Times New Roman"/>
                <a:cs typeface="Times New Roman"/>
              </a:rPr>
              <a:t>statements </a:t>
            </a:r>
            <a:r>
              <a:rPr dirty="0" sz="850" spc="-5">
                <a:latin typeface="Times New Roman"/>
                <a:cs typeface="Times New Roman"/>
              </a:rPr>
              <a:t>from </a:t>
            </a:r>
            <a:r>
              <a:rPr dirty="0" sz="850" spc="40">
                <a:latin typeface="Times New Roman"/>
                <a:cs typeface="Times New Roman"/>
              </a:rPr>
              <a:t>each </a:t>
            </a:r>
            <a:r>
              <a:rPr dirty="0" sz="850" spc="-5">
                <a:latin typeface="Times New Roman"/>
                <a:cs typeface="Times New Roman"/>
              </a:rPr>
              <a:t>of the </a:t>
            </a:r>
            <a:r>
              <a:rPr dirty="0" sz="850" spc="20">
                <a:latin typeface="Times New Roman"/>
                <a:cs typeface="Times New Roman"/>
              </a:rPr>
              <a:t>cases. </a:t>
            </a: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the  </a:t>
            </a:r>
            <a:r>
              <a:rPr dirty="0" sz="850" spc="-15">
                <a:latin typeface="Times New Roman"/>
                <a:cs typeface="Times New Roman"/>
              </a:rPr>
              <a:t>effect </a:t>
            </a:r>
            <a:r>
              <a:rPr dirty="0" sz="850" spc="5">
                <a:latin typeface="Times New Roman"/>
                <a:cs typeface="Times New Roman"/>
              </a:rPr>
              <a:t>on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execution </a:t>
            </a:r>
            <a:r>
              <a:rPr dirty="0" sz="850" spc="-5">
                <a:latin typeface="Times New Roman"/>
                <a:cs typeface="Times New Roman"/>
              </a:rPr>
              <a:t>of the</a:t>
            </a:r>
            <a:r>
              <a:rPr dirty="0" sz="850" spc="25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program?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program illustrates </a:t>
            </a:r>
            <a:r>
              <a:rPr dirty="0" sz="750" spc="-10">
                <a:latin typeface="Courier New"/>
                <a:cs typeface="Courier New"/>
              </a:rPr>
              <a:t>the use </a:t>
            </a:r>
            <a:r>
              <a:rPr dirty="0" sz="750" spc="-5">
                <a:latin typeface="Courier New"/>
                <a:cs typeface="Courier New"/>
              </a:rPr>
              <a:t>of </a:t>
            </a:r>
            <a:r>
              <a:rPr dirty="0" sz="750" spc="-15">
                <a:latin typeface="Courier New"/>
                <a:cs typeface="Courier New"/>
              </a:rPr>
              <a:t>the switch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statement.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</a:pPr>
            <a:r>
              <a:rPr dirty="0" sz="750" spc="5" b="1">
                <a:latin typeface="Courier New"/>
                <a:cs typeface="Courier New"/>
              </a:rPr>
              <a:t>// PLACE YOUR NAME</a:t>
            </a:r>
            <a:r>
              <a:rPr dirty="0" sz="750" spc="15" b="1">
                <a:latin typeface="Courier New"/>
                <a:cs typeface="Courier New"/>
              </a:rPr>
              <a:t> </a:t>
            </a:r>
            <a:r>
              <a:rPr dirty="0" sz="750" spc="5" b="1">
                <a:latin typeface="Courier New"/>
                <a:cs typeface="Courier New"/>
              </a:rPr>
              <a:t>HERE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817244" marR="3180080">
              <a:lnSpc>
                <a:spcPct val="122700"/>
              </a:lnSpc>
              <a:spcBef>
                <a:spcPts val="5"/>
              </a:spcBef>
            </a:pPr>
            <a:r>
              <a:rPr dirty="0" sz="750" spc="-15">
                <a:latin typeface="Courier New"/>
                <a:cs typeface="Courier New"/>
              </a:rPr>
              <a:t>#include &lt;iostream&gt;  using </a:t>
            </a:r>
            <a:r>
              <a:rPr dirty="0" sz="750" spc="-20">
                <a:latin typeface="Courier New"/>
                <a:cs typeface="Courier New"/>
              </a:rPr>
              <a:t>namespace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535"/>
              </a:spcBef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052195">
              <a:lnSpc>
                <a:spcPct val="100000"/>
              </a:lnSpc>
              <a:spcBef>
                <a:spcPts val="195"/>
              </a:spcBef>
            </a:pPr>
            <a:r>
              <a:rPr dirty="0" sz="750" spc="-15">
                <a:latin typeface="Courier New"/>
                <a:cs typeface="Courier New"/>
              </a:rPr>
              <a:t>char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052195" marR="678815" indent="-10795">
              <a:lnSpc>
                <a:spcPct val="1217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"What grade </a:t>
            </a:r>
            <a:r>
              <a:rPr dirty="0" sz="750" spc="-10">
                <a:latin typeface="Courier New"/>
                <a:cs typeface="Courier New"/>
              </a:rPr>
              <a:t>did </a:t>
            </a:r>
            <a:r>
              <a:rPr dirty="0" sz="750" spc="-15">
                <a:latin typeface="Courier New"/>
                <a:cs typeface="Courier New"/>
              </a:rPr>
              <a:t>you earn </a:t>
            </a:r>
            <a:r>
              <a:rPr dirty="0" sz="750" spc="-5">
                <a:latin typeface="Courier New"/>
                <a:cs typeface="Courier New"/>
              </a:rPr>
              <a:t>in </a:t>
            </a:r>
            <a:r>
              <a:rPr dirty="0" sz="750" spc="-15">
                <a:latin typeface="Courier New"/>
                <a:cs typeface="Courier New"/>
              </a:rPr>
              <a:t>Programming </a:t>
            </a:r>
            <a:r>
              <a:rPr dirty="0" sz="750">
                <a:latin typeface="Courier New"/>
                <a:cs typeface="Courier New"/>
              </a:rPr>
              <a:t>I </a:t>
            </a:r>
            <a:r>
              <a:rPr dirty="0" sz="750" spc="-5">
                <a:latin typeface="Courier New"/>
                <a:cs typeface="Courier New"/>
              </a:rPr>
              <a:t>?"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24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tabLst>
                <a:tab pos="2660015" algn="l"/>
              </a:tabLst>
            </a:pPr>
            <a:r>
              <a:rPr dirty="0" sz="750" spc="-15">
                <a:latin typeface="Courier New"/>
                <a:cs typeface="Courier New"/>
              </a:rPr>
              <a:t>switch(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 </a:t>
            </a:r>
            <a:r>
              <a:rPr dirty="0" sz="750">
                <a:latin typeface="Courier New"/>
                <a:cs typeface="Courier New"/>
              </a:rPr>
              <a:t>)	</a:t>
            </a: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where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switch statement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begins</a:t>
            </a:r>
            <a:endParaRPr sz="750">
              <a:latin typeface="Courier New"/>
              <a:cs typeface="Courier New"/>
            </a:endParaRPr>
          </a:p>
          <a:p>
            <a:pPr marL="104775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722755" marR="1061085" indent="-568960">
              <a:lnSpc>
                <a:spcPts val="1100"/>
              </a:lnSpc>
              <a:spcBef>
                <a:spcPts val="60"/>
              </a:spcBef>
            </a:pPr>
            <a:r>
              <a:rPr dirty="0" sz="750" spc="-15">
                <a:latin typeface="Courier New"/>
                <a:cs typeface="Courier New"/>
              </a:rPr>
              <a:t>case 'A':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0">
                <a:latin typeface="Courier New"/>
                <a:cs typeface="Courier New"/>
              </a:rPr>
              <a:t>"an </a:t>
            </a:r>
            <a:r>
              <a:rPr dirty="0" sz="750">
                <a:latin typeface="Courier New"/>
                <a:cs typeface="Courier New"/>
              </a:rPr>
              <a:t>A - </a:t>
            </a:r>
            <a:r>
              <a:rPr dirty="0" sz="750" spc="-15">
                <a:latin typeface="Courier New"/>
                <a:cs typeface="Courier New"/>
              </a:rPr>
              <a:t>excellent work </a:t>
            </a:r>
            <a:r>
              <a:rPr dirty="0" sz="750" spc="-5">
                <a:latin typeface="Courier New"/>
                <a:cs typeface="Courier New"/>
              </a:rPr>
              <a:t>!"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2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22755" marR="1116330" indent="-568960">
              <a:lnSpc>
                <a:spcPts val="1090"/>
              </a:lnSpc>
              <a:spcBef>
                <a:spcPts val="5"/>
              </a:spcBef>
            </a:pPr>
            <a:r>
              <a:rPr dirty="0" sz="750" spc="-15">
                <a:latin typeface="Courier New"/>
                <a:cs typeface="Courier New"/>
              </a:rPr>
              <a:t>case 'B':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</a:t>
            </a:r>
            <a:r>
              <a:rPr dirty="0" sz="750" spc="-10">
                <a:latin typeface="Courier New"/>
                <a:cs typeface="Courier New"/>
              </a:rPr>
              <a:t>got </a:t>
            </a:r>
            <a:r>
              <a:rPr dirty="0" sz="750">
                <a:latin typeface="Courier New"/>
                <a:cs typeface="Courier New"/>
              </a:rPr>
              <a:t>a B - </a:t>
            </a:r>
            <a:r>
              <a:rPr dirty="0" sz="750" spc="-15">
                <a:latin typeface="Courier New"/>
                <a:cs typeface="Courier New"/>
              </a:rPr>
              <a:t>good job"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22755" marR="842010" indent="-568960">
              <a:lnSpc>
                <a:spcPts val="1090"/>
              </a:lnSpc>
              <a:spcBef>
                <a:spcPts val="5"/>
              </a:spcBef>
            </a:pPr>
            <a:r>
              <a:rPr dirty="0" sz="750" spc="-15">
                <a:latin typeface="Courier New"/>
                <a:cs typeface="Courier New"/>
              </a:rPr>
              <a:t>case 'C':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"earning </a:t>
            </a:r>
            <a:r>
              <a:rPr dirty="0" sz="750">
                <a:latin typeface="Courier New"/>
                <a:cs typeface="Courier New"/>
              </a:rPr>
              <a:t>a C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20">
                <a:latin typeface="Courier New"/>
                <a:cs typeface="Courier New"/>
              </a:rPr>
              <a:t>satisfactory"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22755" marR="173990" indent="-568960">
              <a:lnSpc>
                <a:spcPts val="1090"/>
              </a:lnSpc>
              <a:spcBef>
                <a:spcPts val="15"/>
              </a:spcBef>
            </a:pPr>
            <a:r>
              <a:rPr dirty="0" sz="750" spc="-15">
                <a:latin typeface="Courier New"/>
                <a:cs typeface="Courier New"/>
              </a:rPr>
              <a:t>case 'D':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"while </a:t>
            </a:r>
            <a:r>
              <a:rPr dirty="0" sz="750">
                <a:latin typeface="Courier New"/>
                <a:cs typeface="Courier New"/>
              </a:rPr>
              <a:t>D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passing, there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problem"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29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325" y="2475229"/>
            <a:ext cx="4359910" cy="0"/>
          </a:xfrm>
          <a:custGeom>
            <a:avLst/>
            <a:gdLst/>
            <a:ahLst/>
            <a:cxnLst/>
            <a:rect l="l" t="t" r="r" b="b"/>
            <a:pathLst>
              <a:path w="4359909" h="0">
                <a:moveTo>
                  <a:pt x="0" y="0"/>
                </a:moveTo>
                <a:lnTo>
                  <a:pt x="4359909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5569" y="647065"/>
            <a:ext cx="192405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690"/>
              </a:spcBef>
            </a:pPr>
            <a:r>
              <a:rPr dirty="0" sz="750" spc="-35">
                <a:latin typeface="Arial"/>
                <a:cs typeface="Arial"/>
              </a:rPr>
              <a:t>52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426" y="1182370"/>
            <a:ext cx="16979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 spc="4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498" y="1448460"/>
            <a:ext cx="4365625" cy="3108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0590" marR="563245" indent="-561340">
              <a:lnSpc>
                <a:spcPct val="120000"/>
              </a:lnSpc>
              <a:spcBef>
                <a:spcPts val="95"/>
              </a:spcBef>
            </a:pPr>
            <a:r>
              <a:rPr dirty="0" sz="750" spc="-15">
                <a:latin typeface="Courier New"/>
                <a:cs typeface="Courier New"/>
              </a:rPr>
              <a:t>case 'F':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failed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15">
                <a:latin typeface="Courier New"/>
                <a:cs typeface="Courier New"/>
              </a:rPr>
              <a:t>better luck next time"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20">
                <a:latin typeface="Courier New"/>
                <a:cs typeface="Courier New"/>
              </a:rPr>
              <a:t>endl  </a:t>
            </a:r>
            <a:r>
              <a:rPr dirty="0" sz="750" spc="-15">
                <a:latin typeface="Courier New"/>
                <a:cs typeface="Courier New"/>
              </a:rPr>
              <a:t>break;</a:t>
            </a:r>
            <a:endParaRPr sz="75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95"/>
              </a:spcBef>
            </a:pPr>
            <a:r>
              <a:rPr dirty="0" sz="750" spc="-15">
                <a:latin typeface="Courier New"/>
                <a:cs typeface="Courier New"/>
              </a:rPr>
              <a:t>default: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</a:t>
            </a:r>
            <a:r>
              <a:rPr dirty="0" sz="750" spc="-10">
                <a:latin typeface="Courier New"/>
                <a:cs typeface="Courier New"/>
              </a:rPr>
              <a:t>did not </a:t>
            </a:r>
            <a:r>
              <a:rPr dirty="0" sz="750" spc="-15">
                <a:latin typeface="Courier New"/>
                <a:cs typeface="Courier New"/>
              </a:rPr>
              <a:t>enter </a:t>
            </a:r>
            <a:r>
              <a:rPr dirty="0" sz="750" spc="-5">
                <a:latin typeface="Courier New"/>
                <a:cs typeface="Courier New"/>
              </a:rPr>
              <a:t>an </a:t>
            </a:r>
            <a:r>
              <a:rPr dirty="0" sz="750" spc="-10">
                <a:latin typeface="Courier New"/>
                <a:cs typeface="Courier New"/>
              </a:rPr>
              <a:t>A, </a:t>
            </a:r>
            <a:r>
              <a:rPr dirty="0" sz="750" spc="-5">
                <a:latin typeface="Courier New"/>
                <a:cs typeface="Courier New"/>
              </a:rPr>
              <a:t>B, C, </a:t>
            </a:r>
            <a:r>
              <a:rPr dirty="0" sz="750" spc="-10">
                <a:latin typeface="Courier New"/>
                <a:cs typeface="Courier New"/>
              </a:rPr>
              <a:t>D, </a:t>
            </a:r>
            <a:r>
              <a:rPr dirty="0" sz="750" spc="-5">
                <a:latin typeface="Courier New"/>
                <a:cs typeface="Courier New"/>
              </a:rPr>
              <a:t>or </a:t>
            </a:r>
            <a:r>
              <a:rPr dirty="0" sz="750" spc="-10">
                <a:latin typeface="Courier New"/>
                <a:cs typeface="Courier New"/>
              </a:rPr>
              <a:t>F" &lt;&lt;</a:t>
            </a:r>
            <a:r>
              <a:rPr dirty="0" sz="750" spc="-27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718185" marR="5080" indent="-192405">
              <a:lnSpc>
                <a:spcPct val="1065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2: </a:t>
            </a:r>
            <a:r>
              <a:rPr dirty="0" sz="850" spc="-15">
                <a:latin typeface="Times New Roman"/>
                <a:cs typeface="Times New Roman"/>
              </a:rPr>
              <a:t>Add an </a:t>
            </a:r>
            <a:r>
              <a:rPr dirty="0" sz="850" spc="30">
                <a:latin typeface="Times New Roman"/>
                <a:cs typeface="Times New Roman"/>
              </a:rPr>
              <a:t>additional </a:t>
            </a:r>
            <a:r>
              <a:rPr dirty="0" sz="750" spc="-15">
                <a:latin typeface="Courier New"/>
                <a:cs typeface="Courier New"/>
              </a:rPr>
              <a:t>switch </a:t>
            </a:r>
            <a:r>
              <a:rPr dirty="0" sz="850" spc="30">
                <a:latin typeface="Times New Roman"/>
                <a:cs typeface="Times New Roman"/>
              </a:rPr>
              <a:t>statement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25">
                <a:latin typeface="Times New Roman"/>
                <a:cs typeface="Times New Roman"/>
              </a:rPr>
              <a:t>allows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Passing </a:t>
            </a:r>
            <a:r>
              <a:rPr dirty="0" sz="850" spc="40">
                <a:latin typeface="Times New Roman"/>
                <a:cs typeface="Times New Roman"/>
              </a:rPr>
              <a:t>option 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0">
                <a:latin typeface="Times New Roman"/>
                <a:cs typeface="Times New Roman"/>
              </a:rPr>
              <a:t>grade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40">
                <a:latin typeface="Times New Roman"/>
                <a:cs typeface="Times New Roman"/>
              </a:rPr>
              <a:t>D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20">
                <a:latin typeface="Times New Roman"/>
                <a:cs typeface="Times New Roman"/>
              </a:rPr>
              <a:t>better. </a:t>
            </a: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sample </a:t>
            </a:r>
            <a:r>
              <a:rPr dirty="0" sz="850">
                <a:latin typeface="Times New Roman"/>
                <a:cs typeface="Times New Roman"/>
              </a:rPr>
              <a:t>run </a:t>
            </a:r>
            <a:r>
              <a:rPr dirty="0" sz="850" spc="25">
                <a:latin typeface="Times New Roman"/>
                <a:cs typeface="Times New Roman"/>
              </a:rPr>
              <a:t>given </a:t>
            </a:r>
            <a:r>
              <a:rPr dirty="0" sz="850" spc="45">
                <a:latin typeface="Times New Roman"/>
                <a:cs typeface="Times New Roman"/>
              </a:rPr>
              <a:t>below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50">
                <a:latin typeface="Times New Roman"/>
                <a:cs typeface="Times New Roman"/>
              </a:rPr>
              <a:t>model </a:t>
            </a:r>
            <a:r>
              <a:rPr dirty="0" sz="850" spc="35">
                <a:latin typeface="Times New Roman"/>
                <a:cs typeface="Times New Roman"/>
              </a:rPr>
              <a:t>your  </a:t>
            </a:r>
            <a:r>
              <a:rPr dirty="0" sz="850" spc="40">
                <a:latin typeface="Times New Roman"/>
                <a:cs typeface="Times New Roman"/>
              </a:rPr>
              <a:t>output.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</a:pPr>
            <a:r>
              <a:rPr dirty="0" sz="850" spc="10" i="1">
                <a:latin typeface="Times New Roman"/>
                <a:cs typeface="Times New Roman"/>
              </a:rPr>
              <a:t>Sample</a:t>
            </a:r>
            <a:r>
              <a:rPr dirty="0" sz="850" spc="135" i="1">
                <a:latin typeface="Times New Roman"/>
                <a:cs typeface="Times New Roman"/>
              </a:rPr>
              <a:t> </a:t>
            </a:r>
            <a:r>
              <a:rPr dirty="0" sz="850" spc="30" i="1">
                <a:latin typeface="Times New Roman"/>
                <a:cs typeface="Times New Roman"/>
              </a:rPr>
              <a:t>Run:</a:t>
            </a:r>
            <a:endParaRPr sz="850">
              <a:latin typeface="Times New Roman"/>
              <a:cs typeface="Times New Roman"/>
            </a:endParaRPr>
          </a:p>
          <a:p>
            <a:pPr marL="537210">
              <a:lnSpc>
                <a:spcPct val="100000"/>
              </a:lnSpc>
              <a:spcBef>
                <a:spcPts val="400"/>
              </a:spcBef>
            </a:pPr>
            <a:r>
              <a:rPr dirty="0" sz="750" spc="-90" b="1">
                <a:latin typeface="Arial"/>
                <a:cs typeface="Arial"/>
              </a:rPr>
              <a:t>What </a:t>
            </a:r>
            <a:r>
              <a:rPr dirty="0" sz="750" b="1">
                <a:latin typeface="Arial"/>
                <a:cs typeface="Arial"/>
              </a:rPr>
              <a:t>grade did </a:t>
            </a:r>
            <a:r>
              <a:rPr dirty="0" sz="750" spc="-5" b="1">
                <a:latin typeface="Arial"/>
                <a:cs typeface="Arial"/>
              </a:rPr>
              <a:t>you </a:t>
            </a:r>
            <a:r>
              <a:rPr dirty="0" sz="750" b="1">
                <a:latin typeface="Arial"/>
                <a:cs typeface="Arial"/>
              </a:rPr>
              <a:t>earn </a:t>
            </a:r>
            <a:r>
              <a:rPr dirty="0" sz="750" spc="5" b="1">
                <a:latin typeface="Arial"/>
                <a:cs typeface="Arial"/>
              </a:rPr>
              <a:t>in </a:t>
            </a:r>
            <a:r>
              <a:rPr dirty="0" sz="750" spc="-75" b="1">
                <a:latin typeface="Arial"/>
                <a:cs typeface="Arial"/>
              </a:rPr>
              <a:t>Programming </a:t>
            </a:r>
            <a:r>
              <a:rPr dirty="0" sz="750" spc="165" b="1">
                <a:latin typeface="Arial"/>
                <a:cs typeface="Arial"/>
              </a:rPr>
              <a:t>I</a:t>
            </a:r>
            <a:r>
              <a:rPr dirty="0" sz="750" spc="10" b="1">
                <a:latin typeface="Arial"/>
                <a:cs typeface="Arial"/>
              </a:rPr>
              <a:t> </a:t>
            </a:r>
            <a:r>
              <a:rPr dirty="0" sz="750" spc="-90" b="1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532130">
              <a:lnSpc>
                <a:spcPct val="100000"/>
              </a:lnSpc>
              <a:spcBef>
                <a:spcPts val="215"/>
              </a:spcBef>
            </a:pPr>
            <a:r>
              <a:rPr dirty="0" sz="750" spc="-125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dirty="0" sz="750" spc="-125" b="1">
                <a:latin typeface="Arial"/>
                <a:cs typeface="Arial"/>
              </a:rPr>
              <a:t>YOU</a:t>
            </a:r>
            <a:r>
              <a:rPr dirty="0" sz="750" spc="-65" b="1">
                <a:latin typeface="Arial"/>
                <a:cs typeface="Arial"/>
              </a:rPr>
              <a:t> </a:t>
            </a:r>
            <a:r>
              <a:rPr dirty="0" sz="750" spc="-110" b="1">
                <a:latin typeface="Arial"/>
                <a:cs typeface="Arial"/>
              </a:rPr>
              <a:t>PASSED!</a:t>
            </a:r>
            <a:endParaRPr sz="75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195"/>
              </a:spcBef>
            </a:pPr>
            <a:r>
              <a:rPr dirty="0" sz="750" b="1">
                <a:latin typeface="Arial"/>
                <a:cs typeface="Arial"/>
              </a:rPr>
              <a:t>an </a:t>
            </a:r>
            <a:r>
              <a:rPr dirty="0" sz="750" spc="-180" b="1">
                <a:latin typeface="Arial"/>
                <a:cs typeface="Arial"/>
              </a:rPr>
              <a:t>A             </a:t>
            </a:r>
            <a:r>
              <a:rPr dirty="0" sz="750" spc="125" b="1">
                <a:latin typeface="Arial"/>
                <a:cs typeface="Arial"/>
              </a:rPr>
              <a:t>- </a:t>
            </a:r>
            <a:r>
              <a:rPr dirty="0" sz="750" b="1">
                <a:latin typeface="Arial"/>
                <a:cs typeface="Arial"/>
              </a:rPr>
              <a:t>excellent </a:t>
            </a:r>
            <a:r>
              <a:rPr dirty="0" sz="750" spc="145" b="1">
                <a:latin typeface="Arial"/>
                <a:cs typeface="Arial"/>
              </a:rPr>
              <a:t> </a:t>
            </a:r>
            <a:r>
              <a:rPr dirty="0" sz="750" spc="-25" b="1">
                <a:latin typeface="Arial"/>
                <a:cs typeface="Arial"/>
              </a:rPr>
              <a:t>work!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718185" marR="103505" indent="-192405">
              <a:lnSpc>
                <a:spcPct val="1071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3: </a:t>
            </a:r>
            <a:r>
              <a:rPr dirty="0" sz="850" spc="15">
                <a:latin typeface="Times New Roman"/>
                <a:cs typeface="Times New Roman"/>
              </a:rPr>
              <a:t>Rewrite </a:t>
            </a:r>
            <a:r>
              <a:rPr dirty="0" sz="850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750" spc="-15">
                <a:latin typeface="Courier New"/>
                <a:cs typeface="Courier New"/>
              </a:rPr>
              <a:t>switch.cpp </a:t>
            </a:r>
            <a:r>
              <a:rPr dirty="0" sz="850" spc="25">
                <a:latin typeface="Times New Roman"/>
                <a:cs typeface="Times New Roman"/>
              </a:rPr>
              <a:t>using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10">
                <a:latin typeface="Courier New"/>
                <a:cs typeface="Courier New"/>
              </a:rPr>
              <a:t>if</a:t>
            </a:r>
            <a:r>
              <a:rPr dirty="0" sz="750" spc="-325">
                <a:latin typeface="Courier New"/>
                <a:cs typeface="Courier New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statements  </a:t>
            </a:r>
            <a:r>
              <a:rPr dirty="0" sz="850" spc="-10">
                <a:latin typeface="Times New Roman"/>
                <a:cs typeface="Times New Roman"/>
              </a:rPr>
              <a:t>rather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switch </a:t>
            </a:r>
            <a:r>
              <a:rPr dirty="0" sz="850" spc="30">
                <a:latin typeface="Times New Roman"/>
                <a:cs typeface="Times New Roman"/>
              </a:rPr>
              <a:t>statement. </a:t>
            </a:r>
            <a:r>
              <a:rPr dirty="0" sz="850" spc="-5">
                <a:latin typeface="Times New Roman"/>
                <a:cs typeface="Times New Roman"/>
              </a:rPr>
              <a:t>Did </a:t>
            </a:r>
            <a:r>
              <a:rPr dirty="0" sz="850" spc="-30">
                <a:latin typeface="Times New Roman"/>
                <a:cs typeface="Times New Roman"/>
              </a:rPr>
              <a:t>you </a:t>
            </a:r>
            <a:r>
              <a:rPr dirty="0" sz="850" spc="-25">
                <a:latin typeface="Times New Roman"/>
                <a:cs typeface="Times New Roman"/>
              </a:rPr>
              <a:t>use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0">
                <a:latin typeface="Times New Roman"/>
                <a:cs typeface="Times New Roman"/>
              </a:rPr>
              <a:t>trailing </a:t>
            </a:r>
            <a:r>
              <a:rPr dirty="0" sz="750" spc="-5">
                <a:latin typeface="Courier New"/>
                <a:cs typeface="Courier New"/>
              </a:rPr>
              <a:t>else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25">
                <a:latin typeface="Times New Roman"/>
                <a:cs typeface="Times New Roman"/>
              </a:rPr>
              <a:t>your </a:t>
            </a:r>
            <a:r>
              <a:rPr dirty="0" sz="850" spc="55">
                <a:latin typeface="Times New Roman"/>
                <a:cs typeface="Times New Roman"/>
              </a:rPr>
              <a:t>new  </a:t>
            </a:r>
            <a:r>
              <a:rPr dirty="0" sz="850" spc="10">
                <a:latin typeface="Times New Roman"/>
                <a:cs typeface="Times New Roman"/>
              </a:rPr>
              <a:t>version? </a:t>
            </a:r>
            <a:r>
              <a:rPr dirty="0" sz="850">
                <a:latin typeface="Times New Roman"/>
                <a:cs typeface="Times New Roman"/>
              </a:rPr>
              <a:t>If </a:t>
            </a:r>
            <a:r>
              <a:rPr dirty="0" sz="850" spc="-15">
                <a:latin typeface="Times New Roman"/>
                <a:cs typeface="Times New Roman"/>
              </a:rPr>
              <a:t>so, </a:t>
            </a: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-15">
                <a:latin typeface="Times New Roman"/>
                <a:cs typeface="Times New Roman"/>
              </a:rPr>
              <a:t>did </a:t>
            </a:r>
            <a:r>
              <a:rPr dirty="0" sz="850" spc="-20">
                <a:latin typeface="Times New Roman"/>
                <a:cs typeface="Times New Roman"/>
              </a:rPr>
              <a:t>it </a:t>
            </a:r>
            <a:r>
              <a:rPr dirty="0" sz="850" spc="40">
                <a:latin typeface="Times New Roman"/>
                <a:cs typeface="Times New Roman"/>
              </a:rPr>
              <a:t>correspond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original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-20">
                <a:latin typeface="Times New Roman"/>
                <a:cs typeface="Times New Roman"/>
              </a:rPr>
              <a:t>with </a:t>
            </a:r>
            <a:r>
              <a:rPr dirty="0" sz="850" spc="40">
                <a:latin typeface="Times New Roman"/>
                <a:cs typeface="Times New Roman"/>
              </a:rPr>
              <a:t>the  </a:t>
            </a:r>
            <a:r>
              <a:rPr dirty="0" sz="750" spc="-15">
                <a:latin typeface="Courier New"/>
                <a:cs typeface="Courier New"/>
              </a:rPr>
              <a:t>switch</a:t>
            </a:r>
            <a:r>
              <a:rPr dirty="0" sz="750" spc="-165">
                <a:latin typeface="Courier New"/>
                <a:cs typeface="Courier New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statement?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926" y="4671186"/>
            <a:ext cx="4102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latin typeface="Arial"/>
                <a:cs typeface="Arial"/>
              </a:rPr>
              <a:t>LAB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4.5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7419" y="4590006"/>
            <a:ext cx="3843654" cy="156591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00" spc="-70">
                <a:latin typeface="Arial"/>
                <a:cs typeface="Arial"/>
              </a:rPr>
              <a:t>Student </a:t>
            </a:r>
            <a:r>
              <a:rPr dirty="0" sz="1000" spc="-85">
                <a:latin typeface="Arial"/>
                <a:cs typeface="Arial"/>
              </a:rPr>
              <a:t>Generated </a:t>
            </a:r>
            <a:r>
              <a:rPr dirty="0" sz="1000" spc="-114">
                <a:latin typeface="Arial"/>
                <a:cs typeface="Arial"/>
              </a:rPr>
              <a:t>Code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Assignments</a:t>
            </a:r>
            <a:endParaRPr sz="1000">
              <a:latin typeface="Arial"/>
              <a:cs typeface="Arial"/>
            </a:endParaRPr>
          </a:p>
          <a:p>
            <a:pPr marL="205740" marR="5080" indent="-192405">
              <a:lnSpc>
                <a:spcPct val="106900"/>
              </a:lnSpc>
              <a:spcBef>
                <a:spcPts val="475"/>
              </a:spcBef>
            </a:pPr>
            <a:r>
              <a:rPr dirty="0" sz="850" spc="30" i="1">
                <a:latin typeface="Times New Roman"/>
                <a:cs typeface="Times New Roman"/>
              </a:rPr>
              <a:t>Option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35">
                <a:latin typeface="Times New Roman"/>
                <a:cs typeface="Times New Roman"/>
              </a:rPr>
              <a:t>Write  a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45">
                <a:latin typeface="Times New Roman"/>
                <a:cs typeface="Times New Roman"/>
              </a:rPr>
              <a:t>prompts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user </a:t>
            </a:r>
            <a:r>
              <a:rPr dirty="0" sz="850" spc="-5">
                <a:latin typeface="Times New Roman"/>
                <a:cs typeface="Times New Roman"/>
              </a:rPr>
              <a:t>for </a:t>
            </a:r>
            <a:r>
              <a:rPr dirty="0" sz="850" spc="-15">
                <a:latin typeface="Times New Roman"/>
                <a:cs typeface="Times New Roman"/>
              </a:rPr>
              <a:t>their </a:t>
            </a:r>
            <a:r>
              <a:rPr dirty="0" sz="850" spc="25">
                <a:latin typeface="Times New Roman"/>
                <a:cs typeface="Times New Roman"/>
              </a:rPr>
              <a:t>quarterly </a:t>
            </a:r>
            <a:r>
              <a:rPr dirty="0" sz="850" spc="35">
                <a:latin typeface="Times New Roman"/>
                <a:cs typeface="Times New Roman"/>
              </a:rPr>
              <a:t>water </a:t>
            </a:r>
            <a:r>
              <a:rPr dirty="0" sz="850" spc="5">
                <a:latin typeface="Times New Roman"/>
                <a:cs typeface="Times New Roman"/>
              </a:rPr>
              <a:t>bill  </a:t>
            </a:r>
            <a:r>
              <a:rPr dirty="0" sz="850" spc="10">
                <a:latin typeface="Times New Roman"/>
                <a:cs typeface="Times New Roman"/>
              </a:rPr>
              <a:t>for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20">
                <a:latin typeface="Times New Roman"/>
                <a:cs typeface="Times New Roman"/>
              </a:rPr>
              <a:t>last </a:t>
            </a:r>
            <a:r>
              <a:rPr dirty="0" sz="850" spc="-5">
                <a:latin typeface="Times New Roman"/>
                <a:cs typeface="Times New Roman"/>
              </a:rPr>
              <a:t>four </a:t>
            </a:r>
            <a:r>
              <a:rPr dirty="0" sz="850" spc="25" i="1">
                <a:latin typeface="Times New Roman"/>
                <a:cs typeface="Times New Roman"/>
              </a:rPr>
              <a:t>quarters</a:t>
            </a:r>
            <a:r>
              <a:rPr dirty="0" sz="850" spc="25">
                <a:latin typeface="Times New Roman"/>
                <a:cs typeface="Times New Roman"/>
              </a:rPr>
              <a:t>.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35">
                <a:latin typeface="Times New Roman"/>
                <a:cs typeface="Times New Roman"/>
              </a:rPr>
              <a:t>should </a:t>
            </a:r>
            <a:r>
              <a:rPr dirty="0" sz="850" spc="-10">
                <a:latin typeface="Times New Roman"/>
                <a:cs typeface="Times New Roman"/>
              </a:rPr>
              <a:t>find and </a:t>
            </a:r>
            <a:r>
              <a:rPr dirty="0" sz="850" spc="40">
                <a:latin typeface="Times New Roman"/>
                <a:cs typeface="Times New Roman"/>
              </a:rPr>
              <a:t>output </a:t>
            </a:r>
            <a:r>
              <a:rPr dirty="0" sz="850" spc="30">
                <a:latin typeface="Times New Roman"/>
                <a:cs typeface="Times New Roman"/>
              </a:rPr>
              <a:t>their  </a:t>
            </a:r>
            <a:r>
              <a:rPr dirty="0" sz="850" spc="35">
                <a:latin typeface="Times New Roman"/>
                <a:cs typeface="Times New Roman"/>
              </a:rPr>
              <a:t>average </a:t>
            </a:r>
            <a:r>
              <a:rPr dirty="0" sz="850" spc="50" i="1">
                <a:latin typeface="Times New Roman"/>
                <a:cs typeface="Times New Roman"/>
              </a:rPr>
              <a:t>monthly </a:t>
            </a:r>
            <a:r>
              <a:rPr dirty="0" sz="850" spc="35">
                <a:latin typeface="Times New Roman"/>
                <a:cs typeface="Times New Roman"/>
              </a:rPr>
              <a:t>water </a:t>
            </a:r>
            <a:r>
              <a:rPr dirty="0" sz="850" spc="-30">
                <a:latin typeface="Times New Roman"/>
                <a:cs typeface="Times New Roman"/>
              </a:rPr>
              <a:t>bill. </a:t>
            </a:r>
            <a:r>
              <a:rPr dirty="0" sz="850">
                <a:latin typeface="Times New Roman"/>
                <a:cs typeface="Times New Roman"/>
              </a:rPr>
              <a:t>If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average </a:t>
            </a:r>
            <a:r>
              <a:rPr dirty="0" sz="850" spc="-30">
                <a:latin typeface="Times New Roman"/>
                <a:cs typeface="Times New Roman"/>
              </a:rPr>
              <a:t>bill </a:t>
            </a:r>
            <a:r>
              <a:rPr dirty="0" sz="850" spc="40">
                <a:latin typeface="Times New Roman"/>
                <a:cs typeface="Times New Roman"/>
              </a:rPr>
              <a:t>exceeds </a:t>
            </a:r>
            <a:r>
              <a:rPr dirty="0" sz="850" spc="-35">
                <a:latin typeface="Times New Roman"/>
                <a:cs typeface="Times New Roman"/>
              </a:rPr>
              <a:t>$75,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output  should </a:t>
            </a:r>
            <a:r>
              <a:rPr dirty="0" sz="850" spc="30">
                <a:latin typeface="Times New Roman"/>
                <a:cs typeface="Times New Roman"/>
              </a:rPr>
              <a:t>include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5">
                <a:latin typeface="Times New Roman"/>
                <a:cs typeface="Times New Roman"/>
              </a:rPr>
              <a:t>message </a:t>
            </a:r>
            <a:r>
              <a:rPr dirty="0" sz="850" spc="30">
                <a:latin typeface="Times New Roman"/>
                <a:cs typeface="Times New Roman"/>
              </a:rPr>
              <a:t>indicating </a:t>
            </a:r>
            <a:r>
              <a:rPr dirty="0" sz="850">
                <a:latin typeface="Times New Roman"/>
                <a:cs typeface="Times New Roman"/>
              </a:rPr>
              <a:t>that </a:t>
            </a:r>
            <a:r>
              <a:rPr dirty="0" sz="850" spc="5">
                <a:latin typeface="Times New Roman"/>
                <a:cs typeface="Times New Roman"/>
              </a:rPr>
              <a:t>too </a:t>
            </a:r>
            <a:r>
              <a:rPr dirty="0" sz="850" spc="50">
                <a:latin typeface="Times New Roman"/>
                <a:cs typeface="Times New Roman"/>
              </a:rPr>
              <a:t>much </a:t>
            </a:r>
            <a:r>
              <a:rPr dirty="0" sz="850" spc="25">
                <a:latin typeface="Times New Roman"/>
                <a:cs typeface="Times New Roman"/>
              </a:rPr>
              <a:t>water </a:t>
            </a:r>
            <a:r>
              <a:rPr dirty="0" sz="850" spc="-30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being </a:t>
            </a:r>
            <a:r>
              <a:rPr dirty="0" sz="850" spc="40">
                <a:latin typeface="Times New Roman"/>
                <a:cs typeface="Times New Roman"/>
              </a:rPr>
              <a:t>used. </a:t>
            </a:r>
            <a:r>
              <a:rPr dirty="0" sz="850" spc="5">
                <a:latin typeface="Times New Roman"/>
                <a:cs typeface="Times New Roman"/>
              </a:rPr>
              <a:t>If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average </a:t>
            </a:r>
            <a:r>
              <a:rPr dirty="0" sz="850" spc="-30">
                <a:latin typeface="Times New Roman"/>
                <a:cs typeface="Times New Roman"/>
              </a:rPr>
              <a:t>bill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10">
                <a:latin typeface="Times New Roman"/>
                <a:cs typeface="Times New Roman"/>
              </a:rPr>
              <a:t>at </a:t>
            </a:r>
            <a:r>
              <a:rPr dirty="0" sz="850" spc="-25">
                <a:latin typeface="Times New Roman"/>
                <a:cs typeface="Times New Roman"/>
              </a:rPr>
              <a:t>least </a:t>
            </a:r>
            <a:r>
              <a:rPr dirty="0" sz="850" spc="-35">
                <a:latin typeface="Times New Roman"/>
                <a:cs typeface="Times New Roman"/>
              </a:rPr>
              <a:t>$25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5">
                <a:latin typeface="Times New Roman"/>
                <a:cs typeface="Times New Roman"/>
              </a:rPr>
              <a:t>but no </a:t>
            </a:r>
            <a:r>
              <a:rPr dirty="0" sz="850" spc="-10">
                <a:latin typeface="Times New Roman"/>
                <a:cs typeface="Times New Roman"/>
              </a:rPr>
              <a:t>more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 spc="-35">
                <a:latin typeface="Times New Roman"/>
                <a:cs typeface="Times New Roman"/>
              </a:rPr>
              <a:t>$75,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output should  </a:t>
            </a:r>
            <a:r>
              <a:rPr dirty="0" sz="850" spc="30">
                <a:latin typeface="Times New Roman"/>
                <a:cs typeface="Times New Roman"/>
              </a:rPr>
              <a:t>indicate </a:t>
            </a:r>
            <a:r>
              <a:rPr dirty="0" sz="850">
                <a:latin typeface="Times New Roman"/>
                <a:cs typeface="Times New Roman"/>
              </a:rPr>
              <a:t>that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0">
                <a:latin typeface="Times New Roman"/>
                <a:cs typeface="Times New Roman"/>
              </a:rPr>
              <a:t>typical </a:t>
            </a:r>
            <a:r>
              <a:rPr dirty="0" sz="850" spc="55">
                <a:latin typeface="Times New Roman"/>
                <a:cs typeface="Times New Roman"/>
              </a:rPr>
              <a:t>amount </a:t>
            </a:r>
            <a:r>
              <a:rPr dirty="0" sz="850" spc="10">
                <a:latin typeface="Times New Roman"/>
                <a:cs typeface="Times New Roman"/>
              </a:rPr>
              <a:t>of </a:t>
            </a:r>
            <a:r>
              <a:rPr dirty="0" sz="850" spc="30">
                <a:latin typeface="Times New Roman"/>
                <a:cs typeface="Times New Roman"/>
              </a:rPr>
              <a:t>water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being </a:t>
            </a:r>
            <a:r>
              <a:rPr dirty="0" sz="850" spc="30">
                <a:latin typeface="Times New Roman"/>
                <a:cs typeface="Times New Roman"/>
              </a:rPr>
              <a:t>used. </a:t>
            </a:r>
            <a:r>
              <a:rPr dirty="0" sz="850" spc="10">
                <a:latin typeface="Times New Roman"/>
                <a:cs typeface="Times New Roman"/>
              </a:rPr>
              <a:t>Finally,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40">
                <a:latin typeface="Times New Roman"/>
                <a:cs typeface="Times New Roman"/>
              </a:rPr>
              <a:t>the  average </a:t>
            </a:r>
            <a:r>
              <a:rPr dirty="0" sz="850" spc="-30">
                <a:latin typeface="Times New Roman"/>
                <a:cs typeface="Times New Roman"/>
              </a:rPr>
              <a:t>bill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30">
                <a:latin typeface="Times New Roman"/>
                <a:cs typeface="Times New Roman"/>
              </a:rPr>
              <a:t>less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 spc="-30">
                <a:latin typeface="Times New Roman"/>
                <a:cs typeface="Times New Roman"/>
              </a:rPr>
              <a:t>$25,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output </a:t>
            </a:r>
            <a:r>
              <a:rPr dirty="0" sz="850" spc="35">
                <a:latin typeface="Times New Roman"/>
                <a:cs typeface="Times New Roman"/>
              </a:rPr>
              <a:t>should contain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5">
                <a:latin typeface="Times New Roman"/>
                <a:cs typeface="Times New Roman"/>
              </a:rPr>
              <a:t>message </a:t>
            </a:r>
            <a:r>
              <a:rPr dirty="0" sz="850" spc="25">
                <a:latin typeface="Times New Roman"/>
                <a:cs typeface="Times New Roman"/>
              </a:rPr>
              <a:t>praising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user </a:t>
            </a:r>
            <a:r>
              <a:rPr dirty="0" sz="850" spc="-5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conserving </a:t>
            </a:r>
            <a:r>
              <a:rPr dirty="0" sz="850" spc="20">
                <a:latin typeface="Times New Roman"/>
                <a:cs typeface="Times New Roman"/>
              </a:rPr>
              <a:t>water. </a:t>
            </a: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sample </a:t>
            </a:r>
            <a:r>
              <a:rPr dirty="0" sz="850">
                <a:latin typeface="Times New Roman"/>
                <a:cs typeface="Times New Roman"/>
              </a:rPr>
              <a:t>run </a:t>
            </a:r>
            <a:r>
              <a:rPr dirty="0" sz="850" spc="45">
                <a:latin typeface="Times New Roman"/>
                <a:cs typeface="Times New Roman"/>
              </a:rPr>
              <a:t>below </a:t>
            </a:r>
            <a:r>
              <a:rPr dirty="0" sz="850" spc="-30">
                <a:latin typeface="Times New Roman"/>
                <a:cs typeface="Times New Roman"/>
              </a:rPr>
              <a:t>as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0">
                <a:latin typeface="Times New Roman"/>
                <a:cs typeface="Times New Roman"/>
              </a:rPr>
              <a:t>model </a:t>
            </a:r>
            <a:r>
              <a:rPr dirty="0" sz="850" spc="15">
                <a:latin typeface="Times New Roman"/>
                <a:cs typeface="Times New Roman"/>
              </a:rPr>
              <a:t>for  </a:t>
            </a:r>
            <a:r>
              <a:rPr dirty="0" sz="850" spc="-20">
                <a:latin typeface="Times New Roman"/>
                <a:cs typeface="Times New Roman"/>
              </a:rPr>
              <a:t>your</a:t>
            </a:r>
            <a:r>
              <a:rPr dirty="0" sz="850" spc="135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Times New Roman"/>
                <a:cs typeface="Times New Roman"/>
              </a:rPr>
              <a:t>output.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0467" y="6222926"/>
            <a:ext cx="3716020" cy="204470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545"/>
              </a:spcBef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1:</a:t>
            </a:r>
            <a:endParaRPr sz="8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400"/>
              </a:spcBef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1: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300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2: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10"/>
              </a:spcBef>
            </a:pPr>
            <a:r>
              <a:rPr dirty="0" sz="750" spc="-50">
                <a:latin typeface="Arial"/>
                <a:cs typeface="Arial"/>
              </a:rPr>
              <a:t>200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3: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225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4: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275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50" spc="-5" b="1">
                <a:latin typeface="Arial"/>
                <a:cs typeface="Arial"/>
              </a:rPr>
              <a:t>Your average </a:t>
            </a:r>
            <a:r>
              <a:rPr dirty="0" sz="750" spc="-45" b="1">
                <a:latin typeface="Arial"/>
                <a:cs typeface="Arial"/>
              </a:rPr>
              <a:t>monthly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b="1">
                <a:latin typeface="Arial"/>
                <a:cs typeface="Arial"/>
              </a:rPr>
              <a:t>is </a:t>
            </a:r>
            <a:r>
              <a:rPr dirty="0" sz="750" spc="-5" b="1">
                <a:latin typeface="Arial"/>
                <a:cs typeface="Arial"/>
              </a:rPr>
              <a:t>$83.33. </a:t>
            </a:r>
            <a:r>
              <a:rPr dirty="0" sz="750" spc="-95" b="1">
                <a:latin typeface="Arial"/>
                <a:cs typeface="Arial"/>
              </a:rPr>
              <a:t>You </a:t>
            </a:r>
            <a:r>
              <a:rPr dirty="0" sz="750" spc="-5" b="1">
                <a:latin typeface="Arial"/>
                <a:cs typeface="Arial"/>
              </a:rPr>
              <a:t>are using </a:t>
            </a:r>
            <a:r>
              <a:rPr dirty="0" sz="750" b="1">
                <a:latin typeface="Arial"/>
                <a:cs typeface="Arial"/>
              </a:rPr>
              <a:t>excessive </a:t>
            </a:r>
            <a:r>
              <a:rPr dirty="0" sz="750" spc="-80" b="1">
                <a:latin typeface="Arial"/>
                <a:cs typeface="Arial"/>
              </a:rPr>
              <a:t>amounts </a:t>
            </a:r>
            <a:r>
              <a:rPr dirty="0" sz="750" spc="-5" b="1">
                <a:latin typeface="Arial"/>
                <a:cs typeface="Arial"/>
              </a:rPr>
              <a:t>of</a:t>
            </a:r>
            <a:r>
              <a:rPr dirty="0" sz="750" spc="19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water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045" y="1182370"/>
            <a:ext cx="46100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Lesson</a:t>
            </a:r>
            <a:r>
              <a:rPr dirty="0" sz="800" spc="95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Times New Roman"/>
                <a:cs typeface="Times New Roman"/>
              </a:rPr>
              <a:t>4B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9234" y="647065"/>
            <a:ext cx="191770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690"/>
              </a:spcBef>
            </a:pPr>
            <a:r>
              <a:rPr dirty="0" sz="750" spc="-95">
                <a:latin typeface="Arial"/>
                <a:cs typeface="Arial"/>
              </a:rPr>
              <a:t>53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0967" y="1414070"/>
            <a:ext cx="3667760" cy="239141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545"/>
              </a:spcBef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2:</a:t>
            </a:r>
            <a:endParaRPr sz="8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00"/>
              </a:spcBef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1:</a:t>
            </a:r>
            <a:endParaRPr sz="7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2:</a:t>
            </a:r>
            <a:endParaRPr sz="7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150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3: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75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</a:t>
            </a:r>
            <a:r>
              <a:rPr dirty="0" sz="750" spc="-10" b="1">
                <a:latin typeface="Arial"/>
                <a:cs typeface="Arial"/>
              </a:rPr>
              <a:t>your </a:t>
            </a:r>
            <a:r>
              <a:rPr dirty="0" sz="750" b="1">
                <a:latin typeface="Arial"/>
                <a:cs typeface="Arial"/>
              </a:rPr>
              <a:t>water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quarter</a:t>
            </a:r>
            <a:r>
              <a:rPr dirty="0" sz="750" spc="25" b="1">
                <a:latin typeface="Arial"/>
                <a:cs typeface="Arial"/>
              </a:rPr>
              <a:t> 4:</a:t>
            </a:r>
            <a:endParaRPr sz="7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15"/>
              </a:spcBef>
            </a:pPr>
            <a:r>
              <a:rPr dirty="0" sz="750" spc="-50">
                <a:latin typeface="Arial"/>
                <a:cs typeface="Arial"/>
              </a:rPr>
              <a:t>125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750" spc="-5" b="1">
                <a:latin typeface="Arial"/>
                <a:cs typeface="Arial"/>
              </a:rPr>
              <a:t>Your average </a:t>
            </a:r>
            <a:r>
              <a:rPr dirty="0" sz="750" spc="-45" b="1">
                <a:latin typeface="Arial"/>
                <a:cs typeface="Arial"/>
              </a:rPr>
              <a:t>monthly </a:t>
            </a:r>
            <a:r>
              <a:rPr dirty="0" sz="750" spc="95" b="1">
                <a:latin typeface="Arial"/>
                <a:cs typeface="Arial"/>
              </a:rPr>
              <a:t>bill </a:t>
            </a:r>
            <a:r>
              <a:rPr dirty="0" sz="750" b="1">
                <a:latin typeface="Arial"/>
                <a:cs typeface="Arial"/>
              </a:rPr>
              <a:t>is </a:t>
            </a:r>
            <a:r>
              <a:rPr dirty="0" sz="750" spc="-5" b="1">
                <a:latin typeface="Arial"/>
                <a:cs typeface="Arial"/>
              </a:rPr>
              <a:t>$37.50. </a:t>
            </a:r>
            <a:r>
              <a:rPr dirty="0" sz="750" spc="-95" b="1">
                <a:latin typeface="Arial"/>
                <a:cs typeface="Arial"/>
              </a:rPr>
              <a:t>You </a:t>
            </a:r>
            <a:r>
              <a:rPr dirty="0" sz="750" spc="-5" b="1">
                <a:latin typeface="Arial"/>
                <a:cs typeface="Arial"/>
              </a:rPr>
              <a:t>are using </a:t>
            </a:r>
            <a:r>
              <a:rPr dirty="0" sz="750" b="1">
                <a:latin typeface="Arial"/>
                <a:cs typeface="Arial"/>
              </a:rPr>
              <a:t>a </a:t>
            </a:r>
            <a:r>
              <a:rPr dirty="0" sz="750" spc="30" b="1">
                <a:latin typeface="Arial"/>
                <a:cs typeface="Arial"/>
              </a:rPr>
              <a:t>typical </a:t>
            </a:r>
            <a:r>
              <a:rPr dirty="0" sz="750" spc="-85" b="1">
                <a:latin typeface="Arial"/>
                <a:cs typeface="Arial"/>
              </a:rPr>
              <a:t>amount </a:t>
            </a:r>
            <a:r>
              <a:rPr dirty="0" sz="750" spc="-5" b="1">
                <a:latin typeface="Arial"/>
                <a:cs typeface="Arial"/>
              </a:rPr>
              <a:t>of</a:t>
            </a:r>
            <a:r>
              <a:rPr dirty="0" sz="750" spc="2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water</a:t>
            </a:r>
            <a:endParaRPr sz="750">
              <a:latin typeface="Arial"/>
              <a:cs typeface="Arial"/>
            </a:endParaRPr>
          </a:p>
          <a:p>
            <a:pPr marL="205740" marR="66675" indent="-193675">
              <a:lnSpc>
                <a:spcPct val="108200"/>
              </a:lnSpc>
              <a:spcBef>
                <a:spcPts val="535"/>
              </a:spcBef>
            </a:pPr>
            <a:r>
              <a:rPr dirty="0" sz="850" spc="30" i="1">
                <a:latin typeface="Times New Roman"/>
                <a:cs typeface="Times New Roman"/>
              </a:rPr>
              <a:t>Option </a:t>
            </a:r>
            <a:r>
              <a:rPr dirty="0" sz="850" spc="-65" i="1">
                <a:latin typeface="Times New Roman"/>
                <a:cs typeface="Times New Roman"/>
              </a:rPr>
              <a:t>2: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local </a:t>
            </a:r>
            <a:r>
              <a:rPr dirty="0" sz="850" spc="-10">
                <a:latin typeface="Times New Roman"/>
                <a:cs typeface="Times New Roman"/>
              </a:rPr>
              <a:t>t-shirt </a:t>
            </a:r>
            <a:r>
              <a:rPr dirty="0" sz="850">
                <a:latin typeface="Times New Roman"/>
                <a:cs typeface="Times New Roman"/>
              </a:rPr>
              <a:t>shop </a:t>
            </a:r>
            <a:r>
              <a:rPr dirty="0" sz="850" spc="-30">
                <a:latin typeface="Times New Roman"/>
                <a:cs typeface="Times New Roman"/>
              </a:rPr>
              <a:t>sells </a:t>
            </a:r>
            <a:r>
              <a:rPr dirty="0" sz="850" spc="-15">
                <a:latin typeface="Times New Roman"/>
                <a:cs typeface="Times New Roman"/>
              </a:rPr>
              <a:t>shirts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25">
                <a:latin typeface="Times New Roman"/>
                <a:cs typeface="Times New Roman"/>
              </a:rPr>
              <a:t>retail </a:t>
            </a:r>
            <a:r>
              <a:rPr dirty="0" sz="850" spc="-5">
                <a:latin typeface="Times New Roman"/>
                <a:cs typeface="Times New Roman"/>
              </a:rPr>
              <a:t>for </a:t>
            </a:r>
            <a:r>
              <a:rPr dirty="0" sz="850" spc="-35">
                <a:latin typeface="Times New Roman"/>
                <a:cs typeface="Times New Roman"/>
              </a:rPr>
              <a:t>$12.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Quantity </a:t>
            </a:r>
            <a:r>
              <a:rPr dirty="0" sz="850" spc="15">
                <a:latin typeface="Times New Roman"/>
                <a:cs typeface="Times New Roman"/>
              </a:rPr>
              <a:t>dis-  </a:t>
            </a:r>
            <a:r>
              <a:rPr dirty="0" sz="850" spc="40">
                <a:latin typeface="Times New Roman"/>
                <a:cs typeface="Times New Roman"/>
              </a:rPr>
              <a:t>counts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25">
                <a:latin typeface="Times New Roman"/>
                <a:cs typeface="Times New Roman"/>
              </a:rPr>
              <a:t>given </a:t>
            </a:r>
            <a:r>
              <a:rPr dirty="0" sz="850" spc="-30">
                <a:latin typeface="Times New Roman"/>
                <a:cs typeface="Times New Roman"/>
              </a:rPr>
              <a:t>as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follow: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3763" y="3881975"/>
          <a:ext cx="1816735" cy="67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/>
                <a:gridCol w="692150"/>
              </a:tblGrid>
              <a:tr h="130206">
                <a:tc>
                  <a:txBody>
                    <a:bodyPr/>
                    <a:lstStyle/>
                    <a:p>
                      <a:pPr marL="127000">
                        <a:lnSpc>
                          <a:spcPts val="905"/>
                        </a:lnSpc>
                      </a:pPr>
                      <a:r>
                        <a:rPr dirty="0" sz="850" spc="55" b="1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85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850" spc="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35" b="1">
                          <a:latin typeface="Times New Roman"/>
                          <a:cs typeface="Times New Roman"/>
                        </a:rPr>
                        <a:t>Shirts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905"/>
                        </a:lnSpc>
                      </a:pPr>
                      <a:r>
                        <a:rPr dirty="0" sz="850" spc="60" b="1">
                          <a:latin typeface="Times New Roman"/>
                          <a:cs typeface="Times New Roman"/>
                        </a:rPr>
                        <a:t>Discount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7922">
                <a:tc>
                  <a:txBody>
                    <a:bodyPr/>
                    <a:lstStyle/>
                    <a:p>
                      <a:pPr marL="127000">
                        <a:lnSpc>
                          <a:spcPts val="969"/>
                        </a:lnSpc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5–10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969"/>
                        </a:lnSpc>
                      </a:pPr>
                      <a:r>
                        <a:rPr dirty="0" sz="850" spc="-15">
                          <a:latin typeface="Times New Roman"/>
                          <a:cs typeface="Times New Roman"/>
                        </a:rPr>
                        <a:t>10%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8683">
                <a:tc>
                  <a:txBody>
                    <a:bodyPr/>
                    <a:lstStyle/>
                    <a:p>
                      <a:pPr marL="127000">
                        <a:lnSpc>
                          <a:spcPts val="965"/>
                        </a:lnSpc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11–20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965"/>
                        </a:lnSpc>
                      </a:pPr>
                      <a:r>
                        <a:rPr dirty="0" sz="850" spc="-15">
                          <a:latin typeface="Times New Roman"/>
                          <a:cs typeface="Times New Roman"/>
                        </a:rPr>
                        <a:t>15%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446">
                <a:tc>
                  <a:txBody>
                    <a:bodyPr/>
                    <a:lstStyle/>
                    <a:p>
                      <a:pPr marL="127000">
                        <a:lnSpc>
                          <a:spcPts val="975"/>
                        </a:lnSpc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21–30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975"/>
                        </a:lnSpc>
                      </a:pPr>
                      <a:r>
                        <a:rPr dirty="0" sz="850" spc="-15">
                          <a:latin typeface="Times New Roman"/>
                          <a:cs typeface="Times New Roman"/>
                        </a:rPr>
                        <a:t>20%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0206">
                <a:tc>
                  <a:txBody>
                    <a:bodyPr/>
                    <a:lstStyle/>
                    <a:p>
                      <a:pPr marL="127000">
                        <a:lnSpc>
                          <a:spcPts val="925"/>
                        </a:lnSpc>
                      </a:pPr>
                      <a:r>
                        <a:rPr dirty="0" sz="850" spc="-30">
                          <a:latin typeface="Times New Roman"/>
                          <a:cs typeface="Times New Roman"/>
                        </a:rPr>
                        <a:t>31 </a:t>
                      </a:r>
                      <a:r>
                        <a:rPr dirty="0" sz="85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8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more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925"/>
                        </a:lnSpc>
                      </a:pPr>
                      <a:r>
                        <a:rPr dirty="0" sz="850" spc="-15">
                          <a:latin typeface="Times New Roman"/>
                          <a:cs typeface="Times New Roman"/>
                        </a:rPr>
                        <a:t>25%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2491" y="4605959"/>
            <a:ext cx="3735070" cy="4034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04470" marR="5080">
              <a:lnSpc>
                <a:spcPct val="106600"/>
              </a:lnSpc>
              <a:spcBef>
                <a:spcPts val="90"/>
              </a:spcBef>
            </a:pPr>
            <a:r>
              <a:rPr dirty="0" sz="850" spc="-35">
                <a:latin typeface="Times New Roman"/>
                <a:cs typeface="Times New Roman"/>
              </a:rPr>
              <a:t>Write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45">
                <a:latin typeface="Times New Roman"/>
                <a:cs typeface="Times New Roman"/>
              </a:rPr>
              <a:t>prompts </a:t>
            </a:r>
            <a:r>
              <a:rPr dirty="0" sz="850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user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50">
                <a:latin typeface="Times New Roman"/>
                <a:cs typeface="Times New Roman"/>
              </a:rPr>
              <a:t>number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-15">
                <a:latin typeface="Times New Roman"/>
                <a:cs typeface="Times New Roman"/>
              </a:rPr>
              <a:t>shirts </a:t>
            </a:r>
            <a:r>
              <a:rPr dirty="0" sz="850" spc="40">
                <a:latin typeface="Times New Roman"/>
                <a:cs typeface="Times New Roman"/>
              </a:rPr>
              <a:t>required 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5">
                <a:latin typeface="Times New Roman"/>
                <a:cs typeface="Times New Roman"/>
              </a:rPr>
              <a:t>then </a:t>
            </a:r>
            <a:r>
              <a:rPr dirty="0" sz="850" spc="40">
                <a:latin typeface="Times New Roman"/>
                <a:cs typeface="Times New Roman"/>
              </a:rPr>
              <a:t>computes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0">
                <a:latin typeface="Times New Roman"/>
                <a:cs typeface="Times New Roman"/>
              </a:rPr>
              <a:t>total </a:t>
            </a:r>
            <a:r>
              <a:rPr dirty="0" sz="850" spc="25">
                <a:latin typeface="Times New Roman"/>
                <a:cs typeface="Times New Roman"/>
              </a:rPr>
              <a:t>price. </a:t>
            </a:r>
            <a:r>
              <a:rPr dirty="0" sz="850" spc="-35">
                <a:latin typeface="Times New Roman"/>
                <a:cs typeface="Times New Roman"/>
              </a:rPr>
              <a:t>Make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sure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50">
                <a:latin typeface="Times New Roman"/>
                <a:cs typeface="Times New Roman"/>
              </a:rPr>
              <a:t>program </a:t>
            </a:r>
            <a:r>
              <a:rPr dirty="0" sz="850" spc="35">
                <a:latin typeface="Times New Roman"/>
                <a:cs typeface="Times New Roman"/>
              </a:rPr>
              <a:t>accepts </a:t>
            </a:r>
            <a:r>
              <a:rPr dirty="0" sz="850" spc="25">
                <a:latin typeface="Times New Roman"/>
                <a:cs typeface="Times New Roman"/>
              </a:rPr>
              <a:t>only  </a:t>
            </a:r>
            <a:r>
              <a:rPr dirty="0" sz="850" spc="35">
                <a:latin typeface="Times New Roman"/>
                <a:cs typeface="Times New Roman"/>
              </a:rPr>
              <a:t>nonnegative</a:t>
            </a:r>
            <a:r>
              <a:rPr dirty="0" sz="850" spc="9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input.</a:t>
            </a:r>
            <a:endParaRPr sz="8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75"/>
              </a:spcBef>
            </a:pP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5">
                <a:latin typeface="Times New Roman"/>
                <a:cs typeface="Times New Roman"/>
              </a:rPr>
              <a:t>following </a:t>
            </a:r>
            <a:r>
              <a:rPr dirty="0" sz="850" spc="40">
                <a:latin typeface="Times New Roman"/>
                <a:cs typeface="Times New Roman"/>
              </a:rPr>
              <a:t>sample </a:t>
            </a:r>
            <a:r>
              <a:rPr dirty="0" sz="850" spc="-5">
                <a:latin typeface="Times New Roman"/>
                <a:cs typeface="Times New Roman"/>
              </a:rPr>
              <a:t>runs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guide</a:t>
            </a:r>
            <a:r>
              <a:rPr dirty="0" sz="850" spc="-8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you: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1:</a:t>
            </a:r>
            <a:endParaRPr sz="8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15"/>
              </a:spcBef>
            </a:pPr>
            <a:r>
              <a:rPr dirty="0" sz="750" spc="-145" b="1">
                <a:latin typeface="Arial"/>
                <a:cs typeface="Arial"/>
              </a:rPr>
              <a:t>How </a:t>
            </a:r>
            <a:r>
              <a:rPr dirty="0" sz="750" spc="-130" b="1">
                <a:latin typeface="Arial"/>
                <a:cs typeface="Arial"/>
              </a:rPr>
              <a:t>many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shirts </a:t>
            </a:r>
            <a:r>
              <a:rPr dirty="0" sz="750" spc="-60" b="1">
                <a:latin typeface="Arial"/>
                <a:cs typeface="Arial"/>
              </a:rPr>
              <a:t>would  </a:t>
            </a:r>
            <a:r>
              <a:rPr dirty="0" sz="750" b="1">
                <a:latin typeface="Arial"/>
                <a:cs typeface="Arial"/>
              </a:rPr>
              <a:t>you </a:t>
            </a:r>
            <a:r>
              <a:rPr dirty="0" sz="750" spc="60" b="1">
                <a:latin typeface="Arial"/>
                <a:cs typeface="Arial"/>
              </a:rPr>
              <a:t>like</a:t>
            </a:r>
            <a:r>
              <a:rPr dirty="0" sz="750" b="1">
                <a:latin typeface="Arial"/>
                <a:cs typeface="Arial"/>
              </a:rPr>
              <a:t> </a:t>
            </a:r>
            <a:r>
              <a:rPr dirty="0" sz="750" spc="-90" b="1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45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-5" b="1">
                <a:latin typeface="Arial"/>
                <a:cs typeface="Arial"/>
              </a:rPr>
              <a:t>The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per </a:t>
            </a:r>
            <a:r>
              <a:rPr dirty="0" sz="750" spc="40" b="1">
                <a:latin typeface="Arial"/>
                <a:cs typeface="Arial"/>
              </a:rPr>
              <a:t>shirt </a:t>
            </a:r>
            <a:r>
              <a:rPr dirty="0" sz="750" b="1">
                <a:latin typeface="Arial"/>
                <a:cs typeface="Arial"/>
              </a:rPr>
              <a:t>is </a:t>
            </a:r>
            <a:r>
              <a:rPr dirty="0" sz="750" spc="-5" b="1">
                <a:latin typeface="Arial"/>
                <a:cs typeface="Arial"/>
              </a:rPr>
              <a:t>$12 </a:t>
            </a:r>
            <a:r>
              <a:rPr dirty="0" sz="750" b="1">
                <a:latin typeface="Arial"/>
                <a:cs typeface="Arial"/>
              </a:rPr>
              <a:t>and </a:t>
            </a:r>
            <a:r>
              <a:rPr dirty="0" sz="750" spc="-5" b="1">
                <a:latin typeface="Arial"/>
                <a:cs typeface="Arial"/>
              </a:rPr>
              <a:t>the </a:t>
            </a:r>
            <a:r>
              <a:rPr dirty="0" sz="750" spc="50" b="1">
                <a:latin typeface="Arial"/>
                <a:cs typeface="Arial"/>
              </a:rPr>
              <a:t>total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is</a:t>
            </a:r>
            <a:r>
              <a:rPr dirty="0" sz="750" spc="170" b="1">
                <a:latin typeface="Arial"/>
                <a:cs typeface="Arial"/>
              </a:rPr>
              <a:t> </a:t>
            </a:r>
            <a:r>
              <a:rPr dirty="0" sz="750" spc="-5" b="1">
                <a:latin typeface="Arial"/>
                <a:cs typeface="Arial"/>
              </a:rPr>
              <a:t>$48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2:</a:t>
            </a:r>
            <a:endParaRPr sz="8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09"/>
              </a:spcBef>
            </a:pPr>
            <a:r>
              <a:rPr dirty="0" sz="750" spc="-145" b="1">
                <a:latin typeface="Arial"/>
                <a:cs typeface="Arial"/>
              </a:rPr>
              <a:t>How </a:t>
            </a:r>
            <a:r>
              <a:rPr dirty="0" sz="750" spc="-130" b="1">
                <a:latin typeface="Arial"/>
                <a:cs typeface="Arial"/>
              </a:rPr>
              <a:t>many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shirts </a:t>
            </a:r>
            <a:r>
              <a:rPr dirty="0" sz="750" spc="-60" b="1">
                <a:latin typeface="Arial"/>
                <a:cs typeface="Arial"/>
              </a:rPr>
              <a:t>would  </a:t>
            </a:r>
            <a:r>
              <a:rPr dirty="0" sz="750" b="1">
                <a:latin typeface="Arial"/>
                <a:cs typeface="Arial"/>
              </a:rPr>
              <a:t>you </a:t>
            </a:r>
            <a:r>
              <a:rPr dirty="0" sz="750" spc="60" b="1">
                <a:latin typeface="Arial"/>
                <a:cs typeface="Arial"/>
              </a:rPr>
              <a:t>like</a:t>
            </a:r>
            <a:r>
              <a:rPr dirty="0" sz="750" b="1">
                <a:latin typeface="Arial"/>
                <a:cs typeface="Arial"/>
              </a:rPr>
              <a:t> </a:t>
            </a:r>
            <a:r>
              <a:rPr dirty="0" sz="750" spc="-90" b="1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45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-5" b="1">
                <a:latin typeface="Arial"/>
                <a:cs typeface="Arial"/>
              </a:rPr>
              <a:t>The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per </a:t>
            </a:r>
            <a:r>
              <a:rPr dirty="0" sz="750" spc="40" b="1">
                <a:latin typeface="Arial"/>
                <a:cs typeface="Arial"/>
              </a:rPr>
              <a:t>shirt </a:t>
            </a:r>
            <a:r>
              <a:rPr dirty="0" sz="750" b="1">
                <a:latin typeface="Arial"/>
                <a:cs typeface="Arial"/>
              </a:rPr>
              <a:t>is </a:t>
            </a:r>
            <a:r>
              <a:rPr dirty="0" sz="750" spc="-5" b="1">
                <a:latin typeface="Arial"/>
                <a:cs typeface="Arial"/>
              </a:rPr>
              <a:t>$12 </a:t>
            </a:r>
            <a:r>
              <a:rPr dirty="0" sz="750" b="1">
                <a:latin typeface="Arial"/>
                <a:cs typeface="Arial"/>
              </a:rPr>
              <a:t>and </a:t>
            </a:r>
            <a:r>
              <a:rPr dirty="0" sz="750" spc="-5" b="1">
                <a:latin typeface="Arial"/>
                <a:cs typeface="Arial"/>
              </a:rPr>
              <a:t>the </a:t>
            </a:r>
            <a:r>
              <a:rPr dirty="0" sz="750" spc="50" b="1">
                <a:latin typeface="Arial"/>
                <a:cs typeface="Arial"/>
              </a:rPr>
              <a:t>total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is</a:t>
            </a:r>
            <a:r>
              <a:rPr dirty="0" sz="750" spc="170" b="1">
                <a:latin typeface="Arial"/>
                <a:cs typeface="Arial"/>
              </a:rPr>
              <a:t> </a:t>
            </a:r>
            <a:r>
              <a:rPr dirty="0" sz="750" spc="-5" b="1">
                <a:latin typeface="Arial"/>
                <a:cs typeface="Arial"/>
              </a:rPr>
              <a:t>$0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3:</a:t>
            </a:r>
            <a:endParaRPr sz="8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15"/>
              </a:spcBef>
            </a:pPr>
            <a:r>
              <a:rPr dirty="0" sz="750" spc="-145" b="1">
                <a:latin typeface="Arial"/>
                <a:cs typeface="Arial"/>
              </a:rPr>
              <a:t>How </a:t>
            </a:r>
            <a:r>
              <a:rPr dirty="0" sz="750" spc="-130" b="1">
                <a:latin typeface="Arial"/>
                <a:cs typeface="Arial"/>
              </a:rPr>
              <a:t>many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shirts </a:t>
            </a:r>
            <a:r>
              <a:rPr dirty="0" sz="750" spc="-60" b="1">
                <a:latin typeface="Arial"/>
                <a:cs typeface="Arial"/>
              </a:rPr>
              <a:t>would  </a:t>
            </a:r>
            <a:r>
              <a:rPr dirty="0" sz="750" b="1">
                <a:latin typeface="Arial"/>
                <a:cs typeface="Arial"/>
              </a:rPr>
              <a:t>you </a:t>
            </a:r>
            <a:r>
              <a:rPr dirty="0" sz="750" spc="60" b="1">
                <a:latin typeface="Arial"/>
                <a:cs typeface="Arial"/>
              </a:rPr>
              <a:t>like</a:t>
            </a:r>
            <a:r>
              <a:rPr dirty="0" sz="750" b="1">
                <a:latin typeface="Arial"/>
                <a:cs typeface="Arial"/>
              </a:rPr>
              <a:t> </a:t>
            </a:r>
            <a:r>
              <a:rPr dirty="0" sz="750" spc="-90" b="1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45"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50" spc="-5" b="1">
                <a:latin typeface="Arial"/>
                <a:cs typeface="Arial"/>
              </a:rPr>
              <a:t>The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per </a:t>
            </a:r>
            <a:r>
              <a:rPr dirty="0" sz="750" spc="40" b="1">
                <a:latin typeface="Arial"/>
                <a:cs typeface="Arial"/>
              </a:rPr>
              <a:t>shirt </a:t>
            </a:r>
            <a:r>
              <a:rPr dirty="0" sz="750" b="1">
                <a:latin typeface="Arial"/>
                <a:cs typeface="Arial"/>
              </a:rPr>
              <a:t>is </a:t>
            </a:r>
            <a:r>
              <a:rPr dirty="0" sz="750" spc="-5" b="1">
                <a:latin typeface="Arial"/>
                <a:cs typeface="Arial"/>
              </a:rPr>
              <a:t>$10.80 and the </a:t>
            </a:r>
            <a:r>
              <a:rPr dirty="0" sz="750" spc="50" b="1">
                <a:latin typeface="Arial"/>
                <a:cs typeface="Arial"/>
              </a:rPr>
              <a:t>total </a:t>
            </a:r>
            <a:r>
              <a:rPr dirty="0" sz="750" b="1">
                <a:latin typeface="Arial"/>
                <a:cs typeface="Arial"/>
              </a:rPr>
              <a:t>cost </a:t>
            </a:r>
            <a:r>
              <a:rPr dirty="0" sz="750" spc="-5" b="1">
                <a:latin typeface="Arial"/>
                <a:cs typeface="Arial"/>
              </a:rPr>
              <a:t>is</a:t>
            </a:r>
            <a:r>
              <a:rPr dirty="0" sz="750" spc="8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$86.40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4:</a:t>
            </a:r>
            <a:endParaRPr sz="8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00"/>
              </a:spcBef>
            </a:pPr>
            <a:r>
              <a:rPr dirty="0" sz="750" spc="-145" b="1">
                <a:latin typeface="Arial"/>
                <a:cs typeface="Arial"/>
              </a:rPr>
              <a:t>How </a:t>
            </a:r>
            <a:r>
              <a:rPr dirty="0" sz="750" spc="-130" b="1">
                <a:latin typeface="Arial"/>
                <a:cs typeface="Arial"/>
              </a:rPr>
              <a:t>many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shirts </a:t>
            </a:r>
            <a:r>
              <a:rPr dirty="0" sz="750" spc="-60" b="1">
                <a:latin typeface="Arial"/>
                <a:cs typeface="Arial"/>
              </a:rPr>
              <a:t>would  </a:t>
            </a:r>
            <a:r>
              <a:rPr dirty="0" sz="750" b="1">
                <a:latin typeface="Arial"/>
                <a:cs typeface="Arial"/>
              </a:rPr>
              <a:t>you </a:t>
            </a:r>
            <a:r>
              <a:rPr dirty="0" sz="750" spc="60" b="1">
                <a:latin typeface="Arial"/>
                <a:cs typeface="Arial"/>
              </a:rPr>
              <a:t>like</a:t>
            </a:r>
            <a:r>
              <a:rPr dirty="0" sz="750" b="1">
                <a:latin typeface="Arial"/>
                <a:cs typeface="Arial"/>
              </a:rPr>
              <a:t> </a:t>
            </a:r>
            <a:r>
              <a:rPr dirty="0" sz="750" spc="-90" b="1">
                <a:latin typeface="Arial"/>
                <a:cs typeface="Arial"/>
              </a:rPr>
              <a:t>?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dirty="0" sz="750" spc="35">
                <a:latin typeface="Arial"/>
                <a:cs typeface="Arial"/>
              </a:rPr>
              <a:t>-2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30" b="1">
                <a:latin typeface="Arial"/>
                <a:cs typeface="Arial"/>
              </a:rPr>
              <a:t>Invalid </a:t>
            </a:r>
            <a:r>
              <a:rPr dirty="0" sz="750" spc="-5" b="1">
                <a:latin typeface="Arial"/>
                <a:cs typeface="Arial"/>
              </a:rPr>
              <a:t>Input: Please enter </a:t>
            </a:r>
            <a:r>
              <a:rPr dirty="0" sz="750" b="1">
                <a:latin typeface="Arial"/>
                <a:cs typeface="Arial"/>
              </a:rPr>
              <a:t>a </a:t>
            </a:r>
            <a:r>
              <a:rPr dirty="0" sz="750" spc="-30" b="1">
                <a:latin typeface="Arial"/>
                <a:cs typeface="Arial"/>
              </a:rPr>
              <a:t>nonnegative</a:t>
            </a:r>
            <a:r>
              <a:rPr dirty="0" sz="750" spc="25" b="1">
                <a:latin typeface="Arial"/>
                <a:cs typeface="Arial"/>
              </a:rPr>
              <a:t> </a:t>
            </a:r>
            <a:r>
              <a:rPr dirty="0" sz="750" spc="10" b="1">
                <a:latin typeface="Arial"/>
                <a:cs typeface="Arial"/>
              </a:rPr>
              <a:t>integer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569" y="647065"/>
            <a:ext cx="192405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690"/>
              </a:spcBef>
            </a:pPr>
            <a:r>
              <a:rPr dirty="0" sz="750" spc="-35">
                <a:latin typeface="Arial"/>
                <a:cs typeface="Arial"/>
              </a:rPr>
              <a:t>54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426" y="1182370"/>
            <a:ext cx="16979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 spc="4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0467" y="1463090"/>
            <a:ext cx="3787140" cy="38309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4470" marR="5715" indent="-192405">
              <a:lnSpc>
                <a:spcPct val="106900"/>
              </a:lnSpc>
              <a:spcBef>
                <a:spcPts val="90"/>
              </a:spcBef>
            </a:pPr>
            <a:r>
              <a:rPr dirty="0" sz="850" spc="30" i="1">
                <a:latin typeface="Times New Roman"/>
                <a:cs typeface="Times New Roman"/>
              </a:rPr>
              <a:t>Option </a:t>
            </a:r>
            <a:r>
              <a:rPr dirty="0" sz="850" spc="-65" i="1">
                <a:latin typeface="Times New Roman"/>
                <a:cs typeface="Times New Roman"/>
              </a:rPr>
              <a:t>3: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University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40">
                <a:latin typeface="Times New Roman"/>
                <a:cs typeface="Times New Roman"/>
              </a:rPr>
              <a:t>Guiness </a:t>
            </a:r>
            <a:r>
              <a:rPr dirty="0" sz="850" spc="20">
                <a:latin typeface="Times New Roman"/>
                <a:cs typeface="Times New Roman"/>
              </a:rPr>
              <a:t>charges </a:t>
            </a:r>
            <a:r>
              <a:rPr dirty="0" sz="850" spc="-30">
                <a:latin typeface="Times New Roman"/>
                <a:cs typeface="Times New Roman"/>
              </a:rPr>
              <a:t>$3000 </a:t>
            </a:r>
            <a:r>
              <a:rPr dirty="0" sz="850" spc="-10">
                <a:latin typeface="Times New Roman"/>
                <a:cs typeface="Times New Roman"/>
              </a:rPr>
              <a:t>per </a:t>
            </a:r>
            <a:r>
              <a:rPr dirty="0" sz="850" spc="35">
                <a:latin typeface="Times New Roman"/>
                <a:cs typeface="Times New Roman"/>
              </a:rPr>
              <a:t>semester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20">
                <a:latin typeface="Times New Roman"/>
                <a:cs typeface="Times New Roman"/>
              </a:rPr>
              <a:t>in-state  </a:t>
            </a:r>
            <a:r>
              <a:rPr dirty="0" sz="850" spc="25">
                <a:latin typeface="Times New Roman"/>
                <a:cs typeface="Times New Roman"/>
              </a:rPr>
              <a:t>tuition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35">
                <a:latin typeface="Times New Roman"/>
                <a:cs typeface="Times New Roman"/>
              </a:rPr>
              <a:t>$4500  </a:t>
            </a:r>
            <a:r>
              <a:rPr dirty="0" sz="850" spc="-10">
                <a:latin typeface="Times New Roman"/>
                <a:cs typeface="Times New Roman"/>
              </a:rPr>
              <a:t>per </a:t>
            </a:r>
            <a:r>
              <a:rPr dirty="0" sz="850" spc="35">
                <a:latin typeface="Times New Roman"/>
                <a:cs typeface="Times New Roman"/>
              </a:rPr>
              <a:t>semester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25">
                <a:latin typeface="Times New Roman"/>
                <a:cs typeface="Times New Roman"/>
              </a:rPr>
              <a:t>out-of-state </a:t>
            </a:r>
            <a:r>
              <a:rPr dirty="0" sz="850" spc="20">
                <a:latin typeface="Times New Roman"/>
                <a:cs typeface="Times New Roman"/>
              </a:rPr>
              <a:t>tuition. </a:t>
            </a:r>
            <a:r>
              <a:rPr dirty="0" sz="850" spc="10">
                <a:latin typeface="Times New Roman"/>
                <a:cs typeface="Times New Roman"/>
              </a:rPr>
              <a:t>In </a:t>
            </a:r>
            <a:r>
              <a:rPr dirty="0" sz="850" spc="20">
                <a:latin typeface="Times New Roman"/>
                <a:cs typeface="Times New Roman"/>
              </a:rPr>
              <a:t>addition, </a:t>
            </a:r>
            <a:r>
              <a:rPr dirty="0" sz="850" spc="55">
                <a:latin typeface="Times New Roman"/>
                <a:cs typeface="Times New Roman"/>
              </a:rPr>
              <a:t>room 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45">
                <a:latin typeface="Times New Roman"/>
                <a:cs typeface="Times New Roman"/>
              </a:rPr>
              <a:t>board </a:t>
            </a:r>
            <a:r>
              <a:rPr dirty="0" sz="850" spc="-35">
                <a:latin typeface="Times New Roman"/>
                <a:cs typeface="Times New Roman"/>
              </a:rPr>
              <a:t>is $2500  </a:t>
            </a:r>
            <a:r>
              <a:rPr dirty="0" sz="850" spc="-10">
                <a:latin typeface="Times New Roman"/>
                <a:cs typeface="Times New Roman"/>
              </a:rPr>
              <a:t>per </a:t>
            </a:r>
            <a:r>
              <a:rPr dirty="0" sz="850" spc="35">
                <a:latin typeface="Times New Roman"/>
                <a:cs typeface="Times New Roman"/>
              </a:rPr>
              <a:t>semester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20">
                <a:latin typeface="Times New Roman"/>
                <a:cs typeface="Times New Roman"/>
              </a:rPr>
              <a:t>in-state </a:t>
            </a:r>
            <a:r>
              <a:rPr dirty="0" sz="850" spc="35">
                <a:latin typeface="Times New Roman"/>
                <a:cs typeface="Times New Roman"/>
              </a:rPr>
              <a:t>students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35">
                <a:latin typeface="Times New Roman"/>
                <a:cs typeface="Times New Roman"/>
              </a:rPr>
              <a:t>$3500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Times New Roman"/>
                <a:cs typeface="Times New Roman"/>
              </a:rPr>
              <a:t>per  </a:t>
            </a:r>
            <a:r>
              <a:rPr dirty="0" sz="850" spc="35">
                <a:latin typeface="Times New Roman"/>
                <a:cs typeface="Times New Roman"/>
              </a:rPr>
              <a:t>semester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30">
                <a:latin typeface="Times New Roman"/>
                <a:cs typeface="Times New Roman"/>
              </a:rPr>
              <a:t>out-of-state </a:t>
            </a:r>
            <a:r>
              <a:rPr dirty="0" sz="850" spc="25">
                <a:latin typeface="Times New Roman"/>
                <a:cs typeface="Times New Roman"/>
              </a:rPr>
              <a:t>students. </a:t>
            </a:r>
            <a:r>
              <a:rPr dirty="0" sz="850" spc="-35">
                <a:latin typeface="Times New Roman"/>
                <a:cs typeface="Times New Roman"/>
              </a:rPr>
              <a:t>Write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45">
                <a:latin typeface="Times New Roman"/>
                <a:cs typeface="Times New Roman"/>
              </a:rPr>
              <a:t>prompts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0">
                <a:latin typeface="Times New Roman"/>
                <a:cs typeface="Times New Roman"/>
              </a:rPr>
              <a:t>user 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15">
                <a:latin typeface="Times New Roman"/>
                <a:cs typeface="Times New Roman"/>
              </a:rPr>
              <a:t>their </a:t>
            </a:r>
            <a:r>
              <a:rPr dirty="0" sz="850" spc="25">
                <a:latin typeface="Times New Roman"/>
                <a:cs typeface="Times New Roman"/>
              </a:rPr>
              <a:t>residential </a:t>
            </a:r>
            <a:r>
              <a:rPr dirty="0" sz="850" spc="-10">
                <a:latin typeface="Times New Roman"/>
                <a:cs typeface="Times New Roman"/>
              </a:rPr>
              <a:t>status </a:t>
            </a:r>
            <a:r>
              <a:rPr dirty="0" sz="850">
                <a:latin typeface="Times New Roman"/>
                <a:cs typeface="Times New Roman"/>
              </a:rPr>
              <a:t>(i.e., </a:t>
            </a:r>
            <a:r>
              <a:rPr dirty="0" sz="850" spc="35">
                <a:latin typeface="Times New Roman"/>
                <a:cs typeface="Times New Roman"/>
              </a:rPr>
              <a:t>in-state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25">
                <a:latin typeface="Times New Roman"/>
                <a:cs typeface="Times New Roman"/>
              </a:rPr>
              <a:t>out-of-state)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45">
                <a:latin typeface="Times New Roman"/>
                <a:cs typeface="Times New Roman"/>
              </a:rPr>
              <a:t>whether </a:t>
            </a:r>
            <a:r>
              <a:rPr dirty="0" sz="850" spc="35">
                <a:latin typeface="Times New Roman"/>
                <a:cs typeface="Times New Roman"/>
              </a:rPr>
              <a:t>they  require </a:t>
            </a:r>
            <a:r>
              <a:rPr dirty="0" sz="850">
                <a:latin typeface="Times New Roman"/>
                <a:cs typeface="Times New Roman"/>
              </a:rPr>
              <a:t>room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45">
                <a:latin typeface="Times New Roman"/>
                <a:cs typeface="Times New Roman"/>
              </a:rPr>
              <a:t>board </a:t>
            </a:r>
            <a:r>
              <a:rPr dirty="0" sz="850" spc="-45">
                <a:latin typeface="Times New Roman"/>
                <a:cs typeface="Times New Roman"/>
              </a:rPr>
              <a:t>(Y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-10">
                <a:latin typeface="Times New Roman"/>
                <a:cs typeface="Times New Roman"/>
              </a:rPr>
              <a:t>N).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should </a:t>
            </a:r>
            <a:r>
              <a:rPr dirty="0" sz="850" spc="-5">
                <a:latin typeface="Times New Roman"/>
                <a:cs typeface="Times New Roman"/>
              </a:rPr>
              <a:t>then </a:t>
            </a:r>
            <a:r>
              <a:rPr dirty="0" sz="850" spc="60">
                <a:latin typeface="Times New Roman"/>
                <a:cs typeface="Times New Roman"/>
              </a:rPr>
              <a:t>compute </a:t>
            </a:r>
            <a:r>
              <a:rPr dirty="0" sz="850" spc="50">
                <a:latin typeface="Times New Roman"/>
                <a:cs typeface="Times New Roman"/>
              </a:rPr>
              <a:t>and  </a:t>
            </a:r>
            <a:r>
              <a:rPr dirty="0" sz="850" spc="45">
                <a:latin typeface="Times New Roman"/>
                <a:cs typeface="Times New Roman"/>
              </a:rPr>
              <a:t>output </a:t>
            </a:r>
            <a:r>
              <a:rPr dirty="0" sz="850" spc="-15">
                <a:latin typeface="Times New Roman"/>
                <a:cs typeface="Times New Roman"/>
              </a:rPr>
              <a:t>their </a:t>
            </a:r>
            <a:r>
              <a:rPr dirty="0" sz="850" spc="-35">
                <a:latin typeface="Times New Roman"/>
                <a:cs typeface="Times New Roman"/>
              </a:rPr>
              <a:t>bill 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5">
                <a:latin typeface="Times New Roman"/>
                <a:cs typeface="Times New Roman"/>
              </a:rPr>
              <a:t>that</a:t>
            </a:r>
            <a:r>
              <a:rPr dirty="0" sz="850" spc="-6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semester.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sample </a:t>
            </a:r>
            <a:r>
              <a:rPr dirty="0" sz="850" spc="65">
                <a:latin typeface="Times New Roman"/>
                <a:cs typeface="Times New Roman"/>
              </a:rPr>
              <a:t>output</a:t>
            </a:r>
            <a:r>
              <a:rPr dirty="0" sz="850" spc="3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below: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1: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"I"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b="1">
                <a:latin typeface="Arial"/>
                <a:cs typeface="Arial"/>
              </a:rPr>
              <a:t>you are </a:t>
            </a:r>
            <a:r>
              <a:rPr dirty="0" sz="750" spc="35" b="1">
                <a:latin typeface="Arial"/>
                <a:cs typeface="Arial"/>
              </a:rPr>
              <a:t>in-state </a:t>
            </a:r>
            <a:r>
              <a:rPr dirty="0" sz="750" spc="-5" b="1">
                <a:latin typeface="Arial"/>
                <a:cs typeface="Arial"/>
              </a:rPr>
              <a:t>or </a:t>
            </a:r>
            <a:r>
              <a:rPr dirty="0" sz="750" b="1">
                <a:latin typeface="Arial"/>
                <a:cs typeface="Arial"/>
              </a:rPr>
              <a:t>"O"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b="1">
                <a:latin typeface="Arial"/>
                <a:cs typeface="Arial"/>
              </a:rPr>
              <a:t>you are</a:t>
            </a:r>
            <a:r>
              <a:rPr dirty="0" sz="750" spc="30" b="1">
                <a:latin typeface="Arial"/>
                <a:cs typeface="Arial"/>
              </a:rPr>
              <a:t> </a:t>
            </a:r>
            <a:r>
              <a:rPr dirty="0" sz="750" spc="35" b="1">
                <a:latin typeface="Arial"/>
                <a:cs typeface="Arial"/>
              </a:rPr>
              <a:t>out-of-state: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165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"Y"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spc="-5" b="1">
                <a:latin typeface="Arial"/>
                <a:cs typeface="Arial"/>
              </a:rPr>
              <a:t>you </a:t>
            </a:r>
            <a:r>
              <a:rPr dirty="0" sz="750" b="1">
                <a:latin typeface="Arial"/>
                <a:cs typeface="Arial"/>
              </a:rPr>
              <a:t>require </a:t>
            </a:r>
            <a:r>
              <a:rPr dirty="0" sz="750" spc="-95" b="1">
                <a:latin typeface="Arial"/>
                <a:cs typeface="Arial"/>
              </a:rPr>
              <a:t>room </a:t>
            </a:r>
            <a:r>
              <a:rPr dirty="0" sz="750" b="1">
                <a:latin typeface="Arial"/>
                <a:cs typeface="Arial"/>
              </a:rPr>
              <a:t>and </a:t>
            </a:r>
            <a:r>
              <a:rPr dirty="0" sz="750" spc="-5" b="1">
                <a:latin typeface="Arial"/>
                <a:cs typeface="Arial"/>
              </a:rPr>
              <a:t>board </a:t>
            </a:r>
            <a:r>
              <a:rPr dirty="0" sz="750" b="1">
                <a:latin typeface="Arial"/>
                <a:cs typeface="Arial"/>
              </a:rPr>
              <a:t>and "N"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spc="-5" b="1">
                <a:latin typeface="Arial"/>
                <a:cs typeface="Arial"/>
              </a:rPr>
              <a:t>you </a:t>
            </a:r>
            <a:r>
              <a:rPr dirty="0" sz="750" spc="-90" b="1">
                <a:latin typeface="Arial"/>
                <a:cs typeface="Arial"/>
              </a:rPr>
              <a:t>do </a:t>
            </a:r>
            <a:r>
              <a:rPr dirty="0" sz="750" spc="10" b="1">
                <a:latin typeface="Arial"/>
                <a:cs typeface="Arial"/>
              </a:rPr>
              <a:t>not: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04"/>
              </a:spcBef>
            </a:pPr>
            <a:r>
              <a:rPr dirty="0" sz="750" spc="-175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750" spc="-5" b="1">
                <a:latin typeface="Arial"/>
                <a:cs typeface="Arial"/>
              </a:rPr>
              <a:t>Your </a:t>
            </a:r>
            <a:r>
              <a:rPr dirty="0" sz="750" spc="80" b="1">
                <a:latin typeface="Arial"/>
                <a:cs typeface="Arial"/>
              </a:rPr>
              <a:t>total </a:t>
            </a:r>
            <a:r>
              <a:rPr dirty="0" sz="750" spc="7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</a:t>
            </a:r>
            <a:r>
              <a:rPr dirty="0" sz="750" b="1">
                <a:latin typeface="Arial"/>
                <a:cs typeface="Arial"/>
              </a:rPr>
              <a:t>this </a:t>
            </a:r>
            <a:r>
              <a:rPr dirty="0" sz="750" spc="-45" b="1">
                <a:latin typeface="Arial"/>
                <a:cs typeface="Arial"/>
              </a:rPr>
              <a:t>semester </a:t>
            </a:r>
            <a:r>
              <a:rPr dirty="0" sz="750" b="1">
                <a:latin typeface="Arial"/>
                <a:cs typeface="Arial"/>
              </a:rPr>
              <a:t>is</a:t>
            </a:r>
            <a:r>
              <a:rPr dirty="0" sz="750" spc="15" b="1">
                <a:latin typeface="Arial"/>
                <a:cs typeface="Arial"/>
              </a:rPr>
              <a:t> </a:t>
            </a:r>
            <a:r>
              <a:rPr dirty="0" sz="750" spc="-50" b="1">
                <a:latin typeface="Arial"/>
                <a:cs typeface="Arial"/>
              </a:rPr>
              <a:t>$3000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850" spc="5" i="1">
                <a:latin typeface="Times New Roman"/>
                <a:cs typeface="Times New Roman"/>
              </a:rPr>
              <a:t>Sample </a:t>
            </a:r>
            <a:r>
              <a:rPr dirty="0" sz="850" spc="55" i="1">
                <a:latin typeface="Times New Roman"/>
                <a:cs typeface="Times New Roman"/>
              </a:rPr>
              <a:t>Run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2: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"I"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b="1">
                <a:latin typeface="Arial"/>
                <a:cs typeface="Arial"/>
              </a:rPr>
              <a:t>you are </a:t>
            </a:r>
            <a:r>
              <a:rPr dirty="0" sz="750" spc="35" b="1">
                <a:latin typeface="Arial"/>
                <a:cs typeface="Arial"/>
              </a:rPr>
              <a:t>in-state </a:t>
            </a:r>
            <a:r>
              <a:rPr dirty="0" sz="750" spc="-5" b="1">
                <a:latin typeface="Arial"/>
                <a:cs typeface="Arial"/>
              </a:rPr>
              <a:t>or </a:t>
            </a:r>
            <a:r>
              <a:rPr dirty="0" sz="750" b="1">
                <a:latin typeface="Arial"/>
                <a:cs typeface="Arial"/>
              </a:rPr>
              <a:t>"O"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b="1">
                <a:latin typeface="Arial"/>
                <a:cs typeface="Arial"/>
              </a:rPr>
              <a:t>you are</a:t>
            </a:r>
            <a:r>
              <a:rPr dirty="0" sz="750" spc="30" b="1">
                <a:latin typeface="Arial"/>
                <a:cs typeface="Arial"/>
              </a:rPr>
              <a:t> </a:t>
            </a:r>
            <a:r>
              <a:rPr dirty="0" sz="750" spc="35" b="1">
                <a:latin typeface="Arial"/>
                <a:cs typeface="Arial"/>
              </a:rPr>
              <a:t>out-of-state: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229">
                <a:latin typeface="Arial"/>
                <a:cs typeface="Arial"/>
              </a:rPr>
              <a:t>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b="1">
                <a:latin typeface="Arial"/>
                <a:cs typeface="Arial"/>
              </a:rPr>
              <a:t>Please </a:t>
            </a:r>
            <a:r>
              <a:rPr dirty="0" sz="750" spc="-5" b="1">
                <a:latin typeface="Arial"/>
                <a:cs typeface="Arial"/>
              </a:rPr>
              <a:t>input "Y"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spc="-5" b="1">
                <a:latin typeface="Arial"/>
                <a:cs typeface="Arial"/>
              </a:rPr>
              <a:t>you </a:t>
            </a:r>
            <a:r>
              <a:rPr dirty="0" sz="750" b="1">
                <a:latin typeface="Arial"/>
                <a:cs typeface="Arial"/>
              </a:rPr>
              <a:t>require </a:t>
            </a:r>
            <a:r>
              <a:rPr dirty="0" sz="750" spc="-95" b="1">
                <a:latin typeface="Arial"/>
                <a:cs typeface="Arial"/>
              </a:rPr>
              <a:t>room </a:t>
            </a:r>
            <a:r>
              <a:rPr dirty="0" sz="750" b="1">
                <a:latin typeface="Arial"/>
                <a:cs typeface="Arial"/>
              </a:rPr>
              <a:t>and </a:t>
            </a:r>
            <a:r>
              <a:rPr dirty="0" sz="750" spc="-5" b="1">
                <a:latin typeface="Arial"/>
                <a:cs typeface="Arial"/>
              </a:rPr>
              <a:t>board </a:t>
            </a:r>
            <a:r>
              <a:rPr dirty="0" sz="750" b="1">
                <a:latin typeface="Arial"/>
                <a:cs typeface="Arial"/>
              </a:rPr>
              <a:t>and "N" </a:t>
            </a:r>
            <a:r>
              <a:rPr dirty="0" sz="750" spc="140" b="1">
                <a:latin typeface="Arial"/>
                <a:cs typeface="Arial"/>
              </a:rPr>
              <a:t>if </a:t>
            </a:r>
            <a:r>
              <a:rPr dirty="0" sz="750" spc="-5" b="1">
                <a:latin typeface="Arial"/>
                <a:cs typeface="Arial"/>
              </a:rPr>
              <a:t>you </a:t>
            </a:r>
            <a:r>
              <a:rPr dirty="0" sz="750" spc="-90" b="1">
                <a:latin typeface="Arial"/>
                <a:cs typeface="Arial"/>
              </a:rPr>
              <a:t>do </a:t>
            </a:r>
            <a:r>
              <a:rPr dirty="0" sz="750" spc="10" b="1">
                <a:latin typeface="Arial"/>
                <a:cs typeface="Arial"/>
              </a:rPr>
              <a:t>not:</a:t>
            </a:r>
            <a:endParaRPr sz="7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750" spc="-125"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750" spc="-5" b="1">
                <a:latin typeface="Arial"/>
                <a:cs typeface="Arial"/>
              </a:rPr>
              <a:t>Your </a:t>
            </a:r>
            <a:r>
              <a:rPr dirty="0" sz="750" spc="80" b="1">
                <a:latin typeface="Arial"/>
                <a:cs typeface="Arial"/>
              </a:rPr>
              <a:t>total </a:t>
            </a:r>
            <a:r>
              <a:rPr dirty="0" sz="750" spc="75" b="1">
                <a:latin typeface="Arial"/>
                <a:cs typeface="Arial"/>
              </a:rPr>
              <a:t>bill </a:t>
            </a:r>
            <a:r>
              <a:rPr dirty="0" sz="750" spc="-5" b="1">
                <a:latin typeface="Arial"/>
                <a:cs typeface="Arial"/>
              </a:rPr>
              <a:t>for </a:t>
            </a:r>
            <a:r>
              <a:rPr dirty="0" sz="750" b="1">
                <a:latin typeface="Arial"/>
                <a:cs typeface="Arial"/>
              </a:rPr>
              <a:t>this </a:t>
            </a:r>
            <a:r>
              <a:rPr dirty="0" sz="750" spc="-45" b="1">
                <a:latin typeface="Arial"/>
                <a:cs typeface="Arial"/>
              </a:rPr>
              <a:t>semester </a:t>
            </a:r>
            <a:r>
              <a:rPr dirty="0" sz="750" b="1">
                <a:latin typeface="Arial"/>
                <a:cs typeface="Arial"/>
              </a:rPr>
              <a:t>is</a:t>
            </a:r>
            <a:r>
              <a:rPr dirty="0" sz="750" spc="15" b="1">
                <a:latin typeface="Arial"/>
                <a:cs typeface="Arial"/>
              </a:rPr>
              <a:t> </a:t>
            </a:r>
            <a:r>
              <a:rPr dirty="0" sz="750" spc="-50" b="1">
                <a:latin typeface="Arial"/>
                <a:cs typeface="Arial"/>
              </a:rPr>
              <a:t>$8000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569" y="1678939"/>
            <a:ext cx="5193665" cy="0"/>
          </a:xfrm>
          <a:custGeom>
            <a:avLst/>
            <a:gdLst/>
            <a:ahLst/>
            <a:cxnLst/>
            <a:rect l="l" t="t" r="r" b="b"/>
            <a:pathLst>
              <a:path w="5193665" h="0">
                <a:moveTo>
                  <a:pt x="0" y="0"/>
                </a:moveTo>
                <a:lnTo>
                  <a:pt x="519366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0379" y="7169150"/>
            <a:ext cx="4808855" cy="0"/>
          </a:xfrm>
          <a:custGeom>
            <a:avLst/>
            <a:gdLst/>
            <a:ahLst/>
            <a:cxnLst/>
            <a:rect l="l" t="t" r="r" b="b"/>
            <a:pathLst>
              <a:path w="4808855" h="0">
                <a:moveTo>
                  <a:pt x="0" y="0"/>
                </a:moveTo>
                <a:lnTo>
                  <a:pt x="4808855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2869" y="647065"/>
            <a:ext cx="1955164" cy="99441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dirty="0" sz="750" spc="-35">
                <a:latin typeface="Arial"/>
                <a:cs typeface="Arial"/>
              </a:rPr>
              <a:t>42 </a:t>
            </a: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-405">
                <a:latin typeface="Arial"/>
                <a:cs typeface="Arial"/>
              </a:rPr>
              <a:t>P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34">
                <a:latin typeface="Arial"/>
                <a:cs typeface="Arial"/>
              </a:rPr>
              <a:t>R</a:t>
            </a:r>
            <a:r>
              <a:rPr dirty="0" sz="1150" spc="-19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E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229">
                <a:latin typeface="Arial"/>
                <a:cs typeface="Arial"/>
              </a:rPr>
              <a:t>- </a:t>
            </a:r>
            <a:r>
              <a:rPr dirty="0" sz="1150" spc="-315">
                <a:latin typeface="Arial"/>
                <a:cs typeface="Arial"/>
              </a:rPr>
              <a:t>LA </a:t>
            </a:r>
            <a:r>
              <a:rPr dirty="0" sz="1150" spc="-375">
                <a:latin typeface="Arial"/>
                <a:cs typeface="Arial"/>
              </a:rPr>
              <a:t>B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-420">
                <a:latin typeface="Arial"/>
                <a:cs typeface="Arial"/>
              </a:rPr>
              <a:t>R</a:t>
            </a:r>
            <a:r>
              <a:rPr dirty="0" sz="1150" spc="-215">
                <a:latin typeface="Arial"/>
                <a:cs typeface="Arial"/>
              </a:rPr>
              <a:t> </a:t>
            </a:r>
            <a:r>
              <a:rPr dirty="0" sz="1150" spc="-409">
                <a:latin typeface="Arial"/>
                <a:cs typeface="Arial"/>
              </a:rPr>
              <a:t>E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385">
                <a:latin typeface="Arial"/>
                <a:cs typeface="Arial"/>
              </a:rPr>
              <a:t>A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D</a:t>
            </a:r>
            <a:r>
              <a:rPr dirty="0" sz="1150" spc="-204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I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90">
                <a:latin typeface="Arial"/>
                <a:cs typeface="Arial"/>
              </a:rPr>
              <a:t>G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-385">
                <a:latin typeface="Arial"/>
                <a:cs typeface="Arial"/>
              </a:rPr>
              <a:t>A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I</a:t>
            </a:r>
            <a:r>
              <a:rPr dirty="0" sz="1150" spc="-235">
                <a:latin typeface="Arial"/>
                <a:cs typeface="Arial"/>
              </a:rPr>
              <a:t> </a:t>
            </a:r>
            <a:r>
              <a:rPr dirty="0" sz="1150" spc="-490">
                <a:latin typeface="Arial"/>
                <a:cs typeface="Arial"/>
              </a:rPr>
              <a:t>G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0">
                <a:latin typeface="Arial"/>
                <a:cs typeface="Arial"/>
              </a:rPr>
              <a:t>M</a:t>
            </a:r>
            <a:r>
              <a:rPr dirty="0" sz="1150" spc="-204">
                <a:latin typeface="Arial"/>
                <a:cs typeface="Arial"/>
              </a:rPr>
              <a:t> </a:t>
            </a:r>
            <a:r>
              <a:rPr dirty="0" sz="1150" spc="-409">
                <a:latin typeface="Arial"/>
                <a:cs typeface="Arial"/>
              </a:rPr>
              <a:t>E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395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1680605"/>
            <a:ext cx="5253355" cy="11506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000" spc="-60">
                <a:latin typeface="Arial"/>
                <a:cs typeface="Arial"/>
              </a:rPr>
              <a:t>Relational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Operators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7100"/>
              </a:lnSpc>
              <a:spcBef>
                <a:spcPts val="475"/>
              </a:spcBef>
            </a:pPr>
            <a:r>
              <a:rPr dirty="0" sz="850" spc="-45">
                <a:latin typeface="Times New Roman"/>
                <a:cs typeface="Times New Roman"/>
              </a:rPr>
              <a:t>You </a:t>
            </a:r>
            <a:r>
              <a:rPr dirty="0" sz="850" spc="40">
                <a:latin typeface="Times New Roman"/>
                <a:cs typeface="Times New Roman"/>
              </a:rPr>
              <a:t>have </a:t>
            </a:r>
            <a:r>
              <a:rPr dirty="0" sz="850" spc="25">
                <a:latin typeface="Times New Roman"/>
                <a:cs typeface="Times New Roman"/>
              </a:rPr>
              <a:t>already </a:t>
            </a:r>
            <a:r>
              <a:rPr dirty="0" sz="850" spc="40">
                <a:latin typeface="Times New Roman"/>
                <a:cs typeface="Times New Roman"/>
              </a:rPr>
              <a:t>seen </a:t>
            </a:r>
            <a:r>
              <a:rPr dirty="0" sz="850" spc="-5">
                <a:latin typeface="Times New Roman"/>
                <a:cs typeface="Times New Roman"/>
              </a:rPr>
              <a:t>that the </a:t>
            </a:r>
            <a:r>
              <a:rPr dirty="0" sz="850" spc="35">
                <a:latin typeface="Times New Roman"/>
                <a:cs typeface="Times New Roman"/>
              </a:rPr>
              <a:t>statement </a:t>
            </a:r>
            <a:r>
              <a:rPr dirty="0" sz="750" spc="-10">
                <a:latin typeface="Courier New"/>
                <a:cs typeface="Courier New"/>
              </a:rPr>
              <a:t>total </a:t>
            </a:r>
            <a:r>
              <a:rPr dirty="0" sz="750">
                <a:latin typeface="Courier New"/>
                <a:cs typeface="Courier New"/>
              </a:rPr>
              <a:t>= 5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15">
                <a:latin typeface="Times New Roman"/>
                <a:cs typeface="Times New Roman"/>
              </a:rPr>
              <a:t>an </a:t>
            </a:r>
            <a:r>
              <a:rPr dirty="0" sz="850" spc="25">
                <a:latin typeface="Times New Roman"/>
                <a:cs typeface="Times New Roman"/>
              </a:rPr>
              <a:t>assignment </a:t>
            </a:r>
            <a:r>
              <a:rPr dirty="0" sz="850" spc="30">
                <a:latin typeface="Times New Roman"/>
                <a:cs typeface="Times New Roman"/>
              </a:rPr>
              <a:t>statement;  </a:t>
            </a:r>
            <a:r>
              <a:rPr dirty="0" sz="850" spc="-10">
                <a:latin typeface="Times New Roman"/>
                <a:cs typeface="Times New Roman"/>
              </a:rPr>
              <a:t>that </a:t>
            </a:r>
            <a:r>
              <a:rPr dirty="0" sz="850" spc="-45">
                <a:latin typeface="Times New Roman"/>
                <a:cs typeface="Times New Roman"/>
              </a:rPr>
              <a:t>is,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integer </a:t>
            </a:r>
            <a:r>
              <a:rPr dirty="0" sz="850" spc="-30">
                <a:latin typeface="Times New Roman"/>
                <a:cs typeface="Times New Roman"/>
              </a:rPr>
              <a:t>5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placed </a:t>
            </a:r>
            <a:r>
              <a:rPr dirty="0" sz="850" spc="-30">
                <a:latin typeface="Times New Roman"/>
                <a:cs typeface="Times New Roman"/>
              </a:rPr>
              <a:t>in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variable </a:t>
            </a:r>
            <a:r>
              <a:rPr dirty="0" sz="850" spc="10">
                <a:latin typeface="Times New Roman"/>
                <a:cs typeface="Times New Roman"/>
              </a:rPr>
              <a:t>called </a:t>
            </a:r>
            <a:r>
              <a:rPr dirty="0" sz="750" spc="-25">
                <a:latin typeface="Courier New"/>
                <a:cs typeface="Courier New"/>
              </a:rPr>
              <a:t>total</a:t>
            </a:r>
            <a:r>
              <a:rPr dirty="0" sz="850" spc="-25">
                <a:latin typeface="Times New Roman"/>
                <a:cs typeface="Times New Roman"/>
              </a:rPr>
              <a:t>. </a:t>
            </a:r>
            <a:r>
              <a:rPr dirty="0" sz="850" spc="-15">
                <a:latin typeface="Times New Roman"/>
                <a:cs typeface="Times New Roman"/>
              </a:rPr>
              <a:t>Nothing </a:t>
            </a:r>
            <a:r>
              <a:rPr dirty="0" sz="850" spc="20">
                <a:latin typeface="Times New Roman"/>
                <a:cs typeface="Times New Roman"/>
              </a:rPr>
              <a:t>relevant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35">
                <a:latin typeface="Times New Roman"/>
                <a:cs typeface="Times New Roman"/>
              </a:rPr>
              <a:t>our  </a:t>
            </a:r>
            <a:r>
              <a:rPr dirty="0" sz="850" spc="25">
                <a:latin typeface="Times New Roman"/>
                <a:cs typeface="Times New Roman"/>
              </a:rPr>
              <a:t>everyday </a:t>
            </a:r>
            <a:r>
              <a:rPr dirty="0" sz="850" spc="45">
                <a:latin typeface="Times New Roman"/>
                <a:cs typeface="Times New Roman"/>
              </a:rPr>
              <a:t>understanding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25">
                <a:latin typeface="Times New Roman"/>
                <a:cs typeface="Times New Roman"/>
              </a:rPr>
              <a:t>equality </a:t>
            </a:r>
            <a:r>
              <a:rPr dirty="0" sz="850" spc="-35">
                <a:latin typeface="Times New Roman"/>
                <a:cs typeface="Times New Roman"/>
              </a:rPr>
              <a:t>is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Times New Roman"/>
                <a:cs typeface="Times New Roman"/>
              </a:rPr>
              <a:t>present </a:t>
            </a:r>
            <a:r>
              <a:rPr dirty="0" sz="850" spc="30">
                <a:latin typeface="Times New Roman"/>
                <a:cs typeface="Times New Roman"/>
              </a:rPr>
              <a:t>here. </a:t>
            </a:r>
            <a:r>
              <a:rPr dirty="0" sz="850" spc="-30">
                <a:latin typeface="Times New Roman"/>
                <a:cs typeface="Times New Roman"/>
              </a:rPr>
              <a:t>So </a:t>
            </a:r>
            <a:r>
              <a:rPr dirty="0" sz="850" spc="-10">
                <a:latin typeface="Times New Roman"/>
                <a:cs typeface="Times New Roman"/>
              </a:rPr>
              <a:t>how </a:t>
            </a:r>
            <a:r>
              <a:rPr dirty="0" sz="850" spc="10">
                <a:latin typeface="Times New Roman"/>
                <a:cs typeface="Times New Roman"/>
              </a:rPr>
              <a:t>do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30">
                <a:latin typeface="Times New Roman"/>
                <a:cs typeface="Times New Roman"/>
              </a:rPr>
              <a:t>deal </a:t>
            </a:r>
            <a:r>
              <a:rPr dirty="0" sz="850" spc="35">
                <a:latin typeface="Times New Roman"/>
                <a:cs typeface="Times New Roman"/>
              </a:rPr>
              <a:t>with  </a:t>
            </a:r>
            <a:r>
              <a:rPr dirty="0" sz="850" spc="25">
                <a:latin typeface="Times New Roman"/>
                <a:cs typeface="Times New Roman"/>
              </a:rPr>
              <a:t>equality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program? </a:t>
            </a:r>
            <a:r>
              <a:rPr dirty="0" sz="850" spc="-5">
                <a:latin typeface="Times New Roman"/>
                <a:cs typeface="Times New Roman"/>
              </a:rPr>
              <a:t>How </a:t>
            </a:r>
            <a:r>
              <a:rPr dirty="0" sz="850" spc="50">
                <a:latin typeface="Times New Roman"/>
                <a:cs typeface="Times New Roman"/>
              </a:rPr>
              <a:t>about </a:t>
            </a:r>
            <a:r>
              <a:rPr dirty="0" sz="850" spc="25">
                <a:latin typeface="Times New Roman"/>
                <a:cs typeface="Times New Roman"/>
              </a:rPr>
              <a:t>greater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-30">
                <a:latin typeface="Times New Roman"/>
                <a:cs typeface="Times New Roman"/>
              </a:rPr>
              <a:t>less </a:t>
            </a:r>
            <a:r>
              <a:rPr dirty="0" sz="850" spc="-20">
                <a:latin typeface="Times New Roman"/>
                <a:cs typeface="Times New Roman"/>
              </a:rPr>
              <a:t>than? </a:t>
            </a:r>
            <a:r>
              <a:rPr dirty="0" sz="850" spc="-15">
                <a:latin typeface="Times New Roman"/>
                <a:cs typeface="Times New Roman"/>
              </a:rPr>
              <a:t>C++ </a:t>
            </a:r>
            <a:r>
              <a:rPr dirty="0" sz="850" spc="25">
                <a:latin typeface="Times New Roman"/>
                <a:cs typeface="Times New Roman"/>
              </a:rPr>
              <a:t>allows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pro-  </a:t>
            </a:r>
            <a:r>
              <a:rPr dirty="0" sz="850" spc="35">
                <a:latin typeface="Times New Roman"/>
                <a:cs typeface="Times New Roman"/>
              </a:rPr>
              <a:t>grammer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50">
                <a:latin typeface="Times New Roman"/>
                <a:cs typeface="Times New Roman"/>
              </a:rPr>
              <a:t>compare </a:t>
            </a:r>
            <a:r>
              <a:rPr dirty="0" sz="850" spc="45">
                <a:latin typeface="Times New Roman"/>
                <a:cs typeface="Times New Roman"/>
              </a:rPr>
              <a:t>numeric </a:t>
            </a:r>
            <a:r>
              <a:rPr dirty="0" sz="850" spc="25">
                <a:latin typeface="Times New Roman"/>
                <a:cs typeface="Times New Roman"/>
              </a:rPr>
              <a:t>values </a:t>
            </a:r>
            <a:r>
              <a:rPr dirty="0" sz="850" spc="30">
                <a:latin typeface="Times New Roman"/>
                <a:cs typeface="Times New Roman"/>
              </a:rPr>
              <a:t>using </a:t>
            </a:r>
            <a:r>
              <a:rPr dirty="0" sz="850" spc="40" b="1">
                <a:latin typeface="Times New Roman"/>
                <a:cs typeface="Times New Roman"/>
              </a:rPr>
              <a:t>relational operators</a:t>
            </a:r>
            <a:r>
              <a:rPr dirty="0" sz="850" spc="40">
                <a:latin typeface="Times New Roman"/>
                <a:cs typeface="Times New Roman"/>
              </a:rPr>
              <a:t>. </a:t>
            </a:r>
            <a:r>
              <a:rPr dirty="0" sz="850" spc="-25">
                <a:latin typeface="Times New Roman"/>
                <a:cs typeface="Times New Roman"/>
              </a:rPr>
              <a:t>They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35">
                <a:latin typeface="Times New Roman"/>
                <a:cs typeface="Times New Roman"/>
              </a:rPr>
              <a:t>the  </a:t>
            </a:r>
            <a:r>
              <a:rPr dirty="0" sz="850" spc="15">
                <a:latin typeface="Times New Roman"/>
                <a:cs typeface="Times New Roman"/>
              </a:rPr>
              <a:t>following: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2491" y="2871648"/>
            <a:ext cx="196850" cy="8547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850" spc="85">
                <a:latin typeface="Times New Roman"/>
                <a:cs typeface="Times New Roman"/>
              </a:rPr>
              <a:t>&gt;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850" spc="85">
                <a:latin typeface="Times New Roman"/>
                <a:cs typeface="Times New Roman"/>
              </a:rPr>
              <a:t>&lt;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50" spc="85">
                <a:latin typeface="Times New Roman"/>
                <a:cs typeface="Times New Roman"/>
              </a:rPr>
              <a:t>&gt;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sz="850" spc="85">
                <a:latin typeface="Times New Roman"/>
                <a:cs typeface="Times New Roman"/>
              </a:rPr>
              <a:t>=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50" spc="85">
                <a:latin typeface="Times New Roman"/>
                <a:cs typeface="Times New Roman"/>
              </a:rPr>
              <a:t>&lt;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sz="850" spc="85">
                <a:latin typeface="Times New Roman"/>
                <a:cs typeface="Times New Roman"/>
              </a:rPr>
              <a:t>=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850" spc="85">
                <a:latin typeface="Times New Roman"/>
                <a:cs typeface="Times New Roman"/>
              </a:rPr>
              <a:t>=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sz="850" spc="85">
                <a:latin typeface="Times New Roman"/>
                <a:cs typeface="Times New Roman"/>
              </a:rPr>
              <a:t>=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50" spc="-100">
                <a:latin typeface="Times New Roman"/>
                <a:cs typeface="Times New Roman"/>
              </a:rPr>
              <a:t>!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 spc="85">
                <a:latin typeface="Times New Roman"/>
                <a:cs typeface="Times New Roman"/>
              </a:rPr>
              <a:t>=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4159" y="2871648"/>
            <a:ext cx="1195070" cy="85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5310">
              <a:lnSpc>
                <a:spcPct val="105900"/>
              </a:lnSpc>
              <a:spcBef>
                <a:spcPts val="100"/>
              </a:spcBef>
            </a:pPr>
            <a:r>
              <a:rPr dirty="0" sz="850" spc="35">
                <a:latin typeface="Times New Roman"/>
                <a:cs typeface="Times New Roman"/>
              </a:rPr>
              <a:t>Greater</a:t>
            </a:r>
            <a:r>
              <a:rPr dirty="0" sz="850" spc="-30">
                <a:latin typeface="Times New Roman"/>
                <a:cs typeface="Times New Roman"/>
              </a:rPr>
              <a:t> </a:t>
            </a:r>
            <a:r>
              <a:rPr dirty="0" sz="850" spc="40">
                <a:latin typeface="Times New Roman"/>
                <a:cs typeface="Times New Roman"/>
              </a:rPr>
              <a:t>than  </a:t>
            </a:r>
            <a:r>
              <a:rPr dirty="0" sz="850" spc="-25">
                <a:latin typeface="Times New Roman"/>
                <a:cs typeface="Times New Roman"/>
              </a:rPr>
              <a:t>Less</a:t>
            </a:r>
            <a:r>
              <a:rPr dirty="0" sz="850" spc="15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than</a:t>
            </a: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</a:pPr>
            <a:r>
              <a:rPr dirty="0" sz="850" spc="25">
                <a:latin typeface="Times New Roman"/>
                <a:cs typeface="Times New Roman"/>
              </a:rPr>
              <a:t>Greater </a:t>
            </a:r>
            <a:r>
              <a:rPr dirty="0" sz="850">
                <a:latin typeface="Times New Roman"/>
                <a:cs typeface="Times New Roman"/>
              </a:rPr>
              <a:t>than or </a:t>
            </a:r>
            <a:r>
              <a:rPr dirty="0" sz="850" spc="15">
                <a:latin typeface="Times New Roman"/>
                <a:cs typeface="Times New Roman"/>
              </a:rPr>
              <a:t>equal </a:t>
            </a:r>
            <a:r>
              <a:rPr dirty="0" sz="850" spc="55">
                <a:latin typeface="Times New Roman"/>
                <a:cs typeface="Times New Roman"/>
              </a:rPr>
              <a:t>to  </a:t>
            </a:r>
            <a:r>
              <a:rPr dirty="0" sz="850" spc="-25">
                <a:latin typeface="Times New Roman"/>
                <a:cs typeface="Times New Roman"/>
              </a:rPr>
              <a:t>Less </a:t>
            </a:r>
            <a:r>
              <a:rPr dirty="0" sz="850" spc="-5">
                <a:latin typeface="Times New Roman"/>
                <a:cs typeface="Times New Roman"/>
              </a:rPr>
              <a:t>than or </a:t>
            </a:r>
            <a:r>
              <a:rPr dirty="0" sz="850" spc="15">
                <a:latin typeface="Times New Roman"/>
                <a:cs typeface="Times New Roman"/>
              </a:rPr>
              <a:t>equal </a:t>
            </a:r>
            <a:r>
              <a:rPr dirty="0" sz="850" spc="55">
                <a:latin typeface="Times New Roman"/>
                <a:cs typeface="Times New Roman"/>
              </a:rPr>
              <a:t>to  </a:t>
            </a:r>
            <a:r>
              <a:rPr dirty="0" sz="850" spc="-15">
                <a:latin typeface="Times New Roman"/>
                <a:cs typeface="Times New Roman"/>
              </a:rPr>
              <a:t>Equal</a:t>
            </a:r>
            <a:r>
              <a:rPr dirty="0" sz="850" spc="4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to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850" spc="20">
                <a:latin typeface="Times New Roman"/>
                <a:cs typeface="Times New Roman"/>
              </a:rPr>
              <a:t>Not </a:t>
            </a:r>
            <a:r>
              <a:rPr dirty="0" sz="850" spc="15">
                <a:latin typeface="Times New Roman"/>
                <a:cs typeface="Times New Roman"/>
              </a:rPr>
              <a:t>equal</a:t>
            </a:r>
            <a:r>
              <a:rPr dirty="0" sz="850" spc="235">
                <a:latin typeface="Times New Roman"/>
                <a:cs typeface="Times New Roman"/>
              </a:rPr>
              <a:t> </a:t>
            </a:r>
            <a:r>
              <a:rPr dirty="0" sz="850" spc="55">
                <a:latin typeface="Times New Roman"/>
                <a:cs typeface="Times New Roman"/>
              </a:rPr>
              <a:t>to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869" y="3767759"/>
            <a:ext cx="5253355" cy="46659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360170" marR="6350">
              <a:lnSpc>
                <a:spcPct val="107100"/>
              </a:lnSpc>
              <a:spcBef>
                <a:spcPts val="85"/>
              </a:spcBef>
            </a:pPr>
            <a:r>
              <a:rPr dirty="0" sz="850" spc="-20">
                <a:latin typeface="Times New Roman"/>
                <a:cs typeface="Times New Roman"/>
              </a:rPr>
              <a:t>An </a:t>
            </a:r>
            <a:r>
              <a:rPr dirty="0" sz="850" spc="35">
                <a:latin typeface="Times New Roman"/>
                <a:cs typeface="Times New Roman"/>
              </a:rPr>
              <a:t>expression </a:t>
            </a:r>
            <a:r>
              <a:rPr dirty="0" sz="850" spc="-5">
                <a:latin typeface="Times New Roman"/>
                <a:cs typeface="Times New Roman"/>
              </a:rPr>
              <a:t>of the </a:t>
            </a:r>
            <a:r>
              <a:rPr dirty="0" sz="850">
                <a:latin typeface="Times New Roman"/>
                <a:cs typeface="Times New Roman"/>
              </a:rPr>
              <a:t>form </a:t>
            </a:r>
            <a:r>
              <a:rPr dirty="0" sz="750" spc="-15">
                <a:latin typeface="Courier New"/>
                <a:cs typeface="Courier New"/>
              </a:rPr>
              <a:t>num1 </a:t>
            </a:r>
            <a:r>
              <a:rPr dirty="0" sz="750">
                <a:latin typeface="Courier New"/>
                <a:cs typeface="Courier New"/>
              </a:rPr>
              <a:t>&gt; </a:t>
            </a:r>
            <a:r>
              <a:rPr dirty="0" sz="750" spc="-15">
                <a:latin typeface="Courier New"/>
                <a:cs typeface="Courier New"/>
              </a:rPr>
              <a:t>num2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25">
                <a:latin typeface="Times New Roman"/>
                <a:cs typeface="Times New Roman"/>
              </a:rPr>
              <a:t>called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5" b="1">
                <a:latin typeface="Times New Roman"/>
                <a:cs typeface="Times New Roman"/>
              </a:rPr>
              <a:t>relational </a:t>
            </a:r>
            <a:r>
              <a:rPr dirty="0" sz="850" spc="50" b="1">
                <a:latin typeface="Times New Roman"/>
                <a:cs typeface="Times New Roman"/>
              </a:rPr>
              <a:t>expression</a:t>
            </a:r>
            <a:r>
              <a:rPr dirty="0" sz="850" spc="50">
                <a:latin typeface="Times New Roman"/>
                <a:cs typeface="Times New Roman"/>
              </a:rPr>
              <a:t>. </a:t>
            </a:r>
            <a:r>
              <a:rPr dirty="0" sz="850" spc="70">
                <a:latin typeface="Times New Roman"/>
                <a:cs typeface="Times New Roman"/>
              </a:rPr>
              <a:t>Note 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20">
                <a:latin typeface="Times New Roman"/>
                <a:cs typeface="Times New Roman"/>
              </a:rPr>
              <a:t>it </a:t>
            </a:r>
            <a:r>
              <a:rPr dirty="0" sz="850" spc="65">
                <a:latin typeface="Times New Roman"/>
                <a:cs typeface="Times New Roman"/>
              </a:rPr>
              <a:t>does </a:t>
            </a:r>
            <a:r>
              <a:rPr dirty="0" sz="850" spc="-15" i="1">
                <a:latin typeface="Times New Roman"/>
                <a:cs typeface="Times New Roman"/>
              </a:rPr>
              <a:t>not </a:t>
            </a:r>
            <a:r>
              <a:rPr dirty="0" sz="850" spc="45">
                <a:latin typeface="Times New Roman"/>
                <a:cs typeface="Times New Roman"/>
              </a:rPr>
              <a:t>assert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750" spc="-15">
                <a:latin typeface="Courier New"/>
                <a:cs typeface="Courier New"/>
              </a:rPr>
              <a:t>num1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30">
                <a:latin typeface="Times New Roman"/>
                <a:cs typeface="Times New Roman"/>
              </a:rPr>
              <a:t>greater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750" spc="-15">
                <a:latin typeface="Courier New"/>
                <a:cs typeface="Courier New"/>
              </a:rPr>
              <a:t>num2</a:t>
            </a:r>
            <a:r>
              <a:rPr dirty="0" sz="850" spc="-15">
                <a:latin typeface="Times New Roman"/>
                <a:cs typeface="Times New Roman"/>
              </a:rPr>
              <a:t>. </a:t>
            </a:r>
            <a:r>
              <a:rPr dirty="0" sz="850" spc="10">
                <a:latin typeface="Times New Roman"/>
                <a:cs typeface="Times New Roman"/>
              </a:rPr>
              <a:t>It </a:t>
            </a:r>
            <a:r>
              <a:rPr dirty="0" sz="850" spc="15">
                <a:latin typeface="Times New Roman"/>
                <a:cs typeface="Times New Roman"/>
              </a:rPr>
              <a:t>actually </a:t>
            </a:r>
            <a:r>
              <a:rPr dirty="0" sz="850" spc="-10">
                <a:latin typeface="Times New Roman"/>
                <a:cs typeface="Times New Roman"/>
              </a:rPr>
              <a:t>tests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30">
                <a:latin typeface="Times New Roman"/>
                <a:cs typeface="Times New Roman"/>
              </a:rPr>
              <a:t>see if </a:t>
            </a:r>
            <a:r>
              <a:rPr dirty="0" sz="850" spc="10">
                <a:latin typeface="Times New Roman"/>
                <a:cs typeface="Times New Roman"/>
              </a:rPr>
              <a:t>this 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15">
                <a:latin typeface="Times New Roman"/>
                <a:cs typeface="Times New Roman"/>
              </a:rPr>
              <a:t>true. </a:t>
            </a:r>
            <a:r>
              <a:rPr dirty="0" sz="850" spc="-30">
                <a:latin typeface="Times New Roman"/>
                <a:cs typeface="Times New Roman"/>
              </a:rPr>
              <a:t>So </a:t>
            </a:r>
            <a:r>
              <a:rPr dirty="0" sz="850" spc="20">
                <a:latin typeface="Times New Roman"/>
                <a:cs typeface="Times New Roman"/>
              </a:rPr>
              <a:t>relational </a:t>
            </a:r>
            <a:r>
              <a:rPr dirty="0" sz="850" spc="35">
                <a:latin typeface="Times New Roman"/>
                <a:cs typeface="Times New Roman"/>
              </a:rPr>
              <a:t>expressions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40">
                <a:latin typeface="Times New Roman"/>
                <a:cs typeface="Times New Roman"/>
              </a:rPr>
              <a:t>boolean. </a:t>
            </a:r>
            <a:r>
              <a:rPr dirty="0" sz="850" spc="-15">
                <a:latin typeface="Times New Roman"/>
                <a:cs typeface="Times New Roman"/>
              </a:rPr>
              <a:t>Their </a:t>
            </a:r>
            <a:r>
              <a:rPr dirty="0" sz="850" spc="25">
                <a:latin typeface="Times New Roman"/>
                <a:cs typeface="Times New Roman"/>
              </a:rPr>
              <a:t>value </a:t>
            </a:r>
            <a:r>
              <a:rPr dirty="0" sz="850" spc="-5">
                <a:latin typeface="Times New Roman"/>
                <a:cs typeface="Times New Roman"/>
              </a:rPr>
              <a:t>must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45">
                <a:latin typeface="Times New Roman"/>
                <a:cs typeface="Times New Roman"/>
              </a:rPr>
              <a:t>either </a:t>
            </a:r>
            <a:r>
              <a:rPr dirty="0" sz="850" spc="-20" i="1">
                <a:latin typeface="Times New Roman"/>
                <a:cs typeface="Times New Roman"/>
              </a:rPr>
              <a:t>true </a:t>
            </a:r>
            <a:r>
              <a:rPr dirty="0" sz="850" spc="65">
                <a:latin typeface="Times New Roman"/>
                <a:cs typeface="Times New Roman"/>
              </a:rPr>
              <a:t>or  </a:t>
            </a:r>
            <a:r>
              <a:rPr dirty="0" sz="850" spc="10" i="1">
                <a:latin typeface="Times New Roman"/>
                <a:cs typeface="Times New Roman"/>
              </a:rPr>
              <a:t>false</a:t>
            </a:r>
            <a:r>
              <a:rPr dirty="0" sz="850" spc="10">
                <a:latin typeface="Times New Roman"/>
                <a:cs typeface="Times New Roman"/>
              </a:rPr>
              <a:t>.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statement </a:t>
            </a:r>
            <a:r>
              <a:rPr dirty="0" sz="750">
                <a:latin typeface="Courier New"/>
                <a:cs typeface="Courier New"/>
              </a:rPr>
              <a:t>cost!=9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30">
                <a:latin typeface="Times New Roman"/>
                <a:cs typeface="Times New Roman"/>
              </a:rPr>
              <a:t>false if </a:t>
            </a:r>
            <a:r>
              <a:rPr dirty="0" sz="850" spc="-5">
                <a:latin typeface="Courier New"/>
                <a:cs typeface="Courier New"/>
              </a:rPr>
              <a:t>cost </a:t>
            </a:r>
            <a:r>
              <a:rPr dirty="0" sz="850" spc="-20">
                <a:latin typeface="Times New Roman"/>
                <a:cs typeface="Times New Roman"/>
              </a:rPr>
              <a:t>has </a:t>
            </a:r>
            <a:r>
              <a:rPr dirty="0" sz="850" spc="25">
                <a:latin typeface="Times New Roman"/>
                <a:cs typeface="Times New Roman"/>
              </a:rPr>
              <a:t>value </a:t>
            </a:r>
            <a:r>
              <a:rPr dirty="0" sz="850" spc="-30">
                <a:latin typeface="Times New Roman"/>
                <a:cs typeface="Times New Roman"/>
              </a:rPr>
              <a:t>9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10">
                <a:latin typeface="Times New Roman"/>
                <a:cs typeface="Times New Roman"/>
              </a:rPr>
              <a:t>true </a:t>
            </a:r>
            <a:r>
              <a:rPr dirty="0" sz="850" spc="30">
                <a:latin typeface="Times New Roman"/>
                <a:cs typeface="Times New Roman"/>
              </a:rPr>
              <a:t>otherwise.  Consider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0">
                <a:latin typeface="Times New Roman"/>
                <a:cs typeface="Times New Roman"/>
              </a:rPr>
              <a:t>following</a:t>
            </a:r>
            <a:r>
              <a:rPr dirty="0" sz="850" spc="6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code:</a:t>
            </a:r>
            <a:endParaRPr sz="850">
              <a:latin typeface="Times New Roman"/>
              <a:cs typeface="Times New Roman"/>
            </a:endParaRPr>
          </a:p>
          <a:p>
            <a:pPr marL="1360170">
              <a:lnSpc>
                <a:spcPct val="100000"/>
              </a:lnSpc>
              <a:spcBef>
                <a:spcPts val="700"/>
              </a:spcBef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years;</a:t>
            </a:r>
            <a:endParaRPr sz="750">
              <a:latin typeface="Courier New"/>
              <a:cs typeface="Courier New"/>
            </a:endParaRPr>
          </a:p>
          <a:p>
            <a:pPr marL="1360170" marR="88265">
              <a:lnSpc>
                <a:spcPct val="121400"/>
              </a:lnSpc>
            </a:pP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>
                <a:latin typeface="Courier New"/>
                <a:cs typeface="Courier New"/>
              </a:rPr>
              <a:t>= </a:t>
            </a:r>
            <a:r>
              <a:rPr dirty="0" sz="750" spc="-5">
                <a:latin typeface="Courier New"/>
                <a:cs typeface="Courier New"/>
              </a:rPr>
              <a:t>6; // </a:t>
            </a:r>
            <a:r>
              <a:rPr dirty="0" sz="750" spc="-20">
                <a:latin typeface="Courier New"/>
                <a:cs typeface="Courier New"/>
              </a:rPr>
              <a:t>assignment statement </a:t>
            </a: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 spc="-10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assigned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value </a:t>
            </a:r>
            <a:r>
              <a:rPr dirty="0" sz="750" spc="-10">
                <a:latin typeface="Courier New"/>
                <a:cs typeface="Courier New"/>
              </a:rPr>
              <a:t>of 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 spc="-10">
                <a:latin typeface="Courier New"/>
                <a:cs typeface="Courier New"/>
              </a:rPr>
              <a:t>== </a:t>
            </a:r>
            <a:r>
              <a:rPr dirty="0" sz="750" spc="-5">
                <a:latin typeface="Courier New"/>
                <a:cs typeface="Courier New"/>
              </a:rPr>
              <a:t>5; </a:t>
            </a:r>
            <a:r>
              <a:rPr dirty="0" sz="750" spc="-10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relational expression, not </a:t>
            </a:r>
            <a:r>
              <a:rPr dirty="0" sz="750" spc="-10">
                <a:latin typeface="Courier New"/>
                <a:cs typeface="Courier New"/>
              </a:rPr>
              <a:t>an </a:t>
            </a:r>
            <a:r>
              <a:rPr dirty="0" sz="750" spc="-15">
                <a:latin typeface="Courier New"/>
                <a:cs typeface="Courier New"/>
              </a:rPr>
              <a:t>assignment </a:t>
            </a:r>
            <a:r>
              <a:rPr dirty="0" sz="750" spc="-20">
                <a:latin typeface="Courier New"/>
                <a:cs typeface="Courier New"/>
              </a:rPr>
              <a:t>statement  </a:t>
            </a: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>
                <a:latin typeface="Courier New"/>
                <a:cs typeface="Courier New"/>
              </a:rPr>
              <a:t>= </a:t>
            </a: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10">
                <a:latin typeface="Courier New"/>
                <a:cs typeface="Courier New"/>
              </a:rPr>
              <a:t>1; </a:t>
            </a: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20">
                <a:latin typeface="Courier New"/>
                <a:cs typeface="Courier New"/>
              </a:rPr>
              <a:t>assignment</a:t>
            </a:r>
            <a:r>
              <a:rPr dirty="0" sz="750" spc="-15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statement</a:t>
            </a:r>
            <a:endParaRPr sz="750">
              <a:latin typeface="Courier New"/>
              <a:cs typeface="Courier New"/>
            </a:endParaRPr>
          </a:p>
          <a:p>
            <a:pPr marL="1360170">
              <a:lnSpc>
                <a:spcPct val="100000"/>
              </a:lnSpc>
              <a:spcBef>
                <a:spcPts val="180"/>
              </a:spcBef>
            </a:pPr>
            <a:r>
              <a:rPr dirty="0" sz="750" spc="-15">
                <a:latin typeface="Courier New"/>
                <a:cs typeface="Courier New"/>
              </a:rPr>
              <a:t>years </a:t>
            </a:r>
            <a:r>
              <a:rPr dirty="0" sz="750" spc="-10">
                <a:latin typeface="Courier New"/>
                <a:cs typeface="Courier New"/>
              </a:rPr>
              <a:t>== </a:t>
            </a:r>
            <a:r>
              <a:rPr dirty="0" sz="750" spc="-5">
                <a:latin typeface="Courier New"/>
                <a:cs typeface="Courier New"/>
              </a:rPr>
              <a:t>5; </a:t>
            </a:r>
            <a:r>
              <a:rPr dirty="0" sz="750" spc="-10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relational</a:t>
            </a:r>
            <a:r>
              <a:rPr dirty="0" sz="750" spc="-114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expression</a:t>
            </a:r>
            <a:endParaRPr sz="750">
              <a:latin typeface="Courier New"/>
              <a:cs typeface="Courier New"/>
            </a:endParaRPr>
          </a:p>
          <a:p>
            <a:pPr marL="1360170" marR="8255">
              <a:lnSpc>
                <a:spcPct val="105900"/>
              </a:lnSpc>
              <a:spcBef>
                <a:spcPts val="535"/>
              </a:spcBef>
            </a:pPr>
            <a:r>
              <a:rPr dirty="0" sz="850" spc="10">
                <a:latin typeface="Times New Roman"/>
                <a:cs typeface="Times New Roman"/>
              </a:rPr>
              <a:t>In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50">
                <a:latin typeface="Times New Roman"/>
                <a:cs typeface="Times New Roman"/>
              </a:rPr>
              <a:t>sequence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first </a:t>
            </a:r>
            <a:r>
              <a:rPr dirty="0" sz="850" spc="35">
                <a:latin typeface="Times New Roman"/>
                <a:cs typeface="Times New Roman"/>
              </a:rPr>
              <a:t>occurrence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750" spc="-15">
                <a:latin typeface="Courier New"/>
                <a:cs typeface="Courier New"/>
              </a:rPr>
              <a:t>years == </a:t>
            </a:r>
            <a:r>
              <a:rPr dirty="0" sz="750">
                <a:latin typeface="Courier New"/>
                <a:cs typeface="Courier New"/>
              </a:rPr>
              <a:t>5 </a:t>
            </a:r>
            <a:r>
              <a:rPr dirty="0" sz="850" spc="-35">
                <a:latin typeface="Times New Roman"/>
                <a:cs typeface="Times New Roman"/>
              </a:rPr>
              <a:t>is a </a:t>
            </a:r>
            <a:r>
              <a:rPr dirty="0" sz="850" spc="-30">
                <a:latin typeface="Times New Roman"/>
                <a:cs typeface="Times New Roman"/>
              </a:rPr>
              <a:t>false </a:t>
            </a:r>
            <a:r>
              <a:rPr dirty="0" sz="850" spc="50">
                <a:latin typeface="Times New Roman"/>
                <a:cs typeface="Times New Roman"/>
              </a:rPr>
              <a:t>statement </a:t>
            </a:r>
            <a:r>
              <a:rPr dirty="0" sz="850" spc="40">
                <a:latin typeface="Times New Roman"/>
                <a:cs typeface="Times New Roman"/>
              </a:rPr>
              <a:t>whereas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second occurrence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10">
                <a:latin typeface="Times New Roman"/>
                <a:cs typeface="Times New Roman"/>
              </a:rPr>
              <a:t>true. </a:t>
            </a:r>
            <a:r>
              <a:rPr dirty="0" sz="850" spc="-25">
                <a:latin typeface="Times New Roman"/>
                <a:cs typeface="Times New Roman"/>
              </a:rPr>
              <a:t>Can you see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why?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algn="ctr" marR="4331335">
              <a:lnSpc>
                <a:spcPct val="100000"/>
              </a:lnSpc>
            </a:pPr>
            <a:r>
              <a:rPr dirty="0" sz="1000" spc="-130">
                <a:latin typeface="Arial"/>
                <a:cs typeface="Arial"/>
              </a:rPr>
              <a:t>The </a:t>
            </a:r>
            <a:r>
              <a:rPr dirty="0" sz="1000" spc="-20" b="1">
                <a:latin typeface="Courier New"/>
                <a:cs typeface="Courier New"/>
              </a:rPr>
              <a:t>if</a:t>
            </a:r>
            <a:r>
              <a:rPr dirty="0" sz="1000" spc="-475" b="1">
                <a:latin typeface="Courier New"/>
                <a:cs typeface="Courier New"/>
              </a:rPr>
              <a:t> </a:t>
            </a:r>
            <a:r>
              <a:rPr dirty="0" sz="1000" spc="-65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7300"/>
              </a:lnSpc>
              <a:spcBef>
                <a:spcPts val="340"/>
              </a:spcBef>
            </a:pPr>
            <a:r>
              <a:rPr dirty="0" sz="850" spc="25">
                <a:latin typeface="Times New Roman"/>
                <a:cs typeface="Times New Roman"/>
              </a:rPr>
              <a:t>Sometimes </a:t>
            </a:r>
            <a:r>
              <a:rPr dirty="0" sz="850" spc="-40">
                <a:latin typeface="Times New Roman"/>
                <a:cs typeface="Times New Roman"/>
              </a:rPr>
              <a:t>we may </a:t>
            </a:r>
            <a:r>
              <a:rPr dirty="0" sz="850" spc="-30">
                <a:latin typeface="Times New Roman"/>
                <a:cs typeface="Times New Roman"/>
              </a:rPr>
              <a:t>only </a:t>
            </a:r>
            <a:r>
              <a:rPr dirty="0" sz="850" spc="-20">
                <a:latin typeface="Times New Roman"/>
                <a:cs typeface="Times New Roman"/>
              </a:rPr>
              <a:t>want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5">
                <a:latin typeface="Times New Roman"/>
                <a:cs typeface="Times New Roman"/>
              </a:rPr>
              <a:t>portion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35">
                <a:latin typeface="Times New Roman"/>
                <a:cs typeface="Times New Roman"/>
              </a:rPr>
              <a:t>executed </a:t>
            </a:r>
            <a:r>
              <a:rPr dirty="0" sz="850" spc="45">
                <a:latin typeface="Times New Roman"/>
                <a:cs typeface="Times New Roman"/>
              </a:rPr>
              <a:t>under </a:t>
            </a:r>
            <a:r>
              <a:rPr dirty="0" sz="850" spc="25">
                <a:latin typeface="Times New Roman"/>
                <a:cs typeface="Times New Roman"/>
              </a:rPr>
              <a:t>certain </a:t>
            </a:r>
            <a:r>
              <a:rPr dirty="0" sz="850" spc="35">
                <a:latin typeface="Times New Roman"/>
                <a:cs typeface="Times New Roman"/>
              </a:rPr>
              <a:t>condi-  </a:t>
            </a:r>
            <a:r>
              <a:rPr dirty="0" sz="850" spc="-15">
                <a:latin typeface="Times New Roman"/>
                <a:cs typeface="Times New Roman"/>
              </a:rPr>
              <a:t>tions. To </a:t>
            </a:r>
            <a:r>
              <a:rPr dirty="0" sz="850" spc="5">
                <a:latin typeface="Times New Roman"/>
                <a:cs typeface="Times New Roman"/>
              </a:rPr>
              <a:t>do </a:t>
            </a:r>
            <a:r>
              <a:rPr dirty="0" sz="850" spc="-15">
                <a:latin typeface="Times New Roman"/>
                <a:cs typeface="Times New Roman"/>
              </a:rPr>
              <a:t>so,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50" b="1">
                <a:latin typeface="Times New Roman"/>
                <a:cs typeface="Times New Roman"/>
              </a:rPr>
              <a:t>conditional </a:t>
            </a:r>
            <a:r>
              <a:rPr dirty="0" sz="850" spc="55" b="1">
                <a:latin typeface="Times New Roman"/>
                <a:cs typeface="Times New Roman"/>
              </a:rPr>
              <a:t>statements</a:t>
            </a:r>
            <a:r>
              <a:rPr dirty="0" sz="850" spc="55">
                <a:latin typeface="Times New Roman"/>
                <a:cs typeface="Times New Roman"/>
              </a:rPr>
              <a:t>. </a:t>
            </a:r>
            <a:r>
              <a:rPr dirty="0" sz="850" spc="5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example,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15">
                <a:latin typeface="Times New Roman"/>
                <a:cs typeface="Times New Roman"/>
              </a:rPr>
              <a:t>writ-  </a:t>
            </a:r>
            <a:r>
              <a:rPr dirty="0" sz="850" spc="-40">
                <a:latin typeface="Times New Roman"/>
                <a:cs typeface="Times New Roman"/>
              </a:rPr>
              <a:t>ing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0">
                <a:latin typeface="Times New Roman"/>
                <a:cs typeface="Times New Roman"/>
              </a:rPr>
              <a:t>payroll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50">
                <a:latin typeface="Times New Roman"/>
                <a:cs typeface="Times New Roman"/>
              </a:rPr>
              <a:t>compute </a:t>
            </a:r>
            <a:r>
              <a:rPr dirty="0" sz="850" spc="10">
                <a:latin typeface="Times New Roman"/>
                <a:cs typeface="Times New Roman"/>
              </a:rPr>
              <a:t>wages, </a:t>
            </a:r>
            <a:r>
              <a:rPr dirty="0" sz="850" spc="-10">
                <a:latin typeface="Times New Roman"/>
                <a:cs typeface="Times New Roman"/>
              </a:rPr>
              <a:t>then the </a:t>
            </a:r>
            <a:r>
              <a:rPr dirty="0" sz="850" spc="30">
                <a:latin typeface="Times New Roman"/>
                <a:cs typeface="Times New Roman"/>
              </a:rPr>
              <a:t>program should </a:t>
            </a:r>
            <a:r>
              <a:rPr dirty="0" sz="850" spc="-40">
                <a:latin typeface="Times New Roman"/>
                <a:cs typeface="Times New Roman"/>
              </a:rPr>
              <a:t>only </a:t>
            </a:r>
            <a:r>
              <a:rPr dirty="0" sz="850" spc="40">
                <a:latin typeface="Times New Roman"/>
                <a:cs typeface="Times New Roman"/>
              </a:rPr>
              <a:t>compute  </a:t>
            </a:r>
            <a:r>
              <a:rPr dirty="0" sz="850" spc="35">
                <a:latin typeface="Times New Roman"/>
                <a:cs typeface="Times New Roman"/>
              </a:rPr>
              <a:t>overtime </a:t>
            </a:r>
            <a:r>
              <a:rPr dirty="0" sz="850" spc="-30">
                <a:latin typeface="Times New Roman"/>
                <a:cs typeface="Times New Roman"/>
              </a:rPr>
              <a:t>pay </a:t>
            </a:r>
            <a:r>
              <a:rPr dirty="0" sz="850" spc="25" i="1">
                <a:latin typeface="Times New Roman"/>
                <a:cs typeface="Times New Roman"/>
              </a:rPr>
              <a:t>if </a:t>
            </a:r>
            <a:r>
              <a:rPr dirty="0" sz="850" spc="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employee </a:t>
            </a:r>
            <a:r>
              <a:rPr dirty="0" sz="850" spc="55">
                <a:latin typeface="Times New Roman"/>
                <a:cs typeface="Times New Roman"/>
              </a:rPr>
              <a:t>worked </a:t>
            </a:r>
            <a:r>
              <a:rPr dirty="0" sz="850">
                <a:latin typeface="Times New Roman"/>
                <a:cs typeface="Times New Roman"/>
              </a:rPr>
              <a:t>more </a:t>
            </a:r>
            <a:r>
              <a:rPr dirty="0" sz="850" spc="5">
                <a:latin typeface="Times New Roman"/>
                <a:cs typeface="Times New Roman"/>
              </a:rPr>
              <a:t>than </a:t>
            </a:r>
            <a:r>
              <a:rPr dirty="0" sz="850" spc="-25">
                <a:latin typeface="Times New Roman"/>
                <a:cs typeface="Times New Roman"/>
              </a:rPr>
              <a:t>40 </a:t>
            </a:r>
            <a:r>
              <a:rPr dirty="0" sz="850">
                <a:latin typeface="Times New Roman"/>
                <a:cs typeface="Times New Roman"/>
              </a:rPr>
              <a:t>hours </a:t>
            </a:r>
            <a:r>
              <a:rPr dirty="0" sz="850" spc="-15">
                <a:latin typeface="Times New Roman"/>
                <a:cs typeface="Times New Roman"/>
              </a:rPr>
              <a:t>in </a:t>
            </a:r>
            <a:r>
              <a:rPr dirty="0" sz="850" spc="-35">
                <a:latin typeface="Times New Roman"/>
                <a:cs typeface="Times New Roman"/>
              </a:rPr>
              <a:t>a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given </a:t>
            </a:r>
            <a:r>
              <a:rPr dirty="0" sz="850" spc="50">
                <a:latin typeface="Times New Roman"/>
                <a:cs typeface="Times New Roman"/>
              </a:rPr>
              <a:t>week.  </a:t>
            </a:r>
            <a:r>
              <a:rPr dirty="0" sz="850" spc="45">
                <a:latin typeface="Times New Roman"/>
                <a:cs typeface="Times New Roman"/>
              </a:rPr>
              <a:t>Otherwise, </a:t>
            </a:r>
            <a:r>
              <a:rPr dirty="0" sz="850" spc="55">
                <a:latin typeface="Times New Roman"/>
                <a:cs typeface="Times New Roman"/>
              </a:rPr>
              <a:t>when </a:t>
            </a:r>
            <a:r>
              <a:rPr dirty="0" sz="850" spc="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-30">
                <a:latin typeface="Times New Roman"/>
                <a:cs typeface="Times New Roman"/>
              </a:rPr>
              <a:t>is </a:t>
            </a:r>
            <a:r>
              <a:rPr dirty="0" sz="850" spc="50">
                <a:latin typeface="Times New Roman"/>
                <a:cs typeface="Times New Roman"/>
              </a:rPr>
              <a:t>executed </a:t>
            </a:r>
            <a:r>
              <a:rPr dirty="0" sz="850" spc="5">
                <a:latin typeface="Times New Roman"/>
                <a:cs typeface="Times New Roman"/>
              </a:rPr>
              <a:t>the </a:t>
            </a:r>
            <a:r>
              <a:rPr dirty="0" sz="850" spc="30">
                <a:latin typeface="Times New Roman"/>
                <a:cs typeface="Times New Roman"/>
              </a:rPr>
              <a:t>overtime </a:t>
            </a:r>
            <a:r>
              <a:rPr dirty="0" sz="850" spc="40">
                <a:latin typeface="Times New Roman"/>
                <a:cs typeface="Times New Roman"/>
              </a:rPr>
              <a:t>portion </a:t>
            </a:r>
            <a:r>
              <a:rPr dirty="0" sz="850">
                <a:latin typeface="Times New Roman"/>
                <a:cs typeface="Times New Roman"/>
              </a:rPr>
              <a:t>of </a:t>
            </a:r>
            <a:r>
              <a:rPr dirty="0" sz="850" spc="5">
                <a:latin typeface="Times New Roman"/>
                <a:cs typeface="Times New Roman"/>
              </a:rPr>
              <a:t>the </a:t>
            </a:r>
            <a:r>
              <a:rPr dirty="0" sz="850" spc="55">
                <a:latin typeface="Times New Roman"/>
                <a:cs typeface="Times New Roman"/>
              </a:rPr>
              <a:t>code  </a:t>
            </a:r>
            <a:r>
              <a:rPr dirty="0" sz="850" spc="40">
                <a:latin typeface="Times New Roman"/>
                <a:cs typeface="Times New Roman"/>
              </a:rPr>
              <a:t>should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35">
                <a:latin typeface="Times New Roman"/>
                <a:cs typeface="Times New Roman"/>
              </a:rPr>
              <a:t>bypassed. </a:t>
            </a:r>
            <a:r>
              <a:rPr dirty="0" sz="850" spc="-10">
                <a:latin typeface="Times New Roman"/>
                <a:cs typeface="Times New Roman"/>
              </a:rPr>
              <a:t>An </a:t>
            </a:r>
            <a:r>
              <a:rPr dirty="0" sz="750" spc="5" b="1">
                <a:latin typeface="Courier New"/>
                <a:cs typeface="Courier New"/>
              </a:rPr>
              <a:t>if </a:t>
            </a:r>
            <a:r>
              <a:rPr dirty="0" sz="850" spc="50" b="1">
                <a:latin typeface="Times New Roman"/>
                <a:cs typeface="Times New Roman"/>
              </a:rPr>
              <a:t>statement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10">
                <a:latin typeface="Times New Roman"/>
                <a:cs typeface="Times New Roman"/>
              </a:rPr>
              <a:t>one </a:t>
            </a:r>
            <a:r>
              <a:rPr dirty="0" sz="850" spc="-20">
                <a:latin typeface="Times New Roman"/>
                <a:cs typeface="Times New Roman"/>
              </a:rPr>
              <a:t>kind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25">
                <a:latin typeface="Times New Roman"/>
                <a:cs typeface="Times New Roman"/>
              </a:rPr>
              <a:t>conditional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statement.</a:t>
            </a:r>
            <a:endParaRPr sz="850">
              <a:latin typeface="Times New Roman"/>
              <a:cs typeface="Times New Roman"/>
            </a:endParaRPr>
          </a:p>
          <a:p>
            <a:pPr algn="ctr" marR="573405">
              <a:lnSpc>
                <a:spcPct val="100000"/>
              </a:lnSpc>
              <a:spcBef>
                <a:spcPts val="85"/>
              </a:spcBef>
            </a:pPr>
            <a:r>
              <a:rPr dirty="0" sz="850" spc="30">
                <a:latin typeface="Times New Roman"/>
                <a:cs typeface="Times New Roman"/>
              </a:rPr>
              <a:t>Consider </a:t>
            </a:r>
            <a:r>
              <a:rPr dirty="0" sz="850" spc="-5">
                <a:latin typeface="Times New Roman"/>
                <a:cs typeface="Times New Roman"/>
              </a:rPr>
              <a:t>the  </a:t>
            </a:r>
            <a:r>
              <a:rPr dirty="0" sz="850" spc="20">
                <a:latin typeface="Times New Roman"/>
                <a:cs typeface="Times New Roman"/>
              </a:rPr>
              <a:t>following</a:t>
            </a:r>
            <a:r>
              <a:rPr dirty="0" sz="850" spc="15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program: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dirty="0" sz="850" spc="25" i="1">
                <a:latin typeface="Times New Roman"/>
                <a:cs typeface="Times New Roman"/>
              </a:rPr>
              <a:t>Sample </a:t>
            </a:r>
            <a:r>
              <a:rPr dirty="0" sz="850" spc="5" i="1">
                <a:latin typeface="Times New Roman"/>
                <a:cs typeface="Times New Roman"/>
              </a:rPr>
              <a:t>Program</a:t>
            </a:r>
            <a:r>
              <a:rPr dirty="0" sz="850" spc="15" i="1">
                <a:latin typeface="Times New Roman"/>
                <a:cs typeface="Times New Roman"/>
              </a:rPr>
              <a:t> </a:t>
            </a:r>
            <a:r>
              <a:rPr dirty="0" sz="850" spc="35" i="1">
                <a:latin typeface="Times New Roman"/>
                <a:cs typeface="Times New Roman"/>
              </a:rPr>
              <a:t>4.1:</a:t>
            </a:r>
            <a:endParaRPr sz="8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520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program prints "You Pass"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20">
                <a:latin typeface="Courier New"/>
                <a:cs typeface="Courier New"/>
              </a:rPr>
              <a:t>student's </a:t>
            </a:r>
            <a:r>
              <a:rPr dirty="0" sz="750" spc="-15">
                <a:latin typeface="Courier New"/>
                <a:cs typeface="Courier New"/>
              </a:rPr>
              <a:t>average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0">
                <a:latin typeface="Courier New"/>
                <a:cs typeface="Courier New"/>
              </a:rPr>
              <a:t>60 </a:t>
            </a:r>
            <a:r>
              <a:rPr dirty="0" sz="750" spc="-5">
                <a:latin typeface="Courier New"/>
                <a:cs typeface="Courier New"/>
              </a:rPr>
              <a:t>or </a:t>
            </a:r>
            <a:r>
              <a:rPr dirty="0" sz="750" spc="-15">
                <a:latin typeface="Courier New"/>
                <a:cs typeface="Courier New"/>
              </a:rPr>
              <a:t>higher and</a:t>
            </a:r>
            <a:r>
              <a:rPr dirty="0" sz="750" spc="-21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prints</a:t>
            </a:r>
            <a:endParaRPr sz="75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195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"You Fail"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otherwise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396240" marR="3737610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#include &lt;iostream&gt;  using </a:t>
            </a:r>
            <a:r>
              <a:rPr dirty="0" sz="750" spc="-20">
                <a:latin typeface="Courier New"/>
                <a:cs typeface="Courier New"/>
              </a:rPr>
              <a:t>namespace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std: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195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algn="ctr" marR="3111500">
              <a:lnSpc>
                <a:spcPct val="100000"/>
              </a:lnSpc>
              <a:spcBef>
                <a:spcPts val="180"/>
              </a:spcBef>
            </a:pPr>
            <a:r>
              <a:rPr dirty="0" sz="750" spc="-15">
                <a:latin typeface="Courier New"/>
                <a:cs typeface="Courier New"/>
              </a:rPr>
              <a:t>float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average;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785" y="3032125"/>
            <a:ext cx="4808220" cy="0"/>
          </a:xfrm>
          <a:custGeom>
            <a:avLst/>
            <a:gdLst/>
            <a:ahLst/>
            <a:cxnLst/>
            <a:rect l="l" t="t" r="r" b="b"/>
            <a:pathLst>
              <a:path w="4808220" h="0">
                <a:moveTo>
                  <a:pt x="0" y="0"/>
                </a:moveTo>
                <a:lnTo>
                  <a:pt x="4808220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9328" y="1182370"/>
            <a:ext cx="12471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Pre-lab </a:t>
            </a:r>
            <a:r>
              <a:rPr dirty="0" sz="800">
                <a:latin typeface="Times New Roman"/>
                <a:cs typeface="Times New Roman"/>
              </a:rPr>
              <a:t>Reading</a:t>
            </a:r>
            <a:r>
              <a:rPr dirty="0" sz="800" spc="10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Assignment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9234" y="647065"/>
            <a:ext cx="191770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690"/>
              </a:spcBef>
            </a:pPr>
            <a:r>
              <a:rPr dirty="0" sz="750" spc="-95">
                <a:latin typeface="Arial"/>
                <a:cs typeface="Arial"/>
              </a:rPr>
              <a:t>43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4894" y="1446936"/>
            <a:ext cx="5252720" cy="692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3425" marR="2455545">
              <a:lnSpc>
                <a:spcPct val="121300"/>
              </a:lnSpc>
              <a:spcBef>
                <a:spcPts val="10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"Input your average"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average;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957580" marR="1176655" indent="-224154">
              <a:lnSpc>
                <a:spcPct val="1213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(average </a:t>
            </a:r>
            <a:r>
              <a:rPr dirty="0" sz="750" spc="-5">
                <a:latin typeface="Courier New"/>
                <a:cs typeface="Courier New"/>
              </a:rPr>
              <a:t>&gt;= </a:t>
            </a:r>
            <a:r>
              <a:rPr dirty="0" sz="750" spc="-15">
                <a:latin typeface="Courier New"/>
                <a:cs typeface="Courier New"/>
              </a:rPr>
              <a:t>60) </a:t>
            </a: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note </a:t>
            </a:r>
            <a:r>
              <a:rPr dirty="0" sz="750" spc="-10">
                <a:latin typeface="Courier New"/>
                <a:cs typeface="Courier New"/>
              </a:rPr>
              <a:t>the use </a:t>
            </a:r>
            <a:r>
              <a:rPr dirty="0" sz="750" spc="-5">
                <a:latin typeface="Courier New"/>
                <a:cs typeface="Courier New"/>
              </a:rPr>
              <a:t>of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relational</a:t>
            </a:r>
            <a:r>
              <a:rPr dirty="0" sz="750" spc="-22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operator  </a:t>
            </a: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Pass"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(average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60)</a:t>
            </a:r>
            <a:endParaRPr sz="750">
              <a:latin typeface="Courier New"/>
              <a:cs typeface="Courier New"/>
            </a:endParaRPr>
          </a:p>
          <a:p>
            <a:pPr algn="ctr" marR="1797685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Fail"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195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just" marL="1360170" marR="6350">
              <a:lnSpc>
                <a:spcPct val="107600"/>
              </a:lnSpc>
            </a:pPr>
            <a:r>
              <a:rPr dirty="0" sz="850" spc="5">
                <a:latin typeface="Times New Roman"/>
                <a:cs typeface="Times New Roman"/>
              </a:rPr>
              <a:t>Note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20">
                <a:latin typeface="Times New Roman"/>
                <a:cs typeface="Times New Roman"/>
              </a:rPr>
              <a:t>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5">
                <a:latin typeface="Times New Roman"/>
                <a:cs typeface="Times New Roman"/>
              </a:rPr>
              <a:t>not </a:t>
            </a:r>
            <a:r>
              <a:rPr dirty="0" sz="850" spc="30">
                <a:latin typeface="Times New Roman"/>
                <a:cs typeface="Times New Roman"/>
              </a:rPr>
              <a:t>possible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10">
                <a:latin typeface="Times New Roman"/>
                <a:cs typeface="Times New Roman"/>
              </a:rPr>
              <a:t>print </a:t>
            </a:r>
            <a:r>
              <a:rPr dirty="0" sz="850">
                <a:latin typeface="Times New Roman"/>
                <a:cs typeface="Times New Roman"/>
              </a:rPr>
              <a:t>out </a:t>
            </a:r>
            <a:r>
              <a:rPr dirty="0" sz="850" spc="5">
                <a:latin typeface="Times New Roman"/>
                <a:cs typeface="Times New Roman"/>
              </a:rPr>
              <a:t>both </a:t>
            </a:r>
            <a:r>
              <a:rPr dirty="0" sz="850" spc="-30">
                <a:latin typeface="Times New Roman"/>
                <a:cs typeface="Times New Roman"/>
              </a:rPr>
              <a:t>“You </a:t>
            </a:r>
            <a:r>
              <a:rPr dirty="0" sz="850" spc="-15">
                <a:latin typeface="Times New Roman"/>
                <a:cs typeface="Times New Roman"/>
              </a:rPr>
              <a:t>Pass” </a:t>
            </a:r>
            <a:r>
              <a:rPr dirty="0" sz="850" spc="50">
                <a:latin typeface="Times New Roman"/>
                <a:cs typeface="Times New Roman"/>
              </a:rPr>
              <a:t>and  </a:t>
            </a:r>
            <a:r>
              <a:rPr dirty="0" sz="850" spc="-35">
                <a:latin typeface="Times New Roman"/>
                <a:cs typeface="Times New Roman"/>
              </a:rPr>
              <a:t>“You </a:t>
            </a:r>
            <a:r>
              <a:rPr dirty="0" sz="850" spc="-25">
                <a:latin typeface="Times New Roman"/>
                <a:cs typeface="Times New Roman"/>
              </a:rPr>
              <a:t>Fail”. </a:t>
            </a:r>
            <a:r>
              <a:rPr dirty="0" sz="850" spc="-20">
                <a:latin typeface="Times New Roman"/>
                <a:cs typeface="Times New Roman"/>
              </a:rPr>
              <a:t>Only </a:t>
            </a:r>
            <a:r>
              <a:rPr dirty="0" sz="850" spc="-10">
                <a:latin typeface="Times New Roman"/>
                <a:cs typeface="Times New Roman"/>
              </a:rPr>
              <a:t>one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-45">
                <a:latin typeface="Times New Roman"/>
                <a:cs typeface="Times New Roman"/>
              </a:rPr>
              <a:t>will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40">
                <a:latin typeface="Times New Roman"/>
                <a:cs typeface="Times New Roman"/>
              </a:rPr>
              <a:t>executed. </a:t>
            </a:r>
            <a:r>
              <a:rPr dirty="0" sz="850" spc="-20">
                <a:latin typeface="Times New Roman"/>
                <a:cs typeface="Times New Roman"/>
              </a:rPr>
              <a:t>Later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-50">
                <a:latin typeface="Times New Roman"/>
                <a:cs typeface="Times New Roman"/>
              </a:rPr>
              <a:t>will </a:t>
            </a:r>
            <a:r>
              <a:rPr dirty="0" sz="850" spc="-20">
                <a:latin typeface="Times New Roman"/>
                <a:cs typeface="Times New Roman"/>
              </a:rPr>
              <a:t>see </a:t>
            </a:r>
            <a:r>
              <a:rPr dirty="0" sz="850" spc="30">
                <a:latin typeface="Times New Roman"/>
                <a:cs typeface="Times New Roman"/>
              </a:rPr>
              <a:t>a  </a:t>
            </a:r>
            <a:r>
              <a:rPr dirty="0" sz="850" spc="35">
                <a:latin typeface="Times New Roman"/>
                <a:cs typeface="Times New Roman"/>
              </a:rPr>
              <a:t>way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25">
                <a:latin typeface="Times New Roman"/>
                <a:cs typeface="Times New Roman"/>
              </a:rPr>
              <a:t>write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40">
                <a:latin typeface="Times New Roman"/>
                <a:cs typeface="Times New Roman"/>
              </a:rPr>
              <a:t>without </a:t>
            </a:r>
            <a:r>
              <a:rPr dirty="0" sz="850" spc="25">
                <a:latin typeface="Times New Roman"/>
                <a:cs typeface="Times New Roman"/>
              </a:rPr>
              <a:t>using </a:t>
            </a:r>
            <a:r>
              <a:rPr dirty="0" sz="850" spc="-30">
                <a:latin typeface="Times New Roman"/>
                <a:cs typeface="Times New Roman"/>
              </a:rPr>
              <a:t>2 </a:t>
            </a:r>
            <a:r>
              <a:rPr dirty="0" sz="750" spc="-10">
                <a:latin typeface="Courier New"/>
                <a:cs typeface="Courier New"/>
              </a:rPr>
              <a:t>if</a:t>
            </a:r>
            <a:r>
              <a:rPr dirty="0" sz="750" spc="-204">
                <a:latin typeface="Courier New"/>
                <a:cs typeface="Courier New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statements.</a:t>
            </a:r>
            <a:endParaRPr sz="850">
              <a:latin typeface="Times New Roman"/>
              <a:cs typeface="Times New Roman"/>
            </a:endParaRPr>
          </a:p>
          <a:p>
            <a:pPr marL="1369060" marR="57150" indent="182880">
              <a:lnSpc>
                <a:spcPts val="1090"/>
              </a:lnSpc>
              <a:spcBef>
                <a:spcPts val="25"/>
              </a:spcBef>
            </a:pPr>
            <a:r>
              <a:rPr dirty="0" sz="850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-20">
                <a:latin typeface="Times New Roman"/>
                <a:cs typeface="Times New Roman"/>
              </a:rPr>
              <a:t>want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30">
                <a:latin typeface="Times New Roman"/>
                <a:cs typeface="Times New Roman"/>
              </a:rPr>
              <a:t>conditionally </a:t>
            </a:r>
            <a:r>
              <a:rPr dirty="0" sz="850" spc="35">
                <a:latin typeface="Times New Roman"/>
                <a:cs typeface="Times New Roman"/>
              </a:rPr>
              <a:t>execute </a:t>
            </a:r>
            <a:r>
              <a:rPr dirty="0" sz="850" spc="25">
                <a:latin typeface="Times New Roman"/>
                <a:cs typeface="Times New Roman"/>
              </a:rPr>
              <a:t>several </a:t>
            </a:r>
            <a:r>
              <a:rPr dirty="0" sz="850" spc="45">
                <a:latin typeface="Times New Roman"/>
                <a:cs typeface="Times New Roman"/>
              </a:rPr>
              <a:t>statements </a:t>
            </a:r>
            <a:r>
              <a:rPr dirty="0" sz="850" spc="30">
                <a:latin typeface="Times New Roman"/>
                <a:cs typeface="Times New Roman"/>
              </a:rPr>
              <a:t>using </a:t>
            </a:r>
            <a:r>
              <a:rPr dirty="0" sz="750" spc="-15">
                <a:latin typeface="Courier New"/>
                <a:cs typeface="Courier New"/>
              </a:rPr>
              <a:t>if</a:t>
            </a:r>
            <a:r>
              <a:rPr dirty="0" sz="850" spc="-15">
                <a:latin typeface="Times New Roman"/>
                <a:cs typeface="Times New Roman"/>
              </a:rPr>
              <a:t>,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5">
                <a:latin typeface="Times New Roman"/>
                <a:cs typeface="Times New Roman"/>
              </a:rPr>
              <a:t>fol-  </a:t>
            </a:r>
            <a:r>
              <a:rPr dirty="0" sz="850" spc="25">
                <a:latin typeface="Times New Roman"/>
                <a:cs typeface="Times New Roman"/>
              </a:rPr>
              <a:t>lowing syntax </a:t>
            </a:r>
            <a:r>
              <a:rPr dirty="0" sz="850" spc="-35">
                <a:latin typeface="Times New Roman"/>
                <a:cs typeface="Times New Roman"/>
              </a:rPr>
              <a:t>is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required:</a:t>
            </a:r>
            <a:endParaRPr sz="850">
              <a:latin typeface="Times New Roman"/>
              <a:cs typeface="Times New Roman"/>
            </a:endParaRPr>
          </a:p>
          <a:p>
            <a:pPr algn="just" marL="1370330">
              <a:lnSpc>
                <a:spcPct val="100000"/>
              </a:lnSpc>
              <a:spcBef>
                <a:spcPts val="665"/>
              </a:spcBef>
            </a:pPr>
            <a:r>
              <a:rPr dirty="0" sz="750" spc="-5">
                <a:latin typeface="Courier New"/>
                <a:cs typeface="Courier New"/>
              </a:rPr>
              <a:t>if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(expression)</a:t>
            </a:r>
            <a:endParaRPr sz="750">
              <a:latin typeface="Courier New"/>
              <a:cs typeface="Courier New"/>
            </a:endParaRPr>
          </a:p>
          <a:p>
            <a:pPr algn="just" marL="136461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594485" marR="2984500" indent="-1905">
              <a:lnSpc>
                <a:spcPts val="1100"/>
              </a:lnSpc>
              <a:spcBef>
                <a:spcPts val="50"/>
              </a:spcBef>
            </a:pPr>
            <a:r>
              <a:rPr dirty="0" sz="750" spc="-10">
                <a:latin typeface="Courier New"/>
                <a:cs typeface="Courier New"/>
              </a:rPr>
              <a:t>s</a:t>
            </a:r>
            <a:r>
              <a:rPr dirty="0" sz="750" spc="-25">
                <a:latin typeface="Courier New"/>
                <a:cs typeface="Courier New"/>
              </a:rPr>
              <a:t>tat</a:t>
            </a:r>
            <a:r>
              <a:rPr dirty="0" sz="750" spc="-10">
                <a:latin typeface="Courier New"/>
                <a:cs typeface="Courier New"/>
              </a:rPr>
              <a:t>e</a:t>
            </a:r>
            <a:r>
              <a:rPr dirty="0" sz="750" spc="-25">
                <a:latin typeface="Courier New"/>
                <a:cs typeface="Courier New"/>
              </a:rPr>
              <a:t>men</a:t>
            </a:r>
            <a:r>
              <a:rPr dirty="0" sz="750" spc="-10">
                <a:latin typeface="Courier New"/>
                <a:cs typeface="Courier New"/>
              </a:rPr>
              <a:t>t</a:t>
            </a:r>
            <a:r>
              <a:rPr dirty="0" sz="750" spc="-25">
                <a:latin typeface="Courier New"/>
                <a:cs typeface="Courier New"/>
              </a:rPr>
              <a:t>_1</a:t>
            </a:r>
            <a:r>
              <a:rPr dirty="0" sz="750">
                <a:latin typeface="Courier New"/>
                <a:cs typeface="Courier New"/>
              </a:rPr>
              <a:t>;  </a:t>
            </a:r>
            <a:r>
              <a:rPr dirty="0" sz="750" spc="-10">
                <a:latin typeface="Courier New"/>
                <a:cs typeface="Courier New"/>
              </a:rPr>
              <a:t>s</a:t>
            </a:r>
            <a:r>
              <a:rPr dirty="0" sz="750" spc="-25">
                <a:latin typeface="Courier New"/>
                <a:cs typeface="Courier New"/>
              </a:rPr>
              <a:t>tat</a:t>
            </a:r>
            <a:r>
              <a:rPr dirty="0" sz="750" spc="-10">
                <a:latin typeface="Courier New"/>
                <a:cs typeface="Courier New"/>
              </a:rPr>
              <a:t>e</a:t>
            </a:r>
            <a:r>
              <a:rPr dirty="0" sz="750" spc="-25">
                <a:latin typeface="Courier New"/>
                <a:cs typeface="Courier New"/>
              </a:rPr>
              <a:t>men</a:t>
            </a:r>
            <a:r>
              <a:rPr dirty="0" sz="750" spc="-10">
                <a:latin typeface="Courier New"/>
                <a:cs typeface="Courier New"/>
              </a:rPr>
              <a:t>t</a:t>
            </a:r>
            <a:r>
              <a:rPr dirty="0" sz="750" spc="-25">
                <a:latin typeface="Courier New"/>
                <a:cs typeface="Courier New"/>
              </a:rPr>
              <a:t>_2</a:t>
            </a:r>
            <a:r>
              <a:rPr dirty="0" sz="75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algn="ctr" marR="155829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1594485">
              <a:lnSpc>
                <a:spcPct val="100000"/>
              </a:lnSpc>
              <a:spcBef>
                <a:spcPts val="195"/>
              </a:spcBef>
            </a:pPr>
            <a:r>
              <a:rPr dirty="0" sz="750" spc="-20">
                <a:latin typeface="Courier New"/>
                <a:cs typeface="Courier New"/>
              </a:rPr>
              <a:t>statement_n;</a:t>
            </a:r>
            <a:endParaRPr sz="750">
              <a:latin typeface="Courier New"/>
              <a:cs typeface="Courier New"/>
            </a:endParaRPr>
          </a:p>
          <a:p>
            <a:pPr algn="just" marL="136461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algn="just" marL="1360170">
              <a:lnSpc>
                <a:spcPct val="100000"/>
              </a:lnSpc>
              <a:spcBef>
                <a:spcPts val="560"/>
              </a:spcBef>
            </a:pPr>
            <a:r>
              <a:rPr dirty="0" sz="850" spc="-10">
                <a:latin typeface="Times New Roman"/>
                <a:cs typeface="Times New Roman"/>
              </a:rPr>
              <a:t>Note </a:t>
            </a:r>
            <a:r>
              <a:rPr dirty="0" sz="850" spc="-20">
                <a:latin typeface="Times New Roman"/>
                <a:cs typeface="Times New Roman"/>
              </a:rPr>
              <a:t>the </a:t>
            </a:r>
            <a:r>
              <a:rPr dirty="0" sz="850" spc="-10">
                <a:latin typeface="Times New Roman"/>
                <a:cs typeface="Times New Roman"/>
              </a:rPr>
              <a:t>curly </a:t>
            </a:r>
            <a:r>
              <a:rPr dirty="0" sz="850" spc="10">
                <a:latin typeface="Times New Roman"/>
                <a:cs typeface="Times New Roman"/>
              </a:rPr>
              <a:t>braces </a:t>
            </a:r>
            <a:r>
              <a:rPr dirty="0" sz="850" spc="15">
                <a:latin typeface="Times New Roman"/>
                <a:cs typeface="Times New Roman"/>
              </a:rPr>
              <a:t>surrounding </a:t>
            </a:r>
            <a:r>
              <a:rPr dirty="0" sz="850" spc="-20">
                <a:latin typeface="Times New Roman"/>
                <a:cs typeface="Times New Roman"/>
              </a:rPr>
              <a:t>the </a:t>
            </a:r>
            <a:r>
              <a:rPr dirty="0" sz="850" spc="-30">
                <a:latin typeface="Times New Roman"/>
                <a:cs typeface="Times New Roman"/>
              </a:rPr>
              <a:t>set </a:t>
            </a:r>
            <a:r>
              <a:rPr dirty="0" sz="850" spc="-15">
                <a:latin typeface="Times New Roman"/>
                <a:cs typeface="Times New Roman"/>
              </a:rPr>
              <a:t>of </a:t>
            </a:r>
            <a:r>
              <a:rPr dirty="0" sz="850">
                <a:latin typeface="Times New Roman"/>
                <a:cs typeface="Times New Roman"/>
              </a:rPr>
              <a:t>statements </a:t>
            </a:r>
            <a:r>
              <a:rPr dirty="0" sz="850" spc="-5">
                <a:latin typeface="Times New Roman"/>
                <a:cs typeface="Times New Roman"/>
              </a:rPr>
              <a:t>to </a:t>
            </a:r>
            <a:r>
              <a:rPr dirty="0" sz="850" spc="-25">
                <a:latin typeface="Times New Roman"/>
                <a:cs typeface="Times New Roman"/>
              </a:rPr>
              <a:t>be </a:t>
            </a:r>
            <a:r>
              <a:rPr dirty="0" sz="850">
                <a:latin typeface="Times New Roman"/>
                <a:cs typeface="Times New Roman"/>
              </a:rPr>
              <a:t>conditionally</a:t>
            </a:r>
            <a:r>
              <a:rPr dirty="0" sz="850" spc="-35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executed.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30">
                <a:latin typeface="Arial"/>
                <a:cs typeface="Arial"/>
              </a:rPr>
              <a:t>The </a:t>
            </a:r>
            <a:r>
              <a:rPr dirty="0" sz="1000" spc="-25" b="1">
                <a:latin typeface="Courier New"/>
                <a:cs typeface="Courier New"/>
              </a:rPr>
              <a:t>if/else</a:t>
            </a:r>
            <a:r>
              <a:rPr dirty="0" sz="1000" spc="-385" b="1">
                <a:latin typeface="Courier New"/>
                <a:cs typeface="Courier New"/>
              </a:rPr>
              <a:t> </a:t>
            </a:r>
            <a:r>
              <a:rPr dirty="0" sz="1000" spc="-65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algn="just" marL="1360170" marR="50800">
              <a:lnSpc>
                <a:spcPct val="107100"/>
              </a:lnSpc>
              <a:spcBef>
                <a:spcPts val="400"/>
              </a:spcBef>
            </a:pPr>
            <a:r>
              <a:rPr dirty="0" sz="850" spc="10">
                <a:latin typeface="Times New Roman"/>
                <a:cs typeface="Times New Roman"/>
              </a:rPr>
              <a:t>In </a:t>
            </a:r>
            <a:r>
              <a:rPr dirty="0" sz="850" spc="20">
                <a:latin typeface="Times New Roman"/>
                <a:cs typeface="Times New Roman"/>
              </a:rPr>
              <a:t>Sample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30">
                <a:latin typeface="Times New Roman"/>
                <a:cs typeface="Times New Roman"/>
              </a:rPr>
              <a:t>4.1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45">
                <a:latin typeface="Times New Roman"/>
                <a:cs typeface="Times New Roman"/>
              </a:rPr>
              <a:t>used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statements. </a:t>
            </a:r>
            <a:r>
              <a:rPr dirty="0" sz="850" spc="-40">
                <a:latin typeface="Times New Roman"/>
                <a:cs typeface="Times New Roman"/>
              </a:rPr>
              <a:t>A </a:t>
            </a:r>
            <a:r>
              <a:rPr dirty="0" sz="850" spc="-10">
                <a:latin typeface="Times New Roman"/>
                <a:cs typeface="Times New Roman"/>
              </a:rPr>
              <a:t>more </a:t>
            </a:r>
            <a:r>
              <a:rPr dirty="0" sz="850" spc="25">
                <a:latin typeface="Times New Roman"/>
                <a:cs typeface="Times New Roman"/>
              </a:rPr>
              <a:t>elegant </a:t>
            </a:r>
            <a:r>
              <a:rPr dirty="0" sz="850" spc="50">
                <a:latin typeface="Times New Roman"/>
                <a:cs typeface="Times New Roman"/>
              </a:rPr>
              <a:t>approach  </a:t>
            </a:r>
            <a:r>
              <a:rPr dirty="0" sz="850" spc="45">
                <a:latin typeface="Times New Roman"/>
                <a:cs typeface="Times New Roman"/>
              </a:rPr>
              <a:t>would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750" spc="5" b="1">
                <a:latin typeface="Courier New"/>
                <a:cs typeface="Courier New"/>
              </a:rPr>
              <a:t>if/else </a:t>
            </a:r>
            <a:r>
              <a:rPr dirty="0" sz="850" spc="55" b="1">
                <a:latin typeface="Times New Roman"/>
                <a:cs typeface="Times New Roman"/>
              </a:rPr>
              <a:t>statement </a:t>
            </a:r>
            <a:r>
              <a:rPr dirty="0" sz="850" spc="-30">
                <a:latin typeface="Times New Roman"/>
                <a:cs typeface="Times New Roman"/>
              </a:rPr>
              <a:t>as</a:t>
            </a:r>
            <a:r>
              <a:rPr dirty="0" sz="850" spc="6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follows:</a:t>
            </a:r>
            <a:endParaRPr sz="850">
              <a:latin typeface="Times New Roman"/>
              <a:cs typeface="Times New Roman"/>
            </a:endParaRPr>
          </a:p>
          <a:p>
            <a:pPr algn="just" marL="1360170">
              <a:lnSpc>
                <a:spcPct val="100000"/>
              </a:lnSpc>
              <a:spcBef>
                <a:spcPts val="685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(average </a:t>
            </a:r>
            <a:r>
              <a:rPr dirty="0" sz="750" spc="-5">
                <a:latin typeface="Courier New"/>
                <a:cs typeface="Courier New"/>
              </a:rPr>
              <a:t>&gt;=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60)</a:t>
            </a:r>
            <a:endParaRPr sz="750">
              <a:latin typeface="Courier New"/>
              <a:cs typeface="Courier New"/>
            </a:endParaRPr>
          </a:p>
          <a:p>
            <a:pPr marL="1584325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Pass"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37350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584325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Fail"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just" marL="1360170" marR="6985">
              <a:lnSpc>
                <a:spcPct val="107100"/>
              </a:lnSpc>
              <a:spcBef>
                <a:spcPts val="500"/>
              </a:spcBef>
            </a:pPr>
            <a:r>
              <a:rPr dirty="0" sz="850" spc="5">
                <a:latin typeface="Times New Roman"/>
                <a:cs typeface="Times New Roman"/>
              </a:rPr>
              <a:t>In </a:t>
            </a:r>
            <a:r>
              <a:rPr dirty="0" sz="850" spc="15">
                <a:latin typeface="Times New Roman"/>
                <a:cs typeface="Times New Roman"/>
              </a:rPr>
              <a:t>every </a:t>
            </a:r>
            <a:r>
              <a:rPr dirty="0" sz="750" spc="60">
                <a:latin typeface="Courier New"/>
                <a:cs typeface="Courier New"/>
              </a:rPr>
              <a:t>if/else </a:t>
            </a:r>
            <a:r>
              <a:rPr dirty="0" sz="850" spc="25">
                <a:latin typeface="Times New Roman"/>
                <a:cs typeface="Times New Roman"/>
              </a:rPr>
              <a:t>statement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0">
                <a:latin typeface="Times New Roman"/>
                <a:cs typeface="Times New Roman"/>
              </a:rPr>
              <a:t>program </a:t>
            </a:r>
            <a:r>
              <a:rPr dirty="0" sz="850" spc="-25">
                <a:latin typeface="Times New Roman"/>
                <a:cs typeface="Times New Roman"/>
              </a:rPr>
              <a:t>can </a:t>
            </a:r>
            <a:r>
              <a:rPr dirty="0" sz="850" spc="-30">
                <a:latin typeface="Times New Roman"/>
                <a:cs typeface="Times New Roman"/>
              </a:rPr>
              <a:t>take </a:t>
            </a:r>
            <a:r>
              <a:rPr dirty="0" sz="850" spc="-35">
                <a:latin typeface="Times New Roman"/>
                <a:cs typeface="Times New Roman"/>
              </a:rPr>
              <a:t>only </a:t>
            </a:r>
            <a:r>
              <a:rPr dirty="0" sz="850" spc="-15">
                <a:latin typeface="Times New Roman"/>
                <a:cs typeface="Times New Roman"/>
              </a:rPr>
              <a:t>one </a:t>
            </a:r>
            <a:r>
              <a:rPr dirty="0" sz="850" spc="-10">
                <a:latin typeface="Times New Roman"/>
                <a:cs typeface="Times New Roman"/>
              </a:rPr>
              <a:t>of </a:t>
            </a:r>
            <a:r>
              <a:rPr dirty="0" sz="850" spc="-20">
                <a:latin typeface="Times New Roman"/>
                <a:cs typeface="Times New Roman"/>
              </a:rPr>
              <a:t>two </a:t>
            </a:r>
            <a:r>
              <a:rPr dirty="0" sz="850" spc="25">
                <a:latin typeface="Times New Roman"/>
                <a:cs typeface="Times New Roman"/>
              </a:rPr>
              <a:t>possible  paths. </a:t>
            </a:r>
            <a:r>
              <a:rPr dirty="0" sz="850" spc="10">
                <a:latin typeface="Times New Roman"/>
                <a:cs typeface="Times New Roman"/>
              </a:rPr>
              <a:t>Multiple </a:t>
            </a:r>
            <a:r>
              <a:rPr dirty="0" sz="850" spc="25">
                <a:latin typeface="Times New Roman"/>
                <a:cs typeface="Times New Roman"/>
              </a:rPr>
              <a:t>statements </a:t>
            </a:r>
            <a:r>
              <a:rPr dirty="0" sz="850" spc="-15">
                <a:latin typeface="Times New Roman"/>
                <a:cs typeface="Times New Roman"/>
              </a:rPr>
              <a:t>can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40">
                <a:latin typeface="Times New Roman"/>
                <a:cs typeface="Times New Roman"/>
              </a:rPr>
              <a:t>handled </a:t>
            </a:r>
            <a:r>
              <a:rPr dirty="0" sz="850" spc="25">
                <a:latin typeface="Times New Roman"/>
                <a:cs typeface="Times New Roman"/>
              </a:rPr>
              <a:t>using </a:t>
            </a:r>
            <a:r>
              <a:rPr dirty="0" sz="850" spc="15">
                <a:latin typeface="Times New Roman"/>
                <a:cs typeface="Times New Roman"/>
              </a:rPr>
              <a:t>curly </a:t>
            </a:r>
            <a:r>
              <a:rPr dirty="0" sz="850" spc="30">
                <a:latin typeface="Times New Roman"/>
                <a:cs typeface="Times New Roman"/>
              </a:rPr>
              <a:t>braces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50">
                <a:latin typeface="Times New Roman"/>
                <a:cs typeface="Times New Roman"/>
              </a:rPr>
              <a:t>same </a:t>
            </a:r>
            <a:r>
              <a:rPr dirty="0" sz="850" spc="25">
                <a:latin typeface="Times New Roman"/>
                <a:cs typeface="Times New Roman"/>
              </a:rPr>
              <a:t>way </a:t>
            </a:r>
            <a:r>
              <a:rPr dirty="0" sz="850" spc="-30">
                <a:latin typeface="Times New Roman"/>
                <a:cs typeface="Times New Roman"/>
              </a:rPr>
              <a:t>as 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if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3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25" b="1">
                <a:latin typeface="Courier New"/>
                <a:cs typeface="Courier New"/>
              </a:rPr>
              <a:t>if/else</a:t>
            </a:r>
            <a:r>
              <a:rPr dirty="0" sz="1000" spc="-335" b="1">
                <a:latin typeface="Courier New"/>
                <a:cs typeface="Courier New"/>
              </a:rPr>
              <a:t> </a:t>
            </a:r>
            <a:r>
              <a:rPr dirty="0" sz="1000" spc="-20" b="1">
                <a:latin typeface="Courier New"/>
                <a:cs typeface="Courier New"/>
              </a:rPr>
              <a:t>if</a:t>
            </a:r>
            <a:r>
              <a:rPr dirty="0" sz="1000" spc="-350" b="1">
                <a:latin typeface="Courier New"/>
                <a:cs typeface="Courier New"/>
              </a:rPr>
              <a:t> </a:t>
            </a:r>
            <a:r>
              <a:rPr dirty="0" sz="1000" spc="-65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6500"/>
              </a:lnSpc>
              <a:spcBef>
                <a:spcPts val="405"/>
              </a:spcBef>
            </a:pP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750" spc="-20">
                <a:latin typeface="Courier New"/>
                <a:cs typeface="Courier New"/>
              </a:rPr>
              <a:t>if/else </a:t>
            </a:r>
            <a:r>
              <a:rPr dirty="0" sz="850" spc="40">
                <a:latin typeface="Times New Roman"/>
                <a:cs typeface="Times New Roman"/>
              </a:rPr>
              <a:t>statement works </a:t>
            </a:r>
            <a:r>
              <a:rPr dirty="0" sz="850" spc="5">
                <a:latin typeface="Times New Roman"/>
                <a:cs typeface="Times New Roman"/>
              </a:rPr>
              <a:t>well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-10">
                <a:latin typeface="Times New Roman"/>
                <a:cs typeface="Times New Roman"/>
              </a:rPr>
              <a:t>there </a:t>
            </a:r>
            <a:r>
              <a:rPr dirty="0" sz="850" spc="-25">
                <a:latin typeface="Times New Roman"/>
                <a:cs typeface="Times New Roman"/>
              </a:rPr>
              <a:t>are </a:t>
            </a:r>
            <a:r>
              <a:rPr dirty="0" sz="850" spc="-35">
                <a:latin typeface="Times New Roman"/>
                <a:cs typeface="Times New Roman"/>
              </a:rPr>
              <a:t>only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850" spc="30">
                <a:latin typeface="Times New Roman"/>
                <a:cs typeface="Times New Roman"/>
              </a:rPr>
              <a:t>possible </a:t>
            </a:r>
            <a:r>
              <a:rPr dirty="0" sz="850" spc="-10">
                <a:latin typeface="Times New Roman"/>
                <a:cs typeface="Times New Roman"/>
              </a:rPr>
              <a:t>paths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15">
                <a:latin typeface="Times New Roman"/>
                <a:cs typeface="Times New Roman"/>
              </a:rPr>
              <a:t>follow.  </a:t>
            </a:r>
            <a:r>
              <a:rPr dirty="0" sz="850" spc="25">
                <a:latin typeface="Times New Roman"/>
                <a:cs typeface="Times New Roman"/>
              </a:rPr>
              <a:t>However, </a:t>
            </a:r>
            <a:r>
              <a:rPr dirty="0" sz="850" spc="-30">
                <a:latin typeface="Times New Roman"/>
                <a:cs typeface="Times New Roman"/>
              </a:rPr>
              <a:t>what </a:t>
            </a:r>
            <a:r>
              <a:rPr dirty="0" sz="850" spc="-35">
                <a:latin typeface="Times New Roman"/>
                <a:cs typeface="Times New Roman"/>
              </a:rPr>
              <a:t>if </a:t>
            </a:r>
            <a:r>
              <a:rPr dirty="0" sz="850" spc="-15">
                <a:latin typeface="Times New Roman"/>
                <a:cs typeface="Times New Roman"/>
              </a:rPr>
              <a:t>there </a:t>
            </a:r>
            <a:r>
              <a:rPr dirty="0" sz="850" spc="-30">
                <a:latin typeface="Times New Roman"/>
                <a:cs typeface="Times New Roman"/>
              </a:rPr>
              <a:t>are </a:t>
            </a:r>
            <a:r>
              <a:rPr dirty="0" sz="850" spc="-20">
                <a:latin typeface="Times New Roman"/>
                <a:cs typeface="Times New Roman"/>
              </a:rPr>
              <a:t>more </a:t>
            </a:r>
            <a:r>
              <a:rPr dirty="0" sz="850" spc="-10">
                <a:latin typeface="Times New Roman"/>
                <a:cs typeface="Times New Roman"/>
              </a:rPr>
              <a:t>than </a:t>
            </a:r>
            <a:r>
              <a:rPr dirty="0" sz="850" spc="-20">
                <a:latin typeface="Times New Roman"/>
                <a:cs typeface="Times New Roman"/>
              </a:rPr>
              <a:t>two </a:t>
            </a:r>
            <a:r>
              <a:rPr dirty="0" sz="850">
                <a:latin typeface="Times New Roman"/>
                <a:cs typeface="Times New Roman"/>
              </a:rPr>
              <a:t>possibilities? For </a:t>
            </a:r>
            <a:r>
              <a:rPr dirty="0" sz="850" spc="25">
                <a:latin typeface="Times New Roman"/>
                <a:cs typeface="Times New Roman"/>
              </a:rPr>
              <a:t>example, </a:t>
            </a:r>
            <a:r>
              <a:rPr dirty="0" sz="850" spc="45">
                <a:latin typeface="Times New Roman"/>
                <a:cs typeface="Times New Roman"/>
              </a:rPr>
              <a:t>suppose </a:t>
            </a:r>
            <a:r>
              <a:rPr dirty="0" sz="850" spc="50">
                <a:latin typeface="Times New Roman"/>
                <a:cs typeface="Times New Roman"/>
              </a:rPr>
              <a:t>we  </a:t>
            </a:r>
            <a:r>
              <a:rPr dirty="0" sz="850" spc="60">
                <a:latin typeface="Times New Roman"/>
                <a:cs typeface="Times New Roman"/>
              </a:rPr>
              <a:t>need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5">
                <a:latin typeface="Times New Roman"/>
                <a:cs typeface="Times New Roman"/>
              </a:rPr>
              <a:t>decide </a:t>
            </a:r>
            <a:r>
              <a:rPr dirty="0" sz="850" spc="-20">
                <a:latin typeface="Times New Roman"/>
                <a:cs typeface="Times New Roman"/>
              </a:rPr>
              <a:t>what kind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25">
                <a:latin typeface="Times New Roman"/>
                <a:cs typeface="Times New Roman"/>
              </a:rPr>
              <a:t>vacation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20">
                <a:latin typeface="Times New Roman"/>
                <a:cs typeface="Times New Roman"/>
              </a:rPr>
              <a:t>take </a:t>
            </a:r>
            <a:r>
              <a:rPr dirty="0" sz="850" spc="40">
                <a:latin typeface="Times New Roman"/>
                <a:cs typeface="Times New Roman"/>
              </a:rPr>
              <a:t>based </a:t>
            </a:r>
            <a:r>
              <a:rPr dirty="0" sz="850" spc="5">
                <a:latin typeface="Times New Roman"/>
                <a:cs typeface="Times New Roman"/>
              </a:rPr>
              <a:t>on </a:t>
            </a:r>
            <a:r>
              <a:rPr dirty="0" sz="850" spc="-35">
                <a:latin typeface="Times New Roman"/>
                <a:cs typeface="Times New Roman"/>
              </a:rPr>
              <a:t>a  </a:t>
            </a:r>
            <a:r>
              <a:rPr dirty="0" sz="850" spc="10">
                <a:latin typeface="Times New Roman"/>
                <a:cs typeface="Times New Roman"/>
              </a:rPr>
              <a:t>yearly </a:t>
            </a:r>
            <a:r>
              <a:rPr dirty="0" sz="850" spc="45">
                <a:latin typeface="Times New Roman"/>
                <a:cs typeface="Times New Roman"/>
              </a:rPr>
              <a:t>work</a:t>
            </a:r>
            <a:r>
              <a:rPr dirty="0" sz="850" spc="-15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Times New Roman"/>
                <a:cs typeface="Times New Roman"/>
              </a:rPr>
              <a:t>bonus:</a:t>
            </a:r>
            <a:endParaRPr sz="850">
              <a:latin typeface="Times New Roman"/>
              <a:cs typeface="Times New Roman"/>
            </a:endParaRPr>
          </a:p>
          <a:p>
            <a:pPr marL="1551940" marR="85725">
              <a:lnSpc>
                <a:spcPct val="124400"/>
              </a:lnSpc>
              <a:spcBef>
                <a:spcPts val="765"/>
              </a:spcBef>
            </a:pPr>
            <a:r>
              <a:rPr dirty="0" sz="900" spc="10">
                <a:latin typeface="Arial"/>
                <a:cs typeface="Arial"/>
              </a:rPr>
              <a:t>if </a:t>
            </a:r>
            <a:r>
              <a:rPr dirty="0" sz="900" spc="-65">
                <a:latin typeface="Arial"/>
                <a:cs typeface="Arial"/>
              </a:rPr>
              <a:t>the </a:t>
            </a:r>
            <a:r>
              <a:rPr dirty="0" sz="900" spc="-95">
                <a:latin typeface="Arial"/>
                <a:cs typeface="Arial"/>
              </a:rPr>
              <a:t>bonus </a:t>
            </a:r>
            <a:r>
              <a:rPr dirty="0" sz="900" spc="-20">
                <a:latin typeface="Arial"/>
                <a:cs typeface="Arial"/>
              </a:rPr>
              <a:t>is </a:t>
            </a:r>
            <a:r>
              <a:rPr dirty="0" sz="900" spc="-80">
                <a:latin typeface="Arial"/>
                <a:cs typeface="Arial"/>
              </a:rPr>
              <a:t>less </a:t>
            </a:r>
            <a:r>
              <a:rPr dirty="0" sz="900" spc="-70">
                <a:latin typeface="Arial"/>
                <a:cs typeface="Arial"/>
              </a:rPr>
              <a:t>than </a:t>
            </a:r>
            <a:r>
              <a:rPr dirty="0" sz="900" spc="-55">
                <a:latin typeface="Arial"/>
                <a:cs typeface="Arial"/>
              </a:rPr>
              <a:t>$1,000, </a:t>
            </a:r>
            <a:r>
              <a:rPr dirty="0" sz="900" spc="-130">
                <a:latin typeface="Arial"/>
                <a:cs typeface="Arial"/>
              </a:rPr>
              <a:t>we </a:t>
            </a:r>
            <a:r>
              <a:rPr dirty="0" sz="900" spc="-75">
                <a:latin typeface="Arial"/>
                <a:cs typeface="Arial"/>
              </a:rPr>
              <a:t>set </a:t>
            </a:r>
            <a:r>
              <a:rPr dirty="0" sz="900" spc="-85">
                <a:latin typeface="Arial"/>
                <a:cs typeface="Arial"/>
              </a:rPr>
              <a:t>up </a:t>
            </a:r>
            <a:r>
              <a:rPr dirty="0" sz="900" spc="-25">
                <a:latin typeface="Arial"/>
                <a:cs typeface="Arial"/>
              </a:rPr>
              <a:t>a </a:t>
            </a:r>
            <a:r>
              <a:rPr dirty="0" sz="900" spc="-55">
                <a:latin typeface="Arial"/>
                <a:cs typeface="Arial"/>
              </a:rPr>
              <a:t>tent </a:t>
            </a:r>
            <a:r>
              <a:rPr dirty="0" sz="900" spc="-90">
                <a:latin typeface="Arial"/>
                <a:cs typeface="Arial"/>
              </a:rPr>
              <a:t>and </a:t>
            </a:r>
            <a:r>
              <a:rPr dirty="0" sz="900" spc="-70">
                <a:latin typeface="Arial"/>
                <a:cs typeface="Arial"/>
              </a:rPr>
              <a:t>eat </a:t>
            </a:r>
            <a:r>
              <a:rPr dirty="0" sz="900" spc="-65">
                <a:latin typeface="Arial"/>
                <a:cs typeface="Arial"/>
              </a:rPr>
              <a:t>hot </a:t>
            </a:r>
            <a:r>
              <a:rPr dirty="0" sz="900" spc="-100">
                <a:latin typeface="Arial"/>
                <a:cs typeface="Arial"/>
              </a:rPr>
              <a:t>dogs </a:t>
            </a:r>
            <a:r>
              <a:rPr dirty="0" sz="900" spc="-10">
                <a:latin typeface="Arial"/>
                <a:cs typeface="Arial"/>
              </a:rPr>
              <a:t>in </a:t>
            </a:r>
            <a:r>
              <a:rPr dirty="0" sz="900" spc="-65">
                <a:latin typeface="Arial"/>
                <a:cs typeface="Arial"/>
              </a:rPr>
              <a:t>the </a:t>
            </a:r>
            <a:r>
              <a:rPr dirty="0" sz="900" spc="-90">
                <a:latin typeface="Arial"/>
                <a:cs typeface="Arial"/>
              </a:rPr>
              <a:t>back </a:t>
            </a:r>
            <a:r>
              <a:rPr dirty="0" sz="900" spc="-40">
                <a:latin typeface="Arial"/>
                <a:cs typeface="Arial"/>
              </a:rPr>
              <a:t>yard  </a:t>
            </a:r>
            <a:r>
              <a:rPr dirty="0" sz="900" spc="10">
                <a:latin typeface="Arial"/>
                <a:cs typeface="Arial"/>
              </a:rPr>
              <a:t>if </a:t>
            </a:r>
            <a:r>
              <a:rPr dirty="0" sz="900" spc="-65">
                <a:latin typeface="Arial"/>
                <a:cs typeface="Arial"/>
              </a:rPr>
              <a:t>the </a:t>
            </a:r>
            <a:r>
              <a:rPr dirty="0" sz="900" spc="-95">
                <a:latin typeface="Arial"/>
                <a:cs typeface="Arial"/>
              </a:rPr>
              <a:t>bonus </a:t>
            </a:r>
            <a:r>
              <a:rPr dirty="0" sz="900" spc="-20">
                <a:latin typeface="Arial"/>
                <a:cs typeface="Arial"/>
              </a:rPr>
              <a:t>is </a:t>
            </a:r>
            <a:r>
              <a:rPr dirty="0" sz="900" spc="-80">
                <a:latin typeface="Arial"/>
                <a:cs typeface="Arial"/>
              </a:rPr>
              <a:t>less </a:t>
            </a:r>
            <a:r>
              <a:rPr dirty="0" sz="900" spc="-70">
                <a:latin typeface="Arial"/>
                <a:cs typeface="Arial"/>
              </a:rPr>
              <a:t>than </a:t>
            </a:r>
            <a:r>
              <a:rPr dirty="0" sz="900" spc="-50">
                <a:latin typeface="Arial"/>
                <a:cs typeface="Arial"/>
              </a:rPr>
              <a:t>$10,000 </a:t>
            </a:r>
            <a:r>
              <a:rPr dirty="0" sz="900" spc="-90">
                <a:latin typeface="Arial"/>
                <a:cs typeface="Arial"/>
              </a:rPr>
              <a:t>and </a:t>
            </a:r>
            <a:r>
              <a:rPr dirty="0" sz="900" spc="-80">
                <a:latin typeface="Arial"/>
                <a:cs typeface="Arial"/>
              </a:rPr>
              <a:t>greater </a:t>
            </a:r>
            <a:r>
              <a:rPr dirty="0" sz="900" spc="-70">
                <a:latin typeface="Arial"/>
                <a:cs typeface="Arial"/>
              </a:rPr>
              <a:t>than </a:t>
            </a:r>
            <a:r>
              <a:rPr dirty="0" sz="900" spc="-75">
                <a:latin typeface="Arial"/>
                <a:cs typeface="Arial"/>
              </a:rPr>
              <a:t>or </a:t>
            </a:r>
            <a:r>
              <a:rPr dirty="0" sz="900" spc="-80">
                <a:latin typeface="Arial"/>
                <a:cs typeface="Arial"/>
              </a:rPr>
              <a:t>equal </a:t>
            </a:r>
            <a:r>
              <a:rPr dirty="0" sz="900" spc="-10">
                <a:latin typeface="Arial"/>
                <a:cs typeface="Arial"/>
              </a:rPr>
              <a:t>to </a:t>
            </a:r>
            <a:r>
              <a:rPr dirty="0" sz="900" spc="-45">
                <a:latin typeface="Arial"/>
                <a:cs typeface="Arial"/>
              </a:rPr>
              <a:t>$1,000, </a:t>
            </a:r>
            <a:r>
              <a:rPr dirty="0" sz="900" spc="-120">
                <a:latin typeface="Arial"/>
                <a:cs typeface="Arial"/>
              </a:rPr>
              <a:t>we </a:t>
            </a:r>
            <a:r>
              <a:rPr dirty="0" sz="900" spc="-114">
                <a:latin typeface="Arial"/>
                <a:cs typeface="Arial"/>
              </a:rPr>
              <a:t>go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to</a:t>
            </a:r>
            <a:endParaRPr sz="900">
              <a:latin typeface="Arial"/>
              <a:cs typeface="Arial"/>
            </a:endParaRPr>
          </a:p>
          <a:p>
            <a:pPr algn="ctr" marR="1191895">
              <a:lnSpc>
                <a:spcPct val="100000"/>
              </a:lnSpc>
              <a:spcBef>
                <a:spcPts val="110"/>
              </a:spcBef>
            </a:pPr>
            <a:r>
              <a:rPr dirty="0" sz="900" spc="-90">
                <a:latin typeface="Arial"/>
                <a:cs typeface="Arial"/>
              </a:rPr>
              <a:t>Disney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95"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1564005">
              <a:lnSpc>
                <a:spcPct val="100000"/>
              </a:lnSpc>
              <a:spcBef>
                <a:spcPts val="180"/>
              </a:spcBef>
            </a:pPr>
            <a:r>
              <a:rPr dirty="0" sz="900" spc="10">
                <a:latin typeface="Arial"/>
                <a:cs typeface="Arial"/>
              </a:rPr>
              <a:t>if </a:t>
            </a:r>
            <a:r>
              <a:rPr dirty="0" sz="900" spc="-65">
                <a:latin typeface="Arial"/>
                <a:cs typeface="Arial"/>
              </a:rPr>
              <a:t>the </a:t>
            </a:r>
            <a:r>
              <a:rPr dirty="0" sz="900" spc="-95">
                <a:latin typeface="Arial"/>
                <a:cs typeface="Arial"/>
              </a:rPr>
              <a:t>bonus </a:t>
            </a:r>
            <a:r>
              <a:rPr dirty="0" sz="900" spc="-20">
                <a:latin typeface="Arial"/>
                <a:cs typeface="Arial"/>
              </a:rPr>
              <a:t>is </a:t>
            </a:r>
            <a:r>
              <a:rPr dirty="0" sz="900" spc="-40">
                <a:latin typeface="Arial"/>
                <a:cs typeface="Arial"/>
              </a:rPr>
              <a:t>$10,000, </a:t>
            </a:r>
            <a:r>
              <a:rPr dirty="0" sz="900" spc="-120">
                <a:latin typeface="Arial"/>
                <a:cs typeface="Arial"/>
              </a:rPr>
              <a:t>we </a:t>
            </a:r>
            <a:r>
              <a:rPr dirty="0" sz="900" spc="-114">
                <a:latin typeface="Arial"/>
                <a:cs typeface="Arial"/>
              </a:rPr>
              <a:t>go </a:t>
            </a:r>
            <a:r>
              <a:rPr dirty="0" sz="900" spc="-10">
                <a:latin typeface="Arial"/>
                <a:cs typeface="Arial"/>
              </a:rPr>
              <a:t>to</a:t>
            </a:r>
            <a:r>
              <a:rPr dirty="0" sz="900" spc="-180">
                <a:latin typeface="Arial"/>
                <a:cs typeface="Arial"/>
              </a:rPr>
              <a:t> </a:t>
            </a:r>
            <a:r>
              <a:rPr dirty="0" sz="900" spc="-90">
                <a:latin typeface="Arial"/>
                <a:cs typeface="Arial"/>
              </a:rPr>
              <a:t>Hawaii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569" y="647065"/>
            <a:ext cx="192405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690"/>
              </a:spcBef>
            </a:pPr>
            <a:r>
              <a:rPr dirty="0" sz="750" spc="-35">
                <a:latin typeface="Arial"/>
                <a:cs typeface="Arial"/>
              </a:rPr>
              <a:t>44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426" y="1182370"/>
            <a:ext cx="16979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 spc="4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869" y="1468881"/>
            <a:ext cx="5252085" cy="68776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0170">
              <a:lnSpc>
                <a:spcPct val="100000"/>
              </a:lnSpc>
              <a:spcBef>
                <a:spcPts val="100"/>
              </a:spcBef>
            </a:pPr>
            <a:r>
              <a:rPr dirty="0" sz="850" spc="-80">
                <a:latin typeface="Times New Roman"/>
                <a:cs typeface="Times New Roman"/>
              </a:rPr>
              <a:t>We </a:t>
            </a:r>
            <a:r>
              <a:rPr dirty="0" sz="850" spc="35">
                <a:latin typeface="Times New Roman"/>
                <a:cs typeface="Times New Roman"/>
              </a:rPr>
              <a:t>could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30">
                <a:latin typeface="Times New Roman"/>
                <a:cs typeface="Times New Roman"/>
              </a:rPr>
              <a:t>using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750" spc="5" b="1">
                <a:latin typeface="Courier New"/>
                <a:cs typeface="Courier New"/>
              </a:rPr>
              <a:t>if/else if </a:t>
            </a:r>
            <a:r>
              <a:rPr dirty="0" sz="850" spc="30">
                <a:latin typeface="Times New Roman"/>
                <a:cs typeface="Times New Roman"/>
              </a:rPr>
              <a:t>statement </a:t>
            </a:r>
            <a:r>
              <a:rPr dirty="0" sz="850" spc="-30">
                <a:latin typeface="Times New Roman"/>
                <a:cs typeface="Times New Roman"/>
              </a:rPr>
              <a:t>as</a:t>
            </a:r>
            <a:r>
              <a:rPr dirty="0" sz="850" spc="90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follows:</a:t>
            </a:r>
            <a:endParaRPr sz="850">
              <a:latin typeface="Times New Roman"/>
              <a:cs typeface="Times New Roman"/>
            </a:endParaRPr>
          </a:p>
          <a:p>
            <a:pPr marL="1367790">
              <a:lnSpc>
                <a:spcPct val="100000"/>
              </a:lnSpc>
              <a:spcBef>
                <a:spcPts val="700"/>
              </a:spcBef>
            </a:pPr>
            <a:r>
              <a:rPr dirty="0" sz="750" spc="-15">
                <a:latin typeface="Courier New"/>
                <a:cs typeface="Courier New"/>
              </a:rPr>
              <a:t>float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bonus;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369060" marR="386080" indent="-9525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"Please input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amount </a:t>
            </a:r>
            <a:r>
              <a:rPr dirty="0" sz="750" spc="-5">
                <a:latin typeface="Courier New"/>
                <a:cs typeface="Courier New"/>
              </a:rPr>
              <a:t>of </a:t>
            </a:r>
            <a:r>
              <a:rPr dirty="0" sz="750" spc="-15">
                <a:latin typeface="Courier New"/>
                <a:cs typeface="Courier New"/>
              </a:rPr>
              <a:t>your yearly bonus"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bonus;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369060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1000)</a:t>
            </a:r>
            <a:endParaRPr sz="75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"Another vacation eating </a:t>
            </a:r>
            <a:r>
              <a:rPr dirty="0" sz="750" spc="-10">
                <a:latin typeface="Courier New"/>
                <a:cs typeface="Courier New"/>
              </a:rPr>
              <a:t>hot </a:t>
            </a:r>
            <a:r>
              <a:rPr dirty="0" sz="750" spc="-15">
                <a:latin typeface="Courier New"/>
                <a:cs typeface="Courier New"/>
              </a:rPr>
              <a:t>dogs </a:t>
            </a:r>
            <a:r>
              <a:rPr dirty="0" sz="750" spc="-5">
                <a:latin typeface="Courier New"/>
                <a:cs typeface="Courier New"/>
              </a:rPr>
              <a:t>on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lawn"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37096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10000)</a:t>
            </a:r>
            <a:endParaRPr sz="75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"Off </a:t>
            </a:r>
            <a:r>
              <a:rPr dirty="0" sz="750" spc="-5">
                <a:latin typeface="Courier New"/>
                <a:cs typeface="Courier New"/>
              </a:rPr>
              <a:t>to </a:t>
            </a:r>
            <a:r>
              <a:rPr dirty="0" sz="750" spc="-15">
                <a:latin typeface="Courier New"/>
                <a:cs typeface="Courier New"/>
              </a:rPr>
              <a:t>Disney World!"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37096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 spc="-10">
                <a:latin typeface="Courier New"/>
                <a:cs typeface="Courier New"/>
              </a:rPr>
              <a:t>==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10000)</a:t>
            </a:r>
            <a:endParaRPr sz="750">
              <a:latin typeface="Courier New"/>
              <a:cs typeface="Courier New"/>
            </a:endParaRPr>
          </a:p>
          <a:p>
            <a:pPr marL="154305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"Lets </a:t>
            </a:r>
            <a:r>
              <a:rPr dirty="0" sz="750" spc="-5">
                <a:latin typeface="Courier New"/>
                <a:cs typeface="Courier New"/>
              </a:rPr>
              <a:t>go to </a:t>
            </a:r>
            <a:r>
              <a:rPr dirty="0" sz="750" spc="-15">
                <a:latin typeface="Courier New"/>
                <a:cs typeface="Courier New"/>
              </a:rPr>
              <a:t>Hawaii!"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360170" marR="52705">
              <a:lnSpc>
                <a:spcPct val="105900"/>
              </a:lnSpc>
              <a:spcBef>
                <a:spcPts val="509"/>
              </a:spcBef>
            </a:pPr>
            <a:r>
              <a:rPr dirty="0" sz="850" spc="-20">
                <a:latin typeface="Times New Roman"/>
                <a:cs typeface="Times New Roman"/>
              </a:rPr>
              <a:t>Can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35">
                <a:latin typeface="Times New Roman"/>
                <a:cs typeface="Times New Roman"/>
              </a:rPr>
              <a:t>explain </a:t>
            </a:r>
            <a:r>
              <a:rPr dirty="0" sz="850" spc="45">
                <a:latin typeface="Times New Roman"/>
                <a:cs typeface="Times New Roman"/>
              </a:rPr>
              <a:t>why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first </a:t>
            </a: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conditional </a:t>
            </a:r>
            <a:r>
              <a:rPr dirty="0" sz="850" spc="35">
                <a:latin typeface="Times New Roman"/>
                <a:cs typeface="Times New Roman"/>
              </a:rPr>
              <a:t>statement does </a:t>
            </a:r>
            <a:r>
              <a:rPr dirty="0" sz="850" spc="5">
                <a:latin typeface="Times New Roman"/>
                <a:cs typeface="Times New Roman"/>
              </a:rPr>
              <a:t>not </a:t>
            </a:r>
            <a:r>
              <a:rPr dirty="0" sz="850" spc="50">
                <a:latin typeface="Times New Roman"/>
                <a:cs typeface="Times New Roman"/>
              </a:rPr>
              <a:t>require </a:t>
            </a:r>
            <a:r>
              <a:rPr dirty="0" sz="850" spc="30">
                <a:latin typeface="Times New Roman"/>
                <a:cs typeface="Times New Roman"/>
              </a:rPr>
              <a:t>a  greater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40">
                <a:latin typeface="Times New Roman"/>
                <a:cs typeface="Times New Roman"/>
              </a:rPr>
              <a:t>equal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30">
                <a:latin typeface="Times New Roman"/>
                <a:cs typeface="Times New Roman"/>
              </a:rPr>
              <a:t>1000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condition?</a:t>
            </a:r>
            <a:endParaRPr sz="850">
              <a:latin typeface="Times New Roman"/>
              <a:cs typeface="Times New Roman"/>
            </a:endParaRPr>
          </a:p>
          <a:p>
            <a:pPr marL="1365885" marR="59055" indent="185420">
              <a:lnSpc>
                <a:spcPts val="1130"/>
              </a:lnSpc>
              <a:spcBef>
                <a:spcPts val="20"/>
              </a:spcBef>
            </a:pPr>
            <a:r>
              <a:rPr dirty="0" sz="850" spc="15">
                <a:latin typeface="Times New Roman"/>
                <a:cs typeface="Times New Roman"/>
              </a:rPr>
              <a:t>In </a:t>
            </a:r>
            <a:r>
              <a:rPr dirty="0" sz="850" spc="35">
                <a:latin typeface="Times New Roman"/>
                <a:cs typeface="Times New Roman"/>
              </a:rPr>
              <a:t>general </a:t>
            </a:r>
            <a:r>
              <a:rPr dirty="0" sz="850" spc="-35">
                <a:latin typeface="Times New Roman"/>
                <a:cs typeface="Times New Roman"/>
              </a:rPr>
              <a:t>we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can </a:t>
            </a:r>
            <a:r>
              <a:rPr dirty="0" sz="850" spc="-15">
                <a:latin typeface="Times New Roman"/>
                <a:cs typeface="Times New Roman"/>
              </a:rPr>
              <a:t>use </a:t>
            </a:r>
            <a:r>
              <a:rPr dirty="0" sz="850" spc="-25">
                <a:latin typeface="Times New Roman"/>
                <a:cs typeface="Times New Roman"/>
              </a:rPr>
              <a:t>as </a:t>
            </a:r>
            <a:r>
              <a:rPr dirty="0" sz="850" spc="45">
                <a:latin typeface="Times New Roman"/>
                <a:cs typeface="Times New Roman"/>
              </a:rPr>
              <a:t>many </a:t>
            </a:r>
            <a:r>
              <a:rPr dirty="0" sz="750" spc="-5">
                <a:latin typeface="Courier New"/>
                <a:cs typeface="Courier New"/>
              </a:rPr>
              <a:t>else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40">
                <a:latin typeface="Times New Roman"/>
                <a:cs typeface="Times New Roman"/>
              </a:rPr>
              <a:t>expressions </a:t>
            </a:r>
            <a:r>
              <a:rPr dirty="0" sz="850" spc="-25">
                <a:latin typeface="Times New Roman"/>
                <a:cs typeface="Times New Roman"/>
              </a:rPr>
              <a:t>as </a:t>
            </a:r>
            <a:r>
              <a:rPr dirty="0" sz="850" spc="60">
                <a:latin typeface="Times New Roman"/>
                <a:cs typeface="Times New Roman"/>
              </a:rPr>
              <a:t>needed </a:t>
            </a:r>
            <a:r>
              <a:rPr dirty="0" sz="850" spc="15">
                <a:latin typeface="Times New Roman"/>
                <a:cs typeface="Times New Roman"/>
              </a:rPr>
              <a:t>to </a:t>
            </a:r>
            <a:r>
              <a:rPr dirty="0" sz="850" spc="-15">
                <a:latin typeface="Times New Roman"/>
                <a:cs typeface="Times New Roman"/>
              </a:rPr>
              <a:t>solve </a:t>
            </a:r>
            <a:r>
              <a:rPr dirty="0" sz="850" spc="30">
                <a:latin typeface="Times New Roman"/>
                <a:cs typeface="Times New Roman"/>
              </a:rPr>
              <a:t>a  </a:t>
            </a:r>
            <a:r>
              <a:rPr dirty="0" sz="850" spc="25">
                <a:latin typeface="Times New Roman"/>
                <a:cs typeface="Times New Roman"/>
              </a:rPr>
              <a:t>given</a:t>
            </a:r>
            <a:r>
              <a:rPr dirty="0" sz="850" spc="95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Times New Roman"/>
                <a:cs typeface="Times New Roman"/>
              </a:rPr>
              <a:t>problem.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latin typeface="Arial"/>
                <a:cs typeface="Arial"/>
              </a:rPr>
              <a:t>The </a:t>
            </a:r>
            <a:r>
              <a:rPr dirty="0" sz="1000" spc="-70">
                <a:latin typeface="Arial"/>
                <a:cs typeface="Arial"/>
              </a:rPr>
              <a:t>Trailing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30" b="1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algn="just" marL="1360170" marR="5080">
              <a:lnSpc>
                <a:spcPct val="107100"/>
              </a:lnSpc>
              <a:spcBef>
                <a:spcPts val="390"/>
              </a:spcBef>
            </a:pP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50">
                <a:latin typeface="Times New Roman"/>
                <a:cs typeface="Times New Roman"/>
              </a:rPr>
              <a:t>happens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code above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55">
                <a:latin typeface="Times New Roman"/>
                <a:cs typeface="Times New Roman"/>
              </a:rPr>
              <a:t>bonus </a:t>
            </a:r>
            <a:r>
              <a:rPr dirty="0" sz="850" spc="40">
                <a:latin typeface="Times New Roman"/>
                <a:cs typeface="Times New Roman"/>
              </a:rPr>
              <a:t>entered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0">
                <a:latin typeface="Times New Roman"/>
                <a:cs typeface="Times New Roman"/>
              </a:rPr>
              <a:t>greater </a:t>
            </a:r>
            <a:r>
              <a:rPr dirty="0" sz="850" spc="-5">
                <a:latin typeface="Times New Roman"/>
                <a:cs typeface="Times New Roman"/>
              </a:rPr>
              <a:t>than </a:t>
            </a:r>
            <a:r>
              <a:rPr dirty="0" sz="850" spc="-10">
                <a:latin typeface="Times New Roman"/>
                <a:cs typeface="Times New Roman"/>
              </a:rPr>
              <a:t>$10,000?  </a:t>
            </a:r>
            <a:r>
              <a:rPr dirty="0" sz="850" spc="5">
                <a:latin typeface="Times New Roman"/>
                <a:cs typeface="Times New Roman"/>
              </a:rPr>
              <a:t>Actually, </a:t>
            </a:r>
            <a:r>
              <a:rPr dirty="0" sz="850" spc="35">
                <a:latin typeface="Times New Roman"/>
                <a:cs typeface="Times New Roman"/>
              </a:rPr>
              <a:t>nothing </a:t>
            </a:r>
            <a:r>
              <a:rPr dirty="0" sz="850" spc="-45">
                <a:latin typeface="Times New Roman"/>
                <a:cs typeface="Times New Roman"/>
              </a:rPr>
              <a:t>will </a:t>
            </a:r>
            <a:r>
              <a:rPr dirty="0" sz="850" spc="55">
                <a:latin typeface="Times New Roman"/>
                <a:cs typeface="Times New Roman"/>
              </a:rPr>
              <a:t>happen </a:t>
            </a:r>
            <a:r>
              <a:rPr dirty="0" sz="850" spc="25">
                <a:latin typeface="Times New Roman"/>
                <a:cs typeface="Times New Roman"/>
              </a:rPr>
              <a:t>since </a:t>
            </a:r>
            <a:r>
              <a:rPr dirty="0" sz="850" spc="60">
                <a:latin typeface="Times New Roman"/>
                <a:cs typeface="Times New Roman"/>
              </a:rPr>
              <a:t>none </a:t>
            </a:r>
            <a:r>
              <a:rPr dirty="0" sz="850" spc="-5">
                <a:latin typeface="Times New Roman"/>
                <a:cs typeface="Times New Roman"/>
              </a:rPr>
              <a:t>of the </a:t>
            </a:r>
            <a:r>
              <a:rPr dirty="0" sz="850" spc="30">
                <a:latin typeface="Times New Roman"/>
                <a:cs typeface="Times New Roman"/>
              </a:rPr>
              <a:t>conditional expressions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30">
                <a:latin typeface="Times New Roman"/>
                <a:cs typeface="Times New Roman"/>
              </a:rPr>
              <a:t>true 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10">
                <a:latin typeface="Times New Roman"/>
                <a:cs typeface="Times New Roman"/>
              </a:rPr>
              <a:t>case. </a:t>
            </a:r>
            <a:r>
              <a:rPr dirty="0" sz="850" spc="40">
                <a:latin typeface="Times New Roman"/>
                <a:cs typeface="Times New Roman"/>
              </a:rPr>
              <a:t>Sometimes </a:t>
            </a:r>
            <a:r>
              <a:rPr dirty="0" sz="850" spc="-20">
                <a:latin typeface="Times New Roman"/>
                <a:cs typeface="Times New Roman"/>
              </a:rPr>
              <a:t>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40">
                <a:latin typeface="Times New Roman"/>
                <a:cs typeface="Times New Roman"/>
              </a:rPr>
              <a:t>advantageous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10">
                <a:latin typeface="Times New Roman"/>
                <a:cs typeface="Times New Roman"/>
              </a:rPr>
              <a:t>add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-25">
                <a:latin typeface="Times New Roman"/>
                <a:cs typeface="Times New Roman"/>
              </a:rPr>
              <a:t>final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40" b="1">
                <a:latin typeface="Times New Roman"/>
                <a:cs typeface="Times New Roman"/>
              </a:rPr>
              <a:t>trailing </a:t>
            </a:r>
            <a:r>
              <a:rPr dirty="0" sz="750" spc="80" b="1">
                <a:latin typeface="Courier New"/>
                <a:cs typeface="Courier New"/>
              </a:rPr>
              <a:t>else </a:t>
            </a:r>
            <a:r>
              <a:rPr dirty="0" sz="850" spc="-10">
                <a:latin typeface="Times New Roman"/>
                <a:cs typeface="Times New Roman"/>
              </a:rPr>
              <a:t>at </a:t>
            </a:r>
            <a:r>
              <a:rPr dirty="0" sz="850" spc="40">
                <a:latin typeface="Times New Roman"/>
                <a:cs typeface="Times New Roman"/>
              </a:rPr>
              <a:t>the  </a:t>
            </a:r>
            <a:r>
              <a:rPr dirty="0" sz="850" spc="-10">
                <a:latin typeface="Times New Roman"/>
                <a:cs typeface="Times New Roman"/>
              </a:rPr>
              <a:t>end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0">
                <a:latin typeface="Times New Roman"/>
                <a:cs typeface="Times New Roman"/>
              </a:rPr>
              <a:t>chain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750" spc="-15">
                <a:latin typeface="Courier New"/>
                <a:cs typeface="Courier New"/>
              </a:rPr>
              <a:t>if/else if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handle </a:t>
            </a:r>
            <a:r>
              <a:rPr dirty="0" sz="850" spc="-30">
                <a:latin typeface="Times New Roman"/>
                <a:cs typeface="Times New Roman"/>
              </a:rPr>
              <a:t>“all </a:t>
            </a:r>
            <a:r>
              <a:rPr dirty="0" sz="850" spc="-5">
                <a:latin typeface="Times New Roman"/>
                <a:cs typeface="Times New Roman"/>
              </a:rPr>
              <a:t>other </a:t>
            </a:r>
            <a:r>
              <a:rPr dirty="0" sz="850" spc="15">
                <a:latin typeface="Times New Roman"/>
                <a:cs typeface="Times New Roman"/>
              </a:rPr>
              <a:t>cases.” </a:t>
            </a:r>
            <a:r>
              <a:rPr dirty="0" sz="850" spc="5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exam-  </a:t>
            </a:r>
            <a:r>
              <a:rPr dirty="0" sz="850" spc="-25">
                <a:latin typeface="Times New Roman"/>
                <a:cs typeface="Times New Roman"/>
              </a:rPr>
              <a:t>ple,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30">
                <a:latin typeface="Times New Roman"/>
                <a:cs typeface="Times New Roman"/>
              </a:rPr>
              <a:t>could modify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15">
                <a:latin typeface="Times New Roman"/>
                <a:cs typeface="Times New Roman"/>
              </a:rPr>
              <a:t>to</a:t>
            </a:r>
            <a:r>
              <a:rPr dirty="0" sz="850" spc="-5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read:</a:t>
            </a:r>
            <a:endParaRPr sz="850">
              <a:latin typeface="Times New Roman"/>
              <a:cs typeface="Times New Roman"/>
            </a:endParaRPr>
          </a:p>
          <a:p>
            <a:pPr marL="1360170">
              <a:lnSpc>
                <a:spcPct val="100000"/>
              </a:lnSpc>
              <a:spcBef>
                <a:spcPts val="700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0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1000)</a:t>
            </a:r>
            <a:endParaRPr sz="750">
              <a:latin typeface="Courier New"/>
              <a:cs typeface="Courier New"/>
            </a:endParaRPr>
          </a:p>
          <a:p>
            <a:pPr marL="1360170" marR="1059815" indent="222250">
              <a:lnSpc>
                <a:spcPct val="121300"/>
              </a:lnSpc>
              <a:spcBef>
                <a:spcPts val="1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"Another vacation </a:t>
            </a:r>
            <a:r>
              <a:rPr dirty="0" sz="750" spc="-5">
                <a:latin typeface="Courier New"/>
                <a:cs typeface="Courier New"/>
              </a:rPr>
              <a:t>on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lawn"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229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else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1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10000)</a:t>
            </a:r>
            <a:endParaRPr sz="750">
              <a:latin typeface="Courier New"/>
              <a:cs typeface="Courier New"/>
            </a:endParaRPr>
          </a:p>
          <a:p>
            <a:pPr marL="1360170" marR="1503045" indent="222250">
              <a:lnSpc>
                <a:spcPct val="121300"/>
              </a:lnSpc>
              <a:spcBef>
                <a:spcPts val="15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"Off </a:t>
            </a:r>
            <a:r>
              <a:rPr dirty="0" sz="750" spc="-10">
                <a:latin typeface="Courier New"/>
                <a:cs typeface="Courier New"/>
              </a:rPr>
              <a:t>to </a:t>
            </a:r>
            <a:r>
              <a:rPr dirty="0" sz="750" spc="-15">
                <a:latin typeface="Courier New"/>
                <a:cs typeface="Courier New"/>
              </a:rPr>
              <a:t>Disney World!"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04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else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(bonus </a:t>
            </a:r>
            <a:r>
              <a:rPr dirty="0" sz="750" spc="-5">
                <a:latin typeface="Courier New"/>
                <a:cs typeface="Courier New"/>
              </a:rPr>
              <a:t>==</a:t>
            </a:r>
            <a:r>
              <a:rPr dirty="0" sz="750" spc="-1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10000)</a:t>
            </a:r>
            <a:endParaRPr sz="750">
              <a:latin typeface="Courier New"/>
              <a:cs typeface="Courier New"/>
            </a:endParaRPr>
          </a:p>
          <a:p>
            <a:pPr marL="1375410" marR="1612900" indent="207010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"Lets </a:t>
            </a:r>
            <a:r>
              <a:rPr dirty="0" sz="750" spc="-10">
                <a:latin typeface="Courier New"/>
                <a:cs typeface="Courier New"/>
              </a:rPr>
              <a:t>go to </a:t>
            </a:r>
            <a:r>
              <a:rPr dirty="0" sz="750" spc="-15">
                <a:latin typeface="Courier New"/>
                <a:cs typeface="Courier New"/>
              </a:rPr>
              <a:t>Hawaii!"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25"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algn="just" marL="137223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582420">
              <a:lnSpc>
                <a:spcPct val="100000"/>
              </a:lnSpc>
              <a:spcBef>
                <a:spcPts val="18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bonus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0">
                <a:latin typeface="Courier New"/>
                <a:cs typeface="Courier New"/>
              </a:rPr>
              <a:t>not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valid bonus"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3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582420">
              <a:lnSpc>
                <a:spcPct val="100000"/>
              </a:lnSpc>
              <a:spcBef>
                <a:spcPts val="20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"Please </a:t>
            </a:r>
            <a:r>
              <a:rPr dirty="0" sz="750" spc="-10">
                <a:latin typeface="Courier New"/>
                <a:cs typeface="Courier New"/>
              </a:rPr>
              <a:t>run the </a:t>
            </a:r>
            <a:r>
              <a:rPr dirty="0" sz="750" spc="-15">
                <a:latin typeface="Courier New"/>
                <a:cs typeface="Courier New"/>
              </a:rPr>
              <a:t>program again with valid data"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2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just" marL="1360170">
              <a:lnSpc>
                <a:spcPct val="100000"/>
              </a:lnSpc>
              <a:spcBef>
                <a:spcPts val="195"/>
              </a:spcBef>
            </a:pPr>
            <a:r>
              <a:rPr dirty="0" sz="750">
                <a:latin typeface="Courier New"/>
                <a:cs typeface="Courier New"/>
              </a:rPr>
              <a:t>} </a:t>
            </a:r>
            <a:r>
              <a:rPr dirty="0" sz="750" spc="-10">
                <a:latin typeface="Courier New"/>
                <a:cs typeface="Courier New"/>
              </a:rPr>
              <a:t>// Note the </a:t>
            </a:r>
            <a:r>
              <a:rPr dirty="0" sz="750" spc="-15">
                <a:latin typeface="Courier New"/>
                <a:cs typeface="Courier New"/>
              </a:rPr>
              <a:t>necessary </a:t>
            </a:r>
            <a:r>
              <a:rPr dirty="0" sz="750" spc="-10">
                <a:latin typeface="Courier New"/>
                <a:cs typeface="Courier New"/>
              </a:rPr>
              <a:t>use of </a:t>
            </a:r>
            <a:r>
              <a:rPr dirty="0" sz="750" spc="-15">
                <a:latin typeface="Courier New"/>
                <a:cs typeface="Courier New"/>
              </a:rPr>
              <a:t>the curly brackets</a:t>
            </a:r>
            <a:r>
              <a:rPr dirty="0" sz="750" spc="-30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here</a:t>
            </a:r>
            <a:endParaRPr sz="750">
              <a:latin typeface="Courier New"/>
              <a:cs typeface="Courier New"/>
            </a:endParaRPr>
          </a:p>
          <a:p>
            <a:pPr algn="just" marL="1360170" marR="5080">
              <a:lnSpc>
                <a:spcPct val="107200"/>
              </a:lnSpc>
              <a:spcBef>
                <a:spcPts val="495"/>
              </a:spcBef>
            </a:pPr>
            <a:r>
              <a:rPr dirty="0" sz="850" spc="15">
                <a:latin typeface="Times New Roman"/>
                <a:cs typeface="Times New Roman"/>
              </a:rPr>
              <a:t>Of </a:t>
            </a:r>
            <a:r>
              <a:rPr dirty="0" sz="850" spc="35">
                <a:latin typeface="Times New Roman"/>
                <a:cs typeface="Times New Roman"/>
              </a:rPr>
              <a:t>course, </a:t>
            </a:r>
            <a:r>
              <a:rPr dirty="0" sz="850" spc="-25">
                <a:latin typeface="Times New Roman"/>
                <a:cs typeface="Times New Roman"/>
              </a:rPr>
              <a:t>few </a:t>
            </a:r>
            <a:r>
              <a:rPr dirty="0" sz="850" spc="30">
                <a:latin typeface="Times New Roman"/>
                <a:cs typeface="Times New Roman"/>
              </a:rPr>
              <a:t>would </a:t>
            </a:r>
            <a:r>
              <a:rPr dirty="0" sz="850" spc="35">
                <a:latin typeface="Times New Roman"/>
                <a:cs typeface="Times New Roman"/>
              </a:rPr>
              <a:t>complain </a:t>
            </a:r>
            <a:r>
              <a:rPr dirty="0" sz="850" spc="45">
                <a:latin typeface="Times New Roman"/>
                <a:cs typeface="Times New Roman"/>
              </a:rPr>
              <a:t>about </a:t>
            </a:r>
            <a:r>
              <a:rPr dirty="0" sz="850" spc="-35">
                <a:latin typeface="Times New Roman"/>
                <a:cs typeface="Times New Roman"/>
              </a:rPr>
              <a:t>a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50">
                <a:latin typeface="Times New Roman"/>
                <a:cs typeface="Times New Roman"/>
              </a:rPr>
              <a:t>bonus </a:t>
            </a:r>
            <a:r>
              <a:rPr dirty="0" sz="850" spc="30">
                <a:latin typeface="Times New Roman"/>
                <a:cs typeface="Times New Roman"/>
              </a:rPr>
              <a:t>greater </a:t>
            </a:r>
            <a:r>
              <a:rPr dirty="0" sz="850">
                <a:latin typeface="Times New Roman"/>
                <a:cs typeface="Times New Roman"/>
              </a:rPr>
              <a:t>than </a:t>
            </a:r>
            <a:r>
              <a:rPr dirty="0" sz="850" spc="10">
                <a:latin typeface="Times New Roman"/>
                <a:cs typeface="Times New Roman"/>
              </a:rPr>
              <a:t>$10,000 </a:t>
            </a:r>
            <a:r>
              <a:rPr dirty="0" sz="850" spc="-10">
                <a:latin typeface="Times New Roman"/>
                <a:cs typeface="Times New Roman"/>
              </a:rPr>
              <a:t>and </a:t>
            </a:r>
            <a:r>
              <a:rPr dirty="0" sz="850" spc="40">
                <a:latin typeface="Times New Roman"/>
                <a:cs typeface="Times New Roman"/>
              </a:rPr>
              <a:t>the  </a:t>
            </a:r>
            <a:r>
              <a:rPr dirty="0" sz="850" spc="25">
                <a:latin typeface="Times New Roman"/>
                <a:cs typeface="Times New Roman"/>
              </a:rPr>
              <a:t>Hawaii </a:t>
            </a:r>
            <a:r>
              <a:rPr dirty="0" sz="850" spc="-10">
                <a:latin typeface="Times New Roman"/>
                <a:cs typeface="Times New Roman"/>
              </a:rPr>
              <a:t>trip </a:t>
            </a:r>
            <a:r>
              <a:rPr dirty="0" sz="850" spc="40">
                <a:latin typeface="Times New Roman"/>
                <a:cs typeface="Times New Roman"/>
              </a:rPr>
              <a:t>could </a:t>
            </a:r>
            <a:r>
              <a:rPr dirty="0" sz="850" spc="-30">
                <a:latin typeface="Times New Roman"/>
                <a:cs typeface="Times New Roman"/>
              </a:rPr>
              <a:t>still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60">
                <a:latin typeface="Times New Roman"/>
                <a:cs typeface="Times New Roman"/>
              </a:rPr>
              <a:t>done </a:t>
            </a:r>
            <a:r>
              <a:rPr dirty="0" sz="850" spc="5">
                <a:latin typeface="Times New Roman"/>
                <a:cs typeface="Times New Roman"/>
              </a:rPr>
              <a:t>on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35">
                <a:latin typeface="Times New Roman"/>
                <a:cs typeface="Times New Roman"/>
              </a:rPr>
              <a:t>budget. However,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maximum </a:t>
            </a:r>
            <a:r>
              <a:rPr dirty="0" sz="850" spc="25">
                <a:latin typeface="Times New Roman"/>
                <a:cs typeface="Times New Roman"/>
              </a:rPr>
              <a:t>possi-  </a:t>
            </a:r>
            <a:r>
              <a:rPr dirty="0" sz="850" spc="-25">
                <a:latin typeface="Times New Roman"/>
                <a:cs typeface="Times New Roman"/>
              </a:rPr>
              <a:t>ble </a:t>
            </a:r>
            <a:r>
              <a:rPr dirty="0" sz="850" spc="55">
                <a:latin typeface="Times New Roman"/>
                <a:cs typeface="Times New Roman"/>
              </a:rPr>
              <a:t>bonus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10">
                <a:latin typeface="Times New Roman"/>
                <a:cs typeface="Times New Roman"/>
              </a:rPr>
              <a:t>$10,000, </a:t>
            </a:r>
            <a:r>
              <a:rPr dirty="0" sz="850" spc="-5">
                <a:latin typeface="Times New Roman"/>
                <a:cs typeface="Times New Roman"/>
              </a:rPr>
              <a:t>then the </a:t>
            </a:r>
            <a:r>
              <a:rPr dirty="0" sz="850" spc="10">
                <a:latin typeface="Times New Roman"/>
                <a:cs typeface="Times New Roman"/>
              </a:rPr>
              <a:t>trailing </a:t>
            </a:r>
            <a:r>
              <a:rPr dirty="0" sz="750" spc="-5">
                <a:latin typeface="Courier New"/>
                <a:cs typeface="Courier New"/>
              </a:rPr>
              <a:t>else </a:t>
            </a:r>
            <a:r>
              <a:rPr dirty="0" sz="850" spc="-50">
                <a:latin typeface="Times New Roman"/>
                <a:cs typeface="Times New Roman"/>
              </a:rPr>
              <a:t>will </a:t>
            </a:r>
            <a:r>
              <a:rPr dirty="0" sz="850" spc="-20">
                <a:latin typeface="Times New Roman"/>
                <a:cs typeface="Times New Roman"/>
              </a:rPr>
              <a:t>let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user </a:t>
            </a:r>
            <a:r>
              <a:rPr dirty="0" sz="850" spc="55">
                <a:latin typeface="Times New Roman"/>
                <a:cs typeface="Times New Roman"/>
              </a:rPr>
              <a:t>know </a:t>
            </a:r>
            <a:r>
              <a:rPr dirty="0" sz="850">
                <a:latin typeface="Times New Roman"/>
                <a:cs typeface="Times New Roman"/>
              </a:rPr>
              <a:t>that </a:t>
            </a:r>
            <a:r>
              <a:rPr dirty="0" sz="850" spc="-15">
                <a:latin typeface="Times New Roman"/>
                <a:cs typeface="Times New Roman"/>
              </a:rPr>
              <a:t>an </a:t>
            </a:r>
            <a:r>
              <a:rPr dirty="0" sz="850" spc="10">
                <a:latin typeface="Times New Roman"/>
                <a:cs typeface="Times New Roman"/>
              </a:rPr>
              <a:t>illegal  </a:t>
            </a:r>
            <a:r>
              <a:rPr dirty="0" sz="850" spc="25">
                <a:latin typeface="Times New Roman"/>
                <a:cs typeface="Times New Roman"/>
              </a:rPr>
              <a:t>value </a:t>
            </a:r>
            <a:r>
              <a:rPr dirty="0" sz="850" spc="-20">
                <a:latin typeface="Times New Roman"/>
                <a:cs typeface="Times New Roman"/>
              </a:rPr>
              <a:t>has </a:t>
            </a:r>
            <a:r>
              <a:rPr dirty="0" sz="850" spc="50">
                <a:latin typeface="Times New Roman"/>
                <a:cs typeface="Times New Roman"/>
              </a:rPr>
              <a:t>been</a:t>
            </a:r>
            <a:r>
              <a:rPr dirty="0" sz="850" spc="20">
                <a:latin typeface="Times New Roman"/>
                <a:cs typeface="Times New Roman"/>
              </a:rPr>
              <a:t> </a:t>
            </a:r>
            <a:r>
              <a:rPr dirty="0" sz="850" spc="40">
                <a:latin typeface="Times New Roman"/>
                <a:cs typeface="Times New Roman"/>
              </a:rPr>
              <a:t>entered.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90">
                <a:latin typeface="Arial"/>
                <a:cs typeface="Arial"/>
              </a:rPr>
              <a:t>Nested </a:t>
            </a:r>
            <a:r>
              <a:rPr dirty="0" sz="1000" spc="-20" b="1">
                <a:latin typeface="Courier New"/>
                <a:cs typeface="Courier New"/>
              </a:rPr>
              <a:t>if</a:t>
            </a:r>
            <a:r>
              <a:rPr dirty="0" sz="1000" spc="-459" b="1">
                <a:latin typeface="Courier New"/>
                <a:cs typeface="Courier New"/>
              </a:rPr>
              <a:t> </a:t>
            </a:r>
            <a:r>
              <a:rPr dirty="0" sz="1000" spc="-70">
                <a:latin typeface="Arial"/>
                <a:cs typeface="Arial"/>
              </a:rPr>
              <a:t>Statements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6700"/>
              </a:lnSpc>
              <a:spcBef>
                <a:spcPts val="405"/>
              </a:spcBef>
            </a:pPr>
            <a:r>
              <a:rPr dirty="0" sz="850" spc="5">
                <a:latin typeface="Times New Roman"/>
                <a:cs typeface="Times New Roman"/>
              </a:rPr>
              <a:t>Often </a:t>
            </a:r>
            <a:r>
              <a:rPr dirty="0" sz="850" spc="35">
                <a:latin typeface="Times New Roman"/>
                <a:cs typeface="Times New Roman"/>
              </a:rPr>
              <a:t>programmers </a:t>
            </a:r>
            <a:r>
              <a:rPr dirty="0" sz="850" spc="-20">
                <a:latin typeface="Times New Roman"/>
                <a:cs typeface="Times New Roman"/>
              </a:rPr>
              <a:t>use </a:t>
            </a:r>
            <a:r>
              <a:rPr dirty="0" sz="850" spc="-15">
                <a:latin typeface="Times New Roman"/>
                <a:cs typeface="Times New Roman"/>
              </a:rPr>
              <a:t>an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5">
                <a:latin typeface="Times New Roman"/>
                <a:cs typeface="Times New Roman"/>
              </a:rPr>
              <a:t>statement </a:t>
            </a:r>
            <a:r>
              <a:rPr dirty="0" sz="850" spc="25">
                <a:latin typeface="Times New Roman"/>
                <a:cs typeface="Times New Roman"/>
              </a:rPr>
              <a:t>within </a:t>
            </a:r>
            <a:r>
              <a:rPr dirty="0" sz="850" spc="40">
                <a:latin typeface="Times New Roman"/>
                <a:cs typeface="Times New Roman"/>
              </a:rPr>
              <a:t>another </a:t>
            </a:r>
            <a:r>
              <a:rPr dirty="0" sz="750" spc="5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statement. </a:t>
            </a:r>
            <a:r>
              <a:rPr dirty="0" sz="850" spc="5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exam-  </a:t>
            </a:r>
            <a:r>
              <a:rPr dirty="0" sz="850" spc="-25">
                <a:latin typeface="Times New Roman"/>
                <a:cs typeface="Times New Roman"/>
              </a:rPr>
              <a:t>ple, </a:t>
            </a:r>
            <a:r>
              <a:rPr dirty="0" sz="850" spc="45">
                <a:latin typeface="Times New Roman"/>
                <a:cs typeface="Times New Roman"/>
              </a:rPr>
              <a:t>suppose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0">
                <a:latin typeface="Times New Roman"/>
                <a:cs typeface="Times New Roman"/>
              </a:rPr>
              <a:t>software </a:t>
            </a:r>
            <a:r>
              <a:rPr dirty="0" sz="850" spc="25">
                <a:latin typeface="Times New Roman"/>
                <a:cs typeface="Times New Roman"/>
              </a:rPr>
              <a:t>engineering </a:t>
            </a:r>
            <a:r>
              <a:rPr dirty="0" sz="850" spc="40">
                <a:latin typeface="Times New Roman"/>
                <a:cs typeface="Times New Roman"/>
              </a:rPr>
              <a:t>company </a:t>
            </a:r>
            <a:r>
              <a:rPr dirty="0" sz="850" spc="30">
                <a:latin typeface="Times New Roman"/>
                <a:cs typeface="Times New Roman"/>
              </a:rPr>
              <a:t>wants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30">
                <a:latin typeface="Times New Roman"/>
                <a:cs typeface="Times New Roman"/>
              </a:rPr>
              <a:t>screen applicants </a:t>
            </a:r>
            <a:r>
              <a:rPr dirty="0" sz="850" spc="-15">
                <a:latin typeface="Times New Roman"/>
                <a:cs typeface="Times New Roman"/>
              </a:rPr>
              <a:t>first </a:t>
            </a:r>
            <a:r>
              <a:rPr dirty="0" sz="850" spc="5">
                <a:latin typeface="Times New Roman"/>
                <a:cs typeface="Times New Roman"/>
              </a:rPr>
              <a:t>for  </a:t>
            </a:r>
            <a:r>
              <a:rPr dirty="0" sz="850" spc="30">
                <a:latin typeface="Times New Roman"/>
                <a:cs typeface="Times New Roman"/>
              </a:rPr>
              <a:t>experienced </a:t>
            </a:r>
            <a:r>
              <a:rPr dirty="0" sz="850" spc="45">
                <a:latin typeface="Times New Roman"/>
                <a:cs typeface="Times New Roman"/>
              </a:rPr>
              <a:t>programmers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45">
                <a:latin typeface="Times New Roman"/>
                <a:cs typeface="Times New Roman"/>
              </a:rPr>
              <a:t>second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45">
                <a:latin typeface="Times New Roman"/>
                <a:cs typeface="Times New Roman"/>
              </a:rPr>
              <a:t>C++ </a:t>
            </a:r>
            <a:r>
              <a:rPr dirty="0" sz="850" spc="35">
                <a:latin typeface="Times New Roman"/>
                <a:cs typeface="Times New Roman"/>
              </a:rPr>
              <a:t>programmers </a:t>
            </a:r>
            <a:r>
              <a:rPr dirty="0" sz="850" spc="5">
                <a:latin typeface="Times New Roman"/>
                <a:cs typeface="Times New Roman"/>
              </a:rPr>
              <a:t>specifically. </a:t>
            </a:r>
            <a:r>
              <a:rPr dirty="0" sz="850" spc="65">
                <a:latin typeface="Times New Roman"/>
                <a:cs typeface="Times New Roman"/>
              </a:rPr>
              <a:t>One  </a:t>
            </a:r>
            <a:r>
              <a:rPr dirty="0" sz="850" spc="30">
                <a:latin typeface="Times New Roman"/>
                <a:cs typeface="Times New Roman"/>
              </a:rPr>
              <a:t>possible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7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following: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1729" y="1652904"/>
            <a:ext cx="4359275" cy="0"/>
          </a:xfrm>
          <a:custGeom>
            <a:avLst/>
            <a:gdLst/>
            <a:ahLst/>
            <a:cxnLst/>
            <a:rect l="l" t="t" r="r" b="b"/>
            <a:pathLst>
              <a:path w="4359275" h="0">
                <a:moveTo>
                  <a:pt x="0" y="0"/>
                </a:moveTo>
                <a:lnTo>
                  <a:pt x="4359275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11729" y="6704965"/>
            <a:ext cx="4359275" cy="0"/>
          </a:xfrm>
          <a:custGeom>
            <a:avLst/>
            <a:gdLst/>
            <a:ahLst/>
            <a:cxnLst/>
            <a:rect l="l" t="t" r="r" b="b"/>
            <a:pathLst>
              <a:path w="4359275" h="0">
                <a:moveTo>
                  <a:pt x="0" y="0"/>
                </a:moveTo>
                <a:lnTo>
                  <a:pt x="4359275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99328" y="1182370"/>
            <a:ext cx="12471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Pre-lab </a:t>
            </a:r>
            <a:r>
              <a:rPr dirty="0" sz="800">
                <a:latin typeface="Times New Roman"/>
                <a:cs typeface="Times New Roman"/>
              </a:rPr>
              <a:t>Reading</a:t>
            </a:r>
            <a:r>
              <a:rPr dirty="0" sz="800" spc="10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Assignment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9234" y="647065"/>
            <a:ext cx="191770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690"/>
              </a:spcBef>
            </a:pPr>
            <a:r>
              <a:rPr dirty="0" sz="750" spc="-95">
                <a:latin typeface="Arial"/>
                <a:cs typeface="Arial"/>
              </a:rPr>
              <a:t>45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894" y="1396895"/>
            <a:ext cx="5254625" cy="71018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845819">
              <a:lnSpc>
                <a:spcPct val="100000"/>
              </a:lnSpc>
              <a:spcBef>
                <a:spcPts val="680"/>
              </a:spcBef>
            </a:pPr>
            <a:r>
              <a:rPr dirty="0" sz="850" spc="25" i="1">
                <a:latin typeface="Times New Roman"/>
                <a:cs typeface="Times New Roman"/>
              </a:rPr>
              <a:t>Sample </a:t>
            </a:r>
            <a:r>
              <a:rPr dirty="0" sz="850" spc="5" i="1">
                <a:latin typeface="Times New Roman"/>
                <a:cs typeface="Times New Roman"/>
              </a:rPr>
              <a:t>Program</a:t>
            </a:r>
            <a:r>
              <a:rPr dirty="0" sz="850" spc="20" i="1">
                <a:latin typeface="Times New Roman"/>
                <a:cs typeface="Times New Roman"/>
              </a:rPr>
              <a:t> </a:t>
            </a:r>
            <a:r>
              <a:rPr dirty="0" sz="850" spc="35" i="1">
                <a:latin typeface="Times New Roman"/>
                <a:cs typeface="Times New Roman"/>
              </a:rPr>
              <a:t>4.2:</a:t>
            </a:r>
            <a:endParaRPr sz="850">
              <a:latin typeface="Times New Roman"/>
              <a:cs typeface="Times New Roman"/>
            </a:endParaRPr>
          </a:p>
          <a:p>
            <a:pPr marL="845819" marR="3288665">
              <a:lnSpc>
                <a:spcPct val="122700"/>
              </a:lnSpc>
              <a:spcBef>
                <a:spcPts val="315"/>
              </a:spcBef>
            </a:pPr>
            <a:r>
              <a:rPr dirty="0" sz="750" spc="-15">
                <a:latin typeface="Courier New"/>
                <a:cs typeface="Courier New"/>
              </a:rPr>
              <a:t>#include &lt;iostream&gt;  using </a:t>
            </a:r>
            <a:r>
              <a:rPr dirty="0" sz="750" spc="-20">
                <a:latin typeface="Courier New"/>
                <a:cs typeface="Courier New"/>
              </a:rPr>
              <a:t>namespace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845819">
              <a:lnSpc>
                <a:spcPct val="100000"/>
              </a:lnSpc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845819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085850">
              <a:lnSpc>
                <a:spcPct val="100000"/>
              </a:lnSpc>
              <a:spcBef>
                <a:spcPts val="180"/>
              </a:spcBef>
            </a:pPr>
            <a:r>
              <a:rPr dirty="0" sz="750" spc="-15">
                <a:latin typeface="Courier New"/>
                <a:cs typeface="Courier New"/>
              </a:rPr>
              <a:t>char programmer,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cPlusPlus;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070610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"Before </a:t>
            </a:r>
            <a:r>
              <a:rPr dirty="0" sz="750" spc="-10">
                <a:latin typeface="Courier New"/>
                <a:cs typeface="Courier New"/>
              </a:rPr>
              <a:t>we </a:t>
            </a:r>
            <a:r>
              <a:rPr dirty="0" sz="750" spc="-15">
                <a:latin typeface="Courier New"/>
                <a:cs typeface="Courier New"/>
              </a:rPr>
              <a:t>consider your </a:t>
            </a:r>
            <a:r>
              <a:rPr dirty="0" sz="750" spc="-20">
                <a:latin typeface="Courier New"/>
                <a:cs typeface="Courier New"/>
              </a:rPr>
              <a:t>application, </a:t>
            </a:r>
            <a:r>
              <a:rPr dirty="0" sz="750" spc="-15">
                <a:latin typeface="Courier New"/>
                <a:cs typeface="Courier New"/>
              </a:rPr>
              <a:t>answer </a:t>
            </a:r>
            <a:r>
              <a:rPr dirty="0" sz="750" spc="-10">
                <a:latin typeface="Courier New"/>
                <a:cs typeface="Courier New"/>
              </a:rPr>
              <a:t>the</a:t>
            </a:r>
            <a:r>
              <a:rPr dirty="0" sz="750" spc="-12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following"</a:t>
            </a:r>
            <a:endParaRPr sz="750">
              <a:latin typeface="Courier New"/>
              <a:cs typeface="Courier New"/>
            </a:endParaRPr>
          </a:p>
          <a:p>
            <a:pPr algn="just" marL="1416685">
              <a:lnSpc>
                <a:spcPct val="100000"/>
              </a:lnSpc>
              <a:spcBef>
                <a:spcPts val="204"/>
              </a:spcBef>
            </a:pP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070610" marR="1225550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cout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"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yes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(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enter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Y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)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or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no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(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enter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N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)"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"Are </a:t>
            </a:r>
            <a:r>
              <a:rPr dirty="0" sz="750" spc="-10">
                <a:latin typeface="Courier New"/>
                <a:cs typeface="Courier New"/>
              </a:rPr>
              <a:t>you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computer </a:t>
            </a:r>
            <a:r>
              <a:rPr dirty="0" sz="750" spc="-20">
                <a:latin typeface="Courier New"/>
                <a:cs typeface="Courier New"/>
              </a:rPr>
              <a:t>programmer?"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082675">
              <a:lnSpc>
                <a:spcPct val="100000"/>
              </a:lnSpc>
            </a:pPr>
            <a:r>
              <a:rPr dirty="0" sz="750" spc="-10">
                <a:latin typeface="Courier New"/>
                <a:cs typeface="Courier New"/>
              </a:rPr>
              <a:t>cin </a:t>
            </a:r>
            <a:r>
              <a:rPr dirty="0" sz="750" spc="-5">
                <a:latin typeface="Courier New"/>
                <a:cs typeface="Courier New"/>
              </a:rPr>
              <a:t>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programmer;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08267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(programmer </a:t>
            </a:r>
            <a:r>
              <a:rPr dirty="0" sz="750" spc="-10">
                <a:latin typeface="Courier New"/>
                <a:cs typeface="Courier New"/>
              </a:rPr>
              <a:t>==</a:t>
            </a:r>
            <a:r>
              <a:rPr dirty="0" sz="750" spc="-15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'Y')</a:t>
            </a:r>
            <a:endParaRPr sz="750">
              <a:latin typeface="Courier New"/>
              <a:cs typeface="Courier New"/>
            </a:endParaRPr>
          </a:p>
          <a:p>
            <a:pPr marL="1076325">
              <a:lnSpc>
                <a:spcPct val="100000"/>
              </a:lnSpc>
              <a:spcBef>
                <a:spcPts val="195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363345" marR="1616710" indent="-12700">
              <a:lnSpc>
                <a:spcPts val="1100"/>
              </a:lnSpc>
              <a:spcBef>
                <a:spcPts val="6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0">
                <a:latin typeface="Courier New"/>
                <a:cs typeface="Courier New"/>
              </a:rPr>
              <a:t>"Do you </a:t>
            </a:r>
            <a:r>
              <a:rPr dirty="0" sz="750" spc="-15">
                <a:latin typeface="Courier New"/>
                <a:cs typeface="Courier New"/>
              </a:rPr>
              <a:t>program </a:t>
            </a:r>
            <a:r>
              <a:rPr dirty="0" sz="750" spc="-10">
                <a:latin typeface="Courier New"/>
                <a:cs typeface="Courier New"/>
              </a:rPr>
              <a:t>in </a:t>
            </a:r>
            <a:r>
              <a:rPr dirty="0" sz="750" spc="-15">
                <a:latin typeface="Courier New"/>
                <a:cs typeface="Courier New"/>
              </a:rPr>
              <a:t>C++?"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</a:t>
            </a:r>
            <a:r>
              <a:rPr dirty="0" sz="750" spc="-5">
                <a:latin typeface="Courier New"/>
                <a:cs typeface="Courier New"/>
              </a:rPr>
              <a:t>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cPlusPlus;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36461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20">
                <a:latin typeface="Courier New"/>
                <a:cs typeface="Courier New"/>
              </a:rPr>
              <a:t>(cPlusPlus </a:t>
            </a:r>
            <a:r>
              <a:rPr dirty="0" sz="750" spc="-10">
                <a:latin typeface="Courier New"/>
                <a:cs typeface="Courier New"/>
              </a:rPr>
              <a:t>==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'Y')</a:t>
            </a:r>
            <a:endParaRPr sz="7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</a:t>
            </a:r>
            <a:r>
              <a:rPr dirty="0" sz="750" spc="-15">
                <a:latin typeface="Courier New"/>
                <a:cs typeface="Courier New"/>
              </a:rPr>
              <a:t>look like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promising candidate for</a:t>
            </a:r>
            <a:r>
              <a:rPr dirty="0" sz="750" spc="-204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employment"</a:t>
            </a:r>
            <a:endParaRPr sz="750">
              <a:latin typeface="Courier New"/>
              <a:cs typeface="Courier New"/>
            </a:endParaRPr>
          </a:p>
          <a:p>
            <a:pPr algn="ctr" marR="1181735">
              <a:lnSpc>
                <a:spcPct val="100000"/>
              </a:lnSpc>
              <a:spcBef>
                <a:spcPts val="190"/>
              </a:spcBef>
            </a:pP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just" marL="1365885">
              <a:lnSpc>
                <a:spcPct val="100000"/>
              </a:lnSpc>
              <a:spcBef>
                <a:spcPts val="195"/>
              </a:spcBef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(cPlusPlus </a:t>
            </a:r>
            <a:r>
              <a:rPr dirty="0" sz="750" spc="-10">
                <a:latin typeface="Courier New"/>
                <a:cs typeface="Courier New"/>
              </a:rPr>
              <a:t>==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'N')</a:t>
            </a:r>
            <a:endParaRPr sz="7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19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</a:t>
            </a:r>
            <a:r>
              <a:rPr dirty="0" sz="750" spc="-15">
                <a:latin typeface="Courier New"/>
                <a:cs typeface="Courier New"/>
              </a:rPr>
              <a:t>need </a:t>
            </a:r>
            <a:r>
              <a:rPr dirty="0" sz="750" spc="-5">
                <a:latin typeface="Courier New"/>
                <a:cs typeface="Courier New"/>
              </a:rPr>
              <a:t>to </a:t>
            </a:r>
            <a:r>
              <a:rPr dirty="0" sz="750" spc="-15">
                <a:latin typeface="Courier New"/>
                <a:cs typeface="Courier New"/>
              </a:rPr>
              <a:t>learn </a:t>
            </a:r>
            <a:r>
              <a:rPr dirty="0" sz="750" spc="-10">
                <a:latin typeface="Courier New"/>
                <a:cs typeface="Courier New"/>
              </a:rPr>
              <a:t>C++ </a:t>
            </a:r>
            <a:r>
              <a:rPr dirty="0" sz="750" spc="-15">
                <a:latin typeface="Courier New"/>
                <a:cs typeface="Courier New"/>
              </a:rPr>
              <a:t>before further</a:t>
            </a:r>
            <a:r>
              <a:rPr dirty="0" sz="750" spc="-18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consideration"</a:t>
            </a:r>
            <a:endParaRPr sz="750">
              <a:latin typeface="Courier New"/>
              <a:cs typeface="Courier New"/>
            </a:endParaRPr>
          </a:p>
          <a:p>
            <a:pPr algn="ctr" marR="1181735">
              <a:lnSpc>
                <a:spcPct val="100000"/>
              </a:lnSpc>
              <a:spcBef>
                <a:spcPts val="195"/>
              </a:spcBef>
            </a:pP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just" marL="1358265">
              <a:lnSpc>
                <a:spcPct val="100000"/>
              </a:lnSpc>
              <a:spcBef>
                <a:spcPts val="190"/>
              </a:spcBef>
            </a:pPr>
            <a:r>
              <a:rPr dirty="0" sz="750" spc="-15"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</a:t>
            </a:r>
            <a:r>
              <a:rPr dirty="0" sz="750" spc="-15">
                <a:latin typeface="Courier New"/>
                <a:cs typeface="Courier New"/>
              </a:rPr>
              <a:t>must enter </a:t>
            </a:r>
            <a:r>
              <a:rPr dirty="0" sz="750">
                <a:latin typeface="Courier New"/>
                <a:cs typeface="Courier New"/>
              </a:rPr>
              <a:t>Y </a:t>
            </a:r>
            <a:r>
              <a:rPr dirty="0" sz="750" spc="-10">
                <a:latin typeface="Courier New"/>
                <a:cs typeface="Courier New"/>
              </a:rPr>
              <a:t>or N"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1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132840">
              <a:lnSpc>
                <a:spcPct val="100000"/>
              </a:lnSpc>
              <a:spcBef>
                <a:spcPts val="195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(programmer </a:t>
            </a:r>
            <a:r>
              <a:rPr dirty="0" sz="750" spc="-10">
                <a:latin typeface="Courier New"/>
                <a:cs typeface="Courier New"/>
              </a:rPr>
              <a:t>==</a:t>
            </a:r>
            <a:r>
              <a:rPr dirty="0" sz="750" spc="-8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'N')</a:t>
            </a:r>
            <a:endParaRPr sz="750">
              <a:latin typeface="Courier New"/>
              <a:cs typeface="Courier New"/>
            </a:endParaRPr>
          </a:p>
          <a:p>
            <a:pPr algn="just" marL="1350645">
              <a:lnSpc>
                <a:spcPct val="100000"/>
              </a:lnSpc>
              <a:spcBef>
                <a:spcPts val="195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are not </a:t>
            </a:r>
            <a:r>
              <a:rPr dirty="0" sz="750" spc="-15">
                <a:latin typeface="Courier New"/>
                <a:cs typeface="Courier New"/>
              </a:rPr>
              <a:t>currently qualified for employment"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2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085850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079500" marR="1554480" indent="272415">
              <a:lnSpc>
                <a:spcPct val="120000"/>
              </a:lnSpc>
              <a:spcBef>
                <a:spcPts val="25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</a:t>
            </a:r>
            <a:r>
              <a:rPr dirty="0" sz="750" spc="-15">
                <a:latin typeface="Courier New"/>
                <a:cs typeface="Courier New"/>
              </a:rPr>
              <a:t>must enter </a:t>
            </a:r>
            <a:r>
              <a:rPr dirty="0" sz="750">
                <a:latin typeface="Courier New"/>
                <a:cs typeface="Courier New"/>
              </a:rPr>
              <a:t>Y </a:t>
            </a:r>
            <a:r>
              <a:rPr dirty="0" sz="750" spc="-5">
                <a:latin typeface="Courier New"/>
                <a:cs typeface="Courier New"/>
              </a:rPr>
              <a:t>or </a:t>
            </a:r>
            <a:r>
              <a:rPr dirty="0" sz="750" spc="-10">
                <a:latin typeface="Courier New"/>
                <a:cs typeface="Courier New"/>
              </a:rPr>
              <a:t>N"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2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845819">
              <a:lnSpc>
                <a:spcPct val="100000"/>
              </a:lnSpc>
              <a:spcBef>
                <a:spcPts val="200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360170" marR="59055">
              <a:lnSpc>
                <a:spcPct val="108500"/>
              </a:lnSpc>
              <a:spcBef>
                <a:spcPts val="575"/>
              </a:spcBef>
            </a:pPr>
            <a:r>
              <a:rPr dirty="0" sz="850" spc="5">
                <a:latin typeface="Times New Roman"/>
                <a:cs typeface="Times New Roman"/>
              </a:rPr>
              <a:t>Note </a:t>
            </a:r>
            <a:r>
              <a:rPr dirty="0" sz="850" spc="-15">
                <a:latin typeface="Times New Roman"/>
                <a:cs typeface="Times New Roman"/>
              </a:rPr>
              <a:t>how </a:t>
            </a:r>
            <a:r>
              <a:rPr dirty="0" sz="850" spc="50">
                <a:latin typeface="Times New Roman"/>
                <a:cs typeface="Times New Roman"/>
              </a:rPr>
              <a:t>C++ </a:t>
            </a:r>
            <a:r>
              <a:rPr dirty="0" sz="850" spc="40">
                <a:latin typeface="Times New Roman"/>
                <a:cs typeface="Times New Roman"/>
              </a:rPr>
              <a:t>programmers </a:t>
            </a:r>
            <a:r>
              <a:rPr dirty="0" sz="850" spc="-15">
                <a:latin typeface="Times New Roman"/>
                <a:cs typeface="Times New Roman"/>
              </a:rPr>
              <a:t>are </a:t>
            </a:r>
            <a:r>
              <a:rPr dirty="0" sz="850" spc="30">
                <a:latin typeface="Times New Roman"/>
                <a:cs typeface="Times New Roman"/>
              </a:rPr>
              <a:t>identified using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5">
                <a:latin typeface="Times New Roman"/>
                <a:cs typeface="Times New Roman"/>
              </a:rPr>
              <a:t>nested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statement. </a:t>
            </a:r>
            <a:r>
              <a:rPr dirty="0" sz="850" spc="5">
                <a:latin typeface="Times New Roman"/>
                <a:cs typeface="Times New Roman"/>
              </a:rPr>
              <a:t>Also  </a:t>
            </a:r>
            <a:r>
              <a:rPr dirty="0" sz="850" spc="-5">
                <a:latin typeface="Times New Roman"/>
                <a:cs typeface="Times New Roman"/>
              </a:rPr>
              <a:t>note </a:t>
            </a:r>
            <a:r>
              <a:rPr dirty="0" sz="850" spc="-15">
                <a:latin typeface="Times New Roman"/>
                <a:cs typeface="Times New Roman"/>
              </a:rPr>
              <a:t>how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trailing </a:t>
            </a:r>
            <a:r>
              <a:rPr dirty="0" sz="750" spc="-5">
                <a:latin typeface="Courier New"/>
                <a:cs typeface="Courier New"/>
              </a:rPr>
              <a:t>else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45">
                <a:latin typeface="Times New Roman"/>
                <a:cs typeface="Times New Roman"/>
              </a:rPr>
              <a:t>used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detect </a:t>
            </a:r>
            <a:r>
              <a:rPr dirty="0" sz="850" spc="20">
                <a:latin typeface="Times New Roman"/>
                <a:cs typeface="Times New Roman"/>
              </a:rPr>
              <a:t>invalid</a:t>
            </a:r>
            <a:r>
              <a:rPr dirty="0" sz="850" spc="-8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input.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65">
                <a:latin typeface="Arial"/>
                <a:cs typeface="Arial"/>
              </a:rPr>
              <a:t>Logical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Operators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7100"/>
              </a:lnSpc>
              <a:spcBef>
                <a:spcPts val="459"/>
              </a:spcBef>
            </a:pPr>
            <a:r>
              <a:rPr dirty="0" sz="850" spc="-60">
                <a:latin typeface="Times New Roman"/>
                <a:cs typeface="Times New Roman"/>
              </a:rPr>
              <a:t>By</a:t>
            </a:r>
            <a:r>
              <a:rPr dirty="0" sz="850" spc="90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using relational </a:t>
            </a:r>
            <a:r>
              <a:rPr dirty="0" sz="850" spc="35">
                <a:latin typeface="Times New Roman"/>
                <a:cs typeface="Times New Roman"/>
              </a:rPr>
              <a:t>operators </a:t>
            </a:r>
            <a:r>
              <a:rPr dirty="0" sz="850" spc="-15">
                <a:latin typeface="Times New Roman"/>
                <a:cs typeface="Times New Roman"/>
              </a:rPr>
              <a:t>C++ </a:t>
            </a:r>
            <a:r>
              <a:rPr dirty="0" sz="850" spc="30">
                <a:latin typeface="Times New Roman"/>
                <a:cs typeface="Times New Roman"/>
              </a:rPr>
              <a:t>programmers </a:t>
            </a:r>
            <a:r>
              <a:rPr dirty="0" sz="850" spc="-15">
                <a:latin typeface="Times New Roman"/>
                <a:cs typeface="Times New Roman"/>
              </a:rPr>
              <a:t>can </a:t>
            </a:r>
            <a:r>
              <a:rPr dirty="0" sz="850" spc="25">
                <a:latin typeface="Times New Roman"/>
                <a:cs typeface="Times New Roman"/>
              </a:rPr>
              <a:t>create </a:t>
            </a:r>
            <a:r>
              <a:rPr dirty="0" sz="850" spc="20">
                <a:latin typeface="Times New Roman"/>
                <a:cs typeface="Times New Roman"/>
              </a:rPr>
              <a:t>relational </a:t>
            </a:r>
            <a:r>
              <a:rPr dirty="0" sz="850" spc="25">
                <a:latin typeface="Times New Roman"/>
                <a:cs typeface="Times New Roman"/>
              </a:rPr>
              <a:t>expressions.  </a:t>
            </a:r>
            <a:r>
              <a:rPr dirty="0" sz="850" spc="35">
                <a:latin typeface="Times New Roman"/>
                <a:cs typeface="Times New Roman"/>
              </a:rPr>
              <a:t>Programmers </a:t>
            </a:r>
            <a:r>
              <a:rPr dirty="0" sz="850" spc="-10">
                <a:latin typeface="Times New Roman"/>
                <a:cs typeface="Times New Roman"/>
              </a:rPr>
              <a:t>can </a:t>
            </a:r>
            <a:r>
              <a:rPr dirty="0" sz="850" spc="-15">
                <a:latin typeface="Times New Roman"/>
                <a:cs typeface="Times New Roman"/>
              </a:rPr>
              <a:t>also </a:t>
            </a:r>
            <a:r>
              <a:rPr dirty="0" sz="850" spc="45">
                <a:latin typeface="Times New Roman"/>
                <a:cs typeface="Times New Roman"/>
              </a:rPr>
              <a:t>combine </a:t>
            </a:r>
            <a:r>
              <a:rPr dirty="0" sz="850" spc="10">
                <a:latin typeface="Times New Roman"/>
                <a:cs typeface="Times New Roman"/>
              </a:rPr>
              <a:t>truth </a:t>
            </a:r>
            <a:r>
              <a:rPr dirty="0" sz="850" spc="30">
                <a:latin typeface="Times New Roman"/>
                <a:cs typeface="Times New Roman"/>
              </a:rPr>
              <a:t>values </a:t>
            </a:r>
            <a:r>
              <a:rPr dirty="0" sz="850">
                <a:latin typeface="Times New Roman"/>
                <a:cs typeface="Times New Roman"/>
              </a:rPr>
              <a:t>into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5">
                <a:latin typeface="Times New Roman"/>
                <a:cs typeface="Times New Roman"/>
              </a:rPr>
              <a:t>single </a:t>
            </a:r>
            <a:r>
              <a:rPr dirty="0" sz="850" spc="45">
                <a:latin typeface="Times New Roman"/>
                <a:cs typeface="Times New Roman"/>
              </a:rPr>
              <a:t>expression </a:t>
            </a:r>
            <a:r>
              <a:rPr dirty="0" sz="850" spc="-30">
                <a:latin typeface="Times New Roman"/>
                <a:cs typeface="Times New Roman"/>
              </a:rPr>
              <a:t>by </a:t>
            </a:r>
            <a:r>
              <a:rPr dirty="0" sz="850" spc="40">
                <a:latin typeface="Times New Roman"/>
                <a:cs typeface="Times New Roman"/>
              </a:rPr>
              <a:t>using  </a:t>
            </a:r>
            <a:r>
              <a:rPr dirty="0" sz="850" spc="45" b="1">
                <a:latin typeface="Times New Roman"/>
                <a:cs typeface="Times New Roman"/>
              </a:rPr>
              <a:t>logical </a:t>
            </a:r>
            <a:r>
              <a:rPr dirty="0" sz="850" spc="25" b="1">
                <a:latin typeface="Times New Roman"/>
                <a:cs typeface="Times New Roman"/>
              </a:rPr>
              <a:t>operators</a:t>
            </a:r>
            <a:r>
              <a:rPr dirty="0" sz="850" spc="25">
                <a:latin typeface="Times New Roman"/>
                <a:cs typeface="Times New Roman"/>
              </a:rPr>
              <a:t>. </a:t>
            </a:r>
            <a:r>
              <a:rPr dirty="0" sz="850" spc="-5">
                <a:latin typeface="Times New Roman"/>
                <a:cs typeface="Times New Roman"/>
              </a:rPr>
              <a:t>For </a:t>
            </a:r>
            <a:r>
              <a:rPr dirty="0" sz="850" spc="20">
                <a:latin typeface="Times New Roman"/>
                <a:cs typeface="Times New Roman"/>
              </a:rPr>
              <a:t>example, </a:t>
            </a:r>
            <a:r>
              <a:rPr dirty="0" sz="850" spc="25">
                <a:latin typeface="Times New Roman"/>
                <a:cs typeface="Times New Roman"/>
              </a:rPr>
              <a:t>instead </a:t>
            </a:r>
            <a:r>
              <a:rPr dirty="0" sz="850" spc="-10">
                <a:latin typeface="Times New Roman"/>
                <a:cs typeface="Times New Roman"/>
              </a:rPr>
              <a:t>of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statement </a:t>
            </a:r>
            <a:r>
              <a:rPr dirty="0" sz="850" spc="-20">
                <a:latin typeface="Times New Roman"/>
                <a:cs typeface="Times New Roman"/>
              </a:rPr>
              <a:t>such </a:t>
            </a:r>
            <a:r>
              <a:rPr dirty="0" sz="850" spc="-35">
                <a:latin typeface="Times New Roman"/>
                <a:cs typeface="Times New Roman"/>
              </a:rPr>
              <a:t>as </a:t>
            </a:r>
            <a:r>
              <a:rPr dirty="0" sz="850" spc="-30">
                <a:latin typeface="Times New Roman"/>
                <a:cs typeface="Times New Roman"/>
              </a:rPr>
              <a:t>“if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0">
                <a:latin typeface="Times New Roman"/>
                <a:cs typeface="Times New Roman"/>
              </a:rPr>
              <a:t>sunny, </a:t>
            </a:r>
            <a:r>
              <a:rPr dirty="0" sz="850" spc="35">
                <a:latin typeface="Times New Roman"/>
                <a:cs typeface="Times New Roman"/>
              </a:rPr>
              <a:t>then  </a:t>
            </a:r>
            <a:r>
              <a:rPr dirty="0" sz="850" spc="-45">
                <a:latin typeface="Times New Roman"/>
                <a:cs typeface="Times New Roman"/>
              </a:rPr>
              <a:t>we </a:t>
            </a:r>
            <a:r>
              <a:rPr dirty="0" sz="850" spc="-60">
                <a:latin typeface="Times New Roman"/>
                <a:cs typeface="Times New Roman"/>
              </a:rPr>
              <a:t>will  </a:t>
            </a:r>
            <a:r>
              <a:rPr dirty="0" sz="850" spc="-25">
                <a:latin typeface="Times New Roman"/>
                <a:cs typeface="Times New Roman"/>
              </a:rPr>
              <a:t>go </a:t>
            </a:r>
            <a:r>
              <a:rPr dirty="0" sz="850" spc="10">
                <a:latin typeface="Times New Roman"/>
                <a:cs typeface="Times New Roman"/>
              </a:rPr>
              <a:t>outside,” </a:t>
            </a:r>
            <a:r>
              <a:rPr dirty="0" sz="850" spc="-15">
                <a:latin typeface="Times New Roman"/>
                <a:cs typeface="Times New Roman"/>
              </a:rPr>
              <a:t>one </a:t>
            </a:r>
            <a:r>
              <a:rPr dirty="0" sz="850" spc="-50">
                <a:latin typeface="Times New Roman"/>
                <a:cs typeface="Times New Roman"/>
              </a:rPr>
              <a:t>may </a:t>
            </a:r>
            <a:r>
              <a:rPr dirty="0" sz="850" spc="-30">
                <a:latin typeface="Times New Roman"/>
                <a:cs typeface="Times New Roman"/>
              </a:rPr>
              <a:t>use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statement </a:t>
            </a:r>
            <a:r>
              <a:rPr dirty="0" sz="850" spc="-20">
                <a:latin typeface="Times New Roman"/>
                <a:cs typeface="Times New Roman"/>
              </a:rPr>
              <a:t>such </a:t>
            </a:r>
            <a:r>
              <a:rPr dirty="0" sz="850" spc="-40">
                <a:latin typeface="Times New Roman"/>
                <a:cs typeface="Times New Roman"/>
              </a:rPr>
              <a:t>as </a:t>
            </a:r>
            <a:r>
              <a:rPr dirty="0" sz="850" spc="-25">
                <a:latin typeface="Times New Roman"/>
                <a:cs typeface="Times New Roman"/>
              </a:rPr>
              <a:t>“if </a:t>
            </a:r>
            <a:r>
              <a:rPr dirty="0" sz="850" spc="-30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5">
                <a:latin typeface="Times New Roman"/>
                <a:cs typeface="Times New Roman"/>
              </a:rPr>
              <a:t>sunny </a:t>
            </a:r>
            <a:r>
              <a:rPr dirty="0" sz="850" spc="-20">
                <a:latin typeface="Times New Roman"/>
                <a:cs typeface="Times New Roman"/>
              </a:rPr>
              <a:t>and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0">
                <a:latin typeface="Times New Roman"/>
                <a:cs typeface="Times New Roman"/>
              </a:rPr>
              <a:t>warm,  </a:t>
            </a:r>
            <a:r>
              <a:rPr dirty="0" sz="850" spc="-5">
                <a:latin typeface="Times New Roman"/>
                <a:cs typeface="Times New Roman"/>
              </a:rPr>
              <a:t>then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-50">
                <a:latin typeface="Times New Roman"/>
                <a:cs typeface="Times New Roman"/>
              </a:rPr>
              <a:t>will </a:t>
            </a:r>
            <a:r>
              <a:rPr dirty="0" sz="850" spc="-20">
                <a:latin typeface="Times New Roman"/>
                <a:cs typeface="Times New Roman"/>
              </a:rPr>
              <a:t>go </a:t>
            </a:r>
            <a:r>
              <a:rPr dirty="0" sz="850" spc="25">
                <a:latin typeface="Times New Roman"/>
                <a:cs typeface="Times New Roman"/>
              </a:rPr>
              <a:t>outside.” </a:t>
            </a:r>
            <a:r>
              <a:rPr dirty="0" sz="850" spc="5">
                <a:latin typeface="Times New Roman"/>
                <a:cs typeface="Times New Roman"/>
              </a:rPr>
              <a:t>Note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30">
                <a:latin typeface="Times New Roman"/>
                <a:cs typeface="Times New Roman"/>
              </a:rPr>
              <a:t>statement </a:t>
            </a:r>
            <a:r>
              <a:rPr dirty="0" sz="850" spc="-20">
                <a:latin typeface="Times New Roman"/>
                <a:cs typeface="Times New Roman"/>
              </a:rPr>
              <a:t>has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850" spc="15">
                <a:latin typeface="Times New Roman"/>
                <a:cs typeface="Times New Roman"/>
              </a:rPr>
              <a:t>smaller </a:t>
            </a:r>
            <a:r>
              <a:rPr dirty="0" sz="850" spc="35">
                <a:latin typeface="Times New Roman"/>
                <a:cs typeface="Times New Roman"/>
              </a:rPr>
              <a:t>statements </a:t>
            </a:r>
            <a:r>
              <a:rPr dirty="0" sz="850" spc="-10">
                <a:latin typeface="Times New Roman"/>
                <a:cs typeface="Times New Roman"/>
              </a:rPr>
              <a:t>“it 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15">
                <a:latin typeface="Times New Roman"/>
                <a:cs typeface="Times New Roman"/>
              </a:rPr>
              <a:t>sunny” </a:t>
            </a:r>
            <a:r>
              <a:rPr dirty="0" sz="850" spc="-20">
                <a:latin typeface="Times New Roman"/>
                <a:cs typeface="Times New Roman"/>
              </a:rPr>
              <a:t>and “it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-30">
                <a:latin typeface="Times New Roman"/>
                <a:cs typeface="Times New Roman"/>
              </a:rPr>
              <a:t>warm” </a:t>
            </a:r>
            <a:r>
              <a:rPr dirty="0" sz="850" spc="20">
                <a:latin typeface="Times New Roman"/>
                <a:cs typeface="Times New Roman"/>
              </a:rPr>
              <a:t>joined </a:t>
            </a:r>
            <a:r>
              <a:rPr dirty="0" sz="850" spc="-40">
                <a:latin typeface="Times New Roman"/>
                <a:cs typeface="Times New Roman"/>
              </a:rPr>
              <a:t>by </a:t>
            </a:r>
            <a:r>
              <a:rPr dirty="0" sz="850" spc="-15">
                <a:latin typeface="Times New Roman"/>
                <a:cs typeface="Times New Roman"/>
              </a:rPr>
              <a:t>the </a:t>
            </a:r>
            <a:r>
              <a:rPr dirty="0" sz="850" spc="25" b="1">
                <a:latin typeface="Times New Roman"/>
                <a:cs typeface="Times New Roman"/>
              </a:rPr>
              <a:t>AND </a:t>
            </a:r>
            <a:r>
              <a:rPr dirty="0" sz="850">
                <a:latin typeface="Times New Roman"/>
                <a:cs typeface="Times New Roman"/>
              </a:rPr>
              <a:t>logical </a:t>
            </a:r>
            <a:r>
              <a:rPr dirty="0" sz="850" spc="25">
                <a:latin typeface="Times New Roman"/>
                <a:cs typeface="Times New Roman"/>
              </a:rPr>
              <a:t>operator. </a:t>
            </a:r>
            <a:r>
              <a:rPr dirty="0" sz="850" spc="-20">
                <a:latin typeface="Times New Roman"/>
                <a:cs typeface="Times New Roman"/>
              </a:rPr>
              <a:t>To </a:t>
            </a:r>
            <a:r>
              <a:rPr dirty="0" sz="850" spc="15">
                <a:latin typeface="Times New Roman"/>
                <a:cs typeface="Times New Roman"/>
              </a:rPr>
              <a:t>evaluate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750" spc="-20">
                <a:latin typeface="Courier New"/>
                <a:cs typeface="Courier New"/>
              </a:rPr>
              <a:t>true</a:t>
            </a:r>
            <a:r>
              <a:rPr dirty="0" sz="850" spc="-20">
                <a:latin typeface="Times New Roman"/>
                <a:cs typeface="Times New Roman"/>
              </a:rPr>
              <a:t>,  </a:t>
            </a:r>
            <a:r>
              <a:rPr dirty="0" sz="850" spc="5">
                <a:latin typeface="Times New Roman"/>
                <a:cs typeface="Times New Roman"/>
              </a:rPr>
              <a:t>both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sunny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45">
                <a:latin typeface="Times New Roman"/>
                <a:cs typeface="Times New Roman"/>
              </a:rPr>
              <a:t>warm </a:t>
            </a:r>
            <a:r>
              <a:rPr dirty="0" sz="850" spc="35">
                <a:latin typeface="Times New Roman"/>
                <a:cs typeface="Times New Roman"/>
              </a:rPr>
              <a:t>requirements </a:t>
            </a:r>
            <a:r>
              <a:rPr dirty="0" sz="850" spc="-5">
                <a:latin typeface="Times New Roman"/>
                <a:cs typeface="Times New Roman"/>
              </a:rPr>
              <a:t>must </a:t>
            </a:r>
            <a:r>
              <a:rPr dirty="0" sz="850" spc="-10">
                <a:latin typeface="Times New Roman"/>
                <a:cs typeface="Times New Roman"/>
              </a:rPr>
              <a:t>be</a:t>
            </a:r>
            <a:r>
              <a:rPr dirty="0" sz="850" spc="8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met.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3460" y="6518275"/>
            <a:ext cx="4295775" cy="0"/>
          </a:xfrm>
          <a:custGeom>
            <a:avLst/>
            <a:gdLst/>
            <a:ahLst/>
            <a:cxnLst/>
            <a:rect l="l" t="t" r="r" b="b"/>
            <a:pathLst>
              <a:path w="4295775" h="0">
                <a:moveTo>
                  <a:pt x="0" y="0"/>
                </a:moveTo>
                <a:lnTo>
                  <a:pt x="429577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5569" y="647700"/>
            <a:ext cx="192405" cy="67818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685"/>
              </a:spcBef>
            </a:pPr>
            <a:r>
              <a:rPr dirty="0" sz="750" spc="-35">
                <a:latin typeface="Arial"/>
                <a:cs typeface="Arial"/>
              </a:rPr>
              <a:t>46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426" y="1182370"/>
            <a:ext cx="169798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</a:t>
            </a:r>
            <a:r>
              <a:rPr dirty="0" sz="800" spc="4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Statements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69" y="1461566"/>
            <a:ext cx="5254625" cy="701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60170" marR="59055">
              <a:lnSpc>
                <a:spcPct val="107100"/>
              </a:lnSpc>
              <a:spcBef>
                <a:spcPts val="100"/>
              </a:spcBef>
            </a:pP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 b="1">
                <a:latin typeface="Times New Roman"/>
                <a:cs typeface="Times New Roman"/>
              </a:rPr>
              <a:t>NOT </a:t>
            </a:r>
            <a:r>
              <a:rPr dirty="0" sz="850" spc="45">
                <a:latin typeface="Times New Roman"/>
                <a:cs typeface="Times New Roman"/>
              </a:rPr>
              <a:t>operator </a:t>
            </a:r>
            <a:r>
              <a:rPr dirty="0" sz="850" spc="30">
                <a:latin typeface="Times New Roman"/>
                <a:cs typeface="Times New Roman"/>
              </a:rPr>
              <a:t>negates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5">
                <a:latin typeface="Times New Roman"/>
                <a:cs typeface="Times New Roman"/>
              </a:rPr>
              <a:t>single </a:t>
            </a:r>
            <a:r>
              <a:rPr dirty="0" sz="850" spc="35">
                <a:latin typeface="Times New Roman"/>
                <a:cs typeface="Times New Roman"/>
              </a:rPr>
              <a:t>statement. </a:t>
            </a:r>
            <a:r>
              <a:rPr dirty="0" sz="850" spc="5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example, </a:t>
            </a:r>
            <a:r>
              <a:rPr dirty="0" sz="850" spc="-10">
                <a:latin typeface="Times New Roman"/>
                <a:cs typeface="Times New Roman"/>
              </a:rPr>
              <a:t>“it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25">
                <a:latin typeface="Times New Roman"/>
                <a:cs typeface="Times New Roman"/>
              </a:rPr>
              <a:t>sunny” </a:t>
            </a:r>
            <a:r>
              <a:rPr dirty="0" sz="850" spc="-20">
                <a:latin typeface="Times New Roman"/>
                <a:cs typeface="Times New Roman"/>
              </a:rPr>
              <a:t>can </a:t>
            </a:r>
            <a:r>
              <a:rPr dirty="0" sz="850" spc="50">
                <a:latin typeface="Times New Roman"/>
                <a:cs typeface="Times New Roman"/>
              </a:rPr>
              <a:t>be  </a:t>
            </a:r>
            <a:r>
              <a:rPr dirty="0" sz="850" spc="45">
                <a:latin typeface="Times New Roman"/>
                <a:cs typeface="Times New Roman"/>
              </a:rPr>
              <a:t>negated </a:t>
            </a:r>
            <a:r>
              <a:rPr dirty="0" sz="850" spc="-35">
                <a:latin typeface="Times New Roman"/>
                <a:cs typeface="Times New Roman"/>
              </a:rPr>
              <a:t>by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“it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5">
                <a:latin typeface="Times New Roman"/>
                <a:cs typeface="Times New Roman"/>
              </a:rPr>
              <a:t>not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 spc="25">
                <a:latin typeface="Times New Roman"/>
                <a:cs typeface="Times New Roman"/>
              </a:rPr>
              <a:t>sunny.”</a:t>
            </a:r>
            <a:endParaRPr sz="850">
              <a:latin typeface="Times New Roman"/>
              <a:cs typeface="Times New Roman"/>
            </a:endParaRPr>
          </a:p>
          <a:p>
            <a:pPr algn="just" marL="1360170" marR="5715" indent="191770">
              <a:lnSpc>
                <a:spcPct val="107000"/>
              </a:lnSpc>
            </a:pP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0" b="1">
                <a:latin typeface="Times New Roman"/>
                <a:cs typeface="Times New Roman"/>
              </a:rPr>
              <a:t>OR </a:t>
            </a:r>
            <a:r>
              <a:rPr dirty="0" sz="850" spc="40">
                <a:latin typeface="Times New Roman"/>
                <a:cs typeface="Times New Roman"/>
              </a:rPr>
              <a:t>operator </a:t>
            </a:r>
            <a:r>
              <a:rPr dirty="0" sz="850" spc="-35">
                <a:latin typeface="Times New Roman"/>
                <a:cs typeface="Times New Roman"/>
              </a:rPr>
              <a:t>is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Times New Roman"/>
                <a:cs typeface="Times New Roman"/>
              </a:rPr>
              <a:t>similar to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AND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20">
                <a:latin typeface="Times New Roman"/>
                <a:cs typeface="Times New Roman"/>
              </a:rPr>
              <a:t>it </a:t>
            </a:r>
            <a:r>
              <a:rPr dirty="0" sz="850" spc="35">
                <a:latin typeface="Times New Roman"/>
                <a:cs typeface="Times New Roman"/>
              </a:rPr>
              <a:t>connects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850" spc="30">
                <a:latin typeface="Times New Roman"/>
                <a:cs typeface="Times New Roman"/>
              </a:rPr>
              <a:t>statements.  </a:t>
            </a:r>
            <a:r>
              <a:rPr dirty="0" sz="850" spc="20">
                <a:latin typeface="Times New Roman"/>
                <a:cs typeface="Times New Roman"/>
              </a:rPr>
              <a:t>However, </a:t>
            </a:r>
            <a:r>
              <a:rPr dirty="0" sz="850" spc="-15">
                <a:latin typeface="Times New Roman"/>
                <a:cs typeface="Times New Roman"/>
              </a:rPr>
              <a:t>there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-20">
                <a:latin typeface="Times New Roman"/>
                <a:cs typeface="Times New Roman"/>
              </a:rPr>
              <a:t>an </a:t>
            </a:r>
            <a:r>
              <a:rPr dirty="0" sz="850" spc="10">
                <a:latin typeface="Times New Roman"/>
                <a:cs typeface="Times New Roman"/>
              </a:rPr>
              <a:t>ambiguity </a:t>
            </a:r>
            <a:r>
              <a:rPr dirty="0" sz="850" spc="40">
                <a:latin typeface="Times New Roman"/>
                <a:cs typeface="Times New Roman"/>
              </a:rPr>
              <a:t>about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5">
                <a:latin typeface="Times New Roman"/>
                <a:cs typeface="Times New Roman"/>
              </a:rPr>
              <a:t>meaning </a:t>
            </a:r>
            <a:r>
              <a:rPr dirty="0" sz="850" spc="-10">
                <a:latin typeface="Times New Roman"/>
                <a:cs typeface="Times New Roman"/>
              </a:rPr>
              <a:t>of the </a:t>
            </a:r>
            <a:r>
              <a:rPr dirty="0" sz="850" spc="55">
                <a:latin typeface="Times New Roman"/>
                <a:cs typeface="Times New Roman"/>
              </a:rPr>
              <a:t>word </a:t>
            </a:r>
            <a:r>
              <a:rPr dirty="0" sz="850" spc="-60" i="1">
                <a:latin typeface="Times New Roman"/>
                <a:cs typeface="Times New Roman"/>
              </a:rPr>
              <a:t>or </a:t>
            </a:r>
            <a:r>
              <a:rPr dirty="0" sz="850" spc="-30">
                <a:latin typeface="Times New Roman"/>
                <a:cs typeface="Times New Roman"/>
              </a:rPr>
              <a:t>in </a:t>
            </a:r>
            <a:r>
              <a:rPr dirty="0" sz="850">
                <a:latin typeface="Times New Roman"/>
                <a:cs typeface="Times New Roman"/>
              </a:rPr>
              <a:t>English. </a:t>
            </a:r>
            <a:r>
              <a:rPr dirty="0" sz="850" spc="5">
                <a:latin typeface="Times New Roman"/>
                <a:cs typeface="Times New Roman"/>
              </a:rPr>
              <a:t>In </a:t>
            </a:r>
            <a:r>
              <a:rPr dirty="0" sz="850" spc="35">
                <a:latin typeface="Times New Roman"/>
                <a:cs typeface="Times New Roman"/>
              </a:rPr>
              <a:t>the  </a:t>
            </a:r>
            <a:r>
              <a:rPr dirty="0" sz="850" spc="20">
                <a:latin typeface="Times New Roman"/>
                <a:cs typeface="Times New Roman"/>
              </a:rPr>
              <a:t>statement </a:t>
            </a:r>
            <a:r>
              <a:rPr dirty="0" sz="850" spc="-20">
                <a:latin typeface="Times New Roman"/>
                <a:cs typeface="Times New Roman"/>
              </a:rPr>
              <a:t>“tonight at </a:t>
            </a:r>
            <a:r>
              <a:rPr dirty="0" sz="850" spc="-45">
                <a:latin typeface="Times New Roman"/>
                <a:cs typeface="Times New Roman"/>
              </a:rPr>
              <a:t>8:00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60">
                <a:latin typeface="Times New Roman"/>
                <a:cs typeface="Times New Roman"/>
              </a:rPr>
              <a:t>will  </a:t>
            </a:r>
            <a:r>
              <a:rPr dirty="0" sz="850" spc="-30">
                <a:latin typeface="Times New Roman"/>
                <a:cs typeface="Times New Roman"/>
              </a:rPr>
              <a:t>go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-15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concert </a:t>
            </a:r>
            <a:r>
              <a:rPr dirty="0" sz="850" spc="-30">
                <a:latin typeface="Times New Roman"/>
                <a:cs typeface="Times New Roman"/>
              </a:rPr>
              <a:t>in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25">
                <a:latin typeface="Times New Roman"/>
                <a:cs typeface="Times New Roman"/>
              </a:rPr>
              <a:t>park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60">
                <a:latin typeface="Times New Roman"/>
                <a:cs typeface="Times New Roman"/>
              </a:rPr>
              <a:t>will  </a:t>
            </a:r>
            <a:r>
              <a:rPr dirty="0" sz="850" spc="-25">
                <a:latin typeface="Times New Roman"/>
                <a:cs typeface="Times New Roman"/>
              </a:rPr>
              <a:t>go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5">
                <a:latin typeface="Times New Roman"/>
                <a:cs typeface="Times New Roman"/>
              </a:rPr>
              <a:t>sta-  </a:t>
            </a:r>
            <a:r>
              <a:rPr dirty="0" sz="850" spc="-30">
                <a:latin typeface="Times New Roman"/>
                <a:cs typeface="Times New Roman"/>
              </a:rPr>
              <a:t>dium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-40">
                <a:latin typeface="Times New Roman"/>
                <a:cs typeface="Times New Roman"/>
              </a:rPr>
              <a:t>see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45">
                <a:latin typeface="Times New Roman"/>
                <a:cs typeface="Times New Roman"/>
              </a:rPr>
              <a:t>ball </a:t>
            </a:r>
            <a:r>
              <a:rPr dirty="0" sz="850" spc="10">
                <a:latin typeface="Times New Roman"/>
                <a:cs typeface="Times New Roman"/>
              </a:rPr>
              <a:t>game,”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60">
                <a:latin typeface="Times New Roman"/>
                <a:cs typeface="Times New Roman"/>
              </a:rPr>
              <a:t>word </a:t>
            </a:r>
            <a:r>
              <a:rPr dirty="0" sz="850" spc="30" b="1">
                <a:latin typeface="Times New Roman"/>
                <a:cs typeface="Times New Roman"/>
              </a:rPr>
              <a:t>or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5" i="1">
                <a:latin typeface="Times New Roman"/>
                <a:cs typeface="Times New Roman"/>
              </a:rPr>
              <a:t>exclusive</a:t>
            </a:r>
            <a:r>
              <a:rPr dirty="0" sz="850" spc="5">
                <a:latin typeface="Times New Roman"/>
                <a:cs typeface="Times New Roman"/>
              </a:rPr>
              <a:t>. </a:t>
            </a:r>
            <a:r>
              <a:rPr dirty="0" sz="850" spc="-15">
                <a:latin typeface="Times New Roman"/>
                <a:cs typeface="Times New Roman"/>
              </a:rPr>
              <a:t>That </a:t>
            </a:r>
            <a:r>
              <a:rPr dirty="0" sz="850" spc="-45">
                <a:latin typeface="Times New Roman"/>
                <a:cs typeface="Times New Roman"/>
              </a:rPr>
              <a:t>is,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30">
                <a:latin typeface="Times New Roman"/>
                <a:cs typeface="Times New Roman"/>
              </a:rPr>
              <a:t>can </a:t>
            </a:r>
            <a:r>
              <a:rPr dirty="0" sz="850" spc="-25">
                <a:latin typeface="Times New Roman"/>
                <a:cs typeface="Times New Roman"/>
              </a:rPr>
              <a:t>go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con-  </a:t>
            </a:r>
            <a:r>
              <a:rPr dirty="0" sz="850" spc="-25">
                <a:latin typeface="Times New Roman"/>
                <a:cs typeface="Times New Roman"/>
              </a:rPr>
              <a:t>cert </a:t>
            </a:r>
            <a:r>
              <a:rPr dirty="0" sz="850" spc="-10">
                <a:latin typeface="Times New Roman"/>
                <a:cs typeface="Times New Roman"/>
              </a:rPr>
              <a:t>or </a:t>
            </a:r>
            <a:r>
              <a:rPr dirty="0" sz="850" spc="-5">
                <a:latin typeface="Times New Roman"/>
                <a:cs typeface="Times New Roman"/>
              </a:rPr>
              <a:t>to </a:t>
            </a:r>
            <a:r>
              <a:rPr dirty="0" sz="850" spc="-20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game, </a:t>
            </a:r>
            <a:r>
              <a:rPr dirty="0" sz="850" spc="-15">
                <a:latin typeface="Times New Roman"/>
                <a:cs typeface="Times New Roman"/>
              </a:rPr>
              <a:t>but </a:t>
            </a:r>
            <a:r>
              <a:rPr dirty="0" sz="850" spc="-5">
                <a:latin typeface="Times New Roman"/>
                <a:cs typeface="Times New Roman"/>
              </a:rPr>
              <a:t>not </a:t>
            </a:r>
            <a:r>
              <a:rPr dirty="0" sz="850" spc="-20">
                <a:latin typeface="Times New Roman"/>
                <a:cs typeface="Times New Roman"/>
              </a:rPr>
              <a:t>both. </a:t>
            </a:r>
            <a:r>
              <a:rPr dirty="0" sz="850" spc="15">
                <a:latin typeface="Times New Roman"/>
                <a:cs typeface="Times New Roman"/>
              </a:rPr>
              <a:t>However, </a:t>
            </a:r>
            <a:r>
              <a:rPr dirty="0" sz="850" spc="-30">
                <a:latin typeface="Times New Roman"/>
                <a:cs typeface="Times New Roman"/>
              </a:rPr>
              <a:t>in </a:t>
            </a:r>
            <a:r>
              <a:rPr dirty="0" sz="850" spc="-2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statement </a:t>
            </a:r>
            <a:r>
              <a:rPr dirty="0" sz="850" spc="-5">
                <a:latin typeface="Times New Roman"/>
                <a:cs typeface="Times New Roman"/>
              </a:rPr>
              <a:t>“I </a:t>
            </a:r>
            <a:r>
              <a:rPr dirty="0" sz="850" spc="45">
                <a:latin typeface="Times New Roman"/>
                <a:cs typeface="Times New Roman"/>
              </a:rPr>
              <a:t>need </a:t>
            </a:r>
            <a:r>
              <a:rPr dirty="0" sz="850" spc="-5">
                <a:latin typeface="Times New Roman"/>
                <a:cs typeface="Times New Roman"/>
              </a:rPr>
              <a:t>to </a:t>
            </a:r>
            <a:r>
              <a:rPr dirty="0" sz="850" spc="25">
                <a:latin typeface="Times New Roman"/>
                <a:cs typeface="Times New Roman"/>
              </a:rPr>
              <a:t>draw </a:t>
            </a:r>
            <a:r>
              <a:rPr dirty="0" sz="850" spc="-25">
                <a:latin typeface="Times New Roman"/>
                <a:cs typeface="Times New Roman"/>
              </a:rPr>
              <a:t>an </a:t>
            </a:r>
            <a:r>
              <a:rPr dirty="0" sz="850" spc="25">
                <a:latin typeface="Times New Roman"/>
                <a:cs typeface="Times New Roman"/>
              </a:rPr>
              <a:t>ace 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-40">
                <a:latin typeface="Times New Roman"/>
                <a:cs typeface="Times New Roman"/>
              </a:rPr>
              <a:t>king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25">
                <a:latin typeface="Times New Roman"/>
                <a:cs typeface="Times New Roman"/>
              </a:rPr>
              <a:t>have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30">
                <a:latin typeface="Times New Roman"/>
                <a:cs typeface="Times New Roman"/>
              </a:rPr>
              <a:t>good </a:t>
            </a:r>
            <a:r>
              <a:rPr dirty="0" sz="850" spc="25">
                <a:latin typeface="Times New Roman"/>
                <a:cs typeface="Times New Roman"/>
              </a:rPr>
              <a:t>poker hand,”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55">
                <a:latin typeface="Times New Roman"/>
                <a:cs typeface="Times New Roman"/>
              </a:rPr>
              <a:t>word </a:t>
            </a:r>
            <a:r>
              <a:rPr dirty="0" sz="850" spc="30" b="1">
                <a:latin typeface="Times New Roman"/>
                <a:cs typeface="Times New Roman"/>
              </a:rPr>
              <a:t>or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15" i="1">
                <a:latin typeface="Times New Roman"/>
                <a:cs typeface="Times New Roman"/>
              </a:rPr>
              <a:t>inclusive</a:t>
            </a:r>
            <a:r>
              <a:rPr dirty="0" sz="850" spc="15">
                <a:latin typeface="Times New Roman"/>
                <a:cs typeface="Times New Roman"/>
              </a:rPr>
              <a:t>. </a:t>
            </a:r>
            <a:r>
              <a:rPr dirty="0" sz="850" spc="5">
                <a:latin typeface="Times New Roman"/>
                <a:cs typeface="Times New Roman"/>
              </a:rPr>
              <a:t>In </a:t>
            </a:r>
            <a:r>
              <a:rPr dirty="0" sz="850" spc="-15">
                <a:latin typeface="Times New Roman"/>
                <a:cs typeface="Times New Roman"/>
              </a:rPr>
              <a:t>other </a:t>
            </a:r>
            <a:r>
              <a:rPr dirty="0" sz="850" spc="25">
                <a:latin typeface="Times New Roman"/>
                <a:cs typeface="Times New Roman"/>
              </a:rPr>
              <a:t>words, </a:t>
            </a:r>
            <a:r>
              <a:rPr dirty="0" sz="850" spc="15">
                <a:latin typeface="Times New Roman"/>
                <a:cs typeface="Times New Roman"/>
              </a:rPr>
              <a:t>I  </a:t>
            </a:r>
            <a:r>
              <a:rPr dirty="0" sz="850" spc="-25">
                <a:latin typeface="Times New Roman"/>
                <a:cs typeface="Times New Roman"/>
              </a:rPr>
              <a:t>can </a:t>
            </a:r>
            <a:r>
              <a:rPr dirty="0" sz="850" spc="30">
                <a:latin typeface="Times New Roman"/>
                <a:cs typeface="Times New Roman"/>
              </a:rPr>
              <a:t>draw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0">
                <a:latin typeface="Times New Roman"/>
                <a:cs typeface="Times New Roman"/>
              </a:rPr>
              <a:t>king, </a:t>
            </a:r>
            <a:r>
              <a:rPr dirty="0" sz="850" spc="-20">
                <a:latin typeface="Times New Roman"/>
                <a:cs typeface="Times New Roman"/>
              </a:rPr>
              <a:t>an </a:t>
            </a:r>
            <a:r>
              <a:rPr dirty="0" sz="850" spc="15">
                <a:latin typeface="Times New Roman"/>
                <a:cs typeface="Times New Roman"/>
              </a:rPr>
              <a:t>ace,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25">
                <a:latin typeface="Times New Roman"/>
                <a:cs typeface="Times New Roman"/>
              </a:rPr>
              <a:t>even </a:t>
            </a:r>
            <a:r>
              <a:rPr dirty="0" sz="850" spc="-15">
                <a:latin typeface="Times New Roman"/>
                <a:cs typeface="Times New Roman"/>
              </a:rPr>
              <a:t>both, </a:t>
            </a:r>
            <a:r>
              <a:rPr dirty="0" sz="850" spc="-20">
                <a:latin typeface="Times New Roman"/>
                <a:cs typeface="Times New Roman"/>
              </a:rPr>
              <a:t>and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60">
                <a:latin typeface="Times New Roman"/>
                <a:cs typeface="Times New Roman"/>
              </a:rPr>
              <a:t>will  </a:t>
            </a:r>
            <a:r>
              <a:rPr dirty="0" sz="850" spc="30">
                <a:latin typeface="Times New Roman"/>
                <a:cs typeface="Times New Roman"/>
              </a:rPr>
              <a:t>have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5">
                <a:latin typeface="Times New Roman"/>
                <a:cs typeface="Times New Roman"/>
              </a:rPr>
              <a:t>good </a:t>
            </a:r>
            <a:r>
              <a:rPr dirty="0" sz="850" spc="30">
                <a:latin typeface="Times New Roman"/>
                <a:cs typeface="Times New Roman"/>
              </a:rPr>
              <a:t>hand. </a:t>
            </a:r>
            <a:r>
              <a:rPr dirty="0" sz="850" spc="-35">
                <a:latin typeface="Times New Roman"/>
                <a:cs typeface="Times New Roman"/>
              </a:rPr>
              <a:t>So </a:t>
            </a:r>
            <a:r>
              <a:rPr dirty="0" sz="850" spc="-45">
                <a:latin typeface="Times New Roman"/>
                <a:cs typeface="Times New Roman"/>
              </a:rPr>
              <a:t>we </a:t>
            </a:r>
            <a:r>
              <a:rPr dirty="0" sz="850" spc="40">
                <a:latin typeface="Times New Roman"/>
                <a:cs typeface="Times New Roman"/>
              </a:rPr>
              <a:t>have </a:t>
            </a:r>
            <a:r>
              <a:rPr dirty="0" sz="850" spc="30">
                <a:latin typeface="Times New Roman"/>
                <a:cs typeface="Times New Roman"/>
              </a:rPr>
              <a:t>a  </a:t>
            </a:r>
            <a:r>
              <a:rPr dirty="0" sz="850" spc="25">
                <a:latin typeface="Times New Roman"/>
                <a:cs typeface="Times New Roman"/>
              </a:rPr>
              <a:t>choice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20">
                <a:latin typeface="Times New Roman"/>
                <a:cs typeface="Times New Roman"/>
              </a:rPr>
              <a:t>make. </a:t>
            </a:r>
            <a:r>
              <a:rPr dirty="0" sz="850" spc="-25">
                <a:latin typeface="Times New Roman"/>
                <a:cs typeface="Times New Roman"/>
              </a:rPr>
              <a:t>Let </a:t>
            </a:r>
            <a:r>
              <a:rPr dirty="0" sz="850" spc="-40">
                <a:latin typeface="Times New Roman"/>
                <a:cs typeface="Times New Roman"/>
              </a:rPr>
              <a:t>A </a:t>
            </a:r>
            <a:r>
              <a:rPr dirty="0" sz="850" spc="-25">
                <a:latin typeface="Times New Roman"/>
                <a:cs typeface="Times New Roman"/>
              </a:rPr>
              <a:t>and </a:t>
            </a:r>
            <a:r>
              <a:rPr dirty="0" sz="850" spc="-45">
                <a:latin typeface="Times New Roman"/>
                <a:cs typeface="Times New Roman"/>
              </a:rPr>
              <a:t>B </a:t>
            </a:r>
            <a:r>
              <a:rPr dirty="0" sz="850" spc="-15">
                <a:latin typeface="Times New Roman"/>
                <a:cs typeface="Times New Roman"/>
              </a:rPr>
              <a:t>be </a:t>
            </a:r>
            <a:r>
              <a:rPr dirty="0" sz="850" spc="-25">
                <a:latin typeface="Times New Roman"/>
                <a:cs typeface="Times New Roman"/>
              </a:rPr>
              <a:t>two </a:t>
            </a:r>
            <a:r>
              <a:rPr dirty="0" sz="850" spc="15">
                <a:latin typeface="Times New Roman"/>
                <a:cs typeface="Times New Roman"/>
              </a:rPr>
              <a:t>statements. </a:t>
            </a:r>
            <a:r>
              <a:rPr dirty="0" sz="850" spc="-40">
                <a:latin typeface="Times New Roman"/>
                <a:cs typeface="Times New Roman"/>
              </a:rPr>
              <a:t>A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45">
                <a:latin typeface="Times New Roman"/>
                <a:cs typeface="Times New Roman"/>
              </a:rPr>
              <a:t>B </a:t>
            </a:r>
            <a:r>
              <a:rPr dirty="0" sz="850" spc="30">
                <a:latin typeface="Times New Roman"/>
                <a:cs typeface="Times New Roman"/>
              </a:rPr>
              <a:t>could </a:t>
            </a:r>
            <a:r>
              <a:rPr dirty="0" sz="850" spc="40">
                <a:latin typeface="Times New Roman"/>
                <a:cs typeface="Times New Roman"/>
              </a:rPr>
              <a:t>mean </a:t>
            </a:r>
            <a:r>
              <a:rPr dirty="0" sz="850" spc="-40">
                <a:latin typeface="Times New Roman"/>
                <a:cs typeface="Times New Roman"/>
              </a:rPr>
              <a:t>A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45">
                <a:latin typeface="Times New Roman"/>
                <a:cs typeface="Times New Roman"/>
              </a:rPr>
              <a:t>B </a:t>
            </a:r>
            <a:r>
              <a:rPr dirty="0" sz="850" spc="-5">
                <a:latin typeface="Times New Roman"/>
                <a:cs typeface="Times New Roman"/>
              </a:rPr>
              <a:t>but </a:t>
            </a:r>
            <a:r>
              <a:rPr dirty="0" sz="850" spc="20">
                <a:latin typeface="Times New Roman"/>
                <a:cs typeface="Times New Roman"/>
              </a:rPr>
              <a:t>not  </a:t>
            </a:r>
            <a:r>
              <a:rPr dirty="0" sz="850" spc="-10">
                <a:latin typeface="Times New Roman"/>
                <a:cs typeface="Times New Roman"/>
              </a:rPr>
              <a:t>both. </a:t>
            </a:r>
            <a:r>
              <a:rPr dirty="0" sz="850" spc="5">
                <a:latin typeface="Times New Roman"/>
                <a:cs typeface="Times New Roman"/>
              </a:rPr>
              <a:t>It </a:t>
            </a:r>
            <a:r>
              <a:rPr dirty="0" sz="850" spc="30">
                <a:latin typeface="Times New Roman"/>
                <a:cs typeface="Times New Roman"/>
              </a:rPr>
              <a:t>could </a:t>
            </a:r>
            <a:r>
              <a:rPr dirty="0" sz="850" spc="-35">
                <a:latin typeface="Times New Roman"/>
                <a:cs typeface="Times New Roman"/>
              </a:rPr>
              <a:t>also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40">
                <a:latin typeface="Times New Roman"/>
                <a:cs typeface="Times New Roman"/>
              </a:rPr>
              <a:t>mean </a:t>
            </a:r>
            <a:r>
              <a:rPr dirty="0" sz="850" spc="-40">
                <a:latin typeface="Times New Roman"/>
                <a:cs typeface="Times New Roman"/>
              </a:rPr>
              <a:t>A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45">
                <a:latin typeface="Times New Roman"/>
                <a:cs typeface="Times New Roman"/>
              </a:rPr>
              <a:t>B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15">
                <a:latin typeface="Times New Roman"/>
                <a:cs typeface="Times New Roman"/>
              </a:rPr>
              <a:t>both. </a:t>
            </a:r>
            <a:r>
              <a:rPr dirty="0" sz="850" spc="5">
                <a:latin typeface="Times New Roman"/>
                <a:cs typeface="Times New Roman"/>
              </a:rPr>
              <a:t>In </a:t>
            </a:r>
            <a:r>
              <a:rPr dirty="0" sz="850" spc="35">
                <a:latin typeface="Times New Roman"/>
                <a:cs typeface="Times New Roman"/>
              </a:rPr>
              <a:t>computer </a:t>
            </a:r>
            <a:r>
              <a:rPr dirty="0" sz="850" spc="10">
                <a:latin typeface="Times New Roman"/>
                <a:cs typeface="Times New Roman"/>
              </a:rPr>
              <a:t>science </a:t>
            </a:r>
            <a:r>
              <a:rPr dirty="0" sz="850" spc="-40">
                <a:latin typeface="Times New Roman"/>
                <a:cs typeface="Times New Roman"/>
              </a:rPr>
              <a:t>we </a:t>
            </a:r>
            <a:r>
              <a:rPr dirty="0" sz="850" spc="-30">
                <a:latin typeface="Times New Roman"/>
                <a:cs typeface="Times New Roman"/>
              </a:rPr>
              <a:t>use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second  </a:t>
            </a:r>
            <a:r>
              <a:rPr dirty="0" sz="850" spc="30">
                <a:latin typeface="Times New Roman"/>
                <a:cs typeface="Times New Roman"/>
              </a:rPr>
              <a:t>meaning </a:t>
            </a:r>
            <a:r>
              <a:rPr dirty="0" sz="850" spc="-10">
                <a:latin typeface="Times New Roman"/>
                <a:cs typeface="Times New Roman"/>
              </a:rPr>
              <a:t>of </a:t>
            </a:r>
            <a:r>
              <a:rPr dirty="0" sz="850" spc="-15">
                <a:latin typeface="Times New Roman"/>
                <a:cs typeface="Times New Roman"/>
              </a:rPr>
              <a:t>the </a:t>
            </a:r>
            <a:r>
              <a:rPr dirty="0" sz="850" spc="55">
                <a:latin typeface="Times New Roman"/>
                <a:cs typeface="Times New Roman"/>
              </a:rPr>
              <a:t>word </a:t>
            </a:r>
            <a:r>
              <a:rPr dirty="0" sz="850" spc="-35" i="1">
                <a:latin typeface="Times New Roman"/>
                <a:cs typeface="Times New Roman"/>
              </a:rPr>
              <a:t>or</a:t>
            </a:r>
            <a:r>
              <a:rPr dirty="0" sz="850" spc="-35">
                <a:latin typeface="Times New Roman"/>
                <a:cs typeface="Times New Roman"/>
              </a:rPr>
              <a:t>. </a:t>
            </a:r>
            <a:r>
              <a:rPr dirty="0" sz="850" spc="-5">
                <a:latin typeface="Times New Roman"/>
                <a:cs typeface="Times New Roman"/>
              </a:rPr>
              <a:t>For </a:t>
            </a:r>
            <a:r>
              <a:rPr dirty="0" sz="850" spc="15">
                <a:latin typeface="Times New Roman"/>
                <a:cs typeface="Times New Roman"/>
              </a:rPr>
              <a:t>example,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statement </a:t>
            </a:r>
            <a:r>
              <a:rPr dirty="0" sz="850" spc="-25">
                <a:latin typeface="Times New Roman"/>
                <a:cs typeface="Times New Roman"/>
              </a:rPr>
              <a:t>“if 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5">
                <a:latin typeface="Times New Roman"/>
                <a:cs typeface="Times New Roman"/>
              </a:rPr>
              <a:t>sunny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0">
                <a:latin typeface="Times New Roman"/>
                <a:cs typeface="Times New Roman"/>
              </a:rPr>
              <a:t>warm,  </a:t>
            </a:r>
            <a:r>
              <a:rPr dirty="0" sz="850" spc="-10">
                <a:latin typeface="Times New Roman"/>
                <a:cs typeface="Times New Roman"/>
              </a:rPr>
              <a:t>then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55">
                <a:latin typeface="Times New Roman"/>
                <a:cs typeface="Times New Roman"/>
              </a:rPr>
              <a:t>will </a:t>
            </a:r>
            <a:r>
              <a:rPr dirty="0" sz="850" spc="-25">
                <a:latin typeface="Times New Roman"/>
                <a:cs typeface="Times New Roman"/>
              </a:rPr>
              <a:t>go </a:t>
            </a:r>
            <a:r>
              <a:rPr dirty="0" sz="850" spc="15">
                <a:latin typeface="Times New Roman"/>
                <a:cs typeface="Times New Roman"/>
              </a:rPr>
              <a:t>outside,” </a:t>
            </a:r>
            <a:r>
              <a:rPr dirty="0" sz="850" spc="-15">
                <a:latin typeface="Times New Roman"/>
                <a:cs typeface="Times New Roman"/>
              </a:rPr>
              <a:t>there </a:t>
            </a:r>
            <a:r>
              <a:rPr dirty="0" sz="850" spc="-25">
                <a:latin typeface="Times New Roman"/>
                <a:cs typeface="Times New Roman"/>
              </a:rPr>
              <a:t>are </a:t>
            </a:r>
            <a:r>
              <a:rPr dirty="0" sz="850" spc="-15">
                <a:latin typeface="Times New Roman"/>
                <a:cs typeface="Times New Roman"/>
              </a:rPr>
              <a:t>three </a:t>
            </a:r>
            <a:r>
              <a:rPr dirty="0" sz="850" spc="25">
                <a:latin typeface="Times New Roman"/>
                <a:cs typeface="Times New Roman"/>
              </a:rPr>
              <a:t>scenarios </a:t>
            </a:r>
            <a:r>
              <a:rPr dirty="0" sz="850" spc="30">
                <a:latin typeface="Times New Roman"/>
                <a:cs typeface="Times New Roman"/>
              </a:rPr>
              <a:t>where </a:t>
            </a:r>
            <a:r>
              <a:rPr dirty="0" sz="850" spc="15">
                <a:latin typeface="Times New Roman"/>
                <a:cs typeface="Times New Roman"/>
              </a:rPr>
              <a:t>I </a:t>
            </a:r>
            <a:r>
              <a:rPr dirty="0" sz="850" spc="-55">
                <a:latin typeface="Times New Roman"/>
                <a:cs typeface="Times New Roman"/>
              </a:rPr>
              <a:t>will </a:t>
            </a:r>
            <a:r>
              <a:rPr dirty="0" sz="850" spc="-20">
                <a:latin typeface="Times New Roman"/>
                <a:cs typeface="Times New Roman"/>
              </a:rPr>
              <a:t>go </a:t>
            </a:r>
            <a:r>
              <a:rPr dirty="0" sz="850" spc="20">
                <a:latin typeface="Times New Roman"/>
                <a:cs typeface="Times New Roman"/>
              </a:rPr>
              <a:t>outside: </a:t>
            </a:r>
            <a:r>
              <a:rPr dirty="0" sz="850" spc="-35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>
                <a:latin typeface="Times New Roman"/>
                <a:cs typeface="Times New Roman"/>
              </a:rPr>
              <a:t>is  </a:t>
            </a:r>
            <a:r>
              <a:rPr dirty="0" sz="850" spc="30">
                <a:latin typeface="Times New Roman"/>
                <a:cs typeface="Times New Roman"/>
              </a:rPr>
              <a:t>sunny </a:t>
            </a:r>
            <a:r>
              <a:rPr dirty="0" sz="850" spc="-5">
                <a:latin typeface="Times New Roman"/>
                <a:cs typeface="Times New Roman"/>
              </a:rPr>
              <a:t>but </a:t>
            </a:r>
            <a:r>
              <a:rPr dirty="0" sz="850">
                <a:latin typeface="Times New Roman"/>
                <a:cs typeface="Times New Roman"/>
              </a:rPr>
              <a:t>not </a:t>
            </a:r>
            <a:r>
              <a:rPr dirty="0" sz="850" spc="25">
                <a:latin typeface="Times New Roman"/>
                <a:cs typeface="Times New Roman"/>
              </a:rPr>
              <a:t>warm, </a:t>
            </a:r>
            <a:r>
              <a:rPr dirty="0" sz="850" spc="-35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warm </a:t>
            </a:r>
            <a:r>
              <a:rPr dirty="0" sz="850" spc="-5">
                <a:latin typeface="Times New Roman"/>
                <a:cs typeface="Times New Roman"/>
              </a:rPr>
              <a:t>but not </a:t>
            </a:r>
            <a:r>
              <a:rPr dirty="0" sz="850" spc="20">
                <a:latin typeface="Times New Roman"/>
                <a:cs typeface="Times New Roman"/>
              </a:rPr>
              <a:t>sunny, </a:t>
            </a:r>
            <a:r>
              <a:rPr dirty="0" sz="850" spc="-5">
                <a:latin typeface="Times New Roman"/>
                <a:cs typeface="Times New Roman"/>
              </a:rPr>
              <a:t>or </a:t>
            </a:r>
            <a:r>
              <a:rPr dirty="0" sz="850" spc="-35">
                <a:latin typeface="Times New Roman"/>
                <a:cs typeface="Times New Roman"/>
              </a:rPr>
              <a:t>if </a:t>
            </a:r>
            <a:r>
              <a:rPr dirty="0" sz="850" spc="-2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5">
                <a:latin typeface="Times New Roman"/>
                <a:cs typeface="Times New Roman"/>
              </a:rPr>
              <a:t>sunny </a:t>
            </a:r>
            <a:r>
              <a:rPr dirty="0" sz="850" spc="-20">
                <a:latin typeface="Times New Roman"/>
                <a:cs typeface="Times New Roman"/>
              </a:rPr>
              <a:t>and</a:t>
            </a:r>
            <a:r>
              <a:rPr dirty="0" sz="850" spc="20">
                <a:latin typeface="Times New Roman"/>
                <a:cs typeface="Times New Roman"/>
              </a:rPr>
              <a:t> warm.</a:t>
            </a:r>
            <a:endParaRPr sz="85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70"/>
              </a:spcBef>
            </a:pP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5">
                <a:latin typeface="Times New Roman"/>
                <a:cs typeface="Times New Roman"/>
              </a:rPr>
              <a:t>syntax </a:t>
            </a:r>
            <a:r>
              <a:rPr dirty="0" sz="850" spc="45">
                <a:latin typeface="Times New Roman"/>
                <a:cs typeface="Times New Roman"/>
              </a:rPr>
              <a:t>used </a:t>
            </a:r>
            <a:r>
              <a:rPr dirty="0" sz="850" spc="-35">
                <a:latin typeface="Times New Roman"/>
                <a:cs typeface="Times New Roman"/>
              </a:rPr>
              <a:t>by </a:t>
            </a:r>
            <a:r>
              <a:rPr dirty="0" sz="850" spc="45">
                <a:latin typeface="Times New Roman"/>
                <a:cs typeface="Times New Roman"/>
              </a:rPr>
              <a:t>C++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10">
                <a:latin typeface="Times New Roman"/>
                <a:cs typeface="Times New Roman"/>
              </a:rPr>
              <a:t>logical </a:t>
            </a:r>
            <a:r>
              <a:rPr dirty="0" sz="850" spc="40">
                <a:latin typeface="Times New Roman"/>
                <a:cs typeface="Times New Roman"/>
              </a:rPr>
              <a:t>operators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following:</a:t>
            </a:r>
            <a:endParaRPr sz="85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575"/>
              </a:spcBef>
              <a:tabLst>
                <a:tab pos="1972310" algn="l"/>
              </a:tabLst>
            </a:pPr>
            <a:r>
              <a:rPr dirty="0" sz="850" spc="10">
                <a:latin typeface="Times New Roman"/>
                <a:cs typeface="Times New Roman"/>
              </a:rPr>
              <a:t>AND	</a:t>
            </a:r>
            <a:r>
              <a:rPr dirty="0" sz="850" spc="-45">
                <a:latin typeface="Times New Roman"/>
                <a:cs typeface="Times New Roman"/>
              </a:rPr>
              <a:t>&amp;&amp;</a:t>
            </a:r>
            <a:endParaRPr sz="85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75"/>
              </a:spcBef>
              <a:tabLst>
                <a:tab pos="1975485" algn="l"/>
              </a:tabLst>
            </a:pPr>
            <a:r>
              <a:rPr dirty="0" sz="850">
                <a:latin typeface="Times New Roman"/>
                <a:cs typeface="Times New Roman"/>
              </a:rPr>
              <a:t>OR	</a:t>
            </a:r>
            <a:r>
              <a:rPr dirty="0" sz="850" spc="254">
                <a:latin typeface="Times New Roman"/>
                <a:cs typeface="Times New Roman"/>
              </a:rPr>
              <a:t>|</a:t>
            </a:r>
            <a:r>
              <a:rPr dirty="0" sz="850" spc="-35">
                <a:latin typeface="Times New Roman"/>
                <a:cs typeface="Times New Roman"/>
              </a:rPr>
              <a:t> </a:t>
            </a:r>
            <a:r>
              <a:rPr dirty="0" sz="850" spc="315">
                <a:latin typeface="Times New Roman"/>
                <a:cs typeface="Times New Roman"/>
              </a:rPr>
              <a:t>|</a:t>
            </a:r>
            <a:endParaRPr sz="85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70"/>
              </a:spcBef>
              <a:tabLst>
                <a:tab pos="1936114" algn="l"/>
              </a:tabLst>
            </a:pPr>
            <a:r>
              <a:rPr dirty="0" sz="850" spc="25">
                <a:latin typeface="Times New Roman"/>
                <a:cs typeface="Times New Roman"/>
              </a:rPr>
              <a:t>NOT	</a:t>
            </a:r>
            <a:r>
              <a:rPr dirty="0" sz="850" spc="-90">
                <a:latin typeface="Times New Roman"/>
                <a:cs typeface="Times New Roman"/>
              </a:rPr>
              <a:t>!</a:t>
            </a:r>
            <a:endParaRPr sz="850">
              <a:latin typeface="Times New Roman"/>
              <a:cs typeface="Times New Roman"/>
            </a:endParaRPr>
          </a:p>
          <a:p>
            <a:pPr algn="just" marL="1369060">
              <a:lnSpc>
                <a:spcPct val="100000"/>
              </a:lnSpc>
              <a:spcBef>
                <a:spcPts val="600"/>
              </a:spcBef>
            </a:pPr>
            <a:r>
              <a:rPr dirty="0" sz="850" spc="30">
                <a:latin typeface="Times New Roman"/>
                <a:cs typeface="Times New Roman"/>
              </a:rPr>
              <a:t>Consider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4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following:</a:t>
            </a:r>
            <a:endParaRPr sz="850">
              <a:latin typeface="Times New Roman"/>
              <a:cs typeface="Times New Roman"/>
            </a:endParaRPr>
          </a:p>
          <a:p>
            <a:pPr algn="just" marL="1360170">
              <a:lnSpc>
                <a:spcPct val="100000"/>
              </a:lnSpc>
              <a:spcBef>
                <a:spcPts val="690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(dollars </a:t>
            </a:r>
            <a:r>
              <a:rPr dirty="0" sz="750" spc="-5">
                <a:latin typeface="Courier New"/>
                <a:cs typeface="Courier New"/>
              </a:rPr>
              <a:t>&lt;= </a:t>
            </a:r>
            <a:r>
              <a:rPr dirty="0" sz="750">
                <a:latin typeface="Courier New"/>
                <a:cs typeface="Courier New"/>
              </a:rPr>
              <a:t>0 </a:t>
            </a:r>
            <a:r>
              <a:rPr dirty="0" sz="750" spc="-5">
                <a:latin typeface="Courier New"/>
                <a:cs typeface="Courier New"/>
              </a:rPr>
              <a:t>|| </a:t>
            </a:r>
            <a:r>
              <a:rPr dirty="0" sz="750" spc="-20">
                <a:latin typeface="Courier New"/>
                <a:cs typeface="Courier New"/>
              </a:rPr>
              <a:t>!(accountActive)</a:t>
            </a:r>
            <a:r>
              <a:rPr dirty="0" sz="750" spc="-14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584325">
              <a:lnSpc>
                <a:spcPct val="100000"/>
              </a:lnSpc>
              <a:spcBef>
                <a:spcPts val="19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You may not </a:t>
            </a:r>
            <a:r>
              <a:rPr dirty="0" sz="750" spc="-15">
                <a:latin typeface="Courier New"/>
                <a:cs typeface="Courier New"/>
              </a:rPr>
              <a:t>withdraw money from </a:t>
            </a:r>
            <a:r>
              <a:rPr dirty="0" sz="750" spc="-10">
                <a:latin typeface="Courier New"/>
                <a:cs typeface="Courier New"/>
              </a:rPr>
              <a:t>the</a:t>
            </a:r>
            <a:r>
              <a:rPr dirty="0" sz="750" spc="-2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bank";</a:t>
            </a:r>
            <a:endParaRPr sz="750">
              <a:latin typeface="Courier New"/>
              <a:cs typeface="Courier New"/>
            </a:endParaRPr>
          </a:p>
          <a:p>
            <a:pPr algn="just" marL="1360170" marR="5080">
              <a:lnSpc>
                <a:spcPct val="107500"/>
              </a:lnSpc>
              <a:spcBef>
                <a:spcPts val="495"/>
              </a:spcBef>
            </a:pPr>
            <a:r>
              <a:rPr dirty="0" sz="850" spc="10">
                <a:latin typeface="Times New Roman"/>
                <a:cs typeface="Times New Roman"/>
              </a:rPr>
              <a:t>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50">
                <a:latin typeface="Times New Roman"/>
                <a:cs typeface="Times New Roman"/>
              </a:rPr>
              <a:t>good </a:t>
            </a:r>
            <a:r>
              <a:rPr dirty="0" sz="850" spc="40">
                <a:latin typeface="Times New Roman"/>
                <a:cs typeface="Times New Roman"/>
              </a:rPr>
              <a:t>programming </a:t>
            </a:r>
            <a:r>
              <a:rPr dirty="0" sz="850" spc="30">
                <a:latin typeface="Times New Roman"/>
                <a:cs typeface="Times New Roman"/>
              </a:rPr>
              <a:t>practice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35">
                <a:latin typeface="Times New Roman"/>
                <a:cs typeface="Times New Roman"/>
              </a:rPr>
              <a:t>enclose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55">
                <a:latin typeface="Times New Roman"/>
                <a:cs typeface="Times New Roman"/>
              </a:rPr>
              <a:t>operand </a:t>
            </a:r>
            <a:r>
              <a:rPr dirty="0" sz="850" spc="-15">
                <a:latin typeface="Times New Roman"/>
                <a:cs typeface="Times New Roman"/>
              </a:rPr>
              <a:t>after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60">
                <a:latin typeface="Times New Roman"/>
                <a:cs typeface="Times New Roman"/>
              </a:rPr>
              <a:t>(!)  </a:t>
            </a:r>
            <a:r>
              <a:rPr dirty="0" sz="850" spc="40">
                <a:latin typeface="Times New Roman"/>
                <a:cs typeface="Times New Roman"/>
              </a:rPr>
              <a:t>operator </a:t>
            </a:r>
            <a:r>
              <a:rPr dirty="0" sz="850" spc="30">
                <a:latin typeface="Times New Roman"/>
                <a:cs typeface="Times New Roman"/>
              </a:rPr>
              <a:t>in  </a:t>
            </a:r>
            <a:r>
              <a:rPr dirty="0" sz="850" spc="25">
                <a:latin typeface="Times New Roman"/>
                <a:cs typeface="Times New Roman"/>
              </a:rPr>
              <a:t>parentheses. </a:t>
            </a:r>
            <a:r>
              <a:rPr dirty="0" sz="850" spc="35">
                <a:latin typeface="Times New Roman"/>
                <a:cs typeface="Times New Roman"/>
              </a:rPr>
              <a:t>Unexpected </a:t>
            </a:r>
            <a:r>
              <a:rPr dirty="0" sz="850" spc="25">
                <a:latin typeface="Times New Roman"/>
                <a:cs typeface="Times New Roman"/>
              </a:rPr>
              <a:t>things </a:t>
            </a:r>
            <a:r>
              <a:rPr dirty="0" sz="850" spc="-25">
                <a:latin typeface="Times New Roman"/>
                <a:cs typeface="Times New Roman"/>
              </a:rPr>
              <a:t>can </a:t>
            </a:r>
            <a:r>
              <a:rPr dirty="0" sz="850" spc="50">
                <a:latin typeface="Times New Roman"/>
                <a:cs typeface="Times New Roman"/>
              </a:rPr>
              <a:t>happen </a:t>
            </a:r>
            <a:r>
              <a:rPr dirty="0" sz="850" spc="-30">
                <a:latin typeface="Times New Roman"/>
                <a:cs typeface="Times New Roman"/>
              </a:rPr>
              <a:t>in </a:t>
            </a:r>
            <a:r>
              <a:rPr dirty="0" sz="850" spc="25">
                <a:latin typeface="Times New Roman"/>
                <a:cs typeface="Times New Roman"/>
              </a:rPr>
              <a:t>complicated expressions </a:t>
            </a:r>
            <a:r>
              <a:rPr dirty="0" sz="850" spc="-35">
                <a:latin typeface="Times New Roman"/>
                <a:cs typeface="Times New Roman"/>
              </a:rPr>
              <a:t>if you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55">
                <a:latin typeface="Times New Roman"/>
                <a:cs typeface="Times New Roman"/>
              </a:rPr>
              <a:t>do  </a:t>
            </a:r>
            <a:r>
              <a:rPr dirty="0" sz="850" spc="-5">
                <a:latin typeface="Times New Roman"/>
                <a:cs typeface="Times New Roman"/>
              </a:rPr>
              <a:t>not. </a:t>
            </a:r>
            <a:r>
              <a:rPr dirty="0" sz="850" spc="40">
                <a:latin typeface="Times New Roman"/>
                <a:cs typeface="Times New Roman"/>
              </a:rPr>
              <a:t>When </a:t>
            </a:r>
            <a:r>
              <a:rPr dirty="0" sz="850" spc="-50">
                <a:latin typeface="Times New Roman"/>
                <a:cs typeface="Times New Roman"/>
              </a:rPr>
              <a:t>will </a:t>
            </a:r>
            <a:r>
              <a:rPr dirty="0" sz="850" spc="-15">
                <a:latin typeface="Times New Roman"/>
                <a:cs typeface="Times New Roman"/>
              </a:rPr>
              <a:t>this </a:t>
            </a:r>
            <a:r>
              <a:rPr dirty="0" sz="850" spc="45">
                <a:latin typeface="Times New Roman"/>
                <a:cs typeface="Times New Roman"/>
              </a:rPr>
              <a:t>code </a:t>
            </a:r>
            <a:r>
              <a:rPr dirty="0" sz="850" spc="35">
                <a:latin typeface="Times New Roman"/>
                <a:cs typeface="Times New Roman"/>
              </a:rPr>
              <a:t>execute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850" spc="15">
                <a:latin typeface="Times New Roman"/>
                <a:cs typeface="Times New Roman"/>
              </a:rPr>
              <a:t>statement? </a:t>
            </a:r>
            <a:r>
              <a:rPr dirty="0" sz="850" spc="-20">
                <a:latin typeface="Times New Roman"/>
                <a:cs typeface="Times New Roman"/>
              </a:rPr>
              <a:t>What type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20">
                <a:latin typeface="Times New Roman"/>
                <a:cs typeface="Times New Roman"/>
              </a:rPr>
              <a:t>variable </a:t>
            </a:r>
            <a:r>
              <a:rPr dirty="0" sz="850" spc="65">
                <a:latin typeface="Times New Roman"/>
                <a:cs typeface="Times New Roman"/>
              </a:rPr>
              <a:t>do 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-15">
                <a:latin typeface="Times New Roman"/>
                <a:cs typeface="Times New Roman"/>
              </a:rPr>
              <a:t>think </a:t>
            </a:r>
            <a:r>
              <a:rPr dirty="0" sz="750" spc="-20">
                <a:latin typeface="Courier New"/>
                <a:cs typeface="Courier New"/>
              </a:rPr>
              <a:t>accountActive</a:t>
            </a:r>
            <a:r>
              <a:rPr dirty="0" sz="750" spc="-325">
                <a:latin typeface="Courier New"/>
                <a:cs typeface="Courier New"/>
              </a:rPr>
              <a:t> </a:t>
            </a:r>
            <a:r>
              <a:rPr dirty="0" sz="850" spc="-40">
                <a:latin typeface="Times New Roman"/>
                <a:cs typeface="Times New Roman"/>
              </a:rPr>
              <a:t>is?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latin typeface="Arial"/>
                <a:cs typeface="Arial"/>
              </a:rPr>
              <a:t>The </a:t>
            </a:r>
            <a:r>
              <a:rPr dirty="0" sz="1000" spc="-25" b="1">
                <a:latin typeface="Courier New"/>
                <a:cs typeface="Courier New"/>
              </a:rPr>
              <a:t>switch</a:t>
            </a:r>
            <a:r>
              <a:rPr dirty="0" sz="1000" spc="-385" b="1">
                <a:latin typeface="Courier New"/>
                <a:cs typeface="Courier New"/>
              </a:rPr>
              <a:t> </a:t>
            </a:r>
            <a:r>
              <a:rPr dirty="0" sz="1000" spc="-65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algn="just" marL="1360170" marR="6350">
              <a:lnSpc>
                <a:spcPct val="106800"/>
              </a:lnSpc>
              <a:spcBef>
                <a:spcPts val="380"/>
              </a:spcBef>
            </a:pPr>
            <a:r>
              <a:rPr dirty="0" sz="850" spc="-80">
                <a:latin typeface="Times New Roman"/>
                <a:cs typeface="Times New Roman"/>
              </a:rPr>
              <a:t>We </a:t>
            </a:r>
            <a:r>
              <a:rPr dirty="0" sz="850" spc="40">
                <a:latin typeface="Times New Roman"/>
                <a:cs typeface="Times New Roman"/>
              </a:rPr>
              <a:t>have </a:t>
            </a:r>
            <a:r>
              <a:rPr dirty="0" sz="850" spc="25">
                <a:latin typeface="Times New Roman"/>
                <a:cs typeface="Times New Roman"/>
              </a:rPr>
              <a:t>already </a:t>
            </a:r>
            <a:r>
              <a:rPr dirty="0" sz="850" spc="45">
                <a:latin typeface="Times New Roman"/>
                <a:cs typeface="Times New Roman"/>
              </a:rPr>
              <a:t>seen </a:t>
            </a:r>
            <a:r>
              <a:rPr dirty="0" sz="850" spc="-15">
                <a:latin typeface="Times New Roman"/>
                <a:cs typeface="Times New Roman"/>
              </a:rPr>
              <a:t>how </a:t>
            </a:r>
            <a:r>
              <a:rPr dirty="0" sz="750" spc="-10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-20">
                <a:latin typeface="Times New Roman"/>
                <a:cs typeface="Times New Roman"/>
              </a:rPr>
              <a:t>can </a:t>
            </a:r>
            <a:r>
              <a:rPr dirty="0" sz="850" spc="-15">
                <a:latin typeface="Times New Roman"/>
                <a:cs typeface="Times New Roman"/>
              </a:rPr>
              <a:t>affect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branching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40">
                <a:latin typeface="Times New Roman"/>
                <a:cs typeface="Times New Roman"/>
              </a:rPr>
              <a:t>program  </a:t>
            </a:r>
            <a:r>
              <a:rPr dirty="0" sz="850" spc="20">
                <a:latin typeface="Times New Roman"/>
                <a:cs typeface="Times New Roman"/>
              </a:rPr>
              <a:t>during execution. </a:t>
            </a:r>
            <a:r>
              <a:rPr dirty="0" sz="850" spc="35">
                <a:latin typeface="Times New Roman"/>
                <a:cs typeface="Times New Roman"/>
              </a:rPr>
              <a:t>Another </a:t>
            </a:r>
            <a:r>
              <a:rPr dirty="0" sz="850" spc="-5">
                <a:latin typeface="Times New Roman"/>
                <a:cs typeface="Times New Roman"/>
              </a:rPr>
              <a:t>way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>
                <a:latin typeface="Times New Roman"/>
                <a:cs typeface="Times New Roman"/>
              </a:rPr>
              <a:t>do </a:t>
            </a:r>
            <a:r>
              <a:rPr dirty="0" sz="850" spc="-25">
                <a:latin typeface="Times New Roman"/>
                <a:cs typeface="Times New Roman"/>
              </a:rPr>
              <a:t>this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0">
                <a:latin typeface="Times New Roman"/>
                <a:cs typeface="Times New Roman"/>
              </a:rPr>
              <a:t>using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750" b="1">
                <a:latin typeface="Courier New"/>
                <a:cs typeface="Courier New"/>
              </a:rPr>
              <a:t>switch </a:t>
            </a:r>
            <a:r>
              <a:rPr dirty="0" sz="850" spc="35" b="1">
                <a:latin typeface="Times New Roman"/>
                <a:cs typeface="Times New Roman"/>
              </a:rPr>
              <a:t>statement</a:t>
            </a:r>
            <a:r>
              <a:rPr dirty="0" sz="850" spc="35">
                <a:latin typeface="Times New Roman"/>
                <a:cs typeface="Times New Roman"/>
              </a:rPr>
              <a:t>. </a:t>
            </a:r>
            <a:r>
              <a:rPr dirty="0" sz="850" spc="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20">
                <a:latin typeface="Times New Roman"/>
                <a:cs typeface="Times New Roman"/>
              </a:rPr>
              <a:t>also 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10">
                <a:latin typeface="Times New Roman"/>
                <a:cs typeface="Times New Roman"/>
              </a:rPr>
              <a:t>conditional </a:t>
            </a:r>
            <a:r>
              <a:rPr dirty="0" sz="850" spc="20">
                <a:latin typeface="Times New Roman"/>
                <a:cs typeface="Times New Roman"/>
              </a:rPr>
              <a:t>statement. </a:t>
            </a:r>
            <a:r>
              <a:rPr dirty="0" sz="850" spc="-15">
                <a:latin typeface="Times New Roman"/>
                <a:cs typeface="Times New Roman"/>
              </a:rPr>
              <a:t>The </a:t>
            </a:r>
            <a:r>
              <a:rPr dirty="0" sz="750" spc="-25">
                <a:latin typeface="Courier New"/>
                <a:cs typeface="Courier New"/>
              </a:rPr>
              <a:t>switch </a:t>
            </a:r>
            <a:r>
              <a:rPr dirty="0" sz="850" spc="20">
                <a:latin typeface="Times New Roman"/>
                <a:cs typeface="Times New Roman"/>
              </a:rPr>
              <a:t>statement </a:t>
            </a:r>
            <a:r>
              <a:rPr dirty="0" sz="850" spc="-30">
                <a:latin typeface="Times New Roman"/>
                <a:cs typeface="Times New Roman"/>
              </a:rPr>
              <a:t>uses </a:t>
            </a:r>
            <a:r>
              <a:rPr dirty="0" sz="850" spc="-15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value </a:t>
            </a:r>
            <a:r>
              <a:rPr dirty="0" sz="850" spc="-10">
                <a:latin typeface="Times New Roman"/>
                <a:cs typeface="Times New Roman"/>
              </a:rPr>
              <a:t>of </a:t>
            </a:r>
            <a:r>
              <a:rPr dirty="0" sz="850" spc="-20">
                <a:latin typeface="Times New Roman"/>
                <a:cs typeface="Times New Roman"/>
              </a:rPr>
              <a:t>an </a:t>
            </a:r>
            <a:r>
              <a:rPr dirty="0" sz="850" spc="15">
                <a:latin typeface="Times New Roman"/>
                <a:cs typeface="Times New Roman"/>
              </a:rPr>
              <a:t>integer </a:t>
            </a:r>
            <a:r>
              <a:rPr dirty="0" sz="850" spc="20">
                <a:latin typeface="Times New Roman"/>
                <a:cs typeface="Times New Roman"/>
              </a:rPr>
              <a:t>expres-  </a:t>
            </a:r>
            <a:r>
              <a:rPr dirty="0" sz="850" spc="-10">
                <a:latin typeface="Times New Roman"/>
                <a:cs typeface="Times New Roman"/>
              </a:rPr>
              <a:t>sion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determine </a:t>
            </a:r>
            <a:r>
              <a:rPr dirty="0" sz="850" spc="30">
                <a:latin typeface="Times New Roman"/>
                <a:cs typeface="Times New Roman"/>
              </a:rPr>
              <a:t>which </a:t>
            </a:r>
            <a:r>
              <a:rPr dirty="0" sz="850" spc="45">
                <a:latin typeface="Times New Roman"/>
                <a:cs typeface="Times New Roman"/>
              </a:rPr>
              <a:t>group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35">
                <a:latin typeface="Times New Roman"/>
                <a:cs typeface="Times New Roman"/>
              </a:rPr>
              <a:t>statements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branch through. </a:t>
            </a:r>
            <a:r>
              <a:rPr dirty="0" sz="850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sample 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35">
                <a:latin typeface="Times New Roman"/>
                <a:cs typeface="Times New Roman"/>
              </a:rPr>
              <a:t>below </a:t>
            </a:r>
            <a:r>
              <a:rPr dirty="0" sz="850" spc="20">
                <a:latin typeface="Times New Roman"/>
                <a:cs typeface="Times New Roman"/>
              </a:rPr>
              <a:t>illustrates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5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syntax.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dirty="0" sz="850" spc="25" i="1">
                <a:latin typeface="Times New Roman"/>
                <a:cs typeface="Times New Roman"/>
              </a:rPr>
              <a:t>Sample </a:t>
            </a:r>
            <a:r>
              <a:rPr dirty="0" sz="850" spc="5" i="1">
                <a:latin typeface="Times New Roman"/>
                <a:cs typeface="Times New Roman"/>
              </a:rPr>
              <a:t>Program</a:t>
            </a:r>
            <a:r>
              <a:rPr dirty="0" sz="850" spc="20" i="1">
                <a:latin typeface="Times New Roman"/>
                <a:cs typeface="Times New Roman"/>
              </a:rPr>
              <a:t> </a:t>
            </a:r>
            <a:r>
              <a:rPr dirty="0" sz="850" spc="35" i="1">
                <a:latin typeface="Times New Roman"/>
                <a:cs typeface="Times New Roman"/>
              </a:rPr>
              <a:t>4.3:</a:t>
            </a:r>
            <a:endParaRPr sz="850">
              <a:latin typeface="Times New Roman"/>
              <a:cs typeface="Times New Roman"/>
            </a:endParaRPr>
          </a:p>
          <a:p>
            <a:pPr marL="909955" marR="3225165">
              <a:lnSpc>
                <a:spcPct val="122700"/>
              </a:lnSpc>
              <a:spcBef>
                <a:spcPts val="325"/>
              </a:spcBef>
            </a:pPr>
            <a:r>
              <a:rPr dirty="0" sz="750" spc="-15">
                <a:latin typeface="Courier New"/>
                <a:cs typeface="Courier New"/>
              </a:rPr>
              <a:t>#include &lt;iostream&gt;  using namespace</a:t>
            </a:r>
            <a:r>
              <a:rPr dirty="0" sz="750" spc="-10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  <a:spcBef>
                <a:spcPts val="5"/>
              </a:spcBef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909955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  <a:spcBef>
                <a:spcPts val="190"/>
              </a:spcBef>
            </a:pPr>
            <a:r>
              <a:rPr dirty="0" sz="750" spc="-15">
                <a:latin typeface="Courier New"/>
                <a:cs typeface="Courier New"/>
              </a:rPr>
              <a:t>char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90625" marR="724535">
              <a:lnSpc>
                <a:spcPct val="1227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"What grade </a:t>
            </a:r>
            <a:r>
              <a:rPr dirty="0" sz="750" spc="-10">
                <a:latin typeface="Courier New"/>
                <a:cs typeface="Courier New"/>
              </a:rPr>
              <a:t>did </a:t>
            </a:r>
            <a:r>
              <a:rPr dirty="0" sz="750" spc="-15">
                <a:latin typeface="Courier New"/>
                <a:cs typeface="Courier New"/>
              </a:rPr>
              <a:t>you earn </a:t>
            </a:r>
            <a:r>
              <a:rPr dirty="0" sz="750" spc="-5">
                <a:latin typeface="Courier New"/>
                <a:cs typeface="Courier New"/>
              </a:rPr>
              <a:t>in </a:t>
            </a:r>
            <a:r>
              <a:rPr dirty="0" sz="750" spc="-15">
                <a:latin typeface="Courier New"/>
                <a:cs typeface="Courier New"/>
              </a:rPr>
              <a:t>Programming </a:t>
            </a:r>
            <a:r>
              <a:rPr dirty="0" sz="750" spc="-10">
                <a:latin typeface="Courier New"/>
                <a:cs typeface="Courier New"/>
              </a:rPr>
              <a:t>I?" &lt;&lt;</a:t>
            </a:r>
            <a:r>
              <a:rPr dirty="0" sz="750" spc="-204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190625">
              <a:lnSpc>
                <a:spcPct val="100000"/>
              </a:lnSpc>
              <a:tabLst>
                <a:tab pos="2246630" algn="l"/>
              </a:tabLst>
            </a:pPr>
            <a:r>
              <a:rPr dirty="0" sz="750" spc="-15">
                <a:latin typeface="Courier New"/>
                <a:cs typeface="Courier New"/>
              </a:rPr>
              <a:t>switch(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grade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)	</a:t>
            </a: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where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switch statement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begins</a:t>
            </a:r>
            <a:endParaRPr sz="750">
              <a:latin typeface="Courier New"/>
              <a:cs typeface="Courier New"/>
            </a:endParaRPr>
          </a:p>
          <a:p>
            <a:pPr marL="125285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06575" marR="998855" indent="-335280">
              <a:lnSpc>
                <a:spcPts val="1100"/>
              </a:lnSpc>
              <a:spcBef>
                <a:spcPts val="50"/>
              </a:spcBef>
            </a:pPr>
            <a:r>
              <a:rPr dirty="0" sz="750" spc="-15">
                <a:latin typeface="Courier New"/>
                <a:cs typeface="Courier New"/>
              </a:rPr>
              <a:t>case 'A':cout </a:t>
            </a:r>
            <a:r>
              <a:rPr dirty="0" sz="750" spc="-10">
                <a:latin typeface="Courier New"/>
                <a:cs typeface="Courier New"/>
              </a:rPr>
              <a:t>&lt;&lt; "an </a:t>
            </a:r>
            <a:r>
              <a:rPr dirty="0" sz="750">
                <a:latin typeface="Courier New"/>
                <a:cs typeface="Courier New"/>
              </a:rPr>
              <a:t>A - </a:t>
            </a:r>
            <a:r>
              <a:rPr dirty="0" sz="750" spc="-20">
                <a:latin typeface="Courier New"/>
                <a:cs typeface="Courier New"/>
              </a:rPr>
              <a:t>excellent </a:t>
            </a:r>
            <a:r>
              <a:rPr dirty="0" sz="750" spc="-15">
                <a:latin typeface="Courier New"/>
                <a:cs typeface="Courier New"/>
              </a:rPr>
              <a:t>work!"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5864" y="3289934"/>
            <a:ext cx="4295140" cy="0"/>
          </a:xfrm>
          <a:custGeom>
            <a:avLst/>
            <a:gdLst/>
            <a:ahLst/>
            <a:cxnLst/>
            <a:rect l="l" t="t" r="r" b="b"/>
            <a:pathLst>
              <a:path w="4295140" h="0">
                <a:moveTo>
                  <a:pt x="0" y="0"/>
                </a:moveTo>
                <a:lnTo>
                  <a:pt x="4295140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9328" y="1182370"/>
            <a:ext cx="12471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Pre-lab </a:t>
            </a:r>
            <a:r>
              <a:rPr dirty="0" sz="800">
                <a:latin typeface="Times New Roman"/>
                <a:cs typeface="Times New Roman"/>
              </a:rPr>
              <a:t>Reading</a:t>
            </a:r>
            <a:r>
              <a:rPr dirty="0" sz="800" spc="10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Assignment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9234" y="647065"/>
            <a:ext cx="191770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690"/>
              </a:spcBef>
            </a:pPr>
            <a:r>
              <a:rPr dirty="0" sz="750" spc="-95">
                <a:latin typeface="Arial"/>
                <a:cs typeface="Arial"/>
              </a:rPr>
              <a:t>47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4894" y="1446936"/>
            <a:ext cx="5252085" cy="724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3714" marR="1076325" indent="-326390">
              <a:lnSpc>
                <a:spcPct val="121300"/>
              </a:lnSpc>
              <a:spcBef>
                <a:spcPts val="100"/>
              </a:spcBef>
            </a:pPr>
            <a:r>
              <a:rPr dirty="0" sz="750" spc="-20">
                <a:latin typeface="Courier New"/>
                <a:cs typeface="Courier New"/>
              </a:rPr>
              <a:t>case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'B':cout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"you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got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a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B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good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job"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83714" marR="806450" indent="-326390">
              <a:lnSpc>
                <a:spcPct val="121300"/>
              </a:lnSpc>
              <a:spcBef>
                <a:spcPts val="10"/>
              </a:spcBef>
            </a:pPr>
            <a:r>
              <a:rPr dirty="0" sz="750" spc="-20">
                <a:latin typeface="Courier New"/>
                <a:cs typeface="Courier New"/>
              </a:rPr>
              <a:t>case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'C':cout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"earning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a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C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is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satisfactory"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&lt;&lt;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83714" marR="210185" indent="-326390">
              <a:lnSpc>
                <a:spcPct val="121300"/>
              </a:lnSpc>
            </a:pPr>
            <a:r>
              <a:rPr dirty="0" sz="750" spc="-20">
                <a:latin typeface="Courier New"/>
                <a:cs typeface="Courier New"/>
              </a:rPr>
              <a:t>case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'D':cout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"while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D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is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passing,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there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is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a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problem"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&lt;&lt;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783714" marR="427355" indent="-326390">
              <a:lnSpc>
                <a:spcPts val="1100"/>
              </a:lnSpc>
              <a:spcBef>
                <a:spcPts val="60"/>
              </a:spcBef>
            </a:pPr>
            <a:r>
              <a:rPr dirty="0" sz="750" spc="-20">
                <a:latin typeface="Courier New"/>
                <a:cs typeface="Courier New"/>
              </a:rPr>
              <a:t>case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'F':cout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"you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failed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better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luck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next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time"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&lt;&lt;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457325">
              <a:lnSpc>
                <a:spcPts val="869"/>
              </a:lnSpc>
              <a:spcBef>
                <a:spcPts val="130"/>
              </a:spcBef>
            </a:pPr>
            <a:r>
              <a:rPr dirty="0" sz="750" spc="-25">
                <a:latin typeface="Courier New"/>
                <a:cs typeface="Courier New"/>
              </a:rPr>
              <a:t>default:cout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"You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did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not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enter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an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A,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B,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C,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D,</a:t>
            </a:r>
            <a:r>
              <a:rPr dirty="0" sz="750" spc="-4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or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F"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ctr" marR="2806700">
              <a:lnSpc>
                <a:spcPts val="869"/>
              </a:lnSpc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R="2701925">
              <a:lnSpc>
                <a:spcPct val="100000"/>
              </a:lnSpc>
            </a:pPr>
            <a:r>
              <a:rPr dirty="0" sz="750" spc="-20">
                <a:latin typeface="Courier New"/>
                <a:cs typeface="Courier New"/>
              </a:rPr>
              <a:t>return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35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  <a:spcBef>
                <a:spcPts val="5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just" marL="1360170" marR="5080">
              <a:lnSpc>
                <a:spcPct val="107100"/>
              </a:lnSpc>
            </a:pPr>
            <a:r>
              <a:rPr dirty="0" sz="850">
                <a:latin typeface="Times New Roman"/>
                <a:cs typeface="Times New Roman"/>
              </a:rPr>
              <a:t>Note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30">
                <a:latin typeface="Times New Roman"/>
                <a:cs typeface="Times New Roman"/>
              </a:rPr>
              <a:t>use </a:t>
            </a:r>
            <a:r>
              <a:rPr dirty="0" sz="850" spc="-10">
                <a:latin typeface="Times New Roman"/>
                <a:cs typeface="Times New Roman"/>
              </a:rPr>
              <a:t>of the </a:t>
            </a:r>
            <a:r>
              <a:rPr dirty="0" sz="850" spc="5">
                <a:latin typeface="Times New Roman"/>
                <a:cs typeface="Times New Roman"/>
              </a:rPr>
              <a:t>curly </a:t>
            </a:r>
            <a:r>
              <a:rPr dirty="0" sz="850" spc="25">
                <a:latin typeface="Times New Roman"/>
                <a:cs typeface="Times New Roman"/>
              </a:rPr>
              <a:t>braces </a:t>
            </a:r>
            <a:r>
              <a:rPr dirty="0" sz="850" spc="-10">
                <a:latin typeface="Times New Roman"/>
                <a:cs typeface="Times New Roman"/>
              </a:rPr>
              <a:t>that </a:t>
            </a:r>
            <a:r>
              <a:rPr dirty="0" sz="850" spc="25">
                <a:latin typeface="Times New Roman"/>
                <a:cs typeface="Times New Roman"/>
              </a:rPr>
              <a:t>enclose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cases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30">
                <a:latin typeface="Times New Roman"/>
                <a:cs typeface="Times New Roman"/>
              </a:rPr>
              <a:t>use </a:t>
            </a:r>
            <a:r>
              <a:rPr dirty="0" sz="850" spc="-10">
                <a:latin typeface="Times New Roman"/>
                <a:cs typeface="Times New Roman"/>
              </a:rPr>
              <a:t>of </a:t>
            </a:r>
            <a:r>
              <a:rPr dirty="0" sz="750" spc="-30">
                <a:latin typeface="Courier New"/>
                <a:cs typeface="Courier New"/>
              </a:rPr>
              <a:t>break</a:t>
            </a:r>
            <a:r>
              <a:rPr dirty="0" sz="850" spc="-30">
                <a:latin typeface="Times New Roman"/>
                <a:cs typeface="Times New Roman"/>
              </a:rPr>
              <a:t>; </a:t>
            </a:r>
            <a:r>
              <a:rPr dirty="0" sz="850" spc="5">
                <a:latin typeface="Times New Roman"/>
                <a:cs typeface="Times New Roman"/>
              </a:rPr>
              <a:t>after  </a:t>
            </a:r>
            <a:r>
              <a:rPr dirty="0" sz="850" spc="35">
                <a:latin typeface="Times New Roman"/>
                <a:cs typeface="Times New Roman"/>
              </a:rPr>
              <a:t>each </a:t>
            </a:r>
            <a:r>
              <a:rPr dirty="0" sz="750" spc="-25">
                <a:latin typeface="Courier New"/>
                <a:cs typeface="Courier New"/>
              </a:rPr>
              <a:t>case</a:t>
            </a:r>
            <a:r>
              <a:rPr dirty="0" sz="850" spc="-25">
                <a:latin typeface="Times New Roman"/>
                <a:cs typeface="Times New Roman"/>
              </a:rPr>
              <a:t>. </a:t>
            </a:r>
            <a:r>
              <a:rPr dirty="0" sz="850" spc="-40">
                <a:latin typeface="Times New Roman"/>
                <a:cs typeface="Times New Roman"/>
              </a:rPr>
              <a:t>Also, </a:t>
            </a:r>
            <a:r>
              <a:rPr dirty="0" sz="850" spc="25">
                <a:latin typeface="Times New Roman"/>
                <a:cs typeface="Times New Roman"/>
              </a:rPr>
              <a:t>consider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variable </a:t>
            </a:r>
            <a:r>
              <a:rPr dirty="0" sz="750" spc="-25">
                <a:latin typeface="Courier New"/>
                <a:cs typeface="Courier New"/>
              </a:rPr>
              <a:t>grade</a:t>
            </a:r>
            <a:r>
              <a:rPr dirty="0" sz="850" spc="-25">
                <a:latin typeface="Times New Roman"/>
                <a:cs typeface="Times New Roman"/>
              </a:rPr>
              <a:t>. </a:t>
            </a:r>
            <a:r>
              <a:rPr dirty="0" sz="850" spc="5">
                <a:latin typeface="Times New Roman"/>
                <a:cs typeface="Times New Roman"/>
              </a:rPr>
              <a:t>It </a:t>
            </a:r>
            <a:r>
              <a:rPr dirty="0" sz="850" spc="-45">
                <a:latin typeface="Times New Roman"/>
                <a:cs typeface="Times New Roman"/>
              </a:rPr>
              <a:t>is </a:t>
            </a:r>
            <a:r>
              <a:rPr dirty="0" sz="850" spc="30">
                <a:latin typeface="Times New Roman"/>
                <a:cs typeface="Times New Roman"/>
              </a:rPr>
              <a:t>defined </a:t>
            </a:r>
            <a:r>
              <a:rPr dirty="0" sz="850" spc="-35">
                <a:latin typeface="Times New Roman"/>
                <a:cs typeface="Times New Roman"/>
              </a:rPr>
              <a:t>as a </a:t>
            </a:r>
            <a:r>
              <a:rPr dirty="0" sz="850" spc="20">
                <a:latin typeface="Times New Roman"/>
                <a:cs typeface="Times New Roman"/>
              </a:rPr>
              <a:t>character </a:t>
            </a:r>
            <a:r>
              <a:rPr dirty="0" sz="850" spc="-25">
                <a:latin typeface="Times New Roman"/>
                <a:cs typeface="Times New Roman"/>
              </a:rPr>
              <a:t>data </a:t>
            </a:r>
            <a:r>
              <a:rPr dirty="0" sz="850" spc="25">
                <a:latin typeface="Times New Roman"/>
                <a:cs typeface="Times New Roman"/>
              </a:rPr>
              <a:t>type  </a:t>
            </a:r>
            <a:r>
              <a:rPr dirty="0" sz="850" spc="-20">
                <a:latin typeface="Times New Roman"/>
                <a:cs typeface="Times New Roman"/>
              </a:rPr>
              <a:t>and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case </a:t>
            </a:r>
            <a:r>
              <a:rPr dirty="0" sz="850" spc="30">
                <a:latin typeface="Times New Roman"/>
                <a:cs typeface="Times New Roman"/>
              </a:rPr>
              <a:t>statements have </a:t>
            </a:r>
            <a:r>
              <a:rPr dirty="0" sz="850" spc="20">
                <a:latin typeface="Times New Roman"/>
                <a:cs typeface="Times New Roman"/>
              </a:rPr>
              <a:t>character </a:t>
            </a:r>
            <a:r>
              <a:rPr dirty="0" sz="850" spc="30">
                <a:latin typeface="Times New Roman"/>
                <a:cs typeface="Times New Roman"/>
              </a:rPr>
              <a:t>arguments </a:t>
            </a:r>
            <a:r>
              <a:rPr dirty="0" sz="850" spc="-20">
                <a:latin typeface="Times New Roman"/>
                <a:cs typeface="Times New Roman"/>
              </a:rPr>
              <a:t>such </a:t>
            </a:r>
            <a:r>
              <a:rPr dirty="0" sz="850" spc="-35">
                <a:latin typeface="Times New Roman"/>
                <a:cs typeface="Times New Roman"/>
              </a:rPr>
              <a:t>as </a:t>
            </a:r>
            <a:r>
              <a:rPr dirty="0" sz="750" spc="-25">
                <a:latin typeface="Courier New"/>
                <a:cs typeface="Courier New"/>
              </a:rPr>
              <a:t>'B'</a:t>
            </a:r>
            <a:r>
              <a:rPr dirty="0" sz="850" spc="-25">
                <a:latin typeface="Times New Roman"/>
                <a:cs typeface="Times New Roman"/>
              </a:rPr>
              <a:t>. </a:t>
            </a:r>
            <a:r>
              <a:rPr dirty="0" sz="850" spc="-30">
                <a:latin typeface="Times New Roman"/>
                <a:cs typeface="Times New Roman"/>
              </a:rPr>
              <a:t>This </a:t>
            </a:r>
            <a:r>
              <a:rPr dirty="0" sz="850" spc="30">
                <a:latin typeface="Times New Roman"/>
                <a:cs typeface="Times New Roman"/>
              </a:rPr>
              <a:t>seems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30">
                <a:latin typeface="Times New Roman"/>
                <a:cs typeface="Times New Roman"/>
              </a:rPr>
              <a:t>con-  </a:t>
            </a:r>
            <a:r>
              <a:rPr dirty="0" sz="850" spc="-30">
                <a:latin typeface="Times New Roman"/>
                <a:cs typeface="Times New Roman"/>
              </a:rPr>
              <a:t>tradict </a:t>
            </a:r>
            <a:r>
              <a:rPr dirty="0" sz="850" spc="-35">
                <a:latin typeface="Times New Roman"/>
                <a:cs typeface="Times New Roman"/>
              </a:rPr>
              <a:t>what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50">
                <a:latin typeface="Times New Roman"/>
                <a:cs typeface="Times New Roman"/>
              </a:rPr>
              <a:t>we </a:t>
            </a:r>
            <a:r>
              <a:rPr dirty="0" sz="850" spc="-45">
                <a:latin typeface="Times New Roman"/>
                <a:cs typeface="Times New Roman"/>
              </a:rPr>
              <a:t>said </a:t>
            </a:r>
            <a:r>
              <a:rPr dirty="0" sz="850" spc="20">
                <a:latin typeface="Times New Roman"/>
                <a:cs typeface="Times New Roman"/>
              </a:rPr>
              <a:t>above, </a:t>
            </a:r>
            <a:r>
              <a:rPr dirty="0" sz="850" spc="15">
                <a:latin typeface="Times New Roman"/>
                <a:cs typeface="Times New Roman"/>
              </a:rPr>
              <a:t>namely </a:t>
            </a:r>
            <a:r>
              <a:rPr dirty="0" sz="850" spc="-20">
                <a:latin typeface="Times New Roman"/>
                <a:cs typeface="Times New Roman"/>
              </a:rPr>
              <a:t>that the </a:t>
            </a:r>
            <a:r>
              <a:rPr dirty="0" sz="750" spc="-30">
                <a:latin typeface="Courier New"/>
                <a:cs typeface="Courier New"/>
              </a:rPr>
              <a:t>switch </a:t>
            </a:r>
            <a:r>
              <a:rPr dirty="0" sz="850" spc="15">
                <a:latin typeface="Times New Roman"/>
                <a:cs typeface="Times New Roman"/>
              </a:rPr>
              <a:t>statement </a:t>
            </a:r>
            <a:r>
              <a:rPr dirty="0" sz="850" spc="-35">
                <a:latin typeface="Times New Roman"/>
                <a:cs typeface="Times New Roman"/>
              </a:rPr>
              <a:t>uses  </a:t>
            </a:r>
            <a:r>
              <a:rPr dirty="0" sz="850" spc="-20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value </a:t>
            </a:r>
            <a:r>
              <a:rPr dirty="0" sz="850" spc="-15">
                <a:latin typeface="Times New Roman"/>
                <a:cs typeface="Times New Roman"/>
              </a:rPr>
              <a:t>of </a:t>
            </a:r>
            <a:r>
              <a:rPr dirty="0" sz="850">
                <a:latin typeface="Times New Roman"/>
                <a:cs typeface="Times New Roman"/>
              </a:rPr>
              <a:t>inte-  </a:t>
            </a:r>
            <a:r>
              <a:rPr dirty="0" sz="850" spc="-30">
                <a:latin typeface="Times New Roman"/>
                <a:cs typeface="Times New Roman"/>
              </a:rPr>
              <a:t>ger </a:t>
            </a:r>
            <a:r>
              <a:rPr dirty="0" sz="850" spc="25">
                <a:latin typeface="Times New Roman"/>
                <a:cs typeface="Times New Roman"/>
              </a:rPr>
              <a:t>expressions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35">
                <a:latin typeface="Times New Roman"/>
                <a:cs typeface="Times New Roman"/>
              </a:rPr>
              <a:t>determine </a:t>
            </a:r>
            <a:r>
              <a:rPr dirty="0" sz="850" spc="25">
                <a:latin typeface="Times New Roman"/>
                <a:cs typeface="Times New Roman"/>
              </a:rPr>
              <a:t>branching. However, </a:t>
            </a:r>
            <a:r>
              <a:rPr dirty="0" sz="850" spc="-25">
                <a:latin typeface="Times New Roman"/>
                <a:cs typeface="Times New Roman"/>
              </a:rPr>
              <a:t>this </a:t>
            </a:r>
            <a:r>
              <a:rPr dirty="0" sz="850" spc="30">
                <a:latin typeface="Times New Roman"/>
                <a:cs typeface="Times New Roman"/>
              </a:rPr>
              <a:t>apparent </a:t>
            </a:r>
            <a:r>
              <a:rPr dirty="0" sz="850" spc="25">
                <a:latin typeface="Times New Roman"/>
                <a:cs typeface="Times New Roman"/>
              </a:rPr>
              <a:t>contradiction </a:t>
            </a:r>
            <a:r>
              <a:rPr dirty="0" sz="850" spc="-5">
                <a:latin typeface="Times New Roman"/>
                <a:cs typeface="Times New Roman"/>
              </a:rPr>
              <a:t>is  </a:t>
            </a:r>
            <a:r>
              <a:rPr dirty="0" sz="850" spc="25">
                <a:latin typeface="Times New Roman"/>
                <a:cs typeface="Times New Roman"/>
              </a:rPr>
              <a:t>resolved </a:t>
            </a:r>
            <a:r>
              <a:rPr dirty="0" sz="850" spc="-40">
                <a:latin typeface="Times New Roman"/>
                <a:cs typeface="Times New Roman"/>
              </a:rPr>
              <a:t>by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compiler </a:t>
            </a:r>
            <a:r>
              <a:rPr dirty="0" sz="850" spc="10">
                <a:latin typeface="Times New Roman"/>
                <a:cs typeface="Times New Roman"/>
              </a:rPr>
              <a:t>automatically </a:t>
            </a:r>
            <a:r>
              <a:rPr dirty="0" sz="850" spc="20">
                <a:latin typeface="Times New Roman"/>
                <a:cs typeface="Times New Roman"/>
              </a:rPr>
              <a:t>converting character </a:t>
            </a:r>
            <a:r>
              <a:rPr dirty="0" sz="850" spc="-25">
                <a:latin typeface="Times New Roman"/>
                <a:cs typeface="Times New Roman"/>
              </a:rPr>
              <a:t>data </a:t>
            </a:r>
            <a:r>
              <a:rPr dirty="0" sz="850" spc="-15">
                <a:latin typeface="Times New Roman"/>
                <a:cs typeface="Times New Roman"/>
              </a:rPr>
              <a:t>into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integer  </a:t>
            </a:r>
            <a:r>
              <a:rPr dirty="0" sz="850" spc="-25">
                <a:latin typeface="Times New Roman"/>
                <a:cs typeface="Times New Roman"/>
              </a:rPr>
              <a:t>data </a:t>
            </a:r>
            <a:r>
              <a:rPr dirty="0" sz="850" spc="10">
                <a:latin typeface="Times New Roman"/>
                <a:cs typeface="Times New Roman"/>
              </a:rPr>
              <a:t>type. </a:t>
            </a:r>
            <a:r>
              <a:rPr dirty="0" sz="850">
                <a:latin typeface="Times New Roman"/>
                <a:cs typeface="Times New Roman"/>
              </a:rPr>
              <a:t>Finally, </a:t>
            </a:r>
            <a:r>
              <a:rPr dirty="0" sz="850" spc="30">
                <a:latin typeface="Times New Roman"/>
                <a:cs typeface="Times New Roman"/>
              </a:rPr>
              <a:t>notice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25">
                <a:latin typeface="Times New Roman"/>
                <a:cs typeface="Times New Roman"/>
              </a:rPr>
              <a:t>role </a:t>
            </a:r>
            <a:r>
              <a:rPr dirty="0" sz="850" spc="-10">
                <a:latin typeface="Times New Roman"/>
                <a:cs typeface="Times New Roman"/>
              </a:rPr>
              <a:t>of the </a:t>
            </a:r>
            <a:r>
              <a:rPr dirty="0" sz="750" spc="-25">
                <a:latin typeface="Courier New"/>
                <a:cs typeface="Courier New"/>
              </a:rPr>
              <a:t>default </a:t>
            </a:r>
            <a:r>
              <a:rPr dirty="0" sz="850" spc="20">
                <a:latin typeface="Times New Roman"/>
                <a:cs typeface="Times New Roman"/>
              </a:rPr>
              <a:t>statement.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750" spc="-25">
                <a:latin typeface="Courier New"/>
                <a:cs typeface="Courier New"/>
              </a:rPr>
              <a:t>default </a:t>
            </a:r>
            <a:r>
              <a:rPr dirty="0" sz="850" spc="30">
                <a:latin typeface="Times New Roman"/>
                <a:cs typeface="Times New Roman"/>
              </a:rPr>
              <a:t>branch </a:t>
            </a:r>
            <a:r>
              <a:rPr dirty="0" sz="850" spc="-5">
                <a:latin typeface="Times New Roman"/>
                <a:cs typeface="Times New Roman"/>
              </a:rPr>
              <a:t>is  </a:t>
            </a:r>
            <a:r>
              <a:rPr dirty="0" sz="850" spc="25">
                <a:latin typeface="Times New Roman"/>
                <a:cs typeface="Times New Roman"/>
              </a:rPr>
              <a:t>followed </a:t>
            </a:r>
            <a:r>
              <a:rPr dirty="0" sz="850" spc="-35">
                <a:latin typeface="Times New Roman"/>
                <a:cs typeface="Times New Roman"/>
              </a:rPr>
              <a:t>if </a:t>
            </a:r>
            <a:r>
              <a:rPr dirty="0" sz="850" spc="55">
                <a:latin typeface="Times New Roman"/>
                <a:cs typeface="Times New Roman"/>
              </a:rPr>
              <a:t>none </a:t>
            </a:r>
            <a:r>
              <a:rPr dirty="0" sz="850" spc="-10">
                <a:latin typeface="Times New Roman"/>
                <a:cs typeface="Times New Roman"/>
              </a:rPr>
              <a:t>of the </a:t>
            </a:r>
            <a:r>
              <a:rPr dirty="0" sz="850" spc="15">
                <a:latin typeface="Times New Roman"/>
                <a:cs typeface="Times New Roman"/>
              </a:rPr>
              <a:t>case </a:t>
            </a:r>
            <a:r>
              <a:rPr dirty="0" sz="850" spc="30">
                <a:latin typeface="Times New Roman"/>
                <a:cs typeface="Times New Roman"/>
              </a:rPr>
              <a:t>expressions </a:t>
            </a:r>
            <a:r>
              <a:rPr dirty="0" sz="850" spc="-20">
                <a:latin typeface="Times New Roman"/>
                <a:cs typeface="Times New Roman"/>
              </a:rPr>
              <a:t>match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given </a:t>
            </a:r>
            <a:r>
              <a:rPr dirty="0" sz="750" spc="50">
                <a:latin typeface="Courier New"/>
                <a:cs typeface="Courier New"/>
              </a:rPr>
              <a:t>switch</a:t>
            </a:r>
            <a:r>
              <a:rPr dirty="0" sz="750" spc="-130">
                <a:latin typeface="Courier New"/>
                <a:cs typeface="Courier New"/>
              </a:rPr>
              <a:t> </a:t>
            </a:r>
            <a:r>
              <a:rPr dirty="0" sz="850" spc="25">
                <a:latin typeface="Times New Roman"/>
                <a:cs typeface="Times New Roman"/>
              </a:rPr>
              <a:t>expression.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00" spc="-75">
                <a:latin typeface="Arial"/>
                <a:cs typeface="Arial"/>
              </a:rPr>
              <a:t>Character </a:t>
            </a:r>
            <a:r>
              <a:rPr dirty="0" sz="1000" spc="-25">
                <a:latin typeface="Arial"/>
                <a:cs typeface="Arial"/>
              </a:rPr>
              <a:t>&amp; </a:t>
            </a:r>
            <a:r>
              <a:rPr dirty="0" sz="1000" spc="-45">
                <a:latin typeface="Arial"/>
                <a:cs typeface="Arial"/>
              </a:rPr>
              <a:t>string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comparisons</a:t>
            </a:r>
            <a:endParaRPr sz="1000">
              <a:latin typeface="Arial"/>
              <a:cs typeface="Arial"/>
            </a:endParaRPr>
          </a:p>
          <a:p>
            <a:pPr algn="just" marL="1360170" marR="5080">
              <a:lnSpc>
                <a:spcPct val="107200"/>
              </a:lnSpc>
              <a:spcBef>
                <a:spcPts val="470"/>
              </a:spcBef>
            </a:pPr>
            <a:r>
              <a:rPr dirty="0" sz="850" spc="-35">
                <a:latin typeface="Times New Roman"/>
                <a:cs typeface="Times New Roman"/>
              </a:rPr>
              <a:t>So </a:t>
            </a:r>
            <a:r>
              <a:rPr dirty="0" sz="850" spc="-45">
                <a:latin typeface="Times New Roman"/>
                <a:cs typeface="Times New Roman"/>
              </a:rPr>
              <a:t>far, </a:t>
            </a:r>
            <a:r>
              <a:rPr dirty="0" sz="850" spc="10">
                <a:latin typeface="Times New Roman"/>
                <a:cs typeface="Times New Roman"/>
              </a:rPr>
              <a:t>relational </a:t>
            </a:r>
            <a:r>
              <a:rPr dirty="0" sz="850" spc="35">
                <a:latin typeface="Times New Roman"/>
                <a:cs typeface="Times New Roman"/>
              </a:rPr>
              <a:t>operators </a:t>
            </a:r>
            <a:r>
              <a:rPr dirty="0" sz="850" spc="30">
                <a:latin typeface="Times New Roman"/>
                <a:cs typeface="Times New Roman"/>
              </a:rPr>
              <a:t>have </a:t>
            </a:r>
            <a:r>
              <a:rPr dirty="0" sz="850" spc="35">
                <a:latin typeface="Times New Roman"/>
                <a:cs typeface="Times New Roman"/>
              </a:rPr>
              <a:t>been </a:t>
            </a:r>
            <a:r>
              <a:rPr dirty="0" sz="850" spc="30">
                <a:latin typeface="Times New Roman"/>
                <a:cs typeface="Times New Roman"/>
              </a:rPr>
              <a:t>used </a:t>
            </a:r>
            <a:r>
              <a:rPr dirty="0" sz="850" spc="5">
                <a:latin typeface="Times New Roman"/>
                <a:cs typeface="Times New Roman"/>
              </a:rPr>
              <a:t>to </a:t>
            </a:r>
            <a:r>
              <a:rPr dirty="0" sz="850" spc="25">
                <a:latin typeface="Times New Roman"/>
                <a:cs typeface="Times New Roman"/>
              </a:rPr>
              <a:t>compare </a:t>
            </a:r>
            <a:r>
              <a:rPr dirty="0" sz="850" spc="20">
                <a:latin typeface="Times New Roman"/>
                <a:cs typeface="Times New Roman"/>
              </a:rPr>
              <a:t>numeric constants </a:t>
            </a:r>
            <a:r>
              <a:rPr dirty="0" sz="850" spc="-20">
                <a:latin typeface="Times New Roman"/>
                <a:cs typeface="Times New Roman"/>
              </a:rPr>
              <a:t>and </a:t>
            </a:r>
            <a:r>
              <a:rPr dirty="0" sz="850" spc="-5">
                <a:latin typeface="Times New Roman"/>
                <a:cs typeface="Times New Roman"/>
              </a:rPr>
              <a:t>vari-  </a:t>
            </a:r>
            <a:r>
              <a:rPr dirty="0" sz="850" spc="15">
                <a:latin typeface="Times New Roman"/>
                <a:cs typeface="Times New Roman"/>
              </a:rPr>
              <a:t>ables. </a:t>
            </a:r>
            <a:r>
              <a:rPr dirty="0" sz="850" spc="35">
                <a:latin typeface="Times New Roman"/>
                <a:cs typeface="Times New Roman"/>
              </a:rPr>
              <a:t>Characters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20">
                <a:latin typeface="Times New Roman"/>
                <a:cs typeface="Times New Roman"/>
              </a:rPr>
              <a:t>string </a:t>
            </a:r>
            <a:r>
              <a:rPr dirty="0" sz="850" spc="25">
                <a:latin typeface="Times New Roman"/>
                <a:cs typeface="Times New Roman"/>
              </a:rPr>
              <a:t>objects </a:t>
            </a:r>
            <a:r>
              <a:rPr dirty="0" sz="850" spc="-20">
                <a:latin typeface="Times New Roman"/>
                <a:cs typeface="Times New Roman"/>
              </a:rPr>
              <a:t>can </a:t>
            </a:r>
            <a:r>
              <a:rPr dirty="0" sz="850" spc="-25">
                <a:latin typeface="Times New Roman"/>
                <a:cs typeface="Times New Roman"/>
              </a:rPr>
              <a:t>also </a:t>
            </a:r>
            <a:r>
              <a:rPr dirty="0" sz="850" spc="-10">
                <a:latin typeface="Times New Roman"/>
                <a:cs typeface="Times New Roman"/>
              </a:rPr>
              <a:t>be </a:t>
            </a:r>
            <a:r>
              <a:rPr dirty="0" sz="850" spc="45">
                <a:latin typeface="Times New Roman"/>
                <a:cs typeface="Times New Roman"/>
              </a:rPr>
              <a:t>compared </a:t>
            </a:r>
            <a:r>
              <a:rPr dirty="0" sz="850" spc="-20">
                <a:latin typeface="Times New Roman"/>
                <a:cs typeface="Times New Roman"/>
              </a:rPr>
              <a:t>with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same </a:t>
            </a:r>
            <a:r>
              <a:rPr dirty="0" sz="850" spc="45">
                <a:latin typeface="Times New Roman"/>
                <a:cs typeface="Times New Roman"/>
              </a:rPr>
              <a:t>opera-  </a:t>
            </a:r>
            <a:r>
              <a:rPr dirty="0" sz="850" spc="-10">
                <a:latin typeface="Times New Roman"/>
                <a:cs typeface="Times New Roman"/>
              </a:rPr>
              <a:t>tors. </a:t>
            </a:r>
            <a:r>
              <a:rPr dirty="0" sz="850">
                <a:latin typeface="Times New Roman"/>
                <a:cs typeface="Times New Roman"/>
              </a:rPr>
              <a:t>For</a:t>
            </a:r>
            <a:r>
              <a:rPr dirty="0" sz="850" spc="16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example:</a:t>
            </a:r>
            <a:endParaRPr sz="850">
              <a:latin typeface="Times New Roman"/>
              <a:cs typeface="Times New Roman"/>
            </a:endParaRPr>
          </a:p>
          <a:p>
            <a:pPr marL="1372235" marR="2594610" indent="-1905">
              <a:lnSpc>
                <a:spcPct val="122700"/>
              </a:lnSpc>
              <a:spcBef>
                <a:spcPts val="495"/>
              </a:spcBef>
            </a:pPr>
            <a:r>
              <a:rPr dirty="0" sz="750" spc="-15">
                <a:latin typeface="Courier New"/>
                <a:cs typeface="Courier New"/>
              </a:rPr>
              <a:t>char letter </a:t>
            </a:r>
            <a:r>
              <a:rPr dirty="0" sz="750">
                <a:latin typeface="Courier New"/>
                <a:cs typeface="Courier New"/>
              </a:rPr>
              <a:t>= </a:t>
            </a:r>
            <a:r>
              <a:rPr dirty="0" sz="750" spc="-15">
                <a:latin typeface="Courier New"/>
                <a:cs typeface="Courier New"/>
              </a:rPr>
              <a:t>'F';  string word </a:t>
            </a:r>
            <a:r>
              <a:rPr dirty="0" sz="750">
                <a:latin typeface="Courier New"/>
                <a:cs typeface="Courier New"/>
              </a:rPr>
              <a:t>=</a:t>
            </a:r>
            <a:r>
              <a:rPr dirty="0" sz="750" spc="-8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"passed";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algn="just" marL="1363345">
              <a:lnSpc>
                <a:spcPct val="100000"/>
              </a:lnSpc>
              <a:spcBef>
                <a:spcPts val="525"/>
              </a:spcBef>
            </a:pPr>
            <a:r>
              <a:rPr dirty="0" sz="750" spc="-20">
                <a:latin typeface="Courier New"/>
                <a:cs typeface="Courier New"/>
              </a:rPr>
              <a:t>switch(letter)</a:t>
            </a:r>
            <a:endParaRPr sz="750">
              <a:latin typeface="Courier New"/>
              <a:cs typeface="Courier New"/>
            </a:endParaRPr>
          </a:p>
          <a:p>
            <a:pPr algn="just" marL="135826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64360" marR="1190625" indent="-312420">
              <a:lnSpc>
                <a:spcPts val="1100"/>
              </a:lnSpc>
              <a:spcBef>
                <a:spcPts val="60"/>
              </a:spcBef>
            </a:pPr>
            <a:r>
              <a:rPr dirty="0" sz="750" spc="-15">
                <a:latin typeface="Courier New"/>
                <a:cs typeface="Courier New"/>
              </a:rPr>
              <a:t>case 'A': 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"Your </a:t>
            </a:r>
            <a:r>
              <a:rPr dirty="0" sz="750" spc="-20">
                <a:latin typeface="Courier New"/>
                <a:cs typeface="Courier New"/>
              </a:rPr>
              <a:t>grade </a:t>
            </a:r>
            <a:r>
              <a:rPr dirty="0" sz="750" spc="-10">
                <a:latin typeface="Courier New"/>
                <a:cs typeface="Courier New"/>
              </a:rPr>
              <a:t>is A."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864360" marR="1190625" indent="-312420">
              <a:lnSpc>
                <a:spcPts val="1090"/>
              </a:lnSpc>
              <a:spcBef>
                <a:spcPts val="5"/>
              </a:spcBef>
            </a:pPr>
            <a:r>
              <a:rPr dirty="0" sz="750" spc="-15">
                <a:latin typeface="Courier New"/>
                <a:cs typeface="Courier New"/>
              </a:rPr>
              <a:t>case 'B': 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"Your </a:t>
            </a:r>
            <a:r>
              <a:rPr dirty="0" sz="750" spc="-20">
                <a:latin typeface="Courier New"/>
                <a:cs typeface="Courier New"/>
              </a:rPr>
              <a:t>grade </a:t>
            </a:r>
            <a:r>
              <a:rPr dirty="0" sz="750" spc="-10">
                <a:latin typeface="Courier New"/>
                <a:cs typeface="Courier New"/>
              </a:rPr>
              <a:t>is B."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551940">
              <a:lnSpc>
                <a:spcPct val="100000"/>
              </a:lnSpc>
              <a:spcBef>
                <a:spcPts val="125"/>
              </a:spcBef>
            </a:pPr>
            <a:r>
              <a:rPr dirty="0" sz="750" spc="-15">
                <a:latin typeface="Courier New"/>
                <a:cs typeface="Courier New"/>
              </a:rPr>
              <a:t>case </a:t>
            </a:r>
            <a:r>
              <a:rPr dirty="0" sz="750" spc="-10">
                <a:latin typeface="Courier New"/>
                <a:cs typeface="Courier New"/>
              </a:rPr>
              <a:t>'C: </a:t>
            </a: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"Your grade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C."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7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86436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break;</a:t>
            </a:r>
            <a:endParaRPr sz="750">
              <a:latin typeface="Courier New"/>
              <a:cs typeface="Courier New"/>
            </a:endParaRPr>
          </a:p>
          <a:p>
            <a:pPr marL="1864360" marR="1190625" indent="-312420">
              <a:lnSpc>
                <a:spcPct val="121300"/>
              </a:lnSpc>
              <a:spcBef>
                <a:spcPts val="5"/>
              </a:spcBef>
            </a:pPr>
            <a:r>
              <a:rPr dirty="0" sz="750" spc="-15">
                <a:latin typeface="Courier New"/>
                <a:cs typeface="Courier New"/>
              </a:rPr>
              <a:t>case 'D': cout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"Your </a:t>
            </a:r>
            <a:r>
              <a:rPr dirty="0" sz="750" spc="-20">
                <a:latin typeface="Courier New"/>
                <a:cs typeface="Courier New"/>
              </a:rPr>
              <a:t>grade </a:t>
            </a:r>
            <a:r>
              <a:rPr dirty="0" sz="750" spc="-10">
                <a:latin typeface="Courier New"/>
                <a:cs typeface="Courier New"/>
              </a:rPr>
              <a:t>is D."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break;</a:t>
            </a:r>
            <a:endParaRPr sz="750">
              <a:latin typeface="Courier New"/>
              <a:cs typeface="Courier New"/>
            </a:endParaRPr>
          </a:p>
          <a:p>
            <a:pPr marL="1864360" marR="2124075" indent="-297180">
              <a:lnSpc>
                <a:spcPct val="121300"/>
              </a:lnSpc>
              <a:tabLst>
                <a:tab pos="2230120" algn="l"/>
              </a:tabLst>
            </a:pPr>
            <a:r>
              <a:rPr dirty="0" sz="750" spc="-15">
                <a:latin typeface="Courier New"/>
                <a:cs typeface="Courier New"/>
              </a:rPr>
              <a:t>case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'F':	word </a:t>
            </a:r>
            <a:r>
              <a:rPr dirty="0" sz="750">
                <a:latin typeface="Courier New"/>
                <a:cs typeface="Courier New"/>
              </a:rPr>
              <a:t>=</a:t>
            </a:r>
            <a:r>
              <a:rPr dirty="0" sz="750" spc="-7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"failed";  </a:t>
            </a:r>
            <a:r>
              <a:rPr dirty="0" sz="750" spc="-15">
                <a:latin typeface="Courier New"/>
                <a:cs typeface="Courier New"/>
              </a:rPr>
              <a:t>break;</a:t>
            </a:r>
            <a:endParaRPr sz="750">
              <a:latin typeface="Courier New"/>
              <a:cs typeface="Courier New"/>
            </a:endParaRPr>
          </a:p>
          <a:p>
            <a:pPr marL="1551940">
              <a:lnSpc>
                <a:spcPct val="100000"/>
              </a:lnSpc>
              <a:spcBef>
                <a:spcPts val="204"/>
              </a:spcBef>
            </a:pPr>
            <a:r>
              <a:rPr dirty="0" sz="750" spc="-45">
                <a:latin typeface="Courier New"/>
                <a:cs typeface="Courier New"/>
              </a:rPr>
              <a:t>default: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40">
                <a:latin typeface="Courier New"/>
                <a:cs typeface="Courier New"/>
              </a:rPr>
              <a:t>cout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&lt;&lt;</a:t>
            </a:r>
            <a:r>
              <a:rPr dirty="0" sz="750" spc="-85">
                <a:latin typeface="Courier New"/>
                <a:cs typeface="Courier New"/>
              </a:rPr>
              <a:t> </a:t>
            </a:r>
            <a:r>
              <a:rPr dirty="0" sz="750" spc="-30">
                <a:latin typeface="Courier New"/>
                <a:cs typeface="Courier New"/>
              </a:rPr>
              <a:t>"You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35">
                <a:latin typeface="Courier New"/>
                <a:cs typeface="Courier New"/>
              </a:rPr>
              <a:t>did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30">
                <a:latin typeface="Courier New"/>
                <a:cs typeface="Courier New"/>
              </a:rPr>
              <a:t>not</a:t>
            </a:r>
            <a:r>
              <a:rPr dirty="0" sz="750" spc="-95">
                <a:latin typeface="Courier New"/>
                <a:cs typeface="Courier New"/>
              </a:rPr>
              <a:t> </a:t>
            </a:r>
            <a:r>
              <a:rPr dirty="0" sz="750" spc="-40">
                <a:latin typeface="Courier New"/>
                <a:cs typeface="Courier New"/>
              </a:rPr>
              <a:t>enter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an</a:t>
            </a:r>
            <a:r>
              <a:rPr dirty="0" sz="750" spc="-85">
                <a:latin typeface="Courier New"/>
                <a:cs typeface="Courier New"/>
              </a:rPr>
              <a:t> </a:t>
            </a:r>
            <a:r>
              <a:rPr dirty="0" sz="750" spc="-45">
                <a:latin typeface="Courier New"/>
                <a:cs typeface="Courier New"/>
              </a:rPr>
              <a:t>A,B,C,D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30">
                <a:latin typeface="Courier New"/>
                <a:cs typeface="Courier New"/>
              </a:rPr>
              <a:t>or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F"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30">
                <a:latin typeface="Courier New"/>
                <a:cs typeface="Courier New"/>
              </a:rPr>
              <a:t>&lt;&lt;</a:t>
            </a:r>
            <a:r>
              <a:rPr dirty="0" sz="750" spc="-90">
                <a:latin typeface="Courier New"/>
                <a:cs typeface="Courier New"/>
              </a:rPr>
              <a:t> </a:t>
            </a:r>
            <a:r>
              <a:rPr dirty="0" sz="750" spc="-40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36461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(word </a:t>
            </a:r>
            <a:r>
              <a:rPr dirty="0" sz="750" spc="-5">
                <a:latin typeface="Courier New"/>
                <a:cs typeface="Courier New"/>
              </a:rPr>
              <a:t>==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"passed")</a:t>
            </a:r>
            <a:endParaRPr sz="750">
              <a:latin typeface="Courier New"/>
              <a:cs typeface="Courier New"/>
            </a:endParaRPr>
          </a:p>
          <a:p>
            <a:pPr marL="1358265" marR="2069464" indent="207010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passed"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3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  </a:t>
            </a:r>
            <a:r>
              <a:rPr dirty="0" sz="750" spc="-15"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56591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failed" </a:t>
            </a:r>
            <a:r>
              <a:rPr dirty="0" sz="750" spc="-5">
                <a:latin typeface="Courier New"/>
                <a:cs typeface="Courier New"/>
              </a:rPr>
              <a:t>&lt;&lt;</a:t>
            </a:r>
            <a:r>
              <a:rPr dirty="0" sz="750" spc="-10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just" marL="1365885">
              <a:lnSpc>
                <a:spcPct val="100000"/>
              </a:lnSpc>
              <a:spcBef>
                <a:spcPts val="560"/>
              </a:spcBef>
            </a:pP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printed</a:t>
            </a:r>
            <a:r>
              <a:rPr dirty="0" sz="850" spc="-20">
                <a:latin typeface="Times New Roman"/>
                <a:cs typeface="Times New Roman"/>
              </a:rPr>
              <a:t> </a:t>
            </a:r>
            <a:r>
              <a:rPr dirty="0" sz="850" spc="-125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569" y="1679575"/>
            <a:ext cx="5193665" cy="0"/>
          </a:xfrm>
          <a:custGeom>
            <a:avLst/>
            <a:gdLst/>
            <a:ahLst/>
            <a:cxnLst/>
            <a:rect l="l" t="t" r="r" b="b"/>
            <a:pathLst>
              <a:path w="5193665" h="0">
                <a:moveTo>
                  <a:pt x="0" y="0"/>
                </a:moveTo>
                <a:lnTo>
                  <a:pt x="519366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810" y="304546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375" y="0"/>
                </a:lnTo>
              </a:path>
            </a:pathLst>
          </a:custGeom>
          <a:ln w="56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5569" y="4917440"/>
            <a:ext cx="5193665" cy="0"/>
          </a:xfrm>
          <a:custGeom>
            <a:avLst/>
            <a:gdLst/>
            <a:ahLst/>
            <a:cxnLst/>
            <a:rect l="l" t="t" r="r" b="b"/>
            <a:pathLst>
              <a:path w="5193665" h="0">
                <a:moveTo>
                  <a:pt x="0" y="0"/>
                </a:moveTo>
                <a:lnTo>
                  <a:pt x="519366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2404" y="5638800"/>
            <a:ext cx="3846829" cy="0"/>
          </a:xfrm>
          <a:custGeom>
            <a:avLst/>
            <a:gdLst/>
            <a:ahLst/>
            <a:cxnLst/>
            <a:rect l="l" t="t" r="r" b="b"/>
            <a:pathLst>
              <a:path w="3846829" h="0">
                <a:moveTo>
                  <a:pt x="0" y="0"/>
                </a:moveTo>
                <a:lnTo>
                  <a:pt x="3846829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2869" y="647700"/>
            <a:ext cx="1955164" cy="9937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dirty="0" sz="750" spc="-35">
                <a:latin typeface="Arial"/>
                <a:cs typeface="Arial"/>
              </a:rPr>
              <a:t>48 </a:t>
            </a:r>
            <a:r>
              <a:rPr dirty="0" sz="800" spc="-45">
                <a:latin typeface="Times New Roman"/>
                <a:cs typeface="Times New Roman"/>
              </a:rPr>
              <a:t>LESSON </a:t>
            </a:r>
            <a:r>
              <a:rPr dirty="0" sz="800" spc="-10">
                <a:latin typeface="Times New Roman"/>
                <a:cs typeface="Times New Roman"/>
              </a:rPr>
              <a:t>SET </a:t>
            </a:r>
            <a:r>
              <a:rPr dirty="0" sz="800" spc="-25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Conditional Statements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-405">
                <a:latin typeface="Arial"/>
                <a:cs typeface="Arial"/>
              </a:rPr>
              <a:t>P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34">
                <a:latin typeface="Arial"/>
                <a:cs typeface="Arial"/>
              </a:rPr>
              <a:t>R</a:t>
            </a:r>
            <a:r>
              <a:rPr dirty="0" sz="1150" spc="-19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E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229">
                <a:latin typeface="Arial"/>
                <a:cs typeface="Arial"/>
              </a:rPr>
              <a:t>-</a:t>
            </a:r>
            <a:r>
              <a:rPr dirty="0" sz="1150" spc="-190">
                <a:latin typeface="Arial"/>
                <a:cs typeface="Arial"/>
              </a:rPr>
              <a:t> </a:t>
            </a:r>
            <a:r>
              <a:rPr dirty="0" sz="1150" spc="-315">
                <a:latin typeface="Arial"/>
                <a:cs typeface="Arial"/>
              </a:rPr>
              <a:t>LA  </a:t>
            </a:r>
            <a:r>
              <a:rPr dirty="0" sz="1150" spc="-375">
                <a:latin typeface="Arial"/>
                <a:cs typeface="Arial"/>
              </a:rPr>
              <a:t>B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-535">
                <a:latin typeface="Arial"/>
                <a:cs typeface="Arial"/>
              </a:rPr>
              <a:t>W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0">
                <a:latin typeface="Arial"/>
                <a:cs typeface="Arial"/>
              </a:rPr>
              <a:t>R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I</a:t>
            </a:r>
            <a:r>
              <a:rPr dirty="0" sz="1150" spc="-204">
                <a:latin typeface="Arial"/>
                <a:cs typeface="Arial"/>
              </a:rPr>
              <a:t> </a:t>
            </a:r>
            <a:r>
              <a:rPr dirty="0" sz="1150" spc="-395">
                <a:latin typeface="Arial"/>
                <a:cs typeface="Arial"/>
              </a:rPr>
              <a:t>T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I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90">
                <a:latin typeface="Arial"/>
                <a:cs typeface="Arial"/>
              </a:rPr>
              <a:t>G</a:t>
            </a:r>
            <a:r>
              <a:rPr dirty="0" sz="1150" spc="55">
                <a:latin typeface="Arial"/>
                <a:cs typeface="Arial"/>
              </a:rPr>
              <a:t> </a:t>
            </a:r>
            <a:r>
              <a:rPr dirty="0" sz="1150" spc="-385">
                <a:latin typeface="Arial"/>
                <a:cs typeface="Arial"/>
              </a:rPr>
              <a:t>A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I</a:t>
            </a:r>
            <a:r>
              <a:rPr dirty="0" sz="1150" spc="-204">
                <a:latin typeface="Arial"/>
                <a:cs typeface="Arial"/>
              </a:rPr>
              <a:t> </a:t>
            </a:r>
            <a:r>
              <a:rPr dirty="0" sz="1150" spc="-490">
                <a:latin typeface="Arial"/>
                <a:cs typeface="Arial"/>
              </a:rPr>
              <a:t>G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0">
                <a:latin typeface="Arial"/>
                <a:cs typeface="Arial"/>
              </a:rPr>
              <a:t>M</a:t>
            </a:r>
            <a:r>
              <a:rPr dirty="0" sz="1150" spc="-204">
                <a:latin typeface="Arial"/>
                <a:cs typeface="Arial"/>
              </a:rPr>
              <a:t> </a:t>
            </a:r>
            <a:r>
              <a:rPr dirty="0" sz="1150" spc="-409">
                <a:latin typeface="Arial"/>
                <a:cs typeface="Arial"/>
              </a:rPr>
              <a:t>E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395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869" y="1683912"/>
            <a:ext cx="5235575" cy="319595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00" spc="-50">
                <a:latin typeface="Arial"/>
                <a:cs typeface="Arial"/>
              </a:rPr>
              <a:t>Fill-in-the-Blank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Questions</a:t>
            </a:r>
            <a:endParaRPr sz="1000">
              <a:latin typeface="Arial"/>
              <a:cs typeface="Arial"/>
            </a:endParaRPr>
          </a:p>
          <a:p>
            <a:pPr marL="1551940" marR="117475" indent="-152400">
              <a:lnSpc>
                <a:spcPct val="107100"/>
              </a:lnSpc>
              <a:spcBef>
                <a:spcPts val="465"/>
              </a:spcBef>
              <a:buAutoNum type="arabicPeriod"/>
              <a:tabLst>
                <a:tab pos="1552575" algn="l"/>
                <a:tab pos="2604770" algn="l"/>
                <a:tab pos="5109210" algn="l"/>
              </a:tabLst>
            </a:pPr>
            <a:r>
              <a:rPr dirty="0" sz="850" spc="30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two </a:t>
            </a:r>
            <a:r>
              <a:rPr dirty="0" sz="850" spc="35">
                <a:latin typeface="Times New Roman"/>
                <a:cs typeface="Times New Roman"/>
              </a:rPr>
              <a:t>possible </a:t>
            </a:r>
            <a:r>
              <a:rPr dirty="0" sz="850" spc="25">
                <a:latin typeface="Times New Roman"/>
                <a:cs typeface="Times New Roman"/>
              </a:rPr>
              <a:t>values </a:t>
            </a:r>
            <a:r>
              <a:rPr dirty="0" sz="850" spc="10">
                <a:latin typeface="Times New Roman"/>
                <a:cs typeface="Times New Roman"/>
              </a:rPr>
              <a:t>for  </a:t>
            </a:r>
            <a:r>
              <a:rPr dirty="0" sz="850" spc="30">
                <a:latin typeface="Times New Roman"/>
                <a:cs typeface="Times New Roman"/>
              </a:rPr>
              <a:t>a </a:t>
            </a:r>
            <a:r>
              <a:rPr dirty="0" sz="850" spc="25">
                <a:latin typeface="Times New Roman"/>
                <a:cs typeface="Times New Roman"/>
              </a:rPr>
              <a:t>relational</a:t>
            </a:r>
            <a:r>
              <a:rPr dirty="0" sz="850" spc="17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expression</a:t>
            </a:r>
            <a:r>
              <a:rPr dirty="0" sz="850" spc="8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are 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u="sng" sz="8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                                  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and</a:t>
            </a:r>
            <a:r>
              <a:rPr dirty="0" u="sng" sz="8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850" spc="15"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1551940" indent="-1524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552575" algn="l"/>
                <a:tab pos="3048635" algn="l"/>
              </a:tabLst>
            </a:pPr>
            <a:r>
              <a:rPr dirty="0" sz="850" spc="45">
                <a:latin typeface="Times New Roman"/>
                <a:cs typeface="Times New Roman"/>
              </a:rPr>
              <a:t>C++</a:t>
            </a:r>
            <a:r>
              <a:rPr dirty="0" sz="850" spc="-80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uses 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u="sng" sz="8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850" spc="30">
                <a:latin typeface="Times New Roman"/>
                <a:cs typeface="Times New Roman"/>
              </a:rPr>
              <a:t>symbol </a:t>
            </a:r>
            <a:r>
              <a:rPr dirty="0" sz="850" spc="15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represent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10">
                <a:latin typeface="Times New Roman"/>
                <a:cs typeface="Times New Roman"/>
              </a:rPr>
              <a:t>AND</a:t>
            </a:r>
            <a:r>
              <a:rPr dirty="0" sz="850" spc="-3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operator.</a:t>
            </a:r>
            <a:endParaRPr sz="850">
              <a:latin typeface="Times New Roman"/>
              <a:cs typeface="Times New Roman"/>
            </a:endParaRPr>
          </a:p>
          <a:p>
            <a:pPr marL="1551940" marR="19685" indent="-152400">
              <a:lnSpc>
                <a:spcPct val="105900"/>
              </a:lnSpc>
              <a:spcBef>
                <a:spcPts val="265"/>
              </a:spcBef>
              <a:buAutoNum type="arabicPeriod"/>
              <a:tabLst>
                <a:tab pos="1552575" algn="l"/>
                <a:tab pos="5207635" algn="l"/>
              </a:tabLst>
            </a:pPr>
            <a:r>
              <a:rPr dirty="0" sz="850" spc="30">
                <a:latin typeface="Times New Roman"/>
                <a:cs typeface="Times New Roman"/>
              </a:rPr>
              <a:t>The </a:t>
            </a:r>
            <a:r>
              <a:rPr dirty="0" sz="750" spc="-10">
                <a:latin typeface="Courier New"/>
                <a:cs typeface="Courier New"/>
              </a:rPr>
              <a:t>switch </a:t>
            </a:r>
            <a:r>
              <a:rPr dirty="0" sz="850" spc="30">
                <a:latin typeface="Times New Roman"/>
                <a:cs typeface="Times New Roman"/>
              </a:rPr>
              <a:t>statement </a:t>
            </a:r>
            <a:r>
              <a:rPr dirty="0" sz="850" spc="50">
                <a:latin typeface="Times New Roman"/>
                <a:cs typeface="Times New Roman"/>
              </a:rPr>
              <a:t>and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35">
                <a:latin typeface="Times New Roman"/>
                <a:cs typeface="Times New Roman"/>
              </a:rPr>
              <a:t>are</a:t>
            </a:r>
            <a:r>
              <a:rPr dirty="0" sz="850" spc="-50">
                <a:latin typeface="Times New Roman"/>
                <a:cs typeface="Times New Roman"/>
              </a:rPr>
              <a:t> </a:t>
            </a:r>
            <a:r>
              <a:rPr dirty="0" sz="850" spc="40">
                <a:latin typeface="Times New Roman"/>
                <a:cs typeface="Times New Roman"/>
              </a:rPr>
              <a:t>examples</a:t>
            </a:r>
            <a:r>
              <a:rPr dirty="0" sz="850" spc="9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of 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50">
                <a:latin typeface="Times New Roman"/>
                <a:cs typeface="Times New Roman"/>
              </a:rPr>
              <a:t>           </a:t>
            </a:r>
            <a:r>
              <a:rPr dirty="0" sz="850" spc="114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statements.</a:t>
            </a:r>
            <a:endParaRPr sz="850">
              <a:latin typeface="Times New Roman"/>
              <a:cs typeface="Times New Roman"/>
            </a:endParaRPr>
          </a:p>
          <a:p>
            <a:pPr marL="1551940" indent="-1524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552575" algn="l"/>
              </a:tabLst>
            </a:pPr>
            <a:r>
              <a:rPr dirty="0" sz="850" spc="10">
                <a:latin typeface="Times New Roman"/>
                <a:cs typeface="Times New Roman"/>
              </a:rPr>
              <a:t>In </a:t>
            </a:r>
            <a:r>
              <a:rPr dirty="0" sz="850" spc="45">
                <a:latin typeface="Times New Roman"/>
                <a:cs typeface="Times New Roman"/>
              </a:rPr>
              <a:t>C++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meaning </a:t>
            </a:r>
            <a:r>
              <a:rPr dirty="0" sz="850" spc="-5">
                <a:latin typeface="Times New Roman"/>
                <a:cs typeface="Times New Roman"/>
              </a:rPr>
              <a:t>of the </a:t>
            </a:r>
            <a:r>
              <a:rPr dirty="0" sz="850">
                <a:latin typeface="Times New Roman"/>
                <a:cs typeface="Times New Roman"/>
              </a:rPr>
              <a:t>OR </a:t>
            </a:r>
            <a:r>
              <a:rPr dirty="0" sz="850" spc="10">
                <a:latin typeface="Times New Roman"/>
                <a:cs typeface="Times New Roman"/>
              </a:rPr>
              <a:t>logical </a:t>
            </a:r>
            <a:r>
              <a:rPr dirty="0" sz="850" spc="45">
                <a:latin typeface="Times New Roman"/>
                <a:cs typeface="Times New Roman"/>
              </a:rPr>
              <a:t>operator </a:t>
            </a:r>
            <a:r>
              <a:rPr dirty="0" sz="850" spc="20">
                <a:latin typeface="Times New Roman"/>
                <a:cs typeface="Times New Roman"/>
              </a:rPr>
              <a:t>inclusive </a:t>
            </a:r>
            <a:r>
              <a:rPr dirty="0" sz="850">
                <a:latin typeface="Times New Roman"/>
                <a:cs typeface="Times New Roman"/>
              </a:rPr>
              <a:t>or</a:t>
            </a:r>
            <a:r>
              <a:rPr dirty="0" sz="850" spc="-80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Times New Roman"/>
                <a:cs typeface="Times New Roman"/>
              </a:rPr>
              <a:t>exclusive?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551940" indent="-152400">
              <a:lnSpc>
                <a:spcPct val="100000"/>
              </a:lnSpc>
              <a:buAutoNum type="arabicPeriod"/>
              <a:tabLst>
                <a:tab pos="1552575" algn="l"/>
                <a:tab pos="3048635" algn="l"/>
              </a:tabLst>
            </a:pPr>
            <a:r>
              <a:rPr dirty="0" sz="850" spc="45">
                <a:latin typeface="Times New Roman"/>
                <a:cs typeface="Times New Roman"/>
              </a:rPr>
              <a:t>C++</a:t>
            </a:r>
            <a:r>
              <a:rPr dirty="0" sz="850" spc="-80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Times New Roman"/>
                <a:cs typeface="Times New Roman"/>
              </a:rPr>
              <a:t>uses 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u="sng" sz="8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850" spc="30">
                <a:latin typeface="Times New Roman"/>
                <a:cs typeface="Times New Roman"/>
              </a:rPr>
              <a:t>symbol </a:t>
            </a:r>
            <a:r>
              <a:rPr dirty="0" sz="850" spc="15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represent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>
                <a:latin typeface="Times New Roman"/>
                <a:cs typeface="Times New Roman"/>
              </a:rPr>
              <a:t>OR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operator.</a:t>
            </a:r>
            <a:endParaRPr sz="850">
              <a:latin typeface="Times New Roman"/>
              <a:cs typeface="Times New Roman"/>
            </a:endParaRPr>
          </a:p>
          <a:p>
            <a:pPr marL="1551940" marR="5080" indent="-152400">
              <a:lnSpc>
                <a:spcPct val="105900"/>
              </a:lnSpc>
              <a:spcBef>
                <a:spcPts val="275"/>
              </a:spcBef>
              <a:buAutoNum type="arabicPeriod"/>
              <a:tabLst>
                <a:tab pos="1552575" algn="l"/>
                <a:tab pos="5222240" algn="l"/>
              </a:tabLst>
            </a:pPr>
            <a:r>
              <a:rPr dirty="0" sz="850" spc="10">
                <a:latin typeface="Times New Roman"/>
                <a:cs typeface="Times New Roman"/>
              </a:rPr>
              <a:t>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45">
                <a:latin typeface="Times New Roman"/>
                <a:cs typeface="Times New Roman"/>
              </a:rPr>
              <a:t>good </a:t>
            </a:r>
            <a:r>
              <a:rPr dirty="0" sz="850" spc="40">
                <a:latin typeface="Times New Roman"/>
                <a:cs typeface="Times New Roman"/>
              </a:rPr>
              <a:t>programming </a:t>
            </a:r>
            <a:r>
              <a:rPr dirty="0" sz="850" spc="25">
                <a:latin typeface="Times New Roman"/>
                <a:cs typeface="Times New Roman"/>
              </a:rPr>
              <a:t>practice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5">
                <a:latin typeface="Times New Roman"/>
                <a:cs typeface="Times New Roman"/>
              </a:rPr>
              <a:t>do </a:t>
            </a: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50">
                <a:latin typeface="Times New Roman"/>
                <a:cs typeface="Times New Roman"/>
              </a:rPr>
              <a:t>operand </a:t>
            </a:r>
            <a:r>
              <a:rPr dirty="0" sz="850" spc="-10">
                <a:latin typeface="Times New Roman"/>
                <a:cs typeface="Times New Roman"/>
              </a:rPr>
              <a:t>after the </a:t>
            </a:r>
            <a:r>
              <a:rPr dirty="0" sz="850" spc="25">
                <a:latin typeface="Times New Roman"/>
                <a:cs typeface="Times New Roman"/>
              </a:rPr>
              <a:t>NOT  </a:t>
            </a:r>
            <a:r>
              <a:rPr dirty="0" sz="850" spc="20">
                <a:latin typeface="Times New Roman"/>
                <a:cs typeface="Times New Roman"/>
              </a:rPr>
              <a:t>operator?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  <a:p>
            <a:pPr marL="1551940" marR="145415" indent="-152400">
              <a:lnSpc>
                <a:spcPct val="105900"/>
              </a:lnSpc>
              <a:spcBef>
                <a:spcPts val="275"/>
              </a:spcBef>
              <a:buAutoNum type="arabicPeriod"/>
              <a:tabLst>
                <a:tab pos="1552575" algn="l"/>
                <a:tab pos="4560570" algn="l"/>
              </a:tabLst>
            </a:pPr>
            <a:r>
              <a:rPr dirty="0" sz="850">
                <a:latin typeface="Times New Roman"/>
                <a:cs typeface="Times New Roman"/>
              </a:rPr>
              <a:t>T</a:t>
            </a:r>
            <a:r>
              <a:rPr dirty="0" sz="850" spc="-15">
                <a:latin typeface="Times New Roman"/>
                <a:cs typeface="Times New Roman"/>
              </a:rPr>
              <a:t>h</a:t>
            </a:r>
            <a:r>
              <a:rPr dirty="0" sz="850" spc="-10">
                <a:latin typeface="Times New Roman"/>
                <a:cs typeface="Times New Roman"/>
              </a:rPr>
              <a:t>e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-3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s</a:t>
            </a:r>
            <a:r>
              <a:rPr dirty="0" sz="750" spc="-25">
                <a:latin typeface="Courier New"/>
                <a:cs typeface="Courier New"/>
              </a:rPr>
              <a:t>wit</a:t>
            </a:r>
            <a:r>
              <a:rPr dirty="0" sz="750" spc="-10">
                <a:latin typeface="Courier New"/>
                <a:cs typeface="Courier New"/>
              </a:rPr>
              <a:t>c</a:t>
            </a:r>
            <a:r>
              <a:rPr dirty="0" sz="750">
                <a:latin typeface="Courier New"/>
                <a:cs typeface="Courier New"/>
              </a:rPr>
              <a:t>h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850">
                <a:latin typeface="Times New Roman"/>
                <a:cs typeface="Times New Roman"/>
              </a:rPr>
              <a:t>s</a:t>
            </a:r>
            <a:r>
              <a:rPr dirty="0" sz="850" spc="45">
                <a:latin typeface="Times New Roman"/>
                <a:cs typeface="Times New Roman"/>
              </a:rPr>
              <a:t>t</a:t>
            </a:r>
            <a:r>
              <a:rPr dirty="0" sz="850" spc="-10">
                <a:latin typeface="Times New Roman"/>
                <a:cs typeface="Times New Roman"/>
              </a:rPr>
              <a:t>a</a:t>
            </a:r>
            <a:r>
              <a:rPr dirty="0" sz="850" spc="45">
                <a:latin typeface="Times New Roman"/>
                <a:cs typeface="Times New Roman"/>
              </a:rPr>
              <a:t>t</a:t>
            </a:r>
            <a:r>
              <a:rPr dirty="0" sz="850" spc="40">
                <a:latin typeface="Times New Roman"/>
                <a:cs typeface="Times New Roman"/>
              </a:rPr>
              <a:t>em</a:t>
            </a:r>
            <a:r>
              <a:rPr dirty="0" sz="850" spc="35">
                <a:latin typeface="Times New Roman"/>
                <a:cs typeface="Times New Roman"/>
              </a:rPr>
              <a:t>e</a:t>
            </a:r>
            <a:r>
              <a:rPr dirty="0" sz="850" spc="40">
                <a:latin typeface="Times New Roman"/>
                <a:cs typeface="Times New Roman"/>
              </a:rPr>
              <a:t>n</a:t>
            </a:r>
            <a:r>
              <a:rPr dirty="0" sz="850" spc="35">
                <a:latin typeface="Times New Roman"/>
                <a:cs typeface="Times New Roman"/>
              </a:rPr>
              <a:t>t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us</a:t>
            </a:r>
            <a:r>
              <a:rPr dirty="0" sz="850" spc="-25">
                <a:latin typeface="Times New Roman"/>
                <a:cs typeface="Times New Roman"/>
              </a:rPr>
              <a:t>e</a:t>
            </a:r>
            <a:r>
              <a:rPr dirty="0" sz="850" spc="-20">
                <a:latin typeface="Times New Roman"/>
                <a:cs typeface="Times New Roman"/>
              </a:rPr>
              <a:t>s</a:t>
            </a:r>
            <a:r>
              <a:rPr dirty="0" sz="850">
                <a:latin typeface="Times New Roman"/>
                <a:cs typeface="Times New Roman"/>
              </a:rPr>
              <a:t>  </a:t>
            </a:r>
            <a:r>
              <a:rPr dirty="0" sz="850" spc="-9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t</a:t>
            </a:r>
            <a:r>
              <a:rPr dirty="0" sz="850" spc="-15">
                <a:latin typeface="Times New Roman"/>
                <a:cs typeface="Times New Roman"/>
              </a:rPr>
              <a:t>h</a:t>
            </a:r>
            <a:r>
              <a:rPr dirty="0" sz="850" spc="-10">
                <a:latin typeface="Times New Roman"/>
                <a:cs typeface="Times New Roman"/>
              </a:rPr>
              <a:t>e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 spc="25">
                <a:latin typeface="Times New Roman"/>
                <a:cs typeface="Times New Roman"/>
              </a:rPr>
              <a:t>v</a:t>
            </a:r>
            <a:r>
              <a:rPr dirty="0" sz="850" spc="30">
                <a:latin typeface="Times New Roman"/>
                <a:cs typeface="Times New Roman"/>
              </a:rPr>
              <a:t>a</a:t>
            </a:r>
            <a:r>
              <a:rPr dirty="0" sz="850" spc="-15">
                <a:latin typeface="Times New Roman"/>
                <a:cs typeface="Times New Roman"/>
              </a:rPr>
              <a:t>l</a:t>
            </a:r>
            <a:r>
              <a:rPr dirty="0" sz="850" spc="60">
                <a:latin typeface="Times New Roman"/>
                <a:cs typeface="Times New Roman"/>
              </a:rPr>
              <a:t>u</a:t>
            </a:r>
            <a:r>
              <a:rPr dirty="0" sz="850" spc="30">
                <a:latin typeface="Times New Roman"/>
                <a:cs typeface="Times New Roman"/>
              </a:rPr>
              <a:t>e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o</a:t>
            </a:r>
            <a:r>
              <a:rPr dirty="0" sz="850">
                <a:latin typeface="Times New Roman"/>
                <a:cs typeface="Times New Roman"/>
              </a:rPr>
              <a:t>f</a:t>
            </a:r>
            <a:r>
              <a:rPr dirty="0" sz="850">
                <a:latin typeface="Times New Roman"/>
                <a:cs typeface="Times New Roman"/>
              </a:rPr>
              <a:t> </a:t>
            </a:r>
            <a:r>
              <a:rPr dirty="0" sz="850" spc="-90">
                <a:latin typeface="Times New Roman"/>
                <a:cs typeface="Times New Roman"/>
              </a:rPr>
              <a:t> </a:t>
            </a:r>
            <a:r>
              <a:rPr dirty="0" sz="850" spc="25">
                <a:latin typeface="Times New Roman"/>
                <a:cs typeface="Times New Roman"/>
              </a:rPr>
              <a:t>a</a:t>
            </a:r>
            <a:r>
              <a:rPr dirty="0" sz="850" spc="30">
                <a:latin typeface="Times New Roman"/>
                <a:cs typeface="Times New Roman"/>
              </a:rPr>
              <a:t>(</a:t>
            </a:r>
            <a:r>
              <a:rPr dirty="0" sz="850" spc="50">
                <a:latin typeface="Times New Roman"/>
                <a:cs typeface="Times New Roman"/>
              </a:rPr>
              <a:t>n</a:t>
            </a:r>
            <a:r>
              <a:rPr dirty="0" sz="850">
                <a:latin typeface="Times New Roman"/>
                <a:cs typeface="Times New Roman"/>
              </a:rPr>
              <a:t>)</a:t>
            </a:r>
            <a:r>
              <a:rPr dirty="0" sz="850" spc="30">
                <a:latin typeface="Times New Roman"/>
                <a:cs typeface="Times New Roman"/>
              </a:rPr>
              <a:t> </a:t>
            </a:r>
            <a:r>
              <a:rPr dirty="0" u="sng" sz="8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50" spc="25">
                <a:latin typeface="Times New Roman"/>
                <a:cs typeface="Times New Roman"/>
              </a:rPr>
              <a:t>e</a:t>
            </a:r>
            <a:r>
              <a:rPr dirty="0" sz="850" spc="45">
                <a:latin typeface="Times New Roman"/>
                <a:cs typeface="Times New Roman"/>
              </a:rPr>
              <a:t>x</a:t>
            </a:r>
            <a:r>
              <a:rPr dirty="0" sz="850" spc="70">
                <a:latin typeface="Times New Roman"/>
                <a:cs typeface="Times New Roman"/>
              </a:rPr>
              <a:t>p</a:t>
            </a:r>
            <a:r>
              <a:rPr dirty="0" sz="850" spc="45">
                <a:latin typeface="Times New Roman"/>
                <a:cs typeface="Times New Roman"/>
              </a:rPr>
              <a:t>r</a:t>
            </a:r>
            <a:r>
              <a:rPr dirty="0" sz="850" spc="40">
                <a:latin typeface="Times New Roman"/>
                <a:cs typeface="Times New Roman"/>
              </a:rPr>
              <a:t>e</a:t>
            </a:r>
            <a:r>
              <a:rPr dirty="0" sz="850" spc="25">
                <a:latin typeface="Times New Roman"/>
                <a:cs typeface="Times New Roman"/>
              </a:rPr>
              <a:t>ss</a:t>
            </a:r>
            <a:r>
              <a:rPr dirty="0" sz="850" spc="-5">
                <a:latin typeface="Times New Roman"/>
                <a:cs typeface="Times New Roman"/>
              </a:rPr>
              <a:t>i</a:t>
            </a:r>
            <a:r>
              <a:rPr dirty="0" sz="850" spc="85">
                <a:latin typeface="Times New Roman"/>
                <a:cs typeface="Times New Roman"/>
              </a:rPr>
              <a:t>o</a:t>
            </a:r>
            <a:r>
              <a:rPr dirty="0" sz="850" spc="45">
                <a:latin typeface="Times New Roman"/>
                <a:cs typeface="Times New Roman"/>
              </a:rPr>
              <a:t>n 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determine </a:t>
            </a:r>
            <a:r>
              <a:rPr dirty="0" sz="850" spc="35">
                <a:latin typeface="Times New Roman"/>
                <a:cs typeface="Times New Roman"/>
              </a:rPr>
              <a:t>which </a:t>
            </a:r>
            <a:r>
              <a:rPr dirty="0" sz="850" spc="45">
                <a:latin typeface="Times New Roman"/>
                <a:cs typeface="Times New Roman"/>
              </a:rPr>
              <a:t>group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40">
                <a:latin typeface="Times New Roman"/>
                <a:cs typeface="Times New Roman"/>
              </a:rPr>
              <a:t>branch</a:t>
            </a:r>
            <a:r>
              <a:rPr dirty="0" sz="850" spc="-50">
                <a:latin typeface="Times New Roman"/>
                <a:cs typeface="Times New Roman"/>
              </a:rPr>
              <a:t> </a:t>
            </a:r>
            <a:r>
              <a:rPr dirty="0" sz="850" spc="40">
                <a:latin typeface="Times New Roman"/>
                <a:cs typeface="Times New Roman"/>
              </a:rPr>
              <a:t>through.</a:t>
            </a:r>
            <a:endParaRPr sz="850">
              <a:latin typeface="Times New Roman"/>
              <a:cs typeface="Times New Roman"/>
            </a:endParaRPr>
          </a:p>
          <a:p>
            <a:pPr marL="1551940" marR="144145" indent="-152400">
              <a:lnSpc>
                <a:spcPct val="108200"/>
              </a:lnSpc>
              <a:spcBef>
                <a:spcPts val="254"/>
              </a:spcBef>
              <a:buAutoNum type="arabicPeriod"/>
              <a:tabLst>
                <a:tab pos="1552575" algn="l"/>
                <a:tab pos="3672204" algn="l"/>
              </a:tabLst>
            </a:pPr>
            <a:r>
              <a:rPr dirty="0" sz="850" spc="10">
                <a:latin typeface="Times New Roman"/>
                <a:cs typeface="Times New Roman"/>
              </a:rPr>
              <a:t>In  </a:t>
            </a:r>
            <a:r>
              <a:rPr dirty="0" sz="850" spc="-35">
                <a:latin typeface="Times New Roman"/>
                <a:cs typeface="Times New Roman"/>
              </a:rPr>
              <a:t>a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switch</a:t>
            </a:r>
            <a:r>
              <a:rPr dirty="0" sz="750" spc="-260">
                <a:latin typeface="Courier New"/>
                <a:cs typeface="Courier New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statement</a:t>
            </a:r>
            <a:r>
              <a:rPr dirty="0" sz="850" spc="8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the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850" spc="40">
                <a:latin typeface="Times New Roman"/>
                <a:cs typeface="Times New Roman"/>
              </a:rPr>
              <a:t>branch </a:t>
            </a:r>
            <a:r>
              <a:rPr dirty="0" sz="850" spc="-30">
                <a:latin typeface="Times New Roman"/>
                <a:cs typeface="Times New Roman"/>
              </a:rPr>
              <a:t>is </a:t>
            </a:r>
            <a:r>
              <a:rPr dirty="0" sz="850" spc="30">
                <a:latin typeface="Times New Roman"/>
                <a:cs typeface="Times New Roman"/>
              </a:rPr>
              <a:t>followed </a:t>
            </a:r>
            <a:r>
              <a:rPr dirty="0" sz="850" spc="-30">
                <a:latin typeface="Times New Roman"/>
                <a:cs typeface="Times New Roman"/>
              </a:rPr>
              <a:t>if </a:t>
            </a:r>
            <a:r>
              <a:rPr dirty="0" sz="850" spc="35">
                <a:latin typeface="Times New Roman"/>
                <a:cs typeface="Times New Roman"/>
              </a:rPr>
              <a:t>none </a:t>
            </a:r>
            <a:r>
              <a:rPr dirty="0" sz="850" spc="20">
                <a:latin typeface="Times New Roman"/>
                <a:cs typeface="Times New Roman"/>
              </a:rPr>
              <a:t>of 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0">
                <a:latin typeface="Times New Roman"/>
                <a:cs typeface="Times New Roman"/>
              </a:rPr>
              <a:t>case </a:t>
            </a:r>
            <a:r>
              <a:rPr dirty="0" sz="850" spc="35">
                <a:latin typeface="Times New Roman"/>
                <a:cs typeface="Times New Roman"/>
              </a:rPr>
              <a:t>expressions </a:t>
            </a:r>
            <a:r>
              <a:rPr dirty="0" sz="850" spc="-10">
                <a:latin typeface="Times New Roman"/>
                <a:cs typeface="Times New Roman"/>
              </a:rPr>
              <a:t>match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25">
                <a:latin typeface="Times New Roman"/>
                <a:cs typeface="Times New Roman"/>
              </a:rPr>
              <a:t>given </a:t>
            </a:r>
            <a:r>
              <a:rPr dirty="0" sz="750" spc="-10">
                <a:latin typeface="Courier New"/>
                <a:cs typeface="Courier New"/>
              </a:rPr>
              <a:t>switch</a:t>
            </a:r>
            <a:r>
              <a:rPr dirty="0" sz="750" spc="-310">
                <a:latin typeface="Courier New"/>
                <a:cs typeface="Courier New"/>
              </a:rPr>
              <a:t> </a:t>
            </a:r>
            <a:r>
              <a:rPr dirty="0" sz="850" spc="35">
                <a:latin typeface="Times New Roman"/>
                <a:cs typeface="Times New Roman"/>
              </a:rPr>
              <a:t>expression.</a:t>
            </a:r>
            <a:endParaRPr sz="850">
              <a:latin typeface="Times New Roman"/>
              <a:cs typeface="Times New Roman"/>
            </a:endParaRPr>
          </a:p>
          <a:p>
            <a:pPr marL="1551940" indent="-1524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1552575" algn="l"/>
              </a:tabLst>
            </a:pPr>
            <a:r>
              <a:rPr dirty="0" sz="850" spc="45">
                <a:latin typeface="Times New Roman"/>
                <a:cs typeface="Times New Roman"/>
              </a:rPr>
              <a:t>C++ </a:t>
            </a:r>
            <a:r>
              <a:rPr dirty="0" sz="850" spc="25">
                <a:latin typeface="Times New Roman"/>
                <a:cs typeface="Times New Roman"/>
              </a:rPr>
              <a:t>allows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0">
                <a:latin typeface="Times New Roman"/>
                <a:cs typeface="Times New Roman"/>
              </a:rPr>
              <a:t>programmer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55">
                <a:latin typeface="Times New Roman"/>
                <a:cs typeface="Times New Roman"/>
              </a:rPr>
              <a:t>compare </a:t>
            </a:r>
            <a:r>
              <a:rPr dirty="0" sz="850" spc="45">
                <a:latin typeface="Times New Roman"/>
                <a:cs typeface="Times New Roman"/>
              </a:rPr>
              <a:t>numeric </a:t>
            </a:r>
            <a:r>
              <a:rPr dirty="0" sz="850" spc="25">
                <a:latin typeface="Times New Roman"/>
                <a:cs typeface="Times New Roman"/>
              </a:rPr>
              <a:t>values</a:t>
            </a:r>
            <a:r>
              <a:rPr dirty="0" sz="850" spc="-95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using</a:t>
            </a:r>
            <a:endParaRPr sz="850">
              <a:latin typeface="Times New Roman"/>
              <a:cs typeface="Times New Roman"/>
            </a:endParaRPr>
          </a:p>
          <a:p>
            <a:pPr marL="1551940">
              <a:lnSpc>
                <a:spcPct val="100000"/>
              </a:lnSpc>
              <a:spcBef>
                <a:spcPts val="60"/>
              </a:spcBef>
              <a:tabLst>
                <a:tab pos="2388870" algn="l"/>
              </a:tabLst>
            </a:pPr>
            <a:r>
              <a:rPr dirty="0" u="sng" sz="8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50" spc="15"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1553845" indent="-193675">
              <a:lnSpc>
                <a:spcPct val="100000"/>
              </a:lnSpc>
              <a:spcBef>
                <a:spcPts val="335"/>
              </a:spcBef>
              <a:buAutoNum type="arabicPeriod" startAt="10"/>
              <a:tabLst>
                <a:tab pos="1553845" algn="l"/>
                <a:tab pos="3924935" algn="l"/>
              </a:tabLst>
            </a:pPr>
            <a:r>
              <a:rPr dirty="0" sz="850" spc="-10">
                <a:latin typeface="Times New Roman"/>
                <a:cs typeface="Times New Roman"/>
              </a:rPr>
              <a:t>The  </a:t>
            </a:r>
            <a:r>
              <a:rPr dirty="0" sz="850" spc="45">
                <a:latin typeface="Times New Roman"/>
                <a:cs typeface="Times New Roman"/>
              </a:rPr>
              <a:t>C++ </a:t>
            </a:r>
            <a:r>
              <a:rPr dirty="0" sz="850" spc="25">
                <a:latin typeface="Times New Roman"/>
                <a:cs typeface="Times New Roman"/>
              </a:rPr>
              <a:t>symbol </a:t>
            </a:r>
            <a:r>
              <a:rPr dirty="0" sz="850">
                <a:latin typeface="Times New Roman"/>
                <a:cs typeface="Times New Roman"/>
              </a:rPr>
              <a:t>for</a:t>
            </a:r>
            <a:r>
              <a:rPr dirty="0" sz="850" spc="12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equality</a:t>
            </a:r>
            <a:r>
              <a:rPr dirty="0" sz="850" spc="75">
                <a:latin typeface="Times New Roman"/>
                <a:cs typeface="Times New Roman"/>
              </a:rPr>
              <a:t> </a:t>
            </a:r>
            <a:r>
              <a:rPr dirty="0" sz="850" spc="-35">
                <a:latin typeface="Times New Roman"/>
                <a:cs typeface="Times New Roman"/>
              </a:rPr>
              <a:t>is</a:t>
            </a:r>
            <a:r>
              <a:rPr dirty="0" u="sng" sz="85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850" spc="15"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50" spc="-325">
                <a:latin typeface="Arial"/>
                <a:cs typeface="Arial"/>
              </a:rPr>
              <a:t>L</a:t>
            </a:r>
            <a:r>
              <a:rPr dirty="0" sz="1150" spc="-215">
                <a:latin typeface="Arial"/>
                <a:cs typeface="Arial"/>
              </a:rPr>
              <a:t> </a:t>
            </a:r>
            <a:r>
              <a:rPr dirty="0" sz="1150" spc="-409">
                <a:latin typeface="Arial"/>
                <a:cs typeface="Arial"/>
              </a:rPr>
              <a:t>E</a:t>
            </a:r>
            <a:r>
              <a:rPr dirty="0" sz="1150" spc="-200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S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-495">
                <a:latin typeface="Arial"/>
                <a:cs typeface="Arial"/>
              </a:rPr>
              <a:t>O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425">
                <a:latin typeface="Arial"/>
                <a:cs typeface="Arial"/>
              </a:rPr>
              <a:t>N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290">
                <a:latin typeface="Arial"/>
                <a:cs typeface="Arial"/>
              </a:rPr>
              <a:t>4</a:t>
            </a:r>
            <a:r>
              <a:rPr dirty="0" sz="1150" spc="-285">
                <a:latin typeface="Arial"/>
                <a:cs typeface="Arial"/>
              </a:rPr>
              <a:t> </a:t>
            </a:r>
            <a:r>
              <a:rPr dirty="0" sz="1150" spc="-405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1926" y="5005197"/>
            <a:ext cx="4102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latin typeface="Arial"/>
                <a:cs typeface="Arial"/>
              </a:rPr>
              <a:t>LAB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4.1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419" y="4929658"/>
            <a:ext cx="3715385" cy="5848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000" spc="-60">
                <a:latin typeface="Arial"/>
                <a:cs typeface="Arial"/>
              </a:rPr>
              <a:t>Relational </a:t>
            </a:r>
            <a:r>
              <a:rPr dirty="0" sz="1000" spc="-85">
                <a:latin typeface="Arial"/>
                <a:cs typeface="Arial"/>
              </a:rPr>
              <a:t>Operators and </a:t>
            </a:r>
            <a:r>
              <a:rPr dirty="0" sz="1000" spc="-50">
                <a:latin typeface="Arial"/>
                <a:cs typeface="Arial"/>
              </a:rPr>
              <a:t>the </a:t>
            </a:r>
            <a:r>
              <a:rPr dirty="0" sz="850" spc="-5" b="1">
                <a:latin typeface="Courier New"/>
                <a:cs typeface="Courier New"/>
              </a:rPr>
              <a:t>if</a:t>
            </a:r>
            <a:r>
              <a:rPr dirty="0" sz="850" spc="-30" b="1">
                <a:latin typeface="Courier New"/>
                <a:cs typeface="Courier New"/>
              </a:rPr>
              <a:t> </a:t>
            </a:r>
            <a:r>
              <a:rPr dirty="0" sz="1000" spc="-70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marL="207645" marR="5080" indent="-192405">
              <a:lnSpc>
                <a:spcPct val="105900"/>
              </a:lnSpc>
              <a:spcBef>
                <a:spcPts val="450"/>
              </a:spcBef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30">
                <a:latin typeface="Times New Roman"/>
                <a:cs typeface="Times New Roman"/>
              </a:rPr>
              <a:t>Bring </a:t>
            </a:r>
            <a:r>
              <a:rPr dirty="0" sz="850" spc="-20">
                <a:latin typeface="Times New Roman"/>
                <a:cs typeface="Times New Roman"/>
              </a:rPr>
              <a:t>in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30">
                <a:latin typeface="Times New Roman"/>
                <a:cs typeface="Times New Roman"/>
              </a:rPr>
              <a:t>file </a:t>
            </a:r>
            <a:r>
              <a:rPr dirty="0" sz="750" spc="-15">
                <a:latin typeface="Courier New"/>
                <a:cs typeface="Courier New"/>
              </a:rPr>
              <a:t>initialize.cpp </a:t>
            </a:r>
            <a:r>
              <a:rPr dirty="0" sz="850" spc="-5">
                <a:latin typeface="Times New Roman"/>
                <a:cs typeface="Times New Roman"/>
              </a:rPr>
              <a:t>from the </a:t>
            </a:r>
            <a:r>
              <a:rPr dirty="0" sz="850" spc="-20">
                <a:latin typeface="Times New Roman"/>
                <a:cs typeface="Times New Roman"/>
              </a:rPr>
              <a:t>Lab </a:t>
            </a:r>
            <a:r>
              <a:rPr dirty="0" sz="850" spc="-30">
                <a:latin typeface="Times New Roman"/>
                <a:cs typeface="Times New Roman"/>
              </a:rPr>
              <a:t>4 </a:t>
            </a:r>
            <a:r>
              <a:rPr dirty="0" sz="850" spc="15">
                <a:latin typeface="Times New Roman"/>
                <a:cs typeface="Times New Roman"/>
              </a:rPr>
              <a:t>folder.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code  </a:t>
            </a:r>
            <a:r>
              <a:rPr dirty="0" sz="850" spc="15">
                <a:latin typeface="Times New Roman"/>
                <a:cs typeface="Times New Roman"/>
              </a:rPr>
              <a:t>follows: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467" y="5629427"/>
            <a:ext cx="3186430" cy="99821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This program tests whether </a:t>
            </a:r>
            <a:r>
              <a:rPr dirty="0" sz="750" spc="-10">
                <a:latin typeface="Courier New"/>
                <a:cs typeface="Courier New"/>
              </a:rPr>
              <a:t>or not </a:t>
            </a:r>
            <a:r>
              <a:rPr dirty="0" sz="750" spc="-5">
                <a:latin typeface="Courier New"/>
                <a:cs typeface="Courier New"/>
              </a:rPr>
              <a:t>an </a:t>
            </a:r>
            <a:r>
              <a:rPr dirty="0" sz="750" spc="-15">
                <a:latin typeface="Courier New"/>
                <a:cs typeface="Courier New"/>
              </a:rPr>
              <a:t>initialized</a:t>
            </a:r>
            <a:r>
              <a:rPr dirty="0" sz="750" spc="-185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value</a:t>
            </a:r>
            <a:endParaRPr sz="750">
              <a:latin typeface="Courier New"/>
              <a:cs typeface="Courier New"/>
            </a:endParaRPr>
          </a:p>
          <a:p>
            <a:pPr marL="27305">
              <a:lnSpc>
                <a:spcPct val="100000"/>
              </a:lnSpc>
              <a:spcBef>
                <a:spcPts val="190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0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equal </a:t>
            </a:r>
            <a:r>
              <a:rPr dirty="0" sz="750" spc="-10">
                <a:latin typeface="Courier New"/>
                <a:cs typeface="Courier New"/>
              </a:rPr>
              <a:t>to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value input </a:t>
            </a:r>
            <a:r>
              <a:rPr dirty="0" sz="750" spc="-5">
                <a:latin typeface="Courier New"/>
                <a:cs typeface="Courier New"/>
              </a:rPr>
              <a:t>by </a:t>
            </a:r>
            <a:r>
              <a:rPr dirty="0" sz="750" spc="-15">
                <a:latin typeface="Courier New"/>
                <a:cs typeface="Courier New"/>
              </a:rPr>
              <a:t>the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user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PLACE YOUR NAME</a:t>
            </a:r>
            <a:r>
              <a:rPr dirty="0" sz="750" spc="-8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HERE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2860" marR="2044700" indent="1270">
              <a:lnSpc>
                <a:spcPct val="121300"/>
              </a:lnSpc>
            </a:pPr>
            <a:r>
              <a:rPr dirty="0" sz="750" spc="-15">
                <a:latin typeface="Courier New"/>
                <a:cs typeface="Courier New"/>
              </a:rPr>
              <a:t>#include &lt;iostream&gt;  using </a:t>
            </a:r>
            <a:r>
              <a:rPr dirty="0" sz="750" spc="-20">
                <a:latin typeface="Courier New"/>
                <a:cs typeface="Courier New"/>
              </a:rPr>
              <a:t>namespace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5039" y="6738518"/>
            <a:ext cx="715645" cy="5854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305"/>
              </a:spcBef>
            </a:pPr>
            <a:r>
              <a:rPr dirty="0" sz="750" spc="-10">
                <a:latin typeface="Courier New"/>
                <a:cs typeface="Courier New"/>
              </a:rPr>
              <a:t>int </a:t>
            </a:r>
            <a:r>
              <a:rPr dirty="0" sz="750" spc="-15">
                <a:latin typeface="Courier New"/>
                <a:cs typeface="Courier New"/>
              </a:rPr>
              <a:t>main(</a:t>
            </a:r>
            <a:r>
              <a:rPr dirty="0" sz="750" spc="-9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00025" marR="5080">
              <a:lnSpc>
                <a:spcPts val="1100"/>
              </a:lnSpc>
              <a:spcBef>
                <a:spcPts val="65"/>
              </a:spcBef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11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num1,  num2 </a:t>
            </a:r>
            <a:r>
              <a:rPr dirty="0" sz="750">
                <a:latin typeface="Courier New"/>
                <a:cs typeface="Courier New"/>
              </a:rPr>
              <a:t>=</a:t>
            </a:r>
            <a:r>
              <a:rPr dirty="0" sz="750" spc="-114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5;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0189" y="7018172"/>
            <a:ext cx="1860550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num1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 spc="-15">
                <a:latin typeface="Courier New"/>
                <a:cs typeface="Courier New"/>
              </a:rPr>
              <a:t>not</a:t>
            </a:r>
            <a:r>
              <a:rPr dirty="0" sz="750" spc="-1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initialized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num2 </a:t>
            </a:r>
            <a:r>
              <a:rPr dirty="0" sz="750" spc="-10">
                <a:latin typeface="Courier New"/>
                <a:cs typeface="Courier New"/>
              </a:rPr>
              <a:t>has </a:t>
            </a:r>
            <a:r>
              <a:rPr dirty="0" sz="750" spc="-15">
                <a:latin typeface="Courier New"/>
                <a:cs typeface="Courier New"/>
              </a:rPr>
              <a:t>been initialized </a:t>
            </a:r>
            <a:r>
              <a:rPr dirty="0" sz="750" spc="-5">
                <a:latin typeface="Courier New"/>
                <a:cs typeface="Courier New"/>
              </a:rPr>
              <a:t>to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2491" y="7437272"/>
            <a:ext cx="2357120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 marR="5080" indent="-7620">
              <a:lnSpc>
                <a:spcPct val="121300"/>
              </a:lnSpc>
              <a:spcBef>
                <a:spcPts val="10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"Please enter </a:t>
            </a:r>
            <a:r>
              <a:rPr dirty="0" sz="750" spc="-5">
                <a:latin typeface="Courier New"/>
                <a:cs typeface="Courier New"/>
              </a:rPr>
              <a:t>an </a:t>
            </a:r>
            <a:r>
              <a:rPr dirty="0" sz="750" spc="-15">
                <a:latin typeface="Courier New"/>
                <a:cs typeface="Courier New"/>
              </a:rPr>
              <a:t>integer"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8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  </a:t>
            </a: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num1;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2491" y="8015478"/>
            <a:ext cx="3364865" cy="558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"num1 </a:t>
            </a:r>
            <a:r>
              <a:rPr dirty="0" sz="750">
                <a:latin typeface="Courier New"/>
                <a:cs typeface="Courier New"/>
              </a:rPr>
              <a:t>= "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num1 </a:t>
            </a:r>
            <a:r>
              <a:rPr dirty="0" sz="750" spc="-10">
                <a:latin typeface="Courier New"/>
                <a:cs typeface="Courier New"/>
              </a:rPr>
              <a:t>&lt;&lt; </a:t>
            </a:r>
            <a:r>
              <a:rPr dirty="0" sz="750">
                <a:latin typeface="Courier New"/>
                <a:cs typeface="Courier New"/>
              </a:rPr>
              <a:t>" </a:t>
            </a:r>
            <a:r>
              <a:rPr dirty="0" sz="750" spc="-10">
                <a:latin typeface="Courier New"/>
                <a:cs typeface="Courier New"/>
              </a:rPr>
              <a:t>and </a:t>
            </a:r>
            <a:r>
              <a:rPr dirty="0" sz="750" spc="-15">
                <a:latin typeface="Courier New"/>
                <a:cs typeface="Courier New"/>
              </a:rPr>
              <a:t>num2 </a:t>
            </a:r>
            <a:r>
              <a:rPr dirty="0" sz="750">
                <a:latin typeface="Courier New"/>
                <a:cs typeface="Courier New"/>
              </a:rPr>
              <a:t>= "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num2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31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(num1 </a:t>
            </a:r>
            <a:r>
              <a:rPr dirty="0" sz="750">
                <a:latin typeface="Courier New"/>
                <a:cs typeface="Courier New"/>
              </a:rPr>
              <a:t>=</a:t>
            </a:r>
            <a:r>
              <a:rPr dirty="0" sz="750" spc="-9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num2)</a:t>
            </a:r>
            <a:endParaRPr sz="750">
              <a:latin typeface="Courier New"/>
              <a:cs typeface="Courier New"/>
            </a:endParaRPr>
          </a:p>
          <a:p>
            <a:pPr algn="ctr" marL="22225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"Hey, that’s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coincidence!"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5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8270" y="2199004"/>
            <a:ext cx="4102735" cy="0"/>
          </a:xfrm>
          <a:custGeom>
            <a:avLst/>
            <a:gdLst/>
            <a:ahLst/>
            <a:cxnLst/>
            <a:rect l="l" t="t" r="r" b="b"/>
            <a:pathLst>
              <a:path w="4102734" h="0">
                <a:moveTo>
                  <a:pt x="0" y="0"/>
                </a:moveTo>
                <a:lnTo>
                  <a:pt x="410273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810" y="5390515"/>
            <a:ext cx="3846195" cy="0"/>
          </a:xfrm>
          <a:custGeom>
            <a:avLst/>
            <a:gdLst/>
            <a:ahLst/>
            <a:cxnLst/>
            <a:rect l="l" t="t" r="r" b="b"/>
            <a:pathLst>
              <a:path w="3846195" h="0">
                <a:moveTo>
                  <a:pt x="0" y="0"/>
                </a:moveTo>
                <a:lnTo>
                  <a:pt x="384619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810" y="8629650"/>
            <a:ext cx="3846195" cy="0"/>
          </a:xfrm>
          <a:custGeom>
            <a:avLst/>
            <a:gdLst/>
            <a:ahLst/>
            <a:cxnLst/>
            <a:rect l="l" t="t" r="r" b="b"/>
            <a:pathLst>
              <a:path w="3846195" h="0">
                <a:moveTo>
                  <a:pt x="0" y="0"/>
                </a:moveTo>
                <a:lnTo>
                  <a:pt x="3846194" y="0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75045" y="1182370"/>
            <a:ext cx="46735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Times New Roman"/>
                <a:cs typeface="Times New Roman"/>
              </a:rPr>
              <a:t>Lesson</a:t>
            </a:r>
            <a:r>
              <a:rPr dirty="0" sz="800" spc="100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Times New Roman"/>
                <a:cs typeface="Times New Roman"/>
              </a:rPr>
              <a:t>4A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234" y="647065"/>
            <a:ext cx="191770" cy="6788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690"/>
              </a:spcBef>
            </a:pPr>
            <a:r>
              <a:rPr dirty="0" sz="750" spc="-95">
                <a:latin typeface="Arial"/>
                <a:cs typeface="Arial"/>
              </a:rPr>
              <a:t>49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4894" y="1446936"/>
            <a:ext cx="5138420" cy="71513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562735">
              <a:lnSpc>
                <a:spcPct val="100000"/>
              </a:lnSpc>
              <a:spcBef>
                <a:spcPts val="290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(num1 </a:t>
            </a:r>
            <a:r>
              <a:rPr dirty="0" sz="750" spc="-5">
                <a:latin typeface="Courier New"/>
                <a:cs typeface="Courier New"/>
              </a:rPr>
              <a:t>!=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num2)</a:t>
            </a:r>
            <a:endParaRPr sz="750">
              <a:latin typeface="Courier New"/>
              <a:cs typeface="Courier New"/>
            </a:endParaRPr>
          </a:p>
          <a:p>
            <a:pPr marL="1936114">
              <a:lnSpc>
                <a:spcPct val="100000"/>
              </a:lnSpc>
              <a:spcBef>
                <a:spcPts val="19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"The values </a:t>
            </a:r>
            <a:r>
              <a:rPr dirty="0" sz="750" spc="-10">
                <a:latin typeface="Courier New"/>
                <a:cs typeface="Courier New"/>
              </a:rPr>
              <a:t>are </a:t>
            </a:r>
            <a:r>
              <a:rPr dirty="0" sz="750" spc="-15">
                <a:latin typeface="Courier New"/>
                <a:cs typeface="Courier New"/>
              </a:rPr>
              <a:t>not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same"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367790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551940" marR="27305" indent="-192405">
              <a:lnSpc>
                <a:spcPct val="1071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1: </a:t>
            </a:r>
            <a:r>
              <a:rPr dirty="0" sz="850" spc="-15">
                <a:latin typeface="Times New Roman"/>
                <a:cs typeface="Times New Roman"/>
              </a:rPr>
              <a:t>Run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program </a:t>
            </a:r>
            <a:r>
              <a:rPr dirty="0" sz="850" spc="20">
                <a:latin typeface="Times New Roman"/>
                <a:cs typeface="Times New Roman"/>
              </a:rPr>
              <a:t>several </a:t>
            </a:r>
            <a:r>
              <a:rPr dirty="0" sz="850" spc="-20">
                <a:latin typeface="Times New Roman"/>
                <a:cs typeface="Times New Roman"/>
              </a:rPr>
              <a:t>times </a:t>
            </a:r>
            <a:r>
              <a:rPr dirty="0" sz="850" spc="30">
                <a:latin typeface="Times New Roman"/>
                <a:cs typeface="Times New Roman"/>
              </a:rPr>
              <a:t>using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different </a:t>
            </a:r>
            <a:r>
              <a:rPr dirty="0" sz="850" spc="-5">
                <a:latin typeface="Times New Roman"/>
                <a:cs typeface="Times New Roman"/>
              </a:rPr>
              <a:t>input </a:t>
            </a:r>
            <a:r>
              <a:rPr dirty="0" sz="850" spc="35">
                <a:latin typeface="Times New Roman"/>
                <a:cs typeface="Times New Roman"/>
              </a:rPr>
              <a:t>each </a:t>
            </a:r>
            <a:r>
              <a:rPr dirty="0" sz="850" spc="30">
                <a:latin typeface="Times New Roman"/>
                <a:cs typeface="Times New Roman"/>
              </a:rPr>
              <a:t>time.  </a:t>
            </a:r>
            <a:r>
              <a:rPr dirty="0" sz="850">
                <a:latin typeface="Times New Roman"/>
                <a:cs typeface="Times New Roman"/>
              </a:rPr>
              <a:t>Does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5">
                <a:latin typeface="Times New Roman"/>
                <a:cs typeface="Times New Roman"/>
              </a:rPr>
              <a:t>do </a:t>
            </a:r>
            <a:r>
              <a:rPr dirty="0" sz="850" spc="-20">
                <a:latin typeface="Times New Roman"/>
                <a:cs typeface="Times New Roman"/>
              </a:rPr>
              <a:t>what </a:t>
            </a:r>
            <a:r>
              <a:rPr dirty="0" sz="850" spc="-25">
                <a:latin typeface="Times New Roman"/>
                <a:cs typeface="Times New Roman"/>
              </a:rPr>
              <a:t>you </a:t>
            </a:r>
            <a:r>
              <a:rPr dirty="0" sz="850" spc="20">
                <a:latin typeface="Times New Roman"/>
                <a:cs typeface="Times New Roman"/>
              </a:rPr>
              <a:t>expect? </a:t>
            </a:r>
            <a:r>
              <a:rPr dirty="0" sz="850" spc="-5">
                <a:latin typeface="Times New Roman"/>
                <a:cs typeface="Times New Roman"/>
              </a:rPr>
              <a:t>Is </a:t>
            </a:r>
            <a:r>
              <a:rPr dirty="0" sz="850" spc="-15">
                <a:latin typeface="Times New Roman"/>
                <a:cs typeface="Times New Roman"/>
              </a:rPr>
              <a:t>so, </a:t>
            </a:r>
            <a:r>
              <a:rPr dirty="0" sz="850" spc="35">
                <a:latin typeface="Times New Roman"/>
                <a:cs typeface="Times New Roman"/>
              </a:rPr>
              <a:t>explain </a:t>
            </a:r>
            <a:r>
              <a:rPr dirty="0" sz="850" spc="-20">
                <a:latin typeface="Times New Roman"/>
                <a:cs typeface="Times New Roman"/>
              </a:rPr>
              <a:t>what it </a:t>
            </a:r>
            <a:r>
              <a:rPr dirty="0" sz="850" spc="-35">
                <a:latin typeface="Times New Roman"/>
                <a:cs typeface="Times New Roman"/>
              </a:rPr>
              <a:t>is </a:t>
            </a:r>
            <a:r>
              <a:rPr dirty="0" sz="850" spc="35">
                <a:latin typeface="Times New Roman"/>
                <a:cs typeface="Times New Roman"/>
              </a:rPr>
              <a:t>doing. </a:t>
            </a:r>
            <a:r>
              <a:rPr dirty="0" sz="850" spc="5">
                <a:latin typeface="Times New Roman"/>
                <a:cs typeface="Times New Roman"/>
              </a:rPr>
              <a:t>If  </a:t>
            </a:r>
            <a:r>
              <a:rPr dirty="0" sz="850" spc="-5">
                <a:latin typeface="Times New Roman"/>
                <a:cs typeface="Times New Roman"/>
              </a:rPr>
              <a:t>not, </a:t>
            </a:r>
            <a:r>
              <a:rPr dirty="0" sz="850" spc="25">
                <a:latin typeface="Times New Roman"/>
                <a:cs typeface="Times New Roman"/>
              </a:rPr>
              <a:t>locate </a:t>
            </a:r>
            <a:r>
              <a:rPr dirty="0" sz="850" spc="-5">
                <a:latin typeface="Times New Roman"/>
                <a:cs typeface="Times New Roman"/>
              </a:rPr>
              <a:t>the error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30">
                <a:latin typeface="Times New Roman"/>
                <a:cs typeface="Times New Roman"/>
              </a:rPr>
              <a:t>fix</a:t>
            </a:r>
            <a:r>
              <a:rPr dirty="0" sz="850" spc="-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it.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551940" marR="35560" indent="-193675">
              <a:lnSpc>
                <a:spcPct val="1071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2: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so that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-15">
                <a:latin typeface="Times New Roman"/>
                <a:cs typeface="Times New Roman"/>
              </a:rPr>
              <a:t>user </a:t>
            </a:r>
            <a:r>
              <a:rPr dirty="0" sz="850" spc="30">
                <a:latin typeface="Times New Roman"/>
                <a:cs typeface="Times New Roman"/>
              </a:rPr>
              <a:t>inputs </a:t>
            </a:r>
            <a:r>
              <a:rPr dirty="0" sz="850" spc="5">
                <a:latin typeface="Times New Roman"/>
                <a:cs typeface="Times New Roman"/>
              </a:rPr>
              <a:t>both </a:t>
            </a:r>
            <a:r>
              <a:rPr dirty="0" sz="850" spc="25">
                <a:latin typeface="Times New Roman"/>
                <a:cs typeface="Times New Roman"/>
              </a:rPr>
              <a:t>values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50">
                <a:latin typeface="Times New Roman"/>
                <a:cs typeface="Times New Roman"/>
              </a:rPr>
              <a:t>be  </a:t>
            </a:r>
            <a:r>
              <a:rPr dirty="0" sz="850" spc="30">
                <a:latin typeface="Times New Roman"/>
                <a:cs typeface="Times New Roman"/>
              </a:rPr>
              <a:t>tested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25">
                <a:latin typeface="Times New Roman"/>
                <a:cs typeface="Times New Roman"/>
              </a:rPr>
              <a:t>equality. </a:t>
            </a:r>
            <a:r>
              <a:rPr dirty="0" sz="850" spc="-35">
                <a:latin typeface="Times New Roman"/>
                <a:cs typeface="Times New Roman"/>
              </a:rPr>
              <a:t>Make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-15">
                <a:latin typeface="Times New Roman"/>
                <a:cs typeface="Times New Roman"/>
              </a:rPr>
              <a:t>sure </a:t>
            </a:r>
            <a:r>
              <a:rPr dirty="0" sz="850" spc="-30">
                <a:latin typeface="Times New Roman"/>
                <a:cs typeface="Times New Roman"/>
              </a:rPr>
              <a:t>you </a:t>
            </a:r>
            <a:r>
              <a:rPr dirty="0" sz="850" spc="35">
                <a:latin typeface="Times New Roman"/>
                <a:cs typeface="Times New Roman"/>
              </a:rPr>
              <a:t>have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50">
                <a:latin typeface="Times New Roman"/>
                <a:cs typeface="Times New Roman"/>
              </a:rPr>
              <a:t>prompt </a:t>
            </a:r>
            <a:r>
              <a:rPr dirty="0" sz="850">
                <a:latin typeface="Times New Roman"/>
                <a:cs typeface="Times New Roman"/>
              </a:rPr>
              <a:t>for </a:t>
            </a:r>
            <a:r>
              <a:rPr dirty="0" sz="850" spc="35">
                <a:latin typeface="Times New Roman"/>
                <a:cs typeface="Times New Roman"/>
              </a:rPr>
              <a:t>each input. </a:t>
            </a:r>
            <a:r>
              <a:rPr dirty="0" sz="850" spc="-20">
                <a:latin typeface="Times New Roman"/>
                <a:cs typeface="Times New Roman"/>
              </a:rPr>
              <a:t>Test </a:t>
            </a:r>
            <a:r>
              <a:rPr dirty="0" sz="850" spc="40">
                <a:latin typeface="Times New Roman"/>
                <a:cs typeface="Times New Roman"/>
              </a:rPr>
              <a:t>the  program </a:t>
            </a:r>
            <a:r>
              <a:rPr dirty="0" sz="850" spc="-20">
                <a:latin typeface="Times New Roman"/>
                <a:cs typeface="Times New Roman"/>
              </a:rPr>
              <a:t>with pairs </a:t>
            </a:r>
            <a:r>
              <a:rPr dirty="0" sz="850" spc="-5">
                <a:latin typeface="Times New Roman"/>
                <a:cs typeface="Times New Roman"/>
              </a:rPr>
              <a:t>of </a:t>
            </a:r>
            <a:r>
              <a:rPr dirty="0" sz="850" spc="25">
                <a:latin typeface="Times New Roman"/>
                <a:cs typeface="Times New Roman"/>
              </a:rPr>
              <a:t>values </a:t>
            </a:r>
            <a:r>
              <a:rPr dirty="0" sz="850">
                <a:latin typeface="Times New Roman"/>
                <a:cs typeface="Times New Roman"/>
              </a:rPr>
              <a:t>that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same </a:t>
            </a:r>
            <a:r>
              <a:rPr dirty="0" sz="850" spc="-15">
                <a:latin typeface="Times New Roman"/>
                <a:cs typeface="Times New Roman"/>
              </a:rPr>
              <a:t>and </a:t>
            </a:r>
            <a:r>
              <a:rPr dirty="0" sz="850" spc="-5">
                <a:latin typeface="Times New Roman"/>
                <a:cs typeface="Times New Roman"/>
              </a:rPr>
              <a:t>that </a:t>
            </a:r>
            <a:r>
              <a:rPr dirty="0" sz="850" spc="-25">
                <a:latin typeface="Times New Roman"/>
                <a:cs typeface="Times New Roman"/>
              </a:rPr>
              <a:t>are</a:t>
            </a:r>
            <a:r>
              <a:rPr dirty="0" sz="850" spc="-1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different.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551940" marR="179705" indent="-193675">
              <a:lnSpc>
                <a:spcPct val="1071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3: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35">
                <a:latin typeface="Times New Roman"/>
                <a:cs typeface="Times New Roman"/>
              </a:rPr>
              <a:t>program </a:t>
            </a:r>
            <a:r>
              <a:rPr dirty="0" sz="850" spc="-5">
                <a:latin typeface="Times New Roman"/>
                <a:cs typeface="Times New Roman"/>
              </a:rPr>
              <a:t>so that </a:t>
            </a:r>
            <a:r>
              <a:rPr dirty="0" sz="850" spc="55">
                <a:latin typeface="Times New Roman"/>
                <a:cs typeface="Times New Roman"/>
              </a:rPr>
              <a:t>when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45">
                <a:latin typeface="Times New Roman"/>
                <a:cs typeface="Times New Roman"/>
              </a:rPr>
              <a:t>numbers </a:t>
            </a:r>
            <a:r>
              <a:rPr dirty="0" sz="850" spc="-20">
                <a:latin typeface="Times New Roman"/>
                <a:cs typeface="Times New Roman"/>
              </a:rPr>
              <a:t>are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same </a:t>
            </a:r>
            <a:r>
              <a:rPr dirty="0" sz="850">
                <a:latin typeface="Times New Roman"/>
                <a:cs typeface="Times New Roman"/>
              </a:rPr>
              <a:t>it  </a:t>
            </a:r>
            <a:r>
              <a:rPr dirty="0" sz="850" spc="-10">
                <a:latin typeface="Times New Roman"/>
                <a:cs typeface="Times New Roman"/>
              </a:rPr>
              <a:t>prints the </a:t>
            </a:r>
            <a:r>
              <a:rPr dirty="0" sz="850" spc="30">
                <a:latin typeface="Times New Roman"/>
                <a:cs typeface="Times New Roman"/>
              </a:rPr>
              <a:t>following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lines:</a:t>
            </a:r>
            <a:endParaRPr sz="850">
              <a:latin typeface="Times New Roman"/>
              <a:cs typeface="Times New Roman"/>
            </a:endParaRPr>
          </a:p>
          <a:p>
            <a:pPr marL="1744345" marR="1925320">
              <a:lnSpc>
                <a:spcPts val="1080"/>
              </a:lnSpc>
              <a:spcBef>
                <a:spcPts val="60"/>
              </a:spcBef>
            </a:pPr>
            <a:r>
              <a:rPr dirty="0" sz="750" spc="5" b="1">
                <a:latin typeface="Courier New"/>
                <a:cs typeface="Courier New"/>
              </a:rPr>
              <a:t>The values are the same.  Hey that’s </a:t>
            </a:r>
            <a:r>
              <a:rPr dirty="0" sz="750" b="1">
                <a:latin typeface="Courier New"/>
                <a:cs typeface="Courier New"/>
              </a:rPr>
              <a:t>a</a:t>
            </a:r>
            <a:r>
              <a:rPr dirty="0" sz="750" spc="-15" b="1">
                <a:latin typeface="Courier New"/>
                <a:cs typeface="Courier New"/>
              </a:rPr>
              <a:t> </a:t>
            </a:r>
            <a:r>
              <a:rPr dirty="0" sz="750" spc="5" b="1">
                <a:latin typeface="Courier New"/>
                <a:cs typeface="Courier New"/>
              </a:rPr>
              <a:t>coincidence!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Times New Roman"/>
              <a:cs typeface="Times New Roman"/>
            </a:endParaRPr>
          </a:p>
          <a:p>
            <a:pPr marL="1551940" marR="5080" indent="-193675">
              <a:lnSpc>
                <a:spcPct val="106500"/>
              </a:lnSpc>
            </a:pPr>
            <a:r>
              <a:rPr dirty="0" sz="850" spc="10" i="1">
                <a:latin typeface="Times New Roman"/>
                <a:cs typeface="Times New Roman"/>
              </a:rPr>
              <a:t>Exercise </a:t>
            </a:r>
            <a:r>
              <a:rPr dirty="0" sz="850" spc="-65" i="1">
                <a:latin typeface="Times New Roman"/>
                <a:cs typeface="Times New Roman"/>
              </a:rPr>
              <a:t>4: </a:t>
            </a:r>
            <a:r>
              <a:rPr dirty="0" sz="850" spc="-30">
                <a:latin typeface="Times New Roman"/>
                <a:cs typeface="Times New Roman"/>
              </a:rPr>
              <a:t>Modify </a:t>
            </a:r>
            <a:r>
              <a:rPr dirty="0" sz="850" spc="-10">
                <a:latin typeface="Times New Roman"/>
                <a:cs typeface="Times New Roman"/>
              </a:rPr>
              <a:t>the </a:t>
            </a:r>
            <a:r>
              <a:rPr dirty="0" sz="850" spc="15">
                <a:latin typeface="Times New Roman"/>
                <a:cs typeface="Times New Roman"/>
              </a:rPr>
              <a:t>revised </a:t>
            </a:r>
            <a:r>
              <a:rPr dirty="0" sz="850" spc="25">
                <a:latin typeface="Times New Roman"/>
                <a:cs typeface="Times New Roman"/>
              </a:rPr>
              <a:t>Exercise </a:t>
            </a:r>
            <a:r>
              <a:rPr dirty="0" sz="850" spc="-30">
                <a:latin typeface="Times New Roman"/>
                <a:cs typeface="Times New Roman"/>
              </a:rPr>
              <a:t>3 </a:t>
            </a:r>
            <a:r>
              <a:rPr dirty="0" sz="850" spc="40">
                <a:latin typeface="Times New Roman"/>
                <a:cs typeface="Times New Roman"/>
              </a:rPr>
              <a:t>program </a:t>
            </a:r>
            <a:r>
              <a:rPr dirty="0" sz="850" spc="-35">
                <a:latin typeface="Times New Roman"/>
                <a:cs typeface="Times New Roman"/>
              </a:rPr>
              <a:t>by</a:t>
            </a:r>
            <a:r>
              <a:rPr dirty="0" sz="850" spc="14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replacing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-10">
                <a:latin typeface="Times New Roman"/>
                <a:cs typeface="Times New Roman"/>
              </a:rPr>
              <a:t>two </a:t>
            </a:r>
            <a:r>
              <a:rPr dirty="0" sz="750" spc="-10">
                <a:latin typeface="Courier New"/>
                <a:cs typeface="Courier New"/>
              </a:rPr>
              <a:t>if  </a:t>
            </a:r>
            <a:r>
              <a:rPr dirty="0" sz="850" spc="30">
                <a:latin typeface="Times New Roman"/>
                <a:cs typeface="Times New Roman"/>
              </a:rPr>
              <a:t>statements </a:t>
            </a:r>
            <a:r>
              <a:rPr dirty="0" sz="850" spc="-20">
                <a:latin typeface="Times New Roman"/>
                <a:cs typeface="Times New Roman"/>
              </a:rPr>
              <a:t>with </a:t>
            </a:r>
            <a:r>
              <a:rPr dirty="0" sz="850" spc="-35">
                <a:latin typeface="Times New Roman"/>
                <a:cs typeface="Times New Roman"/>
              </a:rPr>
              <a:t>a </a:t>
            </a:r>
            <a:r>
              <a:rPr dirty="0" sz="850" spc="20">
                <a:latin typeface="Times New Roman"/>
                <a:cs typeface="Times New Roman"/>
              </a:rPr>
              <a:t>single </a:t>
            </a:r>
            <a:r>
              <a:rPr dirty="0" sz="750" spc="-15">
                <a:latin typeface="Courier New"/>
                <a:cs typeface="Courier New"/>
              </a:rPr>
              <a:t>if/else </a:t>
            </a:r>
            <a:r>
              <a:rPr dirty="0" sz="850" spc="30">
                <a:latin typeface="Times New Roman"/>
                <a:cs typeface="Times New Roman"/>
              </a:rPr>
              <a:t>statement. </a:t>
            </a:r>
            <a:r>
              <a:rPr dirty="0" sz="850" spc="-15">
                <a:latin typeface="Times New Roman"/>
                <a:cs typeface="Times New Roman"/>
              </a:rPr>
              <a:t>Run </a:t>
            </a:r>
            <a:r>
              <a:rPr dirty="0" sz="850" spc="-5">
                <a:latin typeface="Times New Roman"/>
                <a:cs typeface="Times New Roman"/>
              </a:rPr>
              <a:t>the </a:t>
            </a:r>
            <a:r>
              <a:rPr dirty="0" sz="850" spc="50">
                <a:latin typeface="Times New Roman"/>
                <a:cs typeface="Times New Roman"/>
              </a:rPr>
              <a:t>program </a:t>
            </a:r>
            <a:r>
              <a:rPr dirty="0" sz="850" spc="20">
                <a:latin typeface="Times New Roman"/>
                <a:cs typeface="Times New Roman"/>
              </a:rPr>
              <a:t>again </a:t>
            </a:r>
            <a:r>
              <a:rPr dirty="0" sz="850" spc="10">
                <a:latin typeface="Times New Roman"/>
                <a:cs typeface="Times New Roman"/>
              </a:rPr>
              <a:t>to </a:t>
            </a:r>
            <a:r>
              <a:rPr dirty="0" sz="850" spc="20">
                <a:latin typeface="Times New Roman"/>
                <a:cs typeface="Times New Roman"/>
              </a:rPr>
              <a:t>test  </a:t>
            </a:r>
            <a:r>
              <a:rPr dirty="0" sz="850" spc="-5">
                <a:latin typeface="Times New Roman"/>
                <a:cs typeface="Times New Roman"/>
              </a:rPr>
              <a:t>the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results.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40">
                <a:latin typeface="Arial"/>
                <a:cs typeface="Arial"/>
              </a:rPr>
              <a:t>LAB </a:t>
            </a:r>
            <a:r>
              <a:rPr dirty="0" sz="1000" spc="-45">
                <a:latin typeface="Arial"/>
                <a:cs typeface="Arial"/>
              </a:rPr>
              <a:t>4.2 </a:t>
            </a:r>
            <a:r>
              <a:rPr dirty="0" sz="1000" spc="-25" b="1">
                <a:latin typeface="Courier New"/>
                <a:cs typeface="Courier New"/>
              </a:rPr>
              <a:t>if/else </a:t>
            </a:r>
            <a:r>
              <a:rPr dirty="0" sz="1000" spc="-15" b="1">
                <a:latin typeface="Courier New"/>
                <a:cs typeface="Courier New"/>
              </a:rPr>
              <a:t>if</a:t>
            </a:r>
            <a:r>
              <a:rPr dirty="0" sz="1000" spc="-320" b="1">
                <a:latin typeface="Courier New"/>
                <a:cs typeface="Courier New"/>
              </a:rPr>
              <a:t> </a:t>
            </a:r>
            <a:r>
              <a:rPr dirty="0" sz="1000" spc="-70">
                <a:latin typeface="Arial"/>
                <a:cs typeface="Arial"/>
              </a:rPr>
              <a:t>Statements</a:t>
            </a:r>
            <a:endParaRPr sz="1000">
              <a:latin typeface="Arial"/>
              <a:cs typeface="Arial"/>
            </a:endParaRPr>
          </a:p>
          <a:p>
            <a:pPr marL="1360170">
              <a:lnSpc>
                <a:spcPct val="100000"/>
              </a:lnSpc>
              <a:spcBef>
                <a:spcPts val="475"/>
              </a:spcBef>
            </a:pPr>
            <a:r>
              <a:rPr dirty="0" sz="850" spc="-30">
                <a:latin typeface="Times New Roman"/>
                <a:cs typeface="Times New Roman"/>
              </a:rPr>
              <a:t>Bring   </a:t>
            </a:r>
            <a:r>
              <a:rPr dirty="0" sz="850" spc="-20">
                <a:latin typeface="Times New Roman"/>
                <a:cs typeface="Times New Roman"/>
              </a:rPr>
              <a:t>in  </a:t>
            </a:r>
            <a:r>
              <a:rPr dirty="0" sz="850" spc="-5">
                <a:latin typeface="Times New Roman"/>
                <a:cs typeface="Times New Roman"/>
              </a:rPr>
              <a:t>the  </a:t>
            </a:r>
            <a:r>
              <a:rPr dirty="0" sz="850" spc="-30">
                <a:latin typeface="Times New Roman"/>
                <a:cs typeface="Times New Roman"/>
              </a:rPr>
              <a:t>file  </a:t>
            </a:r>
            <a:r>
              <a:rPr dirty="0" sz="750" spc="-20">
                <a:latin typeface="Courier New"/>
                <a:cs typeface="Courier New"/>
              </a:rPr>
              <a:t>grades.cpp </a:t>
            </a:r>
            <a:r>
              <a:rPr dirty="0" sz="850" spc="-10">
                <a:latin typeface="Times New Roman"/>
                <a:cs typeface="Times New Roman"/>
              </a:rPr>
              <a:t>from  the  </a:t>
            </a:r>
            <a:r>
              <a:rPr dirty="0" sz="850" spc="-20">
                <a:latin typeface="Times New Roman"/>
                <a:cs typeface="Times New Roman"/>
              </a:rPr>
              <a:t>Lab  </a:t>
            </a:r>
            <a:r>
              <a:rPr dirty="0" sz="850" spc="-30">
                <a:latin typeface="Times New Roman"/>
                <a:cs typeface="Times New Roman"/>
              </a:rPr>
              <a:t>4  </a:t>
            </a:r>
            <a:r>
              <a:rPr dirty="0" sz="850" spc="15">
                <a:latin typeface="Times New Roman"/>
                <a:cs typeface="Times New Roman"/>
              </a:rPr>
              <a:t>folder. </a:t>
            </a:r>
            <a:r>
              <a:rPr dirty="0" sz="850" spc="-5">
                <a:latin typeface="Times New Roman"/>
                <a:cs typeface="Times New Roman"/>
              </a:rPr>
              <a:t>The  </a:t>
            </a:r>
            <a:r>
              <a:rPr dirty="0" sz="850" spc="45">
                <a:latin typeface="Times New Roman"/>
                <a:cs typeface="Times New Roman"/>
              </a:rPr>
              <a:t>code</a:t>
            </a:r>
            <a:r>
              <a:rPr dirty="0" sz="850" spc="55">
                <a:latin typeface="Times New Roman"/>
                <a:cs typeface="Times New Roman"/>
              </a:rPr>
              <a:t> </a:t>
            </a:r>
            <a:r>
              <a:rPr dirty="0" sz="850" spc="20">
                <a:latin typeface="Times New Roman"/>
                <a:cs typeface="Times New Roman"/>
              </a:rPr>
              <a:t>follows: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360170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//  </a:t>
            </a:r>
            <a:r>
              <a:rPr dirty="0" sz="750" spc="-15">
                <a:latin typeface="Courier New"/>
                <a:cs typeface="Courier New"/>
              </a:rPr>
              <a:t>This </a:t>
            </a:r>
            <a:r>
              <a:rPr dirty="0" sz="750" spc="-20">
                <a:latin typeface="Courier New"/>
                <a:cs typeface="Courier New"/>
              </a:rPr>
              <a:t>program </a:t>
            </a:r>
            <a:r>
              <a:rPr dirty="0" sz="750" spc="-15">
                <a:latin typeface="Courier New"/>
                <a:cs typeface="Courier New"/>
              </a:rPr>
              <a:t>prints "You Pass" </a:t>
            </a: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>
                <a:latin typeface="Courier New"/>
                <a:cs typeface="Courier New"/>
              </a:rPr>
              <a:t>a </a:t>
            </a:r>
            <a:r>
              <a:rPr dirty="0" sz="750" spc="-15">
                <a:latin typeface="Courier New"/>
                <a:cs typeface="Courier New"/>
              </a:rPr>
              <a:t>student's </a:t>
            </a:r>
            <a:r>
              <a:rPr dirty="0" sz="750" spc="-20">
                <a:latin typeface="Courier New"/>
                <a:cs typeface="Courier New"/>
              </a:rPr>
              <a:t>average</a:t>
            </a:r>
            <a:r>
              <a:rPr dirty="0" sz="750" spc="-130">
                <a:latin typeface="Courier New"/>
                <a:cs typeface="Courier New"/>
              </a:rPr>
              <a:t> </a:t>
            </a:r>
            <a:r>
              <a:rPr dirty="0" sz="750" spc="-25">
                <a:latin typeface="Courier New"/>
                <a:cs typeface="Courier New"/>
              </a:rPr>
              <a:t>is</a:t>
            </a:r>
            <a:endParaRPr sz="750">
              <a:latin typeface="Courier New"/>
              <a:cs typeface="Courier New"/>
            </a:endParaRPr>
          </a:p>
          <a:p>
            <a:pPr marL="1360170">
              <a:lnSpc>
                <a:spcPct val="100000"/>
              </a:lnSpc>
              <a:spcBef>
                <a:spcPts val="195"/>
              </a:spcBef>
            </a:pP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0">
                <a:latin typeface="Courier New"/>
                <a:cs typeface="Courier New"/>
              </a:rPr>
              <a:t>60 </a:t>
            </a:r>
            <a:r>
              <a:rPr dirty="0" sz="750" spc="-5">
                <a:latin typeface="Courier New"/>
                <a:cs typeface="Courier New"/>
              </a:rPr>
              <a:t>or </a:t>
            </a:r>
            <a:r>
              <a:rPr dirty="0" sz="750" spc="-15">
                <a:latin typeface="Courier New"/>
                <a:cs typeface="Courier New"/>
              </a:rPr>
              <a:t>higher </a:t>
            </a:r>
            <a:r>
              <a:rPr dirty="0" sz="750" spc="-10">
                <a:latin typeface="Courier New"/>
                <a:cs typeface="Courier New"/>
              </a:rPr>
              <a:t>and </a:t>
            </a:r>
            <a:r>
              <a:rPr dirty="0" sz="750" spc="-15">
                <a:latin typeface="Courier New"/>
                <a:cs typeface="Courier New"/>
              </a:rPr>
              <a:t>prints "You Fail"</a:t>
            </a:r>
            <a:r>
              <a:rPr dirty="0" sz="750" spc="-160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otherwise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369060">
              <a:lnSpc>
                <a:spcPct val="100000"/>
              </a:lnSpc>
            </a:pPr>
            <a:r>
              <a:rPr dirty="0" sz="750" spc="5" b="1">
                <a:latin typeface="Courier New"/>
                <a:cs typeface="Courier New"/>
              </a:rPr>
              <a:t>// PLACE YOUR NAME</a:t>
            </a:r>
            <a:r>
              <a:rPr dirty="0" sz="750" spc="15" b="1">
                <a:latin typeface="Courier New"/>
                <a:cs typeface="Courier New"/>
              </a:rPr>
              <a:t> </a:t>
            </a:r>
            <a:r>
              <a:rPr dirty="0" sz="750" spc="5" b="1">
                <a:latin typeface="Courier New"/>
                <a:cs typeface="Courier New"/>
              </a:rPr>
              <a:t>HERE</a:t>
            </a:r>
            <a:endParaRPr sz="750">
              <a:latin typeface="Courier New"/>
              <a:cs typeface="Courier New"/>
            </a:endParaRPr>
          </a:p>
          <a:p>
            <a:pPr marL="1370330" marR="2648585" indent="1270">
              <a:lnSpc>
                <a:spcPct val="121300"/>
              </a:lnSpc>
              <a:spcBef>
                <a:spcPts val="35"/>
              </a:spcBef>
            </a:pPr>
            <a:r>
              <a:rPr dirty="0" sz="750" spc="-15">
                <a:latin typeface="Courier New"/>
                <a:cs typeface="Courier New"/>
              </a:rPr>
              <a:t>#include &lt;iostream&gt;  using </a:t>
            </a:r>
            <a:r>
              <a:rPr dirty="0" sz="750" spc="-20">
                <a:latin typeface="Courier New"/>
                <a:cs typeface="Courier New"/>
              </a:rPr>
              <a:t>namespace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std;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367790">
              <a:lnSpc>
                <a:spcPct val="100000"/>
              </a:lnSpc>
            </a:pPr>
            <a:r>
              <a:rPr dirty="0" sz="750" spc="-10">
                <a:latin typeface="Courier New"/>
                <a:cs typeface="Courier New"/>
              </a:rPr>
              <a:t>int</a:t>
            </a:r>
            <a:r>
              <a:rPr dirty="0" sz="750" spc="-3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main()</a:t>
            </a:r>
            <a:endParaRPr sz="750">
              <a:latin typeface="Courier New"/>
              <a:cs typeface="Courier New"/>
            </a:endParaRPr>
          </a:p>
          <a:p>
            <a:pPr marL="136461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551940" marR="1134745">
              <a:lnSpc>
                <a:spcPct val="239000"/>
              </a:lnSpc>
              <a:spcBef>
                <a:spcPts val="35"/>
              </a:spcBef>
              <a:tabLst>
                <a:tab pos="2550160" algn="l"/>
              </a:tabLst>
            </a:pPr>
            <a:r>
              <a:rPr dirty="0" sz="750" spc="-15">
                <a:latin typeface="Courier New"/>
                <a:cs typeface="Courier New"/>
              </a:rPr>
              <a:t>float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average;	</a:t>
            </a:r>
            <a:r>
              <a:rPr dirty="0" sz="750" spc="-5">
                <a:latin typeface="Courier New"/>
                <a:cs typeface="Courier New"/>
              </a:rPr>
              <a:t>// </a:t>
            </a:r>
            <a:r>
              <a:rPr dirty="0" sz="750" spc="-15">
                <a:latin typeface="Courier New"/>
                <a:cs typeface="Courier New"/>
              </a:rPr>
              <a:t>holds </a:t>
            </a:r>
            <a:r>
              <a:rPr dirty="0" sz="750" spc="-10">
                <a:latin typeface="Courier New"/>
                <a:cs typeface="Courier New"/>
              </a:rPr>
              <a:t>the </a:t>
            </a:r>
            <a:r>
              <a:rPr dirty="0" sz="750" spc="-15">
                <a:latin typeface="Courier New"/>
                <a:cs typeface="Courier New"/>
              </a:rPr>
              <a:t>grade</a:t>
            </a:r>
            <a:r>
              <a:rPr dirty="0" sz="750" spc="-114">
                <a:latin typeface="Courier New"/>
                <a:cs typeface="Courier New"/>
              </a:rPr>
              <a:t> </a:t>
            </a:r>
            <a:r>
              <a:rPr dirty="0" sz="750" spc="-20">
                <a:latin typeface="Courier New"/>
                <a:cs typeface="Courier New"/>
              </a:rPr>
              <a:t>average  </a:t>
            </a: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"Input your average:"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25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 algn="ctr" marR="1170940">
              <a:lnSpc>
                <a:spcPct val="100000"/>
              </a:lnSpc>
              <a:spcBef>
                <a:spcPts val="190"/>
              </a:spcBef>
            </a:pPr>
            <a:r>
              <a:rPr dirty="0" sz="750" spc="-10">
                <a:latin typeface="Courier New"/>
                <a:cs typeface="Courier New"/>
              </a:rPr>
              <a:t>cin &gt;&gt;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average;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56273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(average </a:t>
            </a:r>
            <a:r>
              <a:rPr dirty="0" sz="750">
                <a:latin typeface="Courier New"/>
                <a:cs typeface="Courier New"/>
              </a:rPr>
              <a:t>&gt;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60)</a:t>
            </a:r>
            <a:endParaRPr sz="750">
              <a:latin typeface="Courier New"/>
              <a:cs typeface="Courier New"/>
            </a:endParaRPr>
          </a:p>
          <a:p>
            <a:pPr algn="ctr" marR="113030">
              <a:lnSpc>
                <a:spcPct val="100000"/>
              </a:lnSpc>
              <a:spcBef>
                <a:spcPts val="204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Pass"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56273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latin typeface="Courier New"/>
                <a:cs typeface="Courier New"/>
              </a:rPr>
              <a:t>if </a:t>
            </a:r>
            <a:r>
              <a:rPr dirty="0" sz="750" spc="-15">
                <a:latin typeface="Courier New"/>
                <a:cs typeface="Courier New"/>
              </a:rPr>
              <a:t>(average </a:t>
            </a:r>
            <a:r>
              <a:rPr dirty="0" sz="750">
                <a:latin typeface="Courier New"/>
                <a:cs typeface="Courier New"/>
              </a:rPr>
              <a:t>&lt;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60)</a:t>
            </a:r>
            <a:endParaRPr sz="750">
              <a:latin typeface="Courier New"/>
              <a:cs typeface="Courier New"/>
            </a:endParaRPr>
          </a:p>
          <a:p>
            <a:pPr algn="ctr" marR="113030">
              <a:lnSpc>
                <a:spcPct val="100000"/>
              </a:lnSpc>
              <a:spcBef>
                <a:spcPts val="200"/>
              </a:spcBef>
            </a:pPr>
            <a:r>
              <a:rPr dirty="0" sz="750" spc="-15">
                <a:latin typeface="Courier New"/>
                <a:cs typeface="Courier New"/>
              </a:rPr>
              <a:t>cout </a:t>
            </a:r>
            <a:r>
              <a:rPr dirty="0" sz="750" spc="-5">
                <a:latin typeface="Courier New"/>
                <a:cs typeface="Courier New"/>
              </a:rPr>
              <a:t>&lt;&lt; </a:t>
            </a:r>
            <a:r>
              <a:rPr dirty="0" sz="750" spc="-15">
                <a:latin typeface="Courier New"/>
                <a:cs typeface="Courier New"/>
              </a:rPr>
              <a:t>"You Fail" </a:t>
            </a:r>
            <a:r>
              <a:rPr dirty="0" sz="750" spc="-10">
                <a:latin typeface="Courier New"/>
                <a:cs typeface="Courier New"/>
              </a:rPr>
              <a:t>&lt;&lt;</a:t>
            </a:r>
            <a:r>
              <a:rPr dirty="0" sz="750" spc="-100">
                <a:latin typeface="Courier New"/>
                <a:cs typeface="Courier New"/>
              </a:rPr>
              <a:t> </a:t>
            </a:r>
            <a:r>
              <a:rPr dirty="0" sz="750" spc="-15">
                <a:latin typeface="Courier New"/>
                <a:cs typeface="Courier New"/>
              </a:rPr>
              <a:t>endl;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480185">
              <a:lnSpc>
                <a:spcPct val="100000"/>
              </a:lnSpc>
            </a:pPr>
            <a:r>
              <a:rPr dirty="0" sz="750" spc="-15">
                <a:latin typeface="Courier New"/>
                <a:cs typeface="Courier New"/>
              </a:rPr>
              <a:t>return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10">
                <a:latin typeface="Courier New"/>
                <a:cs typeface="Courier New"/>
              </a:rPr>
              <a:t>0;</a:t>
            </a:r>
            <a:endParaRPr sz="750">
              <a:latin typeface="Courier New"/>
              <a:cs typeface="Courier New"/>
            </a:endParaRPr>
          </a:p>
          <a:p>
            <a:pPr marL="1364615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Groth, Marianne</dc:creator>
  <dc:title>LM_Chp04_mgtest.qxd</dc:title>
  <dcterms:created xsi:type="dcterms:W3CDTF">2019-05-29T14:42:34Z</dcterms:created>
  <dcterms:modified xsi:type="dcterms:W3CDTF">2019-05-29T14:42:34Z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2019-05-29T00:00:00Z</vt:filetime>
  </property>
</Properties>
</file>