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479E-E4BA-C34E-97A7-9C6B4DAEC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9626E3-DCA8-A741-9797-CDCE870858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C7BD61-E996-C644-A265-42B15EA8B054}"/>
              </a:ext>
            </a:extLst>
          </p:cNvPr>
          <p:cNvSpPr>
            <a:spLocks noGrp="1"/>
          </p:cNvSpPr>
          <p:nvPr>
            <p:ph type="dt" sz="half" idx="10"/>
          </p:nvPr>
        </p:nvSpPr>
        <p:spPr/>
        <p:txBody>
          <a:bodyPr/>
          <a:lstStyle/>
          <a:p>
            <a:fld id="{F8A20F0D-E551-224B-8808-44A3388586FE}" type="datetimeFigureOut">
              <a:rPr lang="en-US" smtClean="0"/>
              <a:t>6/12/19</a:t>
            </a:fld>
            <a:endParaRPr lang="en-US"/>
          </a:p>
        </p:txBody>
      </p:sp>
      <p:sp>
        <p:nvSpPr>
          <p:cNvPr id="5" name="Footer Placeholder 4">
            <a:extLst>
              <a:ext uri="{FF2B5EF4-FFF2-40B4-BE49-F238E27FC236}">
                <a16:creationId xmlns:a16="http://schemas.microsoft.com/office/drawing/2014/main" id="{DA562094-B3C8-714B-8690-355F0185A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B3F42-914E-F64C-A168-BD1015016668}"/>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4013295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36A8-E639-764B-A03F-5EEA4C6508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AD7B22-30D3-2349-9165-51D3646DBA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C7159-4D22-A245-8614-BC29CA1DDE62}"/>
              </a:ext>
            </a:extLst>
          </p:cNvPr>
          <p:cNvSpPr>
            <a:spLocks noGrp="1"/>
          </p:cNvSpPr>
          <p:nvPr>
            <p:ph type="dt" sz="half" idx="10"/>
          </p:nvPr>
        </p:nvSpPr>
        <p:spPr/>
        <p:txBody>
          <a:bodyPr/>
          <a:lstStyle/>
          <a:p>
            <a:fld id="{F8A20F0D-E551-224B-8808-44A3388586FE}" type="datetimeFigureOut">
              <a:rPr lang="en-US" smtClean="0"/>
              <a:t>6/12/19</a:t>
            </a:fld>
            <a:endParaRPr lang="en-US"/>
          </a:p>
        </p:txBody>
      </p:sp>
      <p:sp>
        <p:nvSpPr>
          <p:cNvPr id="5" name="Footer Placeholder 4">
            <a:extLst>
              <a:ext uri="{FF2B5EF4-FFF2-40B4-BE49-F238E27FC236}">
                <a16:creationId xmlns:a16="http://schemas.microsoft.com/office/drawing/2014/main" id="{50EAB226-8F57-6741-A7FE-4B498107D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FF851-0209-514E-B7AF-0C7FBB8624E7}"/>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766186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F9A7D0-A1F2-F942-973C-E1E59C1B77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A2D65C-A6DF-0E44-BC42-005508F6B9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B662A-1AEA-EE44-A070-1B2C483DB64A}"/>
              </a:ext>
            </a:extLst>
          </p:cNvPr>
          <p:cNvSpPr>
            <a:spLocks noGrp="1"/>
          </p:cNvSpPr>
          <p:nvPr>
            <p:ph type="dt" sz="half" idx="10"/>
          </p:nvPr>
        </p:nvSpPr>
        <p:spPr/>
        <p:txBody>
          <a:bodyPr/>
          <a:lstStyle/>
          <a:p>
            <a:fld id="{F8A20F0D-E551-224B-8808-44A3388586FE}" type="datetimeFigureOut">
              <a:rPr lang="en-US" smtClean="0"/>
              <a:t>6/12/19</a:t>
            </a:fld>
            <a:endParaRPr lang="en-US"/>
          </a:p>
        </p:txBody>
      </p:sp>
      <p:sp>
        <p:nvSpPr>
          <p:cNvPr id="5" name="Footer Placeholder 4">
            <a:extLst>
              <a:ext uri="{FF2B5EF4-FFF2-40B4-BE49-F238E27FC236}">
                <a16:creationId xmlns:a16="http://schemas.microsoft.com/office/drawing/2014/main" id="{71C7FA24-5057-DF45-80DD-6A76EB0D6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8A558-28A0-A04F-B190-28DFD0BF014F}"/>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73095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2252-0FAE-D244-8866-D86C5E9798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BBC799-E846-D54F-9273-D46CE56658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11F40-74DE-F040-B38B-B22E3E6C7180}"/>
              </a:ext>
            </a:extLst>
          </p:cNvPr>
          <p:cNvSpPr>
            <a:spLocks noGrp="1"/>
          </p:cNvSpPr>
          <p:nvPr>
            <p:ph type="dt" sz="half" idx="10"/>
          </p:nvPr>
        </p:nvSpPr>
        <p:spPr/>
        <p:txBody>
          <a:bodyPr/>
          <a:lstStyle/>
          <a:p>
            <a:fld id="{F8A20F0D-E551-224B-8808-44A3388586FE}" type="datetimeFigureOut">
              <a:rPr lang="en-US" smtClean="0"/>
              <a:t>6/12/19</a:t>
            </a:fld>
            <a:endParaRPr lang="en-US"/>
          </a:p>
        </p:txBody>
      </p:sp>
      <p:sp>
        <p:nvSpPr>
          <p:cNvPr id="5" name="Footer Placeholder 4">
            <a:extLst>
              <a:ext uri="{FF2B5EF4-FFF2-40B4-BE49-F238E27FC236}">
                <a16:creationId xmlns:a16="http://schemas.microsoft.com/office/drawing/2014/main" id="{B79CF73F-2470-6640-B56A-A7BB96361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EC20F-E299-4D4C-A3B2-B7169317DC8E}"/>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4111703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F2E9-12DF-7A4A-90AD-77624B441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BD12C7-B5A6-EE4A-A962-F4CB41FC24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62DC06-EE71-444A-8913-38D6A822622D}"/>
              </a:ext>
            </a:extLst>
          </p:cNvPr>
          <p:cNvSpPr>
            <a:spLocks noGrp="1"/>
          </p:cNvSpPr>
          <p:nvPr>
            <p:ph type="dt" sz="half" idx="10"/>
          </p:nvPr>
        </p:nvSpPr>
        <p:spPr/>
        <p:txBody>
          <a:bodyPr/>
          <a:lstStyle/>
          <a:p>
            <a:fld id="{F8A20F0D-E551-224B-8808-44A3388586FE}" type="datetimeFigureOut">
              <a:rPr lang="en-US" smtClean="0"/>
              <a:t>6/12/19</a:t>
            </a:fld>
            <a:endParaRPr lang="en-US"/>
          </a:p>
        </p:txBody>
      </p:sp>
      <p:sp>
        <p:nvSpPr>
          <p:cNvPr id="5" name="Footer Placeholder 4">
            <a:extLst>
              <a:ext uri="{FF2B5EF4-FFF2-40B4-BE49-F238E27FC236}">
                <a16:creationId xmlns:a16="http://schemas.microsoft.com/office/drawing/2014/main" id="{0F762158-9786-054E-A2AD-93B40DEF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06D76-2AF1-194F-9DD2-EA6528C9D8F1}"/>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3404461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065D-21A9-584B-B143-2CA5E56763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EC2256-5E22-3A4D-A15B-7652E748FB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26E4D1-B0CF-0347-9899-E4058FF530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B5EB1B-5044-A140-8FA5-A396381CA5E5}"/>
              </a:ext>
            </a:extLst>
          </p:cNvPr>
          <p:cNvSpPr>
            <a:spLocks noGrp="1"/>
          </p:cNvSpPr>
          <p:nvPr>
            <p:ph type="dt" sz="half" idx="10"/>
          </p:nvPr>
        </p:nvSpPr>
        <p:spPr/>
        <p:txBody>
          <a:bodyPr/>
          <a:lstStyle/>
          <a:p>
            <a:fld id="{F8A20F0D-E551-224B-8808-44A3388586FE}" type="datetimeFigureOut">
              <a:rPr lang="en-US" smtClean="0"/>
              <a:t>6/12/19</a:t>
            </a:fld>
            <a:endParaRPr lang="en-US"/>
          </a:p>
        </p:txBody>
      </p:sp>
      <p:sp>
        <p:nvSpPr>
          <p:cNvPr id="6" name="Footer Placeholder 5">
            <a:extLst>
              <a:ext uri="{FF2B5EF4-FFF2-40B4-BE49-F238E27FC236}">
                <a16:creationId xmlns:a16="http://schemas.microsoft.com/office/drawing/2014/main" id="{7095FE40-60C0-3F4C-A0EF-3946AEAFF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486475-2930-3A40-8C2D-BC5F54CECB3A}"/>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402388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4D7B-ACF8-5F43-915D-C282C85A2A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DBFE89-F373-F045-8224-4F1660F5D9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EB59CB-529E-1B4C-AE45-EF33D54C5C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BDC640-716F-C649-9911-667F111582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1B21F5-52B3-0543-8105-7B3E431383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660CA9-FCB2-EC48-B06E-88E525141393}"/>
              </a:ext>
            </a:extLst>
          </p:cNvPr>
          <p:cNvSpPr>
            <a:spLocks noGrp="1"/>
          </p:cNvSpPr>
          <p:nvPr>
            <p:ph type="dt" sz="half" idx="10"/>
          </p:nvPr>
        </p:nvSpPr>
        <p:spPr/>
        <p:txBody>
          <a:bodyPr/>
          <a:lstStyle/>
          <a:p>
            <a:fld id="{F8A20F0D-E551-224B-8808-44A3388586FE}" type="datetimeFigureOut">
              <a:rPr lang="en-US" smtClean="0"/>
              <a:t>6/12/19</a:t>
            </a:fld>
            <a:endParaRPr lang="en-US"/>
          </a:p>
        </p:txBody>
      </p:sp>
      <p:sp>
        <p:nvSpPr>
          <p:cNvPr id="8" name="Footer Placeholder 7">
            <a:extLst>
              <a:ext uri="{FF2B5EF4-FFF2-40B4-BE49-F238E27FC236}">
                <a16:creationId xmlns:a16="http://schemas.microsoft.com/office/drawing/2014/main" id="{C00B422F-90E1-1A40-8B7C-237769C05C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15565B-5FAA-8E4C-AB4D-1688BA50C68B}"/>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02434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02E2-BB79-4F4B-B2E7-D81A3DF003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07E847-E1E3-9D4B-9BBF-8697FC018562}"/>
              </a:ext>
            </a:extLst>
          </p:cNvPr>
          <p:cNvSpPr>
            <a:spLocks noGrp="1"/>
          </p:cNvSpPr>
          <p:nvPr>
            <p:ph type="dt" sz="half" idx="10"/>
          </p:nvPr>
        </p:nvSpPr>
        <p:spPr/>
        <p:txBody>
          <a:bodyPr/>
          <a:lstStyle/>
          <a:p>
            <a:fld id="{F8A20F0D-E551-224B-8808-44A3388586FE}" type="datetimeFigureOut">
              <a:rPr lang="en-US" smtClean="0"/>
              <a:t>6/12/19</a:t>
            </a:fld>
            <a:endParaRPr lang="en-US"/>
          </a:p>
        </p:txBody>
      </p:sp>
      <p:sp>
        <p:nvSpPr>
          <p:cNvPr id="4" name="Footer Placeholder 3">
            <a:extLst>
              <a:ext uri="{FF2B5EF4-FFF2-40B4-BE49-F238E27FC236}">
                <a16:creationId xmlns:a16="http://schemas.microsoft.com/office/drawing/2014/main" id="{5A5FE34E-59D6-AA4F-A7AC-DC159A9E75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4EE940-6A00-0540-A7CE-7A3D49808665}"/>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314987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029C30-4BC1-3D40-8607-47F598E1F507}"/>
              </a:ext>
            </a:extLst>
          </p:cNvPr>
          <p:cNvSpPr>
            <a:spLocks noGrp="1"/>
          </p:cNvSpPr>
          <p:nvPr>
            <p:ph type="dt" sz="half" idx="10"/>
          </p:nvPr>
        </p:nvSpPr>
        <p:spPr/>
        <p:txBody>
          <a:bodyPr/>
          <a:lstStyle/>
          <a:p>
            <a:fld id="{F8A20F0D-E551-224B-8808-44A3388586FE}" type="datetimeFigureOut">
              <a:rPr lang="en-US" smtClean="0"/>
              <a:t>6/12/19</a:t>
            </a:fld>
            <a:endParaRPr lang="en-US"/>
          </a:p>
        </p:txBody>
      </p:sp>
      <p:sp>
        <p:nvSpPr>
          <p:cNvPr id="3" name="Footer Placeholder 2">
            <a:extLst>
              <a:ext uri="{FF2B5EF4-FFF2-40B4-BE49-F238E27FC236}">
                <a16:creationId xmlns:a16="http://schemas.microsoft.com/office/drawing/2014/main" id="{AD043AB0-DCFB-DF47-9263-A3310233C7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AA2E44-2407-374A-BF0E-8CEE5348ECF7}"/>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28069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2D07-882E-A24E-8DDE-3AE5E23768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913E05-C257-E64B-A5C7-7E231A3137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D92CC8-2635-5D42-97E3-5761C7617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BDEC1F-1946-8743-B63A-491EDB538345}"/>
              </a:ext>
            </a:extLst>
          </p:cNvPr>
          <p:cNvSpPr>
            <a:spLocks noGrp="1"/>
          </p:cNvSpPr>
          <p:nvPr>
            <p:ph type="dt" sz="half" idx="10"/>
          </p:nvPr>
        </p:nvSpPr>
        <p:spPr/>
        <p:txBody>
          <a:bodyPr/>
          <a:lstStyle/>
          <a:p>
            <a:fld id="{F8A20F0D-E551-224B-8808-44A3388586FE}" type="datetimeFigureOut">
              <a:rPr lang="en-US" smtClean="0"/>
              <a:t>6/12/19</a:t>
            </a:fld>
            <a:endParaRPr lang="en-US"/>
          </a:p>
        </p:txBody>
      </p:sp>
      <p:sp>
        <p:nvSpPr>
          <p:cNvPr id="6" name="Footer Placeholder 5">
            <a:extLst>
              <a:ext uri="{FF2B5EF4-FFF2-40B4-BE49-F238E27FC236}">
                <a16:creationId xmlns:a16="http://schemas.microsoft.com/office/drawing/2014/main" id="{E793AA23-B6A6-E243-87BE-E62377216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6DC00-64E1-6E48-A5DE-33EFCF3D820F}"/>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102424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06A5-944F-2D4A-8919-EFF681B9C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A3DE86-83E0-F34B-B5F3-31145D2D74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FCE1B4-0558-834A-AC60-010CC7B047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FD23C-AE20-6E49-AA4D-9C9DB9EE1823}"/>
              </a:ext>
            </a:extLst>
          </p:cNvPr>
          <p:cNvSpPr>
            <a:spLocks noGrp="1"/>
          </p:cNvSpPr>
          <p:nvPr>
            <p:ph type="dt" sz="half" idx="10"/>
          </p:nvPr>
        </p:nvSpPr>
        <p:spPr/>
        <p:txBody>
          <a:bodyPr/>
          <a:lstStyle/>
          <a:p>
            <a:fld id="{F8A20F0D-E551-224B-8808-44A3388586FE}" type="datetimeFigureOut">
              <a:rPr lang="en-US" smtClean="0"/>
              <a:t>6/12/19</a:t>
            </a:fld>
            <a:endParaRPr lang="en-US"/>
          </a:p>
        </p:txBody>
      </p:sp>
      <p:sp>
        <p:nvSpPr>
          <p:cNvPr id="6" name="Footer Placeholder 5">
            <a:extLst>
              <a:ext uri="{FF2B5EF4-FFF2-40B4-BE49-F238E27FC236}">
                <a16:creationId xmlns:a16="http://schemas.microsoft.com/office/drawing/2014/main" id="{752B72B3-EC13-4E40-BB22-C480B3EC62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38A112-C3EB-124C-A913-CF63EC310DC2}"/>
              </a:ext>
            </a:extLst>
          </p:cNvPr>
          <p:cNvSpPr>
            <a:spLocks noGrp="1"/>
          </p:cNvSpPr>
          <p:nvPr>
            <p:ph type="sldNum" sz="quarter" idx="12"/>
          </p:nvPr>
        </p:nvSpPr>
        <p:spPr/>
        <p:txBody>
          <a:bodyPr/>
          <a:lstStyle/>
          <a:p>
            <a:fld id="{F76D753D-4797-AC4B-85BA-B3C97E012E5D}" type="slidenum">
              <a:rPr lang="en-US" smtClean="0"/>
              <a:t>‹#›</a:t>
            </a:fld>
            <a:endParaRPr lang="en-US"/>
          </a:p>
        </p:txBody>
      </p:sp>
    </p:spTree>
    <p:extLst>
      <p:ext uri="{BB962C8B-B14F-4D97-AF65-F5344CB8AC3E}">
        <p14:creationId xmlns:p14="http://schemas.microsoft.com/office/powerpoint/2010/main" val="296098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E2485A-35C5-2F48-8B1E-C75CB1FCA4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65CA26-DB2B-9A4B-AE40-AF88397965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8D289-8DC2-9F4D-B5BC-3EB9A8E9D3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20F0D-E551-224B-8808-44A3388586FE}" type="datetimeFigureOut">
              <a:rPr lang="en-US" smtClean="0"/>
              <a:t>6/12/19</a:t>
            </a:fld>
            <a:endParaRPr lang="en-US"/>
          </a:p>
        </p:txBody>
      </p:sp>
      <p:sp>
        <p:nvSpPr>
          <p:cNvPr id="5" name="Footer Placeholder 4">
            <a:extLst>
              <a:ext uri="{FF2B5EF4-FFF2-40B4-BE49-F238E27FC236}">
                <a16:creationId xmlns:a16="http://schemas.microsoft.com/office/drawing/2014/main" id="{4814FA49-4736-0940-B2F9-CF4DD07D59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EC257B-1418-BA45-9780-D14BE352E9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D753D-4797-AC4B-85BA-B3C97E012E5D}" type="slidenum">
              <a:rPr lang="en-US" smtClean="0"/>
              <a:t>‹#›</a:t>
            </a:fld>
            <a:endParaRPr lang="en-US"/>
          </a:p>
        </p:txBody>
      </p:sp>
    </p:spTree>
    <p:extLst>
      <p:ext uri="{BB962C8B-B14F-4D97-AF65-F5344CB8AC3E}">
        <p14:creationId xmlns:p14="http://schemas.microsoft.com/office/powerpoint/2010/main" val="379346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49A0F-5B33-9542-8F03-72DD9467896D}"/>
              </a:ext>
            </a:extLst>
          </p:cNvPr>
          <p:cNvSpPr>
            <a:spLocks noGrp="1"/>
          </p:cNvSpPr>
          <p:nvPr>
            <p:ph idx="1"/>
          </p:nvPr>
        </p:nvSpPr>
        <p:spPr>
          <a:xfrm>
            <a:off x="838200" y="178676"/>
            <a:ext cx="10515600" cy="6495393"/>
          </a:xfrm>
        </p:spPr>
        <p:txBody>
          <a:bodyPr/>
          <a:lstStyle/>
          <a:p>
            <a:pPr marL="0" indent="0">
              <a:buNone/>
            </a:pPr>
            <a:r>
              <a:rPr lang="en-US" dirty="0"/>
              <a:t>Program 1: </a:t>
            </a:r>
            <a:r>
              <a:rPr lang="en-US" b="1" dirty="0"/>
              <a:t>Using Files - Numeric Processing</a:t>
            </a:r>
          </a:p>
          <a:p>
            <a:pPr marL="0" indent="0">
              <a:buNone/>
            </a:pPr>
            <a:endParaRPr lang="en-US" b="1" dirty="0"/>
          </a:p>
          <a:p>
            <a:r>
              <a:rPr lang="en-US" sz="2000" dirty="0">
                <a:latin typeface="Courier New" panose="02070309020205020404" pitchFamily="49" charset="0"/>
                <a:cs typeface="Courier New" panose="02070309020205020404" pitchFamily="49" charset="0"/>
              </a:rPr>
              <a:t>The file named </a:t>
            </a:r>
            <a:r>
              <a:rPr lang="en-US" sz="2000" dirty="0" err="1">
                <a:latin typeface="Courier New" panose="02070309020205020404" pitchFamily="49" charset="0"/>
                <a:cs typeface="Courier New" panose="02070309020205020404" pitchFamily="49" charset="0"/>
              </a:rPr>
              <a:t>Random.txt</a:t>
            </a:r>
            <a:r>
              <a:rPr lang="en-US" sz="2000" dirty="0">
                <a:latin typeface="Courier New" panose="02070309020205020404" pitchFamily="49" charset="0"/>
                <a:cs typeface="Courier New" panose="02070309020205020404" pitchFamily="49" charset="0"/>
              </a:rPr>
              <a:t> contains a long list of random numbers. Copy the file to your hard drive and then write a program that opens the file, reads all the numbers from the file, and calculates the following:</a:t>
            </a:r>
          </a:p>
          <a:p>
            <a:endParaRPr lang="en-US" sz="2000" dirty="0">
              <a:latin typeface="Courier New" panose="02070309020205020404" pitchFamily="49" charset="0"/>
              <a:cs typeface="Courier New" panose="02070309020205020404" pitchFamily="49" charset="0"/>
            </a:endParaRPr>
          </a:p>
          <a:p>
            <a:pPr marL="914400" lvl="1" indent="-457200">
              <a:buFont typeface="+mj-lt"/>
              <a:buAutoNum type="alphaUcPeriod"/>
            </a:pPr>
            <a:r>
              <a:rPr lang="en-US" sz="1800" dirty="0">
                <a:latin typeface="Courier New" panose="02070309020205020404" pitchFamily="49" charset="0"/>
                <a:cs typeface="Courier New" panose="02070309020205020404" pitchFamily="49" charset="0"/>
              </a:rPr>
              <a:t>The number of numbers in the file </a:t>
            </a:r>
          </a:p>
          <a:p>
            <a:pPr marL="914400" lvl="1" indent="-457200">
              <a:buFont typeface="+mj-lt"/>
              <a:buAutoNum type="alphaUcPeriod"/>
            </a:pPr>
            <a:r>
              <a:rPr lang="en-US" sz="1800" dirty="0">
                <a:latin typeface="Courier New" panose="02070309020205020404" pitchFamily="49" charset="0"/>
                <a:cs typeface="Courier New" panose="02070309020205020404" pitchFamily="49" charset="0"/>
              </a:rPr>
              <a:t>The sum of all the numbers in the file (a running total) </a:t>
            </a:r>
          </a:p>
          <a:p>
            <a:pPr marL="914400" lvl="1" indent="-457200">
              <a:buFont typeface="+mj-lt"/>
              <a:buAutoNum type="alphaUcPeriod"/>
            </a:pPr>
            <a:r>
              <a:rPr lang="en-US" sz="1800" dirty="0">
                <a:latin typeface="Courier New" panose="02070309020205020404" pitchFamily="49" charset="0"/>
                <a:cs typeface="Courier New" panose="02070309020205020404" pitchFamily="49" charset="0"/>
              </a:rPr>
              <a:t>The average of all the numbers in the file</a:t>
            </a:r>
          </a:p>
          <a:p>
            <a:pPr marL="914400" lvl="1" indent="-457200">
              <a:buFont typeface="+mj-lt"/>
              <a:buAutoNum type="alphaUcPeriod"/>
            </a:pPr>
            <a:endParaRPr lang="en-US" sz="16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The program should display the number of numbers found in the file, the sum of the numbers, and the average of the numbers.</a:t>
            </a:r>
          </a:p>
          <a:p>
            <a:endParaRPr lang="en-US" dirty="0"/>
          </a:p>
        </p:txBody>
      </p:sp>
    </p:spTree>
    <p:extLst>
      <p:ext uri="{BB962C8B-B14F-4D97-AF65-F5344CB8AC3E}">
        <p14:creationId xmlns:p14="http://schemas.microsoft.com/office/powerpoint/2010/main" val="297428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49A0F-5B33-9542-8F03-72DD9467896D}"/>
              </a:ext>
            </a:extLst>
          </p:cNvPr>
          <p:cNvSpPr>
            <a:spLocks noGrp="1"/>
          </p:cNvSpPr>
          <p:nvPr>
            <p:ph idx="1"/>
          </p:nvPr>
        </p:nvSpPr>
        <p:spPr>
          <a:xfrm>
            <a:off x="838200" y="178676"/>
            <a:ext cx="10515600" cy="6495393"/>
          </a:xfrm>
        </p:spPr>
        <p:txBody>
          <a:bodyPr>
            <a:normAutofit/>
          </a:bodyPr>
          <a:lstStyle/>
          <a:p>
            <a:pPr marL="0" indent="0">
              <a:buNone/>
            </a:pPr>
            <a:r>
              <a:rPr lang="en-US" dirty="0"/>
              <a:t>Program 2: </a:t>
            </a:r>
            <a:r>
              <a:rPr lang="en-US" b="1" dirty="0"/>
              <a:t>Using Files – Student Line Up</a:t>
            </a:r>
          </a:p>
          <a:p>
            <a:pPr marL="0" indent="0">
              <a:buNone/>
            </a:pPr>
            <a:endParaRPr lang="en-US" b="1" dirty="0"/>
          </a:p>
          <a:p>
            <a:r>
              <a:rPr lang="en-US" sz="2000" dirty="0">
                <a:latin typeface="Courier New" panose="02070309020205020404" pitchFamily="49" charset="0"/>
                <a:cs typeface="Courier New" panose="02070309020205020404" pitchFamily="49" charset="0"/>
              </a:rPr>
              <a:t>The file named </a:t>
            </a:r>
            <a:r>
              <a:rPr lang="en-US" sz="2000" dirty="0" err="1">
                <a:latin typeface="Courier New" panose="02070309020205020404" pitchFamily="49" charset="0"/>
                <a:cs typeface="Courier New" panose="02070309020205020404" pitchFamily="49" charset="0"/>
              </a:rPr>
              <a:t>LineUp.txt</a:t>
            </a:r>
            <a:r>
              <a:rPr lang="en-US" sz="2000" dirty="0">
                <a:latin typeface="Courier New" panose="02070309020205020404" pitchFamily="49" charset="0"/>
                <a:cs typeface="Courier New" panose="02070309020205020404" pitchFamily="49" charset="0"/>
              </a:rPr>
              <a:t> contains a list of student names. Write a program that reads all student names and report two students whose name appears at the front of the phone book and the name appears at the last of the phone book. You may assume that no two students have the same name. </a:t>
            </a:r>
            <a:endParaRPr lang="en-US" sz="16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752222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49A0F-5B33-9542-8F03-72DD9467896D}"/>
              </a:ext>
            </a:extLst>
          </p:cNvPr>
          <p:cNvSpPr>
            <a:spLocks noGrp="1"/>
          </p:cNvSpPr>
          <p:nvPr>
            <p:ph idx="1"/>
          </p:nvPr>
        </p:nvSpPr>
        <p:spPr>
          <a:xfrm>
            <a:off x="838200" y="178676"/>
            <a:ext cx="10515600" cy="6495393"/>
          </a:xfrm>
        </p:spPr>
        <p:txBody>
          <a:bodyPr>
            <a:normAutofit/>
          </a:bodyPr>
          <a:lstStyle/>
          <a:p>
            <a:pPr marL="0" indent="0">
              <a:buNone/>
            </a:pPr>
            <a:r>
              <a:rPr lang="en-US" dirty="0"/>
              <a:t>Program 3: </a:t>
            </a:r>
            <a:r>
              <a:rPr lang="en-US" b="1" dirty="0"/>
              <a:t>Using Files – Saving Account Balance</a:t>
            </a:r>
          </a:p>
          <a:p>
            <a:pPr marL="0" indent="0">
              <a:buNone/>
            </a:pPr>
            <a:endParaRPr lang="en-US" b="1" dirty="0"/>
          </a:p>
          <a:p>
            <a:r>
              <a:rPr lang="en-US" sz="2000" dirty="0">
                <a:latin typeface="Courier New" panose="02070309020205020404" pitchFamily="49" charset="0"/>
                <a:cs typeface="Courier New" panose="02070309020205020404" pitchFamily="49" charset="0"/>
              </a:rPr>
              <a:t>Write a program that calculates the balance of a savings account at the end of a period of time. It should ask the user for the annual interest rate, the starting balance, and the number of months that have passed since the account was established. A loop should then iterate once for every month, performing the following:</a:t>
            </a:r>
          </a:p>
          <a:p>
            <a:pPr marL="914400" lvl="1" indent="-457200">
              <a:buFont typeface="+mj-lt"/>
              <a:buAutoNum type="alphaUcPeriod"/>
            </a:pPr>
            <a:r>
              <a:rPr lang="en-US" sz="1600" dirty="0">
                <a:latin typeface="Courier New" panose="02070309020205020404" pitchFamily="49" charset="0"/>
                <a:cs typeface="Courier New" panose="02070309020205020404" pitchFamily="49" charset="0"/>
              </a:rPr>
              <a:t>Ask the user for the amount deposited into the account during the month. (Do not accept negative numbers.) This amount should be added to the balance.</a:t>
            </a:r>
          </a:p>
          <a:p>
            <a:pPr marL="914400" lvl="1" indent="-457200">
              <a:buFont typeface="+mj-lt"/>
              <a:buAutoNum type="alphaUcPeriod"/>
            </a:pPr>
            <a:r>
              <a:rPr lang="en-US" sz="1600" dirty="0">
                <a:latin typeface="Courier New" panose="02070309020205020404" pitchFamily="49" charset="0"/>
                <a:cs typeface="Courier New" panose="02070309020205020404" pitchFamily="49" charset="0"/>
              </a:rPr>
              <a:t>Ask the user for the amount withdrawn from the account during the month. (Do not accept negative numbers.) This amount should be subtracted from the balance.</a:t>
            </a:r>
          </a:p>
          <a:p>
            <a:pPr marL="914400" lvl="1" indent="-457200">
              <a:buFont typeface="+mj-lt"/>
              <a:buAutoNum type="alphaUcPeriod"/>
            </a:pPr>
            <a:r>
              <a:rPr lang="en-US" sz="1600" dirty="0">
                <a:latin typeface="Courier New" panose="02070309020205020404" pitchFamily="49" charset="0"/>
                <a:cs typeface="Courier New" panose="02070309020205020404" pitchFamily="49" charset="0"/>
              </a:rPr>
              <a:t>Calculate the monthly interest. The monthly interest rate is the annual interest rate divided by twelve. Multiply the monthly interest rate by the balance, and add the result to the balance.</a:t>
            </a:r>
          </a:p>
          <a:p>
            <a:r>
              <a:rPr lang="en-US" sz="2000" dirty="0">
                <a:latin typeface="Courier New" panose="02070309020205020404" pitchFamily="49" charset="0"/>
                <a:cs typeface="Courier New" panose="02070309020205020404" pitchFamily="49" charset="0"/>
              </a:rPr>
              <a:t>After the last iteration, the program should write the following to “</a:t>
            </a:r>
            <a:r>
              <a:rPr lang="en-US" sz="2000" dirty="0" err="1">
                <a:latin typeface="Courier New" panose="02070309020205020404" pitchFamily="49" charset="0"/>
                <a:cs typeface="Courier New" panose="02070309020205020404" pitchFamily="49" charset="0"/>
              </a:rPr>
              <a:t>Report.txt</a:t>
            </a:r>
            <a:r>
              <a:rPr lang="en-US" sz="2000" dirty="0">
                <a:latin typeface="Courier New" panose="02070309020205020404" pitchFamily="49" charset="0"/>
                <a:cs typeface="Courier New" panose="02070309020205020404" pitchFamily="49" charset="0"/>
              </a:rPr>
              <a:t>”.</a:t>
            </a:r>
          </a:p>
          <a:p>
            <a:pPr lvl="1"/>
            <a:r>
              <a:rPr lang="en-US" sz="1600" dirty="0">
                <a:latin typeface="Courier New" panose="02070309020205020404" pitchFamily="49" charset="0"/>
                <a:cs typeface="Courier New" panose="02070309020205020404" pitchFamily="49" charset="0"/>
              </a:rPr>
              <a:t>the ending balance, the total amount of deposits, the total amount of withdrawals, and the total interest earned.</a:t>
            </a:r>
          </a:p>
          <a:p>
            <a:pPr marL="0" indent="0">
              <a:buNone/>
            </a:pPr>
            <a:endParaRPr lang="en-US" dirty="0"/>
          </a:p>
        </p:txBody>
      </p:sp>
    </p:spTree>
    <p:extLst>
      <p:ext uri="{BB962C8B-B14F-4D97-AF65-F5344CB8AC3E}">
        <p14:creationId xmlns:p14="http://schemas.microsoft.com/office/powerpoint/2010/main" val="3921247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49A0F-5B33-9542-8F03-72DD9467896D}"/>
              </a:ext>
            </a:extLst>
          </p:cNvPr>
          <p:cNvSpPr>
            <a:spLocks noGrp="1"/>
          </p:cNvSpPr>
          <p:nvPr>
            <p:ph idx="1"/>
          </p:nvPr>
        </p:nvSpPr>
        <p:spPr>
          <a:xfrm>
            <a:off x="838200" y="178676"/>
            <a:ext cx="10515600" cy="6495393"/>
          </a:xfrm>
        </p:spPr>
        <p:txBody>
          <a:bodyPr>
            <a:normAutofit/>
          </a:bodyPr>
          <a:lstStyle/>
          <a:p>
            <a:pPr marL="0" indent="0">
              <a:buNone/>
            </a:pPr>
            <a:r>
              <a:rPr lang="en-US" dirty="0"/>
              <a:t>Program 4: </a:t>
            </a:r>
            <a:r>
              <a:rPr lang="en-US" b="1" dirty="0"/>
              <a:t>Copying file A to file B</a:t>
            </a:r>
          </a:p>
          <a:p>
            <a:pPr marL="0" indent="0">
              <a:buNone/>
            </a:pPr>
            <a:endParaRPr lang="en-US" b="1" dirty="0"/>
          </a:p>
          <a:p>
            <a:r>
              <a:rPr lang="en-US" sz="2000" dirty="0">
                <a:latin typeface="Courier New" panose="02070309020205020404" pitchFamily="49" charset="0"/>
                <a:cs typeface="Courier New" panose="02070309020205020404" pitchFamily="49" charset="0"/>
              </a:rPr>
              <a:t>Write a program that will prompt the user for the names of input and output files.  It will then copy the input file to the output file by byte-by-byte. </a:t>
            </a:r>
          </a:p>
          <a:p>
            <a:r>
              <a:rPr lang="en-US" sz="2000" dirty="0">
                <a:latin typeface="Courier New" panose="02070309020205020404" pitchFamily="49" charset="0"/>
                <a:cs typeface="Courier New" panose="02070309020205020404" pitchFamily="49" charset="0"/>
              </a:rPr>
              <a:t>After the program completes, compare whether the input and out files are identical in </a:t>
            </a:r>
            <a:r>
              <a:rPr lang="en-US" sz="2000" dirty="0" err="1">
                <a:latin typeface="Courier New" panose="02070309020205020404" pitchFamily="49" charset="0"/>
                <a:cs typeface="Courier New" panose="02070309020205020404" pitchFamily="49" charset="0"/>
              </a:rPr>
              <a:t>CLion</a:t>
            </a:r>
            <a:endParaRPr lang="en-US" sz="2000"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3335507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438</Words>
  <Application>Microsoft Macintosh PowerPoint</Application>
  <PresentationFormat>Widescreen</PresentationFormat>
  <Paragraphs>24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Gang-Ryung Uh</dc:creator>
  <cp:lastModifiedBy>Gang-Ryung Uh</cp:lastModifiedBy>
  <cp:revision>5</cp:revision>
  <dcterms:created xsi:type="dcterms:W3CDTF">2019-06-05T16:33:32Z</dcterms:created>
  <dcterms:modified xsi:type="dcterms:W3CDTF">2019-06-12T19:00:42Z</dcterms:modified>
</cp:coreProperties>
</file>